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3"/>
  </p:notesMasterIdLst>
  <p:handoutMasterIdLst>
    <p:handoutMasterId r:id="rId24"/>
  </p:handoutMasterIdLst>
  <p:sldIdLst>
    <p:sldId id="266" r:id="rId5"/>
    <p:sldId id="292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18" r:id="rId16"/>
    <p:sldId id="319" r:id="rId17"/>
    <p:sldId id="309" r:id="rId18"/>
    <p:sldId id="310" r:id="rId19"/>
    <p:sldId id="311" r:id="rId20"/>
    <p:sldId id="320" r:id="rId21"/>
    <p:sldId id="32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CB000-1592-4045-B439-0383F3D964A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8878-F2E0-4D43-86CB-B3975574A9C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6D44-3803-423A-ABAD-6863B32625E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0DF-ED1A-40C1-A5F4-762EBD37600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D943-E988-434D-847B-65B54123170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5D11-713B-44AF-A066-10B79C993081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6DD78-45CF-4EF9-84D4-96D878391103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982E-04C7-4578-BEA2-83B5C7BF09F0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C09C-A8B9-46BA-B604-8226DA097804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68BE-6CC1-43D6-A6B6-A66C496861B0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E0B0-6649-4D41-8212-5085F4CD4011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31C34-3CBC-44B8-B1D1-5EF851C7B61B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1" y="456282"/>
            <a:ext cx="10016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391462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DISTRIBUTION OF DRUGS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4). MISCELLANEOUS FACTORS &#10;a) AGE:- &#10;Difference in distribution pattern is mainly due to &#10;Total body water -(both ICF &amp;EC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211" y="182880"/>
            <a:ext cx="11116491" cy="62309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4). MISCELLANEOUS FACTORS &#10;d) DIET:- A diet high in fats will increases free fatty acid levels in &#10;circulation thereby af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89" y="156754"/>
            <a:ext cx="11051177" cy="630936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0" name="Picture 2" descr="Protein binding&#10;drug displacement&#10;Plasma Tissue&#10;Drug A&#10;protein bound&#10;Drug A&#10;free&#10;Drug A&#10;free&#10;Drug B&#10;Drugs A and B both bi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0526" y="195943"/>
            <a:ext cx="11011987" cy="621792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Displacement interaction and toxicity&#10;37&#10;Displacement interactions Drug A Drug B&#10;% Drug before displacement&#10;Bound&#10;Free&#10;99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6650" y="182880"/>
            <a:ext cx="11011989" cy="625710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Special compartments for&#10;drug distributions&#10; Drugs that have high affinity to tissue proteins&#10;1. Digoxin , emetine – Ske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0526" y="222069"/>
            <a:ext cx="10959737" cy="620485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Fat as reservoir&#10; Highly lipid soluble drugs {DDT ,&#10;Organophosphate compounds &amp;thiopentone ( if&#10;given repeatedly )} accu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89" y="195943"/>
            <a:ext cx="10881360" cy="62309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Bones and connective tissue&#10; Tetracyclines , cisplatin , lead , arsenic ,&#10;flourides – Form complex with bones&#10; Antifung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2778" y="182882"/>
            <a:ext cx="10855234" cy="621791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Apparent Volume Of Distribution &#10;VOLUME OF &#10;DISTRIBUTION &#10;The apparent volume of distribution is a proportionality consta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4" y="222069"/>
            <a:ext cx="11025052" cy="621791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In certain pathological cases, the Vd for the drug may be altered if &#10;the distribution SIGNIFICANCE &#10;of the drug is chang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2777" y="156754"/>
            <a:ext cx="10907486" cy="625710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2). ORGAN TISSUE SIZE AND PERFUSION RATE &#10;Perfusion Rate :- is defined as the volume of blood that flows per unit &#10;time p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5" y="182880"/>
            <a:ext cx="11064240" cy="630936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ORGAN/TISSUE SIZE &amp; &#10; Distribution is permeability rate - limited in following cases &#10;PERFUSION RATE &#10; When the drug i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839" y="182881"/>
            <a:ext cx="10959738" cy="623098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Highly lipophilic drugs can cross most selective barrier like BBB, &#10;BINDING OF DRUG TO TISSUE &#10;ex. thiopental, &#10;COMPONENT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9714" y="287383"/>
            <a:ext cx="11025052" cy="616566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3).BINDING OF DRUG TO TISSUE COMPONENTS &#10;a) Binding of drug to blood components;- &#10;i) Plasma protein bindings &#10;• Human se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195943"/>
            <a:ext cx="11090366" cy="625710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BINDING OF DRUGS TO BLOOD &#10;CELLS &#10;The major component of blood is RBC &#10;The RBC comprises of 3 components each of which ca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9817"/>
            <a:ext cx="10593978" cy="619179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BINDING OF DRUGS TO PLASMA PROTEINS &#10; The binding of drug to plasma protein is reversible &#10;• The extent or order of bind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195943"/>
            <a:ext cx="11064239" cy="625710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3).BINDING OF DRUG TO TISSUE COMPONENTS &#10;B. Extra Vascular Tissue proteins &#10;• 40% of total body weight comprise of vascul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6651" y="156754"/>
            <a:ext cx="11011989" cy="627017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4). Miscellaneous Factors &#10; Age: &#10;MISCELLANEOUS &#10;FACTORS &#10;a)Total body water &#10;b) Fat content &#10;c) Skeletal muscles &#10;d) Or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89" y="209006"/>
            <a:ext cx="10933611" cy="620485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EAC3AD-0CB4-48A9-8BCA-DF40B51D41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49FA0D-2F30-4A67-96E2-219823C03FE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6A9747B-7CBF-44EE-B212-1FCB24F576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</TotalTime>
  <Words>80</Words>
  <Application>Microsoft Office PowerPoint</Application>
  <PresentationFormat>Widescreen</PresentationFormat>
  <Paragraphs>74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35</cp:revision>
  <dcterms:created xsi:type="dcterms:W3CDTF">2020-07-13T05:58:17Z</dcterms:created>
  <dcterms:modified xsi:type="dcterms:W3CDTF">2024-09-14T06:57:27Z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