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24"/>
  </p:notesMasterIdLst>
  <p:handoutMasterIdLst>
    <p:handoutMasterId r:id="rId25"/>
  </p:handoutMasterIdLst>
  <p:sldIdLst>
    <p:sldId id="266" r:id="rId5"/>
    <p:sldId id="275" r:id="rId6"/>
    <p:sldId id="299" r:id="rId7"/>
    <p:sldId id="276" r:id="rId8"/>
    <p:sldId id="277" r:id="rId9"/>
    <p:sldId id="278" r:id="rId10"/>
    <p:sldId id="279" r:id="rId11"/>
    <p:sldId id="280" r:id="rId12"/>
    <p:sldId id="281" r:id="rId13"/>
    <p:sldId id="297" r:id="rId14"/>
    <p:sldId id="296" r:id="rId15"/>
    <p:sldId id="284" r:id="rId16"/>
    <p:sldId id="288" r:id="rId17"/>
    <p:sldId id="285" r:id="rId18"/>
    <p:sldId id="286" r:id="rId19"/>
    <p:sldId id="287" r:id="rId20"/>
    <p:sldId id="289" r:id="rId21"/>
    <p:sldId id="290" r:id="rId22"/>
    <p:sldId id="291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7280BD50-F72A-443A-8A7C-9A6A969C2F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0149BFF-D5FE-41B9-B89E-346E6FC2BE4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89FD3E-56F1-4D93-A064-62BE23F429F1}" type="datetimeFigureOut">
              <a:rPr lang="en-IN" smtClean="0"/>
              <a:pPr/>
              <a:t>14-09-2024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A7AE4AE-8780-4C06-B105-E50A0CB1171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F349081-626D-42D4-96E8-DBE21E03E4C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EBE145-7B0B-4BFC-A728-545BF59A6F1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10479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B86AA5-8483-44CB-A555-9041E2D72D7A}" type="datetimeFigureOut">
              <a:rPr lang="en-IN" smtClean="0"/>
              <a:pPr/>
              <a:t>14-09-2024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44A333-46EF-4665-ACD4-6848AE64622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6717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4A333-46EF-4665-ACD4-6848AE646224}" type="slidenum">
              <a:rPr lang="en-IN" smtClean="0"/>
              <a:pPr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38533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DE7DC-9EA5-4EAC-A19E-640AB252DB1E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50581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57BF7-A516-4491-AE53-0BE5B18C6C25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60266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4787D-5BB7-404D-BA93-CF751417A18F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04201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BBEC4-F3B3-4636-BD76-F55680619FEF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18860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D27D0-6219-4FCD-B0C2-5865178F195A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49741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5C010-4621-412B-9E7F-54588FC92D6B}" type="datetime1">
              <a:rPr lang="en-IN" smtClean="0"/>
              <a:t>14-09-2024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10179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CEC4F-BCD1-4A8B-B1CE-38D9633A57BA}" type="datetime1">
              <a:rPr lang="en-IN" smtClean="0"/>
              <a:t>14-09-2024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85383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4AF86-2289-4579-BBC7-163C73113BA3}" type="datetime1">
              <a:rPr lang="en-IN" smtClean="0"/>
              <a:t>14-09-2024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95823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1D68F-BA60-440D-B07D-8D97F0F6DCB7}" type="datetime1">
              <a:rPr lang="en-IN" smtClean="0"/>
              <a:t>14-09-2024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7871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16082-2173-46E4-B596-FA9689971558}" type="datetime1">
              <a:rPr lang="en-IN" smtClean="0"/>
              <a:t>14-09-2024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5218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1A4F6-C23F-4B23-B4C8-6C19260D460A}" type="datetime1">
              <a:rPr lang="en-IN" smtClean="0"/>
              <a:t>14-09-2024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82239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B6FCD1-12BD-45A8-8D51-20CF22AEF3C2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 userDrawn="1"/>
        </p:nvSpPr>
        <p:spPr>
          <a:xfrm rot="20006977">
            <a:off x="1146736" y="2929365"/>
            <a:ext cx="985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 </a:t>
            </a:r>
            <a:endParaRPr lang="en-US" sz="48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0727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211016" y="6542088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598079" y="6557962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8957920-506D-4F31-9CB9-011BD525C6C5}"/>
              </a:ext>
            </a:extLst>
          </p:cNvPr>
          <p:cNvSpPr txBox="1"/>
          <p:nvPr/>
        </p:nvSpPr>
        <p:spPr>
          <a:xfrm>
            <a:off x="1082791" y="456282"/>
            <a:ext cx="100168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BIOPHARMACEUTICS AND PHARMACOKINETICS</a:t>
            </a:r>
            <a:endParaRPr lang="en-I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E5D32C6D-EED6-45D3-B2F4-4A294908127E}"/>
              </a:ext>
            </a:extLst>
          </p:cNvPr>
          <p:cNvSpPr txBox="1"/>
          <p:nvPr/>
        </p:nvSpPr>
        <p:spPr>
          <a:xfrm>
            <a:off x="2166934" y="3200879"/>
            <a:ext cx="7848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1: METABOLISM OF DRUGS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49683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10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 descr="GENDER&#10;Gender related differences in the rate of&#10;metabolism are attributed to sex hormones and&#10;are generally observed foll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41695" y="259308"/>
            <a:ext cx="10686197" cy="6141492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 descr="GENETICS&#10;Drugs behave differently in different individuals due to&#10;genetic variations&#10;Succinyl choline, which is a skelet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41696" y="245660"/>
            <a:ext cx="10699844" cy="6168787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RACE/SPECIES&#10; Asians, Orientals, Blacks and Whites&#10;might have different drug metabolizing&#10;capacity. Examples include diff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2638" y="272956"/>
            <a:ext cx="10699845" cy="6114196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DIET&#10;The enzyme content and activity is altered&#10;by a number of dietary components.&#10; Low protein diet decreases and high&#10;p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6286" y="232012"/>
            <a:ext cx="10768083" cy="6182435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96286" y="313899"/>
            <a:ext cx="1090456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SPECIES DIFFERENCES :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Qualitative &amp; quantitative variation in  the enzyme and their activity have been observed.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Drugs are metabolized in man more slowly than in laboratory animal with the exception of cat.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Barbiturates metabolism shows great differences in species.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Ex: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Hexabarbitone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rapidly metabolized in mouse(1/2life 19min.) whereas slow in man (1/2life 360min.)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Amphetamine metabolized by oxidative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deamination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in men while in rat by aromatic oxidation</a:t>
            </a:r>
          </a:p>
          <a:p>
            <a:pPr>
              <a:lnSpc>
                <a:spcPct val="150000"/>
              </a:lnSpc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STRAIN DIFFERENCES: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Enzyme influencing metabolic reactions are under the genetic control.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Differences in drug metabolizing ability between different species are related to genetics, so differences observed between the strains of the same animal species.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Differences observed in the metabolism of a drug among different races is called as Ethnic variations.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15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ALTERED PHYSIOLOGICAL&#10;FACTORS&#10;Pregnancy&#10;Hormonal&#10;Imbalance&#10;Disease states&#10;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23582" y="313900"/>
            <a:ext cx="10372299" cy="6073252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16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PREGNANCY&#10;During pregnancy, metabolism of some&#10;drugs is increased while that of others&#10;is decreased due to the presence of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5343" y="232013"/>
            <a:ext cx="10713493" cy="6127844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17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HORMONAL IMBALANCE&#10;Higher levels of one hormone may inhibit the&#10;activity of few enzymes while inducing that of&#10;others. E.g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2639" y="218364"/>
            <a:ext cx="10631606" cy="6223379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18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DISEASE STATES&#10;Liver disease such as hepatic&#10;carcinoma, cirrhosis, hepatitis, obstructive jaundice etc&#10;reduce the hepatic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2639" y="286604"/>
            <a:ext cx="10631606" cy="6100548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19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TEMPORAL FACTOR&#10;Diurnal variations and variations in enzyme activity&#10;with light cycle is circadian rhythm.&#10;Enzyme action i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048" y="327546"/>
            <a:ext cx="10631606" cy="6100550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37481" y="177422"/>
            <a:ext cx="9526137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endParaRPr lang="en-US" b="1" dirty="0"/>
          </a:p>
          <a:p>
            <a:pPr>
              <a:lnSpc>
                <a:spcPct val="150000"/>
              </a:lnSpc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FACTORS AFFECTING BIOTRANSFORMATION OF DRUGS:</a:t>
            </a:r>
          </a:p>
          <a:p>
            <a:pPr>
              <a:lnSpc>
                <a:spcPct val="150000"/>
              </a:lnSpc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Physicochemical properties of drug </a:t>
            </a:r>
          </a:p>
          <a:p>
            <a:pPr marL="400050" indent="-400050">
              <a:lnSpc>
                <a:spcPct val="150000"/>
              </a:lnSpc>
              <a:buAutoNum type="romanLcPeriod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Molecular size &amp;shape.</a:t>
            </a:r>
          </a:p>
          <a:p>
            <a:pPr marL="400050" indent="-400050">
              <a:lnSpc>
                <a:spcPct val="150000"/>
              </a:lnSpc>
              <a:buAutoNum type="romanLcPeriod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pKa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400050" indent="-400050">
              <a:lnSpc>
                <a:spcPct val="150000"/>
              </a:lnSpc>
              <a:buAutoNum type="romanLcPeriod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Acidity /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Basicity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00050" indent="-400050">
              <a:lnSpc>
                <a:spcPct val="150000"/>
              </a:lnSpc>
              <a:buAutoNum type="romanLcPeriod"/>
            </a:pP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Lipophilicity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00050" indent="-400050">
              <a:lnSpc>
                <a:spcPct val="150000"/>
              </a:lnSpc>
              <a:buAutoNum type="romanLcPeriod"/>
            </a:pP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Steric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&amp; electronic characteristics</a:t>
            </a:r>
          </a:p>
          <a:p>
            <a:pPr marL="400050" indent="-400050">
              <a:lnSpc>
                <a:spcPct val="150000"/>
              </a:lnSpc>
              <a:buAutoNum type="romanLcPeriod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2. Chemical factors 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a. Induction of drug metabolizing enzymes 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b. Inhibition of drug metabolizing enzymes </a:t>
            </a:r>
          </a:p>
          <a:p>
            <a:pPr>
              <a:lnSpc>
                <a:spcPct val="150000"/>
              </a:lnSpc>
            </a:pP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Environmental chemicals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0360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19116" y="272955"/>
            <a:ext cx="8024884" cy="5768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3. Biological factors </a:t>
            </a:r>
          </a:p>
          <a:p>
            <a:pPr marL="342900" indent="-342900">
              <a:lnSpc>
                <a:spcPct val="150000"/>
              </a:lnSpc>
              <a:buAutoNum type="alphaLcPeriod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Age </a:t>
            </a:r>
          </a:p>
          <a:p>
            <a:pPr marL="342900" indent="-342900">
              <a:lnSpc>
                <a:spcPct val="150000"/>
              </a:lnSpc>
              <a:buAutoNum type="alphaLcPeriod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Sex </a:t>
            </a:r>
          </a:p>
          <a:p>
            <a:pPr marL="342900" indent="-342900">
              <a:lnSpc>
                <a:spcPct val="150000"/>
              </a:lnSpc>
              <a:buAutoNum type="alphaLcPeriod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Diet</a:t>
            </a:r>
          </a:p>
          <a:p>
            <a:pPr marL="342900" indent="-342900">
              <a:lnSpc>
                <a:spcPct val="150000"/>
              </a:lnSpc>
              <a:buFontTx/>
              <a:buAutoNum type="alphaLcPeriod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Species differences</a:t>
            </a:r>
          </a:p>
          <a:p>
            <a:pPr marL="342900" indent="-342900">
              <a:lnSpc>
                <a:spcPct val="150000"/>
              </a:lnSpc>
              <a:buFontTx/>
              <a:buAutoNum type="alphaLcPeriod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Strain differences</a:t>
            </a:r>
          </a:p>
          <a:p>
            <a:pPr marL="342900" indent="-342900">
              <a:lnSpc>
                <a:spcPct val="150000"/>
              </a:lnSpc>
              <a:buAutoNum type="alphaLcPeriod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Altered physiologic factors :</a:t>
            </a:r>
          </a:p>
          <a:p>
            <a:pPr marL="342900" indent="-342900"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Pregnancy </a:t>
            </a:r>
          </a:p>
          <a:p>
            <a:pPr marL="342900" indent="-342900"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     ii. Hormonal imbalance </a:t>
            </a:r>
          </a:p>
          <a:p>
            <a:pPr marL="342900" indent="-342900"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     iii. Disease status</a:t>
            </a:r>
          </a:p>
          <a:p>
            <a:pPr marL="342900" indent="-342900">
              <a:lnSpc>
                <a:spcPct val="150000"/>
              </a:lnSpc>
            </a:pP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e.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Temporal factors</a:t>
            </a:r>
          </a:p>
          <a:p>
            <a:pPr marL="342900" indent="-342900">
              <a:lnSpc>
                <a:spcPct val="150000"/>
              </a:lnSpc>
            </a:pP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IN" sz="20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IN" sz="2000" dirty="0" err="1">
                <a:latin typeface="Times New Roman" pitchFamily="18" charset="0"/>
                <a:cs typeface="Times New Roman" pitchFamily="18" charset="0"/>
              </a:rPr>
              <a:t>Circadium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 rhythm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28049" y="436730"/>
            <a:ext cx="1109563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fontAlgn="base"/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Physiochemical Properties Of The Drug:</a:t>
            </a:r>
          </a:p>
          <a:p>
            <a:pPr marL="457200" indent="-457200" fontAlgn="base">
              <a:lnSpc>
                <a:spcPct val="200000"/>
              </a:lnSpc>
              <a:buFont typeface="Arial" pitchFamily="34" charset="0"/>
              <a:buAutoNum type="arabicPeriod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Molecular size and shape,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pKa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, acidity/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basicity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Lipophilicity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stearic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and electronic characteristics of a drug influence its interaction with the active sites of enzymes and the biotransformation processes.</a:t>
            </a:r>
          </a:p>
          <a:p>
            <a:pPr fontAlgn="base">
              <a:lnSpc>
                <a:spcPct val="200000"/>
              </a:lnSpc>
            </a:pPr>
            <a:r>
              <a:rPr lang="en-IN" sz="2000" b="1" dirty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Chemical factors:</a:t>
            </a:r>
          </a:p>
          <a:p>
            <a:pPr marL="342900" indent="-342900" fontAlgn="base">
              <a:lnSpc>
                <a:spcPct val="150000"/>
              </a:lnSpc>
              <a:buAutoNum type="arabicParenR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Enzyme induction :</a:t>
            </a:r>
          </a:p>
          <a:p>
            <a:pPr marL="342900" indent="-342900" fontAlgn="base"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     The phenomenon of Increased drug metabolizing ability of the enzymes by several drugs and chemicals is called as enzyme induction and the agents which bring about such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effectare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enzyme inducers, 2 categories : </a:t>
            </a:r>
          </a:p>
          <a:p>
            <a:pPr marL="342900" indent="-342900" fontAlgn="base">
              <a:lnSpc>
                <a:spcPct val="150000"/>
              </a:lnSpc>
              <a:buAutoNum type="alphaLcParenR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Phenobarbital type </a:t>
            </a:r>
          </a:p>
          <a:p>
            <a:pPr marL="342900" indent="-342900" fontAlgn="base">
              <a:lnSpc>
                <a:spcPct val="150000"/>
              </a:lnSpc>
              <a:buAutoNum type="alphaLcParenR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Polycyclic hydrocarbon type </a:t>
            </a:r>
          </a:p>
          <a:p>
            <a:pPr marL="342900" indent="-342900" fontAlgn="base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Self induction or auto induction: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Some drugs such as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carbamazepine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meprobamate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rifampicin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cyclophosphamide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etc. stimulate their own metabolism &amp; is known as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auto induction.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5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434" name="Picture 2" descr="Enzyme Inhibition&#10;Decrease in the drug metabolizing ability of&#10;enzymes. Competition for the active sites&#10;takes place betwe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6287" y="232012"/>
            <a:ext cx="10604310" cy="6182436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6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064525" y="368491"/>
            <a:ext cx="10454185" cy="6154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3) . Environmental factors: </a:t>
            </a: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Several environmental agents influence the drug metabolizing ability of enzymes. </a:t>
            </a: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Halogenated pesticides such as DDT &amp; polycyclic aromatic hydrocarbons contained in cigarette smoke have enzyme induction effect. </a:t>
            </a: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Organophosphate insecticides &amp; heavy metals such as mercury, tin, nickel, cobalt &amp; arsenic have enzyme inhibition effect.</a:t>
            </a: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 Temperature, pressure,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altitude , 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atmosphere etc.  may influence drug metabolism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In hot and humid climate biotransformation is decreased and vice versa. </a:t>
            </a: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At high altitude decreased biotransformation occurs due to decreased oxygen leading to decreased oxidation of drugs.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7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6" name="Picture 2" descr="Biological Factors&#10;Age&#10;Gender&#10;Genetics&#10;Race&#10;Diet&#10;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19366" y="204716"/>
            <a:ext cx="9103057" cy="6237027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8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362" name="Picture 2" descr="AGE&#10;In infants microsomal enzyme system is not fully&#10;developed. The rate of metabolism is very low.&#10;Care should be taken i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41696" y="218364"/>
            <a:ext cx="10631605" cy="6209732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9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8" name="Picture 2" descr="AGE&#10;In elderly, most processes slow down&#10;which leads to decreased metabolism.&#10;Shrinkage of organs occurs as well&#10;along wit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6287" y="300251"/>
            <a:ext cx="10467832" cy="6155139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0432652D8BF75408E2A29D99D363D9E" ma:contentTypeVersion="6" ma:contentTypeDescription="Create a new document." ma:contentTypeScope="" ma:versionID="faa036d22f56a16cde9b7aa97ce92539">
  <xsd:schema xmlns:xsd="http://www.w3.org/2001/XMLSchema" xmlns:xs="http://www.w3.org/2001/XMLSchema" xmlns:p="http://schemas.microsoft.com/office/2006/metadata/properties" xmlns:ns2="1e863c3e-37bc-489c-8a97-a2b2e8e58ff9" targetNamespace="http://schemas.microsoft.com/office/2006/metadata/properties" ma:root="true" ma:fieldsID="17ae55b51d5adf974f409f68725140ce" ns2:_="">
    <xsd:import namespace="1e863c3e-37bc-489c-8a97-a2b2e8e58ff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863c3e-37bc-489c-8a97-a2b2e8e58f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DD8EC88-FBF9-4B2F-A535-2F9CA68B4D9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e863c3e-37bc-489c-8a97-a2b2e8e58ff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341FBC7-B6EE-4EBB-955E-E03C4B87CF3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405C259-7F40-45C9-8EB3-D7F0FFE43283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326</TotalTime>
  <Words>521</Words>
  <Application>Microsoft Office PowerPoint</Application>
  <PresentationFormat>Widescreen</PresentationFormat>
  <Paragraphs>130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Siddharth B</dc:creator>
  <cp:lastModifiedBy>User</cp:lastModifiedBy>
  <cp:revision>41</cp:revision>
  <dcterms:created xsi:type="dcterms:W3CDTF">2020-07-13T05:58:17Z</dcterms:created>
  <dcterms:modified xsi:type="dcterms:W3CDTF">2024-09-14T06:59:19Z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0x010100A0432652D8BF75408E2A29D99D363D9E</vt:lpwstr>
  </property>
</Properties>
</file>