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2" r:id="rId6"/>
    <p:sldId id="265" r:id="rId7"/>
    <p:sldId id="266" r:id="rId8"/>
    <p:sldId id="270" r:id="rId9"/>
    <p:sldId id="273" r:id="rId10"/>
    <p:sldId id="272" r:id="rId11"/>
    <p:sldId id="275" r:id="rId12"/>
    <p:sldId id="274" r:id="rId13"/>
    <p:sldId id="276" r:id="rId14"/>
    <p:sldId id="277" r:id="rId15"/>
    <p:sldId id="278" r:id="rId16"/>
    <p:sldId id="279" r:id="rId17"/>
    <p:sldId id="28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9485-BA88-47F1-9C48-BD23C99880D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B8F3-F5C9-4F96-B4AB-74B24850F7F9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FFB6-23D5-437A-8253-C5A707EB5DD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FE65C-0BAA-40EE-B77E-C7A601529E8F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9FACA-CE2F-4BFE-B7D0-B3BF02621958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133DE-CAB7-4C3B-8E2A-F6E394DD6086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64697-95C2-4E8C-9130-3DEBD26CD0B2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02A4-AC67-4C78-9262-67138E8C55FB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23AE-C6F1-4A9E-A038-95BB29C45D26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12232-CAEE-4EE2-9441-10BAFFABABC8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733C-B479-4F16-B22D-EF5ACAA86FDC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04749-BA95-4E5E-95D2-098755611092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1" y="699665"/>
            <a:ext cx="10016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3574709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ABSORPTION OF DRUGS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1050324" y="475411"/>
            <a:ext cx="10881668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Delay in gastric emptying is recommended in particular &#10;where: &#10;Food promotes drug dissolution and absorption &#10;eg: griseof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8542" y="444842"/>
            <a:ext cx="10441458" cy="599302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Factors influencing gastric emptying: &#10;Volume of meal: larger the bulk of meals, longer the gastric &#10;emptying time. An ini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1471" y="494270"/>
            <a:ext cx="10404388" cy="590653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hysical state and viscosity of meal: &#10;Liquid meals take less than hour to empty whereas a solid &#10;meal may take as long as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3828" y="420130"/>
            <a:ext cx="10527956" cy="598067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rugs that retard gastric emptying include &#10;Poorly soluble antacids: aluminium hydroxide &#10;Anticholinergics: atropine &#10;Narc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5611" y="407774"/>
            <a:ext cx="10527957" cy="599302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elayed transit time is desirable for: &#10; Drugs that dissolve their dosage form. &#10; Drugs that dissolve only in intestine.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9114" y="370702"/>
            <a:ext cx="10676237" cy="606716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321276"/>
            <a:ext cx="10515600" cy="67150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Formulation factors affecting drug absorption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083075" y="1201783"/>
            <a:ext cx="10604099" cy="5096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D. Capsules and tablets: &#10; These formulations differ from each &#10;other in that material in capsules is less &#10;impacted than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1" y="1000897"/>
            <a:ext cx="10552670" cy="541226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5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1371600"/>
            <a:ext cx="10715626" cy="3754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/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Tablet disintegration was once &#10;considered a sufficient criterion to &#10;predict in vivo absorption. &#10;As a general rule, th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897" y="494269"/>
            <a:ext cx="10379676" cy="591888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2135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1297458" y="569675"/>
            <a:ext cx="10307255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4. Pharmaceutical ingredients / Excipients: &#10; More the no. of excepients in dosage form, more complex it &#10;is &amp; greater th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9686" y="421287"/>
            <a:ext cx="10478529" cy="602893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0712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1359243" y="425984"/>
            <a:ext cx="10127906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a) Vehicle: &#10;Rate of absorption – depends on its miscibility with biological &#10;fluid.Miscible vehicles (aq or water miscibl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2043" y="531340"/>
            <a:ext cx="10799806" cy="593124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1149177" y="425984"/>
            <a:ext cx="10337971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d) Disintegrants : &#10; Mostly hydrophilic in nature. &#10;Decrease in amount of disintegrants – significantly lowers &#10;B.A. &#10;e)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9114" y="432486"/>
            <a:ext cx="10565027" cy="594360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1235675" y="425984"/>
            <a:ext cx="10251473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In general, unionic surfactants &#10;have little effect on membrane &#10;structure but cationic &#10;Surfactants have been associat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5611" y="457200"/>
            <a:ext cx="10688594" cy="596831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3255" y="1248032"/>
            <a:ext cx="105279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olourants: &#10;Even a low concentration of water soluble dye can have &#10;an inhibitory effect on dissolution rate of several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184" y="432486"/>
            <a:ext cx="10429102" cy="598067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5625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100831" y="1216241"/>
            <a:ext cx="10586344" cy="390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9177" y="1087395"/>
            <a:ext cx="97371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Patient related factors: &#10; Gastric emptying: apart from the dissolution of &#10;drug and its permeation through the bio &#10;memb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184" y="444843"/>
            <a:ext cx="10231394" cy="598067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6863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F1C23B1-48FA-4C2F-AFB7-C62FD587CA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A33711-72A6-42CA-9ABB-754DC2B916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D673EE-F116-4846-BC30-85E9E7C6084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</TotalTime>
  <Words>70</Words>
  <Application>Microsoft Office PowerPoint</Application>
  <PresentationFormat>Widescreen</PresentationFormat>
  <Paragraphs>62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33</cp:revision>
  <dcterms:created xsi:type="dcterms:W3CDTF">2020-07-13T05:58:17Z</dcterms:created>
  <dcterms:modified xsi:type="dcterms:W3CDTF">2024-09-14T07:01:07Z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