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71" r:id="rId12"/>
    <p:sldId id="267" r:id="rId13"/>
    <p:sldId id="272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9D0-965D-4509-B6CF-F4D443EC0C06}" type="datetimeFigureOut">
              <a:rPr lang="en-IN" smtClean="0"/>
              <a:t>19-04-2022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BE42-5DAE-493F-A12B-FD698482D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5445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9D0-965D-4509-B6CF-F4D443EC0C06}" type="datetimeFigureOut">
              <a:rPr lang="en-IN" smtClean="0"/>
              <a:t>19-04-2022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BE42-5DAE-493F-A12B-FD698482D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65827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9D0-965D-4509-B6CF-F4D443EC0C06}" type="datetimeFigureOut">
              <a:rPr lang="en-IN" smtClean="0"/>
              <a:t>19-04-2022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BE42-5DAE-493F-A12B-FD698482D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4021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9D0-965D-4509-B6CF-F4D443EC0C06}" type="datetimeFigureOut">
              <a:rPr lang="en-IN" smtClean="0"/>
              <a:t>19-04-2022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BE42-5DAE-493F-A12B-FD698482D918}" type="slidenum">
              <a:rPr lang="en-IN" smtClean="0"/>
              <a:t>‹#›</a:t>
            </a:fld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4134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9D0-965D-4509-B6CF-F4D443EC0C06}" type="datetimeFigureOut">
              <a:rPr lang="en-IN" smtClean="0"/>
              <a:t>19-04-2022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BE42-5DAE-493F-A12B-FD698482D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6428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9D0-965D-4509-B6CF-F4D443EC0C06}" type="datetimeFigureOut">
              <a:rPr lang="en-IN" smtClean="0"/>
              <a:t>19-04-2022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BE42-5DAE-493F-A12B-FD698482D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740034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9D0-965D-4509-B6CF-F4D443EC0C06}" type="datetimeFigureOut">
              <a:rPr lang="en-IN" smtClean="0"/>
              <a:t>19-04-2022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BE42-5DAE-493F-A12B-FD698482D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9530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9D0-965D-4509-B6CF-F4D443EC0C06}" type="datetimeFigureOut">
              <a:rPr lang="en-IN" smtClean="0"/>
              <a:t>19-04-2022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BE42-5DAE-493F-A12B-FD698482D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48265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9D0-965D-4509-B6CF-F4D443EC0C06}" type="datetimeFigureOut">
              <a:rPr lang="en-IN" smtClean="0"/>
              <a:t>19-04-2022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BE42-5DAE-493F-A12B-FD698482D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2682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9D0-965D-4509-B6CF-F4D443EC0C06}" type="datetimeFigureOut">
              <a:rPr lang="en-IN" smtClean="0"/>
              <a:t>19-04-2022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BE42-5DAE-493F-A12B-FD698482D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7979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9D0-965D-4509-B6CF-F4D443EC0C06}" type="datetimeFigureOut">
              <a:rPr lang="en-IN" smtClean="0"/>
              <a:t>19-04-2022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BE42-5DAE-493F-A12B-FD698482D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9598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9D0-965D-4509-B6CF-F4D443EC0C06}" type="datetimeFigureOut">
              <a:rPr lang="en-IN" smtClean="0"/>
              <a:t>19-04-2022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BE42-5DAE-493F-A12B-FD698482D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8145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9D0-965D-4509-B6CF-F4D443EC0C06}" type="datetimeFigureOut">
              <a:rPr lang="en-IN" smtClean="0"/>
              <a:t>19-04-2022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BE42-5DAE-493F-A12B-FD698482D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5933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9D0-965D-4509-B6CF-F4D443EC0C06}" type="datetimeFigureOut">
              <a:rPr lang="en-IN" smtClean="0"/>
              <a:t>19-04-2022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BE42-5DAE-493F-A12B-FD698482D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0182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9D0-965D-4509-B6CF-F4D443EC0C06}" type="datetimeFigureOut">
              <a:rPr lang="en-IN" smtClean="0"/>
              <a:t>19-04-2022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BE42-5DAE-493F-A12B-FD698482D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4552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9D0-965D-4509-B6CF-F4D443EC0C06}" type="datetimeFigureOut">
              <a:rPr lang="en-IN" smtClean="0"/>
              <a:t>19-04-2022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BE42-5DAE-493F-A12B-FD698482D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3376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9D0-965D-4509-B6CF-F4D443EC0C06}" type="datetimeFigureOut">
              <a:rPr lang="en-IN" smtClean="0"/>
              <a:t>19-04-2022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BE42-5DAE-493F-A12B-FD698482D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5075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FE4BD9D0-965D-4509-B6CF-F4D443EC0C06}" type="datetimeFigureOut">
              <a:rPr lang="en-IN" smtClean="0"/>
              <a:t>19-04-2022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F666BE42-5DAE-493F-A12B-FD698482D9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46237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9C5CB0-A86A-4A19-B8D4-CE384042C8F8}"/>
              </a:ext>
            </a:extLst>
          </p:cNvPr>
          <p:cNvSpPr txBox="1"/>
          <p:nvPr/>
        </p:nvSpPr>
        <p:spPr>
          <a:xfrm>
            <a:off x="3542191" y="0"/>
            <a:ext cx="53887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Fungal Infection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A5A78D-5F5D-4990-B815-67023E94CE0B}"/>
              </a:ext>
            </a:extLst>
          </p:cNvPr>
          <p:cNvSpPr txBox="1"/>
          <p:nvPr/>
        </p:nvSpPr>
        <p:spPr>
          <a:xfrm>
            <a:off x="306280" y="2175029"/>
            <a:ext cx="64718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>
                <a:solidFill>
                  <a:srgbClr val="FFFF00"/>
                </a:solidFill>
                <a:latin typeface="Algerian" panose="04020705040A02060702" pitchFamily="82" charset="0"/>
              </a:rPr>
              <a:t>Infection Disease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B70FDD-B5F5-400A-A595-AB83DD2453C5}"/>
              </a:ext>
            </a:extLst>
          </p:cNvPr>
          <p:cNvSpPr txBox="1"/>
          <p:nvPr/>
        </p:nvSpPr>
        <p:spPr>
          <a:xfrm>
            <a:off x="7436018" y="4529939"/>
            <a:ext cx="457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anose="020B0903060703020204" pitchFamily="34" charset="0"/>
              </a:rPr>
              <a:t>By Animesh Das </a:t>
            </a:r>
          </a:p>
        </p:txBody>
      </p:sp>
      <p:pic>
        <p:nvPicPr>
          <p:cNvPr id="1026" name="Picture 2" descr="The Worst Mistakes that can Aggravate a Fungal Infection">
            <a:extLst>
              <a:ext uri="{FF2B5EF4-FFF2-40B4-BE49-F238E27FC236}">
                <a16:creationId xmlns:a16="http://schemas.microsoft.com/office/drawing/2014/main" id="{6A33F1F6-D9F9-44A8-A331-3046856AE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82" y="3764132"/>
            <a:ext cx="3934912" cy="2947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new way to fight deadly fungal infections">
            <a:extLst>
              <a:ext uri="{FF2B5EF4-FFF2-40B4-BE49-F238E27FC236}">
                <a16:creationId xmlns:a16="http://schemas.microsoft.com/office/drawing/2014/main" id="{C56AB603-DAAA-4613-A44B-48818A8B0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393" y="1163142"/>
            <a:ext cx="3595086" cy="26009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715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01A1AC-6511-4998-AD86-6D3311B9A98B}"/>
              </a:ext>
            </a:extLst>
          </p:cNvPr>
          <p:cNvSpPr txBox="1"/>
          <p:nvPr/>
        </p:nvSpPr>
        <p:spPr>
          <a:xfrm>
            <a:off x="5060272" y="0"/>
            <a:ext cx="37019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Diagnosis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759211-92D1-43A9-8992-AC5A6BDE6A23}"/>
              </a:ext>
            </a:extLst>
          </p:cNvPr>
          <p:cNvSpPr txBox="1"/>
          <p:nvPr/>
        </p:nvSpPr>
        <p:spPr>
          <a:xfrm>
            <a:off x="710213" y="878888"/>
            <a:ext cx="1102902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dirty="0"/>
              <a:t> </a:t>
            </a:r>
            <a:r>
              <a:rPr lang="en-IN" sz="2800" dirty="0">
                <a:latin typeface="Eras Bold ITC" panose="020B0907030504020204" pitchFamily="34" charset="0"/>
              </a:rPr>
              <a:t>ELISA 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Eras Bold ITC" panose="020B0907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Eras Bold ITC" panose="020B0907030504020204" pitchFamily="34" charset="0"/>
              </a:rPr>
              <a:t> Blood culture test 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Eras Bold ITC" panose="020B0907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Eras Bold ITC" panose="020B0907030504020204" pitchFamily="34" charset="0"/>
              </a:rPr>
              <a:t> Direct microscopy gram stanning.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Eras Bold ITC" panose="020B0907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Eras Bold ITC" panose="020B0907030504020204" pitchFamily="34" charset="0"/>
              </a:rPr>
              <a:t> Serological test for detection of capsular antigen.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Eras Bold ITC" panose="020B0907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Eras Bold ITC" panose="020B0907030504020204" pitchFamily="34" charset="0"/>
              </a:rPr>
              <a:t> in CSF latex test for diction of antigen 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B8C253-B20D-41EA-A129-14EAB9DA5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4647" y="4715152"/>
            <a:ext cx="3597861" cy="201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667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1CC62D6-C4C0-474E-A024-DEF3857A53DB}"/>
              </a:ext>
            </a:extLst>
          </p:cNvPr>
          <p:cNvSpPr txBox="1"/>
          <p:nvPr/>
        </p:nvSpPr>
        <p:spPr>
          <a:xfrm>
            <a:off x="4776187" y="0"/>
            <a:ext cx="3994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Investigation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BEF02D-68C7-4D19-8635-3C79F86654AD}"/>
              </a:ext>
            </a:extLst>
          </p:cNvPr>
          <p:cNvSpPr txBox="1"/>
          <p:nvPr/>
        </p:nvSpPr>
        <p:spPr>
          <a:xfrm>
            <a:off x="1047566" y="1465534"/>
            <a:ext cx="55396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Elephant" panose="02020904090505020303" pitchFamily="18" charset="0"/>
              </a:rPr>
              <a:t> Microscopic examination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Elephant" panose="020209040905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Elephant" panose="02020904090505020303" pitchFamily="18" charset="0"/>
              </a:rPr>
              <a:t> Cultures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Elephant" panose="020209040905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Elephant" panose="02020904090505020303" pitchFamily="18" charset="0"/>
              </a:rPr>
              <a:t> Wood’s light examination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BD22B2-3D7B-4B26-9521-36A5513C6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9992" y="3908394"/>
            <a:ext cx="5021433" cy="281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255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FFC6C0-A22E-4156-9DB4-E2E700BA56C9}"/>
              </a:ext>
            </a:extLst>
          </p:cNvPr>
          <p:cNvSpPr txBox="1"/>
          <p:nvPr/>
        </p:nvSpPr>
        <p:spPr>
          <a:xfrm>
            <a:off x="4793942" y="0"/>
            <a:ext cx="3595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Treatment</a:t>
            </a:r>
            <a:r>
              <a:rPr lang="en-IN" dirty="0"/>
              <a:t> 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A7622614-1031-407B-81DD-730AF0FC63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412527"/>
              </p:ext>
            </p:extLst>
          </p:nvPr>
        </p:nvGraphicFramePr>
        <p:xfrm>
          <a:off x="1224131" y="1048139"/>
          <a:ext cx="10139286" cy="549100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069643">
                  <a:extLst>
                    <a:ext uri="{9D8B030D-6E8A-4147-A177-3AD203B41FA5}">
                      <a16:colId xmlns:a16="http://schemas.microsoft.com/office/drawing/2014/main" val="2729746256"/>
                    </a:ext>
                  </a:extLst>
                </a:gridCol>
                <a:gridCol w="5069643">
                  <a:extLst>
                    <a:ext uri="{9D8B030D-6E8A-4147-A177-3AD203B41FA5}">
                      <a16:colId xmlns:a16="http://schemas.microsoft.com/office/drawing/2014/main" val="1497288786"/>
                    </a:ext>
                  </a:extLst>
                </a:gridCol>
              </a:tblGrid>
              <a:tr h="666863">
                <a:tc>
                  <a:txBody>
                    <a:bodyPr/>
                    <a:lstStyle/>
                    <a:p>
                      <a:r>
                        <a:rPr lang="en-IN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oper Black" panose="0208090404030B020404" pitchFamily="18" charset="0"/>
                        </a:rPr>
                        <a:t>                  Category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oper Black" panose="0208090404030B020404" pitchFamily="18" charset="0"/>
                        </a:rPr>
                        <a:t>                          Drug Name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45297"/>
                  </a:ext>
                </a:extLst>
              </a:tr>
              <a:tr h="666863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Morpholine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Amorolfine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2382298"/>
                  </a:ext>
                </a:extLst>
              </a:tr>
              <a:tr h="666863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Antifungal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 Amphotericin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5424700"/>
                  </a:ext>
                </a:extLst>
              </a:tr>
              <a:tr h="666863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Imidazole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 Clotrimazole , Econazole , Ketoconazole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1946633"/>
                  </a:ext>
                </a:extLst>
              </a:tr>
              <a:tr h="666863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Triazoles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 Fluconazole  , Itraconazole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4200392"/>
                  </a:ext>
                </a:extLst>
              </a:tr>
              <a:tr h="666863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Azoles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Luliconazole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6897370"/>
                  </a:ext>
                </a:extLst>
              </a:tr>
              <a:tr h="666863"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065256"/>
                  </a:ext>
                </a:extLst>
              </a:tr>
              <a:tr h="666863"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820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437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46D98D-B02F-4EA0-A8D1-42084DB9B4C4}"/>
              </a:ext>
            </a:extLst>
          </p:cNvPr>
          <p:cNvSpPr txBox="1"/>
          <p:nvPr/>
        </p:nvSpPr>
        <p:spPr>
          <a:xfrm>
            <a:off x="2636668" y="71021"/>
            <a:ext cx="7901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Side Effect of Antifungal medicine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BFC342-C807-40BA-9488-20ABD2366C17}"/>
              </a:ext>
            </a:extLst>
          </p:cNvPr>
          <p:cNvSpPr txBox="1"/>
          <p:nvPr/>
        </p:nvSpPr>
        <p:spPr>
          <a:xfrm>
            <a:off x="1118586" y="1171853"/>
            <a:ext cx="652508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Arial Rounded MT Bold" panose="020F0704030504030204" pitchFamily="34" charset="0"/>
              </a:rPr>
              <a:t> Itching  or Burring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Arial Rounded MT Bold" panose="020F0704030504030204" pitchFamily="34" charset="0"/>
              </a:rPr>
              <a:t> Redness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Arial Rounded MT Bold" panose="020F0704030504030204" pitchFamily="34" charset="0"/>
              </a:rPr>
              <a:t> Feeling sick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Arial Rounded MT Bold" panose="020F0704030504030204" pitchFamily="34" charset="0"/>
              </a:rPr>
              <a:t> Tummy [ Abdominal pain ]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Arial Rounded MT Bold" panose="020F0704030504030204" pitchFamily="34" charset="0"/>
              </a:rPr>
              <a:t> Diarrhoea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Arial Rounded MT Bold" panose="020F0704030504030204" pitchFamily="34" charset="0"/>
              </a:rPr>
              <a:t> A rash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110EB9-FA22-4F13-86A0-98D1735AD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7434" y="3734538"/>
            <a:ext cx="3477913" cy="297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92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C6475A9-98FC-471A-AE66-8DFE3EC65D74}"/>
              </a:ext>
            </a:extLst>
          </p:cNvPr>
          <p:cNvSpPr txBox="1"/>
          <p:nvPr/>
        </p:nvSpPr>
        <p:spPr>
          <a:xfrm>
            <a:off x="4511336" y="0"/>
            <a:ext cx="3169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Complication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F0618B-0387-4793-89E5-7C4CED6AE719}"/>
              </a:ext>
            </a:extLst>
          </p:cNvPr>
          <p:cNvSpPr txBox="1"/>
          <p:nvPr/>
        </p:nvSpPr>
        <p:spPr>
          <a:xfrm>
            <a:off x="964706" y="843379"/>
            <a:ext cx="513129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Abscess formation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Endocarditis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Meningitis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Nephritis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Organ failure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Transplant Rejection </a:t>
            </a:r>
            <a:r>
              <a:rPr lang="en-IN" dirty="0"/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3F80B3-5982-450D-8D88-4060A9CAA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7920" y="3993241"/>
            <a:ext cx="5203500" cy="273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393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33D87E-6D86-4ADD-B018-9254A579FEF5}"/>
              </a:ext>
            </a:extLst>
          </p:cNvPr>
          <p:cNvSpPr txBox="1"/>
          <p:nvPr/>
        </p:nvSpPr>
        <p:spPr>
          <a:xfrm>
            <a:off x="4714042" y="0"/>
            <a:ext cx="3728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Prevention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687675-D89A-45E1-9BD8-9945B548147A}"/>
              </a:ext>
            </a:extLst>
          </p:cNvPr>
          <p:cNvSpPr txBox="1"/>
          <p:nvPr/>
        </p:nvSpPr>
        <p:spPr>
          <a:xfrm>
            <a:off x="452761" y="949911"/>
            <a:ext cx="1166525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Arial Rounded MT Bold" panose="020F0704030504030204" pitchFamily="34" charset="0"/>
              </a:rPr>
              <a:t> keep your skin clean and dry , particularly the folds of your skin 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Arial Rounded MT Bold" panose="020F0704030504030204" pitchFamily="34" charset="0"/>
              </a:rPr>
              <a:t> Washy your hand often epically after touching animals or other things 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Arial Rounded MT Bold" panose="020F0704030504030204" pitchFamily="34" charset="0"/>
              </a:rPr>
              <a:t> Avoid using other people towels and other personal care products 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Arial Rounded MT Bold" panose="020F0704030504030204" pitchFamily="34" charset="0"/>
              </a:rPr>
              <a:t> Wear shoes in locker rooms , community showers and swimming pools </a:t>
            </a:r>
            <a:r>
              <a:rPr lang="en-IN" dirty="0"/>
              <a:t>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2C1F67-02BC-4538-8173-93A16BA06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6067" y="4972188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743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15BE66-7B52-4CD2-AE57-9BE828E18357}"/>
              </a:ext>
            </a:extLst>
          </p:cNvPr>
          <p:cNvSpPr txBox="1"/>
          <p:nvPr/>
        </p:nvSpPr>
        <p:spPr>
          <a:xfrm>
            <a:off x="3826276" y="2148396"/>
            <a:ext cx="65872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Thank </a:t>
            </a:r>
          </a:p>
          <a:p>
            <a:r>
              <a:rPr lang="en-IN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           you </a:t>
            </a:r>
          </a:p>
        </p:txBody>
      </p:sp>
    </p:spTree>
    <p:extLst>
      <p:ext uri="{BB962C8B-B14F-4D97-AF65-F5344CB8AC3E}">
        <p14:creationId xmlns:p14="http://schemas.microsoft.com/office/powerpoint/2010/main" val="841279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8E826E8-7AA6-4280-B95C-015AE912A984}"/>
              </a:ext>
            </a:extLst>
          </p:cNvPr>
          <p:cNvSpPr txBox="1"/>
          <p:nvPr/>
        </p:nvSpPr>
        <p:spPr>
          <a:xfrm>
            <a:off x="4980372" y="0"/>
            <a:ext cx="3018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Definition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54785A-38DC-49A4-AAAA-BC1F3781A363}"/>
              </a:ext>
            </a:extLst>
          </p:cNvPr>
          <p:cNvSpPr txBox="1"/>
          <p:nvPr/>
        </p:nvSpPr>
        <p:spPr>
          <a:xfrm>
            <a:off x="452761" y="1012054"/>
            <a:ext cx="116031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 Rounded MT Bold" panose="020F0704030504030204" pitchFamily="34" charset="0"/>
              </a:rPr>
              <a:t>It is the disease caused by fungus , also called as mycosis . A fungus that indicates the tissue can cause a disease that confined to skin , spread into tissue bones and organs on affects the whole body 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B11C8D-9CD3-4F2E-8682-7CD87803E5D7}"/>
              </a:ext>
            </a:extLst>
          </p:cNvPr>
          <p:cNvSpPr txBox="1"/>
          <p:nvPr/>
        </p:nvSpPr>
        <p:spPr>
          <a:xfrm>
            <a:off x="630314" y="3429000"/>
            <a:ext cx="8700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rgbClr val="FFFF00"/>
                </a:solidFill>
                <a:latin typeface="Cooper Black" panose="0208090404030B020404" pitchFamily="18" charset="0"/>
              </a:rPr>
              <a:t>Causative agent – Candida yeasts </a:t>
            </a:r>
          </a:p>
        </p:txBody>
      </p:sp>
      <p:pic>
        <p:nvPicPr>
          <p:cNvPr id="2050" name="Picture 2" descr="Viral? Bacterial? Fungal? What Are The Different Types of Infections? -  Sepsis Alliance">
            <a:extLst>
              <a:ext uri="{FF2B5EF4-FFF2-40B4-BE49-F238E27FC236}">
                <a16:creationId xmlns:a16="http://schemas.microsoft.com/office/drawing/2014/main" id="{CF49926D-B6C3-441F-8E16-99A57C584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912" y="4297486"/>
            <a:ext cx="3611963" cy="24035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544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3D9BBFA-39BF-4B79-A2EC-CD2100EA373B}"/>
              </a:ext>
            </a:extLst>
          </p:cNvPr>
          <p:cNvSpPr txBox="1"/>
          <p:nvPr/>
        </p:nvSpPr>
        <p:spPr>
          <a:xfrm>
            <a:off x="4065973" y="0"/>
            <a:ext cx="6551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Type / Classification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E6D9F9-065E-4833-B447-36A329DAAF48}"/>
              </a:ext>
            </a:extLst>
          </p:cNvPr>
          <p:cNvSpPr txBox="1"/>
          <p:nvPr/>
        </p:nvSpPr>
        <p:spPr>
          <a:xfrm>
            <a:off x="594804" y="1100831"/>
            <a:ext cx="6551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rgbClr val="FFFF00"/>
                </a:solidFill>
                <a:latin typeface="Berlin Sans FB Demi" panose="020E0802020502020306" pitchFamily="34" charset="0"/>
              </a:rPr>
              <a:t>Type of fungi --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92EAD7-D64A-4BB9-A195-2929337B5787}"/>
              </a:ext>
            </a:extLst>
          </p:cNvPr>
          <p:cNvSpPr txBox="1"/>
          <p:nvPr/>
        </p:nvSpPr>
        <p:spPr>
          <a:xfrm>
            <a:off x="1953088" y="1925199"/>
            <a:ext cx="62054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IN" sz="2400" dirty="0">
                <a:latin typeface="Franklin Gothic Heavy" panose="020B0903020102020204" pitchFamily="34" charset="0"/>
              </a:rPr>
              <a:t> Endemic Fungi </a:t>
            </a:r>
          </a:p>
          <a:p>
            <a:pPr marL="342900" indent="-342900">
              <a:buFont typeface="+mj-lt"/>
              <a:buAutoNum type="arabicPeriod"/>
            </a:pPr>
            <a:endParaRPr lang="en-IN" sz="2400" dirty="0">
              <a:latin typeface="Franklin Gothic Heavy" panose="020B09030201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IN" sz="2400" dirty="0">
                <a:latin typeface="Franklin Gothic Heavy" panose="020B0903020102020204" pitchFamily="34" charset="0"/>
              </a:rPr>
              <a:t> Opportunistic Fungi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7C9DB9-FD0D-46A1-A3B3-87F0CE5BB79D}"/>
              </a:ext>
            </a:extLst>
          </p:cNvPr>
          <p:cNvSpPr txBox="1"/>
          <p:nvPr/>
        </p:nvSpPr>
        <p:spPr>
          <a:xfrm>
            <a:off x="594804" y="3426676"/>
            <a:ext cx="475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rgbClr val="FFFF00"/>
                </a:solidFill>
                <a:latin typeface="Berlin Sans FB Demi" panose="020E0802020502020306" pitchFamily="34" charset="0"/>
              </a:rPr>
              <a:t>Type of fungal infection --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50E10A-FA00-4D53-AE8D-442615005AC0}"/>
              </a:ext>
            </a:extLst>
          </p:cNvPr>
          <p:cNvSpPr txBox="1"/>
          <p:nvPr/>
        </p:nvSpPr>
        <p:spPr>
          <a:xfrm>
            <a:off x="1953088" y="4340684"/>
            <a:ext cx="98897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en-IN" sz="2800" dirty="0">
                <a:latin typeface="Franklin Gothic Heavy" panose="020B0903020102020204" pitchFamily="34" charset="0"/>
              </a:rPr>
              <a:t> Superficial fungal infection [ skin , hair , nails ] </a:t>
            </a:r>
          </a:p>
          <a:p>
            <a:pPr marL="342900" indent="-342900">
              <a:buFont typeface="+mj-lt"/>
              <a:buAutoNum type="alphaUcPeriod"/>
            </a:pPr>
            <a:endParaRPr lang="en-IN" sz="2800" dirty="0">
              <a:latin typeface="Franklin Gothic Heavy" panose="020B0903020102020204" pitchFamily="34" charset="0"/>
            </a:endParaRPr>
          </a:p>
          <a:p>
            <a:pPr marL="342900" indent="-342900">
              <a:buFont typeface="+mj-lt"/>
              <a:buAutoNum type="alphaUcPeriod"/>
            </a:pPr>
            <a:r>
              <a:rPr lang="en-IN" sz="2800" dirty="0">
                <a:latin typeface="Franklin Gothic Heavy" panose="020B0903020102020204" pitchFamily="34" charset="0"/>
              </a:rPr>
              <a:t> Deep fungal infection [ tissue , vital organ , immune ] </a:t>
            </a:r>
          </a:p>
        </p:txBody>
      </p:sp>
    </p:spTree>
    <p:extLst>
      <p:ext uri="{BB962C8B-B14F-4D97-AF65-F5344CB8AC3E}">
        <p14:creationId xmlns:p14="http://schemas.microsoft.com/office/powerpoint/2010/main" val="4258698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C23C4F-95A9-4208-980D-58A55F2995EC}"/>
              </a:ext>
            </a:extLst>
          </p:cNvPr>
          <p:cNvSpPr txBox="1"/>
          <p:nvPr/>
        </p:nvSpPr>
        <p:spPr>
          <a:xfrm>
            <a:off x="4660777" y="0"/>
            <a:ext cx="4039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Epidemiology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1D296C-6C3A-423C-822A-D6C954DA4A36}"/>
              </a:ext>
            </a:extLst>
          </p:cNvPr>
          <p:cNvSpPr txBox="1"/>
          <p:nvPr/>
        </p:nvSpPr>
        <p:spPr>
          <a:xfrm>
            <a:off x="559292" y="1154097"/>
            <a:ext cx="1163270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4</a:t>
            </a:r>
            <a:r>
              <a:rPr lang="en-IN" sz="2800" baseline="30000" dirty="0">
                <a:latin typeface="Segoe UI Black" panose="020B0A02040204020203" pitchFamily="34" charset="0"/>
                <a:ea typeface="Segoe UI Black" panose="020B0A02040204020203" pitchFamily="34" charset="0"/>
              </a:rPr>
              <a:t>th</a:t>
            </a: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 most common cause of nosocomial blood stream infection accounting for 9 percentage cause in whole world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most often parts of the host endogenous flora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fungal zone – India , Pakistan , Saudi Arabia ,  Africa , United sates 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4A1750-D733-4B58-A210-25A737DA4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0722" y="4365456"/>
            <a:ext cx="4385154" cy="237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42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0A570A-EF29-4AA5-93F6-BAA3866450E6}"/>
              </a:ext>
            </a:extLst>
          </p:cNvPr>
          <p:cNvSpPr txBox="1"/>
          <p:nvPr/>
        </p:nvSpPr>
        <p:spPr>
          <a:xfrm>
            <a:off x="3808520" y="0"/>
            <a:ext cx="5539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Sings and symptoms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30D430-4DF5-4C00-A287-49CEA95A594C}"/>
              </a:ext>
            </a:extLst>
          </p:cNvPr>
          <p:cNvSpPr txBox="1"/>
          <p:nvPr/>
        </p:nvSpPr>
        <p:spPr>
          <a:xfrm>
            <a:off x="1180730" y="1207364"/>
            <a:ext cx="525558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>
                <a:latin typeface="Arial Rounded MT Bold" panose="020F0704030504030204" pitchFamily="34" charset="0"/>
              </a:rPr>
              <a:t> Irritation.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>
                <a:latin typeface="Arial Rounded MT Bold" panose="020F0704030504030204" pitchFamily="34" charset="0"/>
              </a:rPr>
              <a:t> Scaly skin.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>
                <a:latin typeface="Arial Rounded MT Bold" panose="020F0704030504030204" pitchFamily="34" charset="0"/>
              </a:rPr>
              <a:t> Redness.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>
                <a:latin typeface="Arial Rounded MT Bold" panose="020F0704030504030204" pitchFamily="34" charset="0"/>
              </a:rPr>
              <a:t> Itching.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>
                <a:latin typeface="Arial Rounded MT Bold" panose="020F0704030504030204" pitchFamily="34" charset="0"/>
              </a:rPr>
              <a:t> Swelling.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>
                <a:latin typeface="Arial Rounded MT Bold" panose="020F0704030504030204" pitchFamily="34" charset="0"/>
              </a:rPr>
              <a:t> Blisters</a:t>
            </a:r>
            <a:r>
              <a:rPr lang="en-IN" sz="2800" dirty="0">
                <a:latin typeface="Arial Rounded MT Bold" panose="020F0704030504030204" pitchFamily="34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8EC51A-E14B-4ED8-8D61-1F58DD3D5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6682" y="1207364"/>
            <a:ext cx="4507660" cy="18890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E976702-CA74-456D-B153-5C63D0E58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7580" y="3275905"/>
            <a:ext cx="2936762" cy="199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763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DBBD875-FDFA-471F-A0A5-263C9224C648}"/>
              </a:ext>
            </a:extLst>
          </p:cNvPr>
          <p:cNvSpPr txBox="1"/>
          <p:nvPr/>
        </p:nvSpPr>
        <p:spPr>
          <a:xfrm>
            <a:off x="4891597" y="7727"/>
            <a:ext cx="35688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Risk factor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37D010-353E-40B4-B776-F07D2D6FEB73}"/>
              </a:ext>
            </a:extLst>
          </p:cNvPr>
          <p:cNvSpPr txBox="1"/>
          <p:nvPr/>
        </p:nvSpPr>
        <p:spPr>
          <a:xfrm>
            <a:off x="816744" y="889988"/>
            <a:ext cx="9010835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Eras Bold ITC" panose="020B0907030504020204" pitchFamily="34" charset="0"/>
              </a:rPr>
              <a:t> Colonization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 dirty="0">
              <a:latin typeface="Eras Bold ITC" panose="020B0907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Eras Bold ITC" panose="020B0907030504020204" pitchFamily="34" charset="0"/>
              </a:rPr>
              <a:t> Broad-spectrum antibiotics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 dirty="0">
              <a:latin typeface="Eras Bold ITC" panose="020B0907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Eras Bold ITC" panose="020B0907030504020204" pitchFamily="34" charset="0"/>
              </a:rPr>
              <a:t> Indwelling central catheter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 dirty="0">
              <a:latin typeface="Eras Bold ITC" panose="020B0907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Eras Bold ITC" panose="020B0907030504020204" pitchFamily="34" charset="0"/>
              </a:rPr>
              <a:t> Total parenteral nutrition</a:t>
            </a:r>
          </a:p>
          <a:p>
            <a:r>
              <a:rPr lang="en-US" sz="2800" dirty="0">
                <a:latin typeface="Eras Bold ITC" panose="020B0907030504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Eras Bold ITC" panose="020B0907030504020204" pitchFamily="34" charset="0"/>
              </a:rPr>
              <a:t> Immunosuppression</a:t>
            </a:r>
          </a:p>
          <a:p>
            <a:r>
              <a:rPr lang="en-US" sz="2800" dirty="0">
                <a:latin typeface="Eras Bold ITC" panose="020B0907030504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Eras Bold ITC" panose="020B0907030504020204" pitchFamily="34" charset="0"/>
              </a:rPr>
              <a:t> Burns</a:t>
            </a:r>
          </a:p>
          <a:p>
            <a:r>
              <a:rPr lang="en-US" sz="2800" dirty="0">
                <a:latin typeface="Eras Bold ITC" panose="020B0907030504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Eras Bold ITC" panose="020B0907030504020204" pitchFamily="34" charset="0"/>
              </a:rPr>
              <a:t> General measure of severity of illness</a:t>
            </a:r>
            <a:r>
              <a:rPr lang="en-IN" sz="2800" dirty="0">
                <a:latin typeface="Eras Bold ITC" panose="020B0907030504020204" pitchFamily="34" charset="0"/>
              </a:rPr>
              <a:t> </a:t>
            </a:r>
          </a:p>
        </p:txBody>
      </p:sp>
      <p:pic>
        <p:nvPicPr>
          <p:cNvPr id="3074" name="Picture 2" descr="Symptoms of Fungal and Yeast Infections">
            <a:extLst>
              <a:ext uri="{FF2B5EF4-FFF2-40B4-BE49-F238E27FC236}">
                <a16:creationId xmlns:a16="http://schemas.microsoft.com/office/drawing/2014/main" id="{77445A77-C061-4533-B2F8-E507E81AE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947" y="2137645"/>
            <a:ext cx="4405264" cy="2931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39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A86BDCC-75FC-4176-88D2-D2B2097FE36A}"/>
              </a:ext>
            </a:extLst>
          </p:cNvPr>
          <p:cNvSpPr txBox="1"/>
          <p:nvPr/>
        </p:nvSpPr>
        <p:spPr>
          <a:xfrm>
            <a:off x="3861787" y="0"/>
            <a:ext cx="5592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Mode of transmission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48EFE44-066F-4479-8E08-97FF88BD3CDA}"/>
              </a:ext>
            </a:extLst>
          </p:cNvPr>
          <p:cNvSpPr/>
          <p:nvPr/>
        </p:nvSpPr>
        <p:spPr>
          <a:xfrm>
            <a:off x="1242874" y="843379"/>
            <a:ext cx="10058400" cy="87888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Incubation period --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time  between  becoming  infected  and  developing  symptoms</a:t>
            </a:r>
            <a:r>
              <a:rPr lang="en-IN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 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E53007-B891-4FC8-A62B-434DCE5D7997}"/>
              </a:ext>
            </a:extLst>
          </p:cNvPr>
          <p:cNvSpPr txBox="1"/>
          <p:nvPr/>
        </p:nvSpPr>
        <p:spPr>
          <a:xfrm>
            <a:off x="1450019" y="2905780"/>
            <a:ext cx="4089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Cooper Black" panose="0208090404030B020404" pitchFamily="18" charset="0"/>
              </a:rPr>
              <a:t>Spread </a:t>
            </a:r>
          </a:p>
        </p:txBody>
      </p:sp>
    </p:spTree>
    <p:extLst>
      <p:ext uri="{BB962C8B-B14F-4D97-AF65-F5344CB8AC3E}">
        <p14:creationId xmlns:p14="http://schemas.microsoft.com/office/powerpoint/2010/main" val="4060520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3F44B1-5E3C-4BBC-9DFE-B1CE2CC3082C}"/>
              </a:ext>
            </a:extLst>
          </p:cNvPr>
          <p:cNvSpPr txBox="1"/>
          <p:nvPr/>
        </p:nvSpPr>
        <p:spPr>
          <a:xfrm>
            <a:off x="4350058" y="0"/>
            <a:ext cx="3622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Pathogenesis</a:t>
            </a:r>
            <a:r>
              <a:rPr lang="en-IN" dirty="0"/>
              <a:t> </a:t>
            </a:r>
          </a:p>
        </p:txBody>
      </p:sp>
      <p:sp>
        <p:nvSpPr>
          <p:cNvPr id="2" name="AutoShape 2" descr="Pathogenesis of orbital mucormycosis. | Download Scientific Diagram">
            <a:extLst>
              <a:ext uri="{FF2B5EF4-FFF2-40B4-BE49-F238E27FC236}">
                <a16:creationId xmlns:a16="http://schemas.microsoft.com/office/drawing/2014/main" id="{95630A70-568D-4D19-AA50-C7347D3CA98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188D26-B1F5-4F74-84FD-395C2342E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833" y="661300"/>
            <a:ext cx="9793134" cy="608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5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3812AAA-D451-4EB7-BD4A-C29270DFB7BD}"/>
              </a:ext>
            </a:extLst>
          </p:cNvPr>
          <p:cNvSpPr txBox="1"/>
          <p:nvPr/>
        </p:nvSpPr>
        <p:spPr>
          <a:xfrm>
            <a:off x="4385569" y="0"/>
            <a:ext cx="4847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Management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278260-5F9C-4C54-94AD-4FC82E8D306A}"/>
              </a:ext>
            </a:extLst>
          </p:cNvPr>
          <p:cNvSpPr txBox="1"/>
          <p:nvPr/>
        </p:nvSpPr>
        <p:spPr>
          <a:xfrm>
            <a:off x="1553592" y="1402671"/>
            <a:ext cx="41902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Cooper Black" panose="0208090404030B020404" pitchFamily="18" charset="0"/>
              </a:rPr>
              <a:t> Diagnosis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Cooper Black" panose="0208090404030B020404" pitchFamily="18" charset="0"/>
              </a:rPr>
              <a:t> Treatment </a:t>
            </a:r>
          </a:p>
        </p:txBody>
      </p:sp>
    </p:spTree>
    <p:extLst>
      <p:ext uri="{BB962C8B-B14F-4D97-AF65-F5344CB8AC3E}">
        <p14:creationId xmlns:p14="http://schemas.microsoft.com/office/powerpoint/2010/main" val="1988142150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272</TotalTime>
  <Words>379</Words>
  <Application>Microsoft Office PowerPoint</Application>
  <PresentationFormat>Widescreen</PresentationFormat>
  <Paragraphs>118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0" baseType="lpstr">
      <vt:lpstr>Algerian</vt:lpstr>
      <vt:lpstr>Arial</vt:lpstr>
      <vt:lpstr>Arial Black</vt:lpstr>
      <vt:lpstr>Arial Rounded MT Bold</vt:lpstr>
      <vt:lpstr>Berlin Sans FB Demi</vt:lpstr>
      <vt:lpstr>Britannic Bold</vt:lpstr>
      <vt:lpstr>Cooper Black</vt:lpstr>
      <vt:lpstr>Corbel</vt:lpstr>
      <vt:lpstr>Elephant</vt:lpstr>
      <vt:lpstr>Eras Bold ITC</vt:lpstr>
      <vt:lpstr>Franklin Gothic Heavy</vt:lpstr>
      <vt:lpstr>Segoe UI Black</vt:lpstr>
      <vt:lpstr>Wingdings</vt:lpstr>
      <vt:lpstr>Depth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Animesh Das</cp:lastModifiedBy>
  <cp:revision>5</cp:revision>
  <dcterms:created xsi:type="dcterms:W3CDTF">2021-12-05T19:03:41Z</dcterms:created>
  <dcterms:modified xsi:type="dcterms:W3CDTF">2022-04-19T13:04:45Z</dcterms:modified>
</cp:coreProperties>
</file>