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49"/>
  </p:notesMasterIdLst>
  <p:handoutMasterIdLst>
    <p:handoutMasterId r:id="rId50"/>
  </p:handoutMasterIdLst>
  <p:sldIdLst>
    <p:sldId id="263" r:id="rId5"/>
    <p:sldId id="262" r:id="rId6"/>
    <p:sldId id="264" r:id="rId7"/>
    <p:sldId id="265" r:id="rId8"/>
    <p:sldId id="267" r:id="rId9"/>
    <p:sldId id="266"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5" r:id="rId27"/>
    <p:sldId id="286" r:id="rId28"/>
    <p:sldId id="284" r:id="rId29"/>
    <p:sldId id="287" r:id="rId30"/>
    <p:sldId id="288" r:id="rId31"/>
    <p:sldId id="290" r:id="rId32"/>
    <p:sldId id="291" r:id="rId33"/>
    <p:sldId id="292" r:id="rId34"/>
    <p:sldId id="295" r:id="rId35"/>
    <p:sldId id="315" r:id="rId36"/>
    <p:sldId id="296" r:id="rId37"/>
    <p:sldId id="298" r:id="rId38"/>
    <p:sldId id="299" r:id="rId39"/>
    <p:sldId id="300" r:id="rId40"/>
    <p:sldId id="301" r:id="rId41"/>
    <p:sldId id="303" r:id="rId42"/>
    <p:sldId id="306" r:id="rId43"/>
    <p:sldId id="308" r:id="rId44"/>
    <p:sldId id="310" r:id="rId45"/>
    <p:sldId id="312" r:id="rId46"/>
    <p:sldId id="313" r:id="rId47"/>
    <p:sldId id="314"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5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pPr/>
              <a:t>16-09-2024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pPr/>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pPr/>
              <a:t>16-09-2024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pPr/>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pPr/>
              <a:t>1</a:t>
            </a:fld>
            <a:endParaRPr lang="en-IN"/>
          </a:p>
        </p:txBody>
      </p:sp>
    </p:spTree>
    <p:extLst>
      <p:ext uri="{BB962C8B-B14F-4D97-AF65-F5344CB8AC3E}">
        <p14:creationId xmlns:p14="http://schemas.microsoft.com/office/powerpoint/2010/main" val="6864597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A9B5D3A-A8AF-4E14-897C-7F2C769CEFC8}" type="datetime1">
              <a:rPr lang="en-IN" smtClean="0"/>
              <a:t>16-09-2024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A4015E-8AE3-4EA6-9B6F-D6A594D814ED}" type="datetime1">
              <a:rPr lang="en-IN" smtClean="0"/>
              <a:t>16-09-2024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32DFAD-A9D1-44C4-B75A-FB2EFBD10C23}" type="datetime1">
              <a:rPr lang="en-IN" smtClean="0"/>
              <a:t>16-09-2024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813AEE-7BF9-41CA-A941-B1003C515F65}" type="datetime1">
              <a:rPr lang="en-IN" smtClean="0"/>
              <a:t>16-09-2024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3685C0-76AB-4511-8602-0D3CD21BB37E}" type="datetime1">
              <a:rPr lang="en-IN" smtClean="0"/>
              <a:t>16-09-2024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A95B8D-8A6F-4A19-8DA5-254CCDDA4E1A}" type="datetime1">
              <a:rPr lang="en-IN" smtClean="0"/>
              <a:t>16-09-2024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D64DCA-69B3-4CC8-835D-D02230B17D9F}" type="datetime1">
              <a:rPr lang="en-IN" smtClean="0"/>
              <a:t>16-09-2024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541651-18EF-4AAE-B06E-0B231D7EA9BF}" type="datetime1">
              <a:rPr lang="en-IN" smtClean="0"/>
              <a:t>16-09-2024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0F44EA-A3D5-4387-88A3-1199D89EC1B8}" type="datetime1">
              <a:rPr lang="en-IN" smtClean="0"/>
              <a:t>16-09-2024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61BDD8-1112-4A55-8846-1431C55AE422}" type="datetime1">
              <a:rPr lang="en-IN" smtClean="0"/>
              <a:t>16-09-2024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C2AC54-169E-42FE-924B-073C7B1CF605}" type="datetime1">
              <a:rPr lang="en-IN" smtClean="0"/>
              <a:t>16-09-2024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EB4D0B-CC10-46EF-9F6C-46E29C75997F}" type="datetime1">
              <a:rPr lang="en-IN" smtClean="0"/>
              <a:t>16-09-2024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pPr/>
              <a:t>‹#›</a:t>
            </a:fld>
            <a:endParaRPr lang="en-IN"/>
          </a:p>
        </p:txBody>
      </p:sp>
      <p:pic>
        <p:nvPicPr>
          <p:cNvPr id="8"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endParaRPr lang="en-US" sz="48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16-09-2024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2166935" y="1034517"/>
            <a:ext cx="7848600" cy="646331"/>
          </a:xfrm>
          <a:prstGeom prst="rect">
            <a:avLst/>
          </a:prstGeom>
          <a:noFill/>
        </p:spPr>
        <p:txBody>
          <a:bodyPr wrap="square" rtlCol="0">
            <a:spAutoFit/>
          </a:bodyPr>
          <a:lstStyle/>
          <a:p>
            <a:pPr algn="ctr"/>
            <a:r>
              <a:rPr lang="en-IN" sz="3600" b="1" u="sng" dirty="0">
                <a:latin typeface="Times New Roman" panose="02020603050405020304" pitchFamily="18" charset="0"/>
                <a:cs typeface="Times New Roman" panose="02020603050405020304" pitchFamily="18" charset="0"/>
              </a:rPr>
              <a:t>PHARMACOTHERAPEUTICS- III</a:t>
            </a:r>
            <a:endParaRPr lang="en-IN" sz="2400" b="1" u="sng"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5" y="3809025"/>
            <a:ext cx="7848600" cy="523220"/>
          </a:xfrm>
          <a:prstGeom prst="rect">
            <a:avLst/>
          </a:prstGeom>
          <a:noFill/>
        </p:spPr>
        <p:txBody>
          <a:bodyPr wrap="square" rtlCol="0">
            <a:spAutoFit/>
          </a:bodyPr>
          <a:lstStyle/>
          <a:p>
            <a:pPr algn="ctr"/>
            <a:r>
              <a:rPr lang="en-IN" sz="2800" b="1" u="sng" dirty="0">
                <a:latin typeface="Times New Roman" panose="02020603050405020304" pitchFamily="18" charset="0"/>
                <a:cs typeface="Times New Roman" panose="02020603050405020304" pitchFamily="18" charset="0"/>
              </a:rPr>
              <a:t>UNIT NO-01 GASTROINTESTINAL SYSTEM</a:t>
            </a:r>
            <a:endParaRPr lang="en-IN" sz="2000" u="sng"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16-09-2024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000" b="1" u="sng" dirty="0">
                <a:latin typeface="Times New Roman" panose="02020603050405020304" pitchFamily="18" charset="0"/>
                <a:cs typeface="Times New Roman" panose="02020603050405020304" pitchFamily="18" charset="0"/>
              </a:rPr>
              <a:t>TOPIC NAME – GASTROESOPHAGEAL REFLUX DISORDER</a:t>
            </a: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lnSpc>
                <a:spcPct val="150000"/>
              </a:lnSpc>
            </a:pPr>
            <a:r>
              <a:rPr lang="en-US" sz="1600" b="1" dirty="0">
                <a:latin typeface="Times New Roman" pitchFamily="18" charset="0"/>
                <a:cs typeface="Times New Roman" pitchFamily="18" charset="0"/>
              </a:rPr>
              <a:t>ANATOMY AND PHYSIOLOGY</a:t>
            </a:r>
          </a:p>
          <a:p>
            <a:pPr marL="285750" indent="-285750" algn="l">
              <a:lnSpc>
                <a:spcPct val="150000"/>
              </a:lnSpc>
            </a:pPr>
            <a:r>
              <a:rPr lang="en-US" sz="1600" i="1" dirty="0">
                <a:latin typeface="Times New Roman" pitchFamily="18" charset="0"/>
                <a:cs typeface="Times New Roman" pitchFamily="18" charset="0"/>
              </a:rPr>
              <a:t>ESOPHAGUS </a:t>
            </a:r>
          </a:p>
          <a:p>
            <a:pPr marL="285750" indent="-285750" algn="l">
              <a:lnSpc>
                <a:spcPct val="150000"/>
              </a:lnSpc>
              <a:buFont typeface="Arial" panose="020B0604020202020204" pitchFamily="34" charset="0"/>
              <a:buChar char="•"/>
            </a:pPr>
            <a:r>
              <a:rPr lang="en-US" sz="1600" dirty="0">
                <a:latin typeface="Times New Roman" pitchFamily="18" charset="0"/>
                <a:cs typeface="Times New Roman" pitchFamily="18" charset="0"/>
              </a:rPr>
              <a:t>Mucus-lined, muscular tube that carries food from the mouth to stomach.</a:t>
            </a:r>
          </a:p>
          <a:p>
            <a:pPr marL="285750" indent="-285750" algn="l">
              <a:lnSpc>
                <a:spcPct val="150000"/>
              </a:lnSpc>
              <a:buFont typeface="Arial" panose="020B0604020202020204" pitchFamily="34" charset="0"/>
              <a:buChar char="•"/>
            </a:pPr>
            <a:r>
              <a:rPr lang="en-US" sz="1600" dirty="0">
                <a:latin typeface="Times New Roman" pitchFamily="18" charset="0"/>
                <a:cs typeface="Times New Roman" pitchFamily="18" charset="0"/>
              </a:rPr>
              <a:t>Begins at the base of the pharynx and ends about 4cm below the diaphragm. </a:t>
            </a:r>
          </a:p>
          <a:p>
            <a:pPr marL="285750" indent="-285750" algn="l">
              <a:lnSpc>
                <a:spcPct val="150000"/>
              </a:lnSpc>
              <a:buFont typeface="Arial" panose="020B0604020202020204" pitchFamily="34" charset="0"/>
              <a:buChar char="•"/>
            </a:pPr>
            <a:r>
              <a:rPr lang="en-US" sz="1600" dirty="0">
                <a:latin typeface="Times New Roman" pitchFamily="18" charset="0"/>
                <a:cs typeface="Times New Roman" pitchFamily="18" charset="0"/>
              </a:rPr>
              <a:t>Its ability to transport food and fluid is facilitated by the upper esophageal sphincter (</a:t>
            </a:r>
            <a:r>
              <a:rPr lang="en-US" sz="1600" dirty="0" err="1">
                <a:latin typeface="Times New Roman" pitchFamily="18" charset="0"/>
                <a:cs typeface="Times New Roman" pitchFamily="18" charset="0"/>
              </a:rPr>
              <a:t>hypopharyngeal</a:t>
            </a:r>
            <a:r>
              <a:rPr lang="en-US" sz="1600" dirty="0">
                <a:latin typeface="Times New Roman" pitchFamily="18" charset="0"/>
                <a:cs typeface="Times New Roman" pitchFamily="18" charset="0"/>
              </a:rPr>
              <a:t>) and the lower esophageal sphincter (</a:t>
            </a:r>
            <a:r>
              <a:rPr lang="en-US" sz="1600" dirty="0" err="1">
                <a:latin typeface="Times New Roman" pitchFamily="18" charset="0"/>
                <a:cs typeface="Times New Roman" pitchFamily="18" charset="0"/>
              </a:rPr>
              <a:t>gastroesophageal</a:t>
            </a:r>
            <a:r>
              <a:rPr lang="en-US" sz="1600" dirty="0">
                <a:latin typeface="Times New Roman" pitchFamily="18" charset="0"/>
                <a:cs typeface="Times New Roman" pitchFamily="18" charset="0"/>
              </a:rPr>
              <a:t>). </a:t>
            </a:r>
          </a:p>
          <a:p>
            <a:pPr marL="285750" indent="-285750" algn="l">
              <a:lnSpc>
                <a:spcPct val="150000"/>
              </a:lnSpc>
              <a:buFont typeface="Arial" panose="020B0604020202020204" pitchFamily="34" charset="0"/>
              <a:buChar char="•"/>
            </a:pPr>
            <a:r>
              <a:rPr lang="en-US" sz="1600" dirty="0">
                <a:latin typeface="Times New Roman" pitchFamily="18" charset="0"/>
                <a:cs typeface="Times New Roman" pitchFamily="18" charset="0"/>
              </a:rPr>
              <a:t>There is no </a:t>
            </a:r>
            <a:r>
              <a:rPr lang="en-US" sz="1600" dirty="0" err="1">
                <a:latin typeface="Times New Roman" pitchFamily="18" charset="0"/>
                <a:cs typeface="Times New Roman" pitchFamily="18" charset="0"/>
              </a:rPr>
              <a:t>serosal</a:t>
            </a:r>
            <a:r>
              <a:rPr lang="en-US" sz="1600" dirty="0">
                <a:latin typeface="Times New Roman" pitchFamily="18" charset="0"/>
                <a:cs typeface="Times New Roman" pitchFamily="18" charset="0"/>
              </a:rPr>
              <a:t> layer of the esophagus.</a:t>
            </a:r>
            <a:endParaRPr lang="en-IN" sz="16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DEFINITION</a:t>
            </a:r>
          </a:p>
        </p:txBody>
      </p:sp>
      <p:sp>
        <p:nvSpPr>
          <p:cNvPr id="3" name="Content Placeholder 2"/>
          <p:cNvSpPr>
            <a:spLocks noGrp="1"/>
          </p:cNvSpPr>
          <p:nvPr>
            <p:ph idx="1"/>
          </p:nvPr>
        </p:nvSpPr>
        <p:spPr/>
        <p:txBody>
          <a:bodyPr>
            <a:normAutofit/>
          </a:bodyPr>
          <a:lstStyle/>
          <a:p>
            <a:pPr>
              <a:lnSpc>
                <a:spcPct val="150000"/>
              </a:lnSpc>
            </a:pPr>
            <a:r>
              <a:rPr lang="en-US" sz="1600" dirty="0">
                <a:latin typeface="Times New Roman" pitchFamily="18" charset="0"/>
                <a:cs typeface="Times New Roman" pitchFamily="18" charset="0"/>
              </a:rPr>
              <a:t>Gastro esophageal reflux disease is a chronic and relapsing condition in which prolonged reflux of hydrochloric acid, pepsin and bile salts in esophagus, oral cavity and respiratory system occurs that leads to </a:t>
            </a:r>
            <a:r>
              <a:rPr lang="en-US" sz="1600" dirty="0" err="1">
                <a:latin typeface="Times New Roman" pitchFamily="18" charset="0"/>
                <a:cs typeface="Times New Roman" pitchFamily="18" charset="0"/>
              </a:rPr>
              <a:t>esophagitis</a:t>
            </a:r>
            <a:r>
              <a:rPr lang="en-US" sz="1600" dirty="0">
                <a:latin typeface="Times New Roman" pitchFamily="18" charset="0"/>
                <a:cs typeface="Times New Roman" pitchFamily="18" charset="0"/>
              </a:rPr>
              <a:t>.</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EPIDEMOLOGY </a:t>
            </a:r>
          </a:p>
        </p:txBody>
      </p:sp>
      <p:sp>
        <p:nvSpPr>
          <p:cNvPr id="3" name="Content Placeholder 2"/>
          <p:cNvSpPr>
            <a:spLocks noGrp="1"/>
          </p:cNvSpPr>
          <p:nvPr>
            <p:ph idx="1"/>
          </p:nvPr>
        </p:nvSpPr>
        <p:spPr/>
        <p:txBody>
          <a:bodyPr>
            <a:normAutofit/>
          </a:bodyPr>
          <a:lstStyle/>
          <a:p>
            <a:pPr algn="just">
              <a:lnSpc>
                <a:spcPct val="150000"/>
              </a:lnSpc>
            </a:pPr>
            <a:r>
              <a:rPr lang="en-US" sz="1600" dirty="0">
                <a:latin typeface="Times New Roman" pitchFamily="18" charset="0"/>
                <a:cs typeface="Times New Roman" pitchFamily="18" charset="0"/>
              </a:rPr>
              <a:t>In India, 18.7% of the older adult population suffers from GERD. Among pregnant women, 9.5% women suffer in first trimester, 43.1% women suffer in second trimester and 54.1% women suffer in third trimester [according to Indian J </a:t>
            </a:r>
            <a:r>
              <a:rPr lang="en-US" sz="1600" dirty="0" err="1">
                <a:latin typeface="Times New Roman" pitchFamily="18" charset="0"/>
                <a:cs typeface="Times New Roman" pitchFamily="18" charset="0"/>
              </a:rPr>
              <a:t>Gastroentrol</a:t>
            </a:r>
            <a:r>
              <a:rPr lang="en-US" sz="1600" dirty="0">
                <a:latin typeface="Times New Roman" pitchFamily="18" charset="0"/>
                <a:cs typeface="Times New Roman" pitchFamily="18" charset="0"/>
              </a:rPr>
              <a:t> (May- June 2011) 30(3):105-107]. Approximately 14% to 20% population in USA experience GERD symptoms at least once a week.</a:t>
            </a:r>
          </a:p>
          <a:p>
            <a:pPr algn="just">
              <a:lnSpc>
                <a:spcPct val="150000"/>
              </a:lnSpc>
            </a:pPr>
            <a:r>
              <a:rPr lang="en-US" sz="1600" dirty="0">
                <a:latin typeface="Times New Roman" pitchFamily="18" charset="0"/>
                <a:cs typeface="Times New Roman" pitchFamily="18" charset="0"/>
              </a:rPr>
              <a:t>GERD occurs in all ages but, most common in those older than 40 years of age.</a:t>
            </a:r>
          </a:p>
          <a:p>
            <a:pPr algn="just">
              <a:lnSpc>
                <a:spcPct val="150000"/>
              </a:lnSpc>
            </a:pPr>
            <a:r>
              <a:rPr lang="en-US" sz="1600" dirty="0">
                <a:latin typeface="Times New Roman" pitchFamily="18" charset="0"/>
                <a:cs typeface="Times New Roman" pitchFamily="18" charset="0"/>
              </a:rPr>
              <a:t>About 10-20% of people in western countries suffer from GERD symptoms on a weekly basis</a:t>
            </a:r>
          </a:p>
          <a:p>
            <a:pPr algn="just">
              <a:lnSpc>
                <a:spcPct val="150000"/>
              </a:lnSpc>
            </a:pPr>
            <a:r>
              <a:rPr lang="en-US" sz="1600" dirty="0">
                <a:latin typeface="Times New Roman" pitchFamily="18" charset="0"/>
                <a:cs typeface="Times New Roman" pitchFamily="18" charset="0"/>
              </a:rPr>
              <a:t>About 7% have symptoms daily.</a:t>
            </a:r>
          </a:p>
          <a:p>
            <a:pPr algn="just">
              <a:lnSpc>
                <a:spcPct val="150000"/>
              </a:lnSpc>
            </a:pPr>
            <a:r>
              <a:rPr lang="en-US" sz="1600" dirty="0">
                <a:latin typeface="Times New Roman" pitchFamily="18" charset="0"/>
                <a:cs typeface="Times New Roman" pitchFamily="18" charset="0"/>
              </a:rPr>
              <a:t>Except for NERD and pregnancy , no much difference in incidence between men and women.</a:t>
            </a:r>
          </a:p>
          <a:p>
            <a:pPr algn="just">
              <a:lnSpc>
                <a:spcPct val="150000"/>
              </a:lnSpc>
            </a:pPr>
            <a:r>
              <a:rPr lang="en-US" sz="1600" dirty="0">
                <a:latin typeface="Times New Roman" pitchFamily="18" charset="0"/>
                <a:cs typeface="Times New Roman" pitchFamily="18" charset="0"/>
              </a:rPr>
              <a:t>But for Barrett’s esophagus, prevalence is more in males particularly white adult males.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4</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ETIOLOGY</a:t>
            </a:r>
          </a:p>
        </p:txBody>
      </p:sp>
      <p:sp>
        <p:nvSpPr>
          <p:cNvPr id="3" name="Content Placeholder 2"/>
          <p:cNvSpPr>
            <a:spLocks noGrp="1"/>
          </p:cNvSpPr>
          <p:nvPr>
            <p:ph idx="1"/>
          </p:nvPr>
        </p:nvSpPr>
        <p:spPr/>
        <p:txBody>
          <a:bodyPr>
            <a:normAutofit/>
          </a:bodyPr>
          <a:lstStyle/>
          <a:p>
            <a:pPr>
              <a:lnSpc>
                <a:spcPct val="150000"/>
              </a:lnSpc>
            </a:pPr>
            <a:r>
              <a:rPr lang="en-US" sz="1600" dirty="0">
                <a:latin typeface="Times New Roman" pitchFamily="18" charset="0"/>
                <a:cs typeface="Times New Roman" pitchFamily="18" charset="0"/>
              </a:rPr>
              <a:t>Dietary factors</a:t>
            </a:r>
          </a:p>
          <a:p>
            <a:pPr>
              <a:lnSpc>
                <a:spcPct val="150000"/>
              </a:lnSpc>
            </a:pPr>
            <a:r>
              <a:rPr lang="en-US" sz="1600" dirty="0">
                <a:latin typeface="Times New Roman" pitchFamily="18" charset="0"/>
                <a:cs typeface="Times New Roman" pitchFamily="18" charset="0"/>
              </a:rPr>
              <a:t>Overweight or obese because of increased pressure on the abdomen</a:t>
            </a:r>
          </a:p>
          <a:p>
            <a:pPr>
              <a:lnSpc>
                <a:spcPct val="150000"/>
              </a:lnSpc>
            </a:pPr>
            <a:r>
              <a:rPr lang="en-US" sz="1600" dirty="0">
                <a:latin typeface="Times New Roman" pitchFamily="18" charset="0"/>
                <a:cs typeface="Times New Roman" pitchFamily="18" charset="0"/>
              </a:rPr>
              <a:t>Pregnant, due to the same increased pressure</a:t>
            </a:r>
          </a:p>
          <a:p>
            <a:pPr>
              <a:lnSpc>
                <a:spcPct val="150000"/>
              </a:lnSpc>
            </a:pPr>
            <a:r>
              <a:rPr lang="en-US" sz="1600" dirty="0">
                <a:latin typeface="Times New Roman" pitchFamily="18" charset="0"/>
                <a:cs typeface="Times New Roman" pitchFamily="18" charset="0"/>
              </a:rPr>
              <a:t>Taking certain medications, including some asthma medications, calcium channel blockers, antihistamines, sedatives, and antidepressants</a:t>
            </a:r>
          </a:p>
          <a:p>
            <a:pPr>
              <a:lnSpc>
                <a:spcPct val="150000"/>
              </a:lnSpc>
            </a:pPr>
            <a:r>
              <a:rPr lang="en-US" sz="1600" dirty="0">
                <a:latin typeface="Times New Roman" pitchFamily="18" charset="0"/>
                <a:cs typeface="Times New Roman" pitchFamily="18" charset="0"/>
              </a:rPr>
              <a:t>Smoking, and being exposed to second-hand smoke</a:t>
            </a:r>
          </a:p>
          <a:p>
            <a:pPr>
              <a:lnSpc>
                <a:spcPct val="150000"/>
              </a:lnSpc>
              <a:buNone/>
            </a:pPr>
            <a:endParaRPr lang="en-US" sz="16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5</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PATHOPHYSIOLOGY</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6</a:t>
            </a:fld>
            <a:endParaRPr lang="en-IN"/>
          </a:p>
        </p:txBody>
      </p:sp>
      <p:pic>
        <p:nvPicPr>
          <p:cNvPr id="1026" name="Picture 2"/>
          <p:cNvPicPr>
            <a:picLocks noGrp="1" noChangeAspect="1" noChangeArrowheads="1"/>
          </p:cNvPicPr>
          <p:nvPr>
            <p:ph idx="1"/>
          </p:nvPr>
        </p:nvPicPr>
        <p:blipFill>
          <a:blip r:embed="rId2"/>
          <a:srcRect/>
          <a:stretch>
            <a:fillRect/>
          </a:stretch>
        </p:blipFill>
        <p:spPr bwMode="auto">
          <a:xfrm>
            <a:off x="2439624" y="1451043"/>
            <a:ext cx="7286625" cy="4133850"/>
          </a:xfrm>
          <a:prstGeom prst="rect">
            <a:avLst/>
          </a:prstGeom>
          <a:noFill/>
          <a:ln w="9525">
            <a:noFill/>
            <a:miter lim="800000"/>
            <a:headEnd/>
            <a:tailEnd/>
          </a:ln>
          <a:effectLst/>
        </p:spPr>
      </p:pic>
      <p:sp>
        <p:nvSpPr>
          <p:cNvPr id="8" name="Rectangle 7">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PATHOPHYSIOLOGY</a:t>
            </a:r>
            <a:endParaRPr lang="en-US" sz="2000" dirty="0"/>
          </a:p>
        </p:txBody>
      </p:sp>
      <p:sp>
        <p:nvSpPr>
          <p:cNvPr id="3" name="Content Placeholder 2"/>
          <p:cNvSpPr>
            <a:spLocks noGrp="1"/>
          </p:cNvSpPr>
          <p:nvPr>
            <p:ph idx="1"/>
          </p:nvPr>
        </p:nvSpPr>
        <p:spPr/>
        <p:txBody>
          <a:bodyPr>
            <a:normAutofit/>
          </a:bodyPr>
          <a:lstStyle/>
          <a:p>
            <a:pPr marL="342900" indent="-342900">
              <a:lnSpc>
                <a:spcPct val="150000"/>
              </a:lnSpc>
              <a:buFont typeface="+mj-lt"/>
              <a:buAutoNum type="alphaUcPeriod"/>
            </a:pPr>
            <a:r>
              <a:rPr lang="en-US" sz="1600" b="1" u="sng" dirty="0">
                <a:latin typeface="Times New Roman" pitchFamily="18" charset="0"/>
                <a:cs typeface="Times New Roman" pitchFamily="18" charset="0"/>
              </a:rPr>
              <a:t>DECREASED LOWER ESOPHAGEAL SPHINCTER PRESSURE.</a:t>
            </a:r>
          </a:p>
          <a:p>
            <a:pPr lvl="1">
              <a:lnSpc>
                <a:spcPct val="150000"/>
              </a:lnSpc>
            </a:pPr>
            <a:r>
              <a:rPr lang="en-US" sz="1600" dirty="0">
                <a:latin typeface="Times New Roman" pitchFamily="18" charset="0"/>
                <a:cs typeface="Times New Roman" pitchFamily="18" charset="0"/>
              </a:rPr>
              <a:t>Primary barrier to gastro esophageal reflux is the lower esophageal sphincter </a:t>
            </a:r>
          </a:p>
          <a:p>
            <a:pPr lvl="1">
              <a:lnSpc>
                <a:spcPct val="150000"/>
              </a:lnSpc>
            </a:pPr>
            <a:r>
              <a:rPr lang="en-US" sz="1600" dirty="0">
                <a:latin typeface="Times New Roman" pitchFamily="18" charset="0"/>
                <a:cs typeface="Times New Roman" pitchFamily="18" charset="0"/>
              </a:rPr>
              <a:t>LES normally works in conjunction with the diaphragm </a:t>
            </a:r>
          </a:p>
          <a:p>
            <a:pPr lvl="1">
              <a:lnSpc>
                <a:spcPct val="150000"/>
              </a:lnSpc>
            </a:pPr>
            <a:r>
              <a:rPr lang="en-US" sz="1600" dirty="0">
                <a:latin typeface="Times New Roman" pitchFamily="18" charset="0"/>
                <a:cs typeface="Times New Roman" pitchFamily="18" charset="0"/>
              </a:rPr>
              <a:t>If barrier disrupted, acid goes from stomach to esophagus </a:t>
            </a:r>
          </a:p>
          <a:p>
            <a:pPr>
              <a:lnSpc>
                <a:spcPct val="150000"/>
              </a:lnSpc>
              <a:buNone/>
            </a:pPr>
            <a:r>
              <a:rPr lang="en-US" sz="1600" dirty="0">
                <a:latin typeface="Times New Roman" pitchFamily="18" charset="0"/>
                <a:cs typeface="Times New Roman" pitchFamily="18" charset="0"/>
              </a:rPr>
              <a:t>May be due to-</a:t>
            </a:r>
          </a:p>
          <a:p>
            <a:pPr lvl="1">
              <a:lnSpc>
                <a:spcPct val="150000"/>
              </a:lnSpc>
            </a:pPr>
            <a:r>
              <a:rPr lang="en-US" sz="1600" dirty="0">
                <a:latin typeface="Times New Roman" pitchFamily="18" charset="0"/>
                <a:cs typeface="Times New Roman" pitchFamily="18" charset="0"/>
              </a:rPr>
              <a:t>Spontaneous transient LES relaxations</a:t>
            </a:r>
          </a:p>
          <a:p>
            <a:pPr lvl="1">
              <a:lnSpc>
                <a:spcPct val="150000"/>
              </a:lnSpc>
            </a:pPr>
            <a:r>
              <a:rPr lang="en-US" sz="1600" dirty="0">
                <a:latin typeface="Times New Roman" pitchFamily="18" charset="0"/>
                <a:cs typeface="Times New Roman" pitchFamily="18" charset="0"/>
              </a:rPr>
              <a:t>Transient increase in intra abdominal pressure</a:t>
            </a:r>
          </a:p>
          <a:p>
            <a:pPr lvl="1">
              <a:lnSpc>
                <a:spcPct val="150000"/>
              </a:lnSpc>
            </a:pPr>
            <a:r>
              <a:rPr lang="en-US" sz="1600" dirty="0">
                <a:latin typeface="Times New Roman" pitchFamily="18" charset="0"/>
                <a:cs typeface="Times New Roman" pitchFamily="18" charset="0"/>
              </a:rPr>
              <a:t>An </a:t>
            </a:r>
            <a:r>
              <a:rPr lang="en-US" sz="1600" dirty="0" err="1">
                <a:latin typeface="Times New Roman" pitchFamily="18" charset="0"/>
                <a:cs typeface="Times New Roman" pitchFamily="18" charset="0"/>
              </a:rPr>
              <a:t>atonic</a:t>
            </a:r>
            <a:r>
              <a:rPr lang="en-US" sz="1600" dirty="0">
                <a:latin typeface="Times New Roman" pitchFamily="18" charset="0"/>
                <a:cs typeface="Times New Roman" pitchFamily="18" charset="0"/>
              </a:rPr>
              <a:t> LES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7</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FACTORS AFFECTING LES TONE</a:t>
            </a:r>
          </a:p>
        </p:txBody>
      </p:sp>
      <p:sp>
        <p:nvSpPr>
          <p:cNvPr id="3" name="Content Placeholder 2"/>
          <p:cNvSpPr>
            <a:spLocks noGrp="1"/>
          </p:cNvSpPr>
          <p:nvPr>
            <p:ph idx="1"/>
          </p:nvPr>
        </p:nvSpPr>
        <p:spPr/>
        <p:txBody>
          <a:bodyPr>
            <a:normAutofit/>
          </a:bodyPr>
          <a:lstStyle/>
          <a:p>
            <a:pPr>
              <a:lnSpc>
                <a:spcPct val="150000"/>
              </a:lnSpc>
            </a:pPr>
            <a:r>
              <a:rPr lang="en-US" sz="1600" dirty="0">
                <a:latin typeface="Times New Roman" pitchFamily="18" charset="0"/>
                <a:cs typeface="Times New Roman" pitchFamily="18" charset="0"/>
              </a:rPr>
              <a:t>Drugs that reduce LES tone include calcium channel antagonists (e.g., </a:t>
            </a:r>
            <a:r>
              <a:rPr lang="en-US" sz="1600" dirty="0" err="1">
                <a:latin typeface="Times New Roman" pitchFamily="18" charset="0"/>
                <a:cs typeface="Times New Roman" pitchFamily="18" charset="0"/>
              </a:rPr>
              <a:t>nifedipine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verapamil</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diltiazem</a:t>
            </a:r>
            <a:r>
              <a:rPr lang="en-US" sz="1600" dirty="0">
                <a:latin typeface="Times New Roman" pitchFamily="18" charset="0"/>
                <a:cs typeface="Times New Roman" pitchFamily="18" charset="0"/>
              </a:rPr>
              <a:t>), nitrates, </a:t>
            </a:r>
            <a:r>
              <a:rPr lang="en-US" sz="1600" dirty="0" err="1">
                <a:latin typeface="Times New Roman" pitchFamily="18" charset="0"/>
                <a:cs typeface="Times New Roman" pitchFamily="18" charset="0"/>
              </a:rPr>
              <a:t>anticholinergic</a:t>
            </a:r>
            <a:r>
              <a:rPr lang="en-US" sz="1600" dirty="0">
                <a:latin typeface="Times New Roman" pitchFamily="18" charset="0"/>
                <a:cs typeface="Times New Roman" pitchFamily="18" charset="0"/>
              </a:rPr>
              <a:t> agents(</a:t>
            </a:r>
            <a:r>
              <a:rPr lang="en-US" sz="1600" dirty="0" err="1">
                <a:latin typeface="Times New Roman" pitchFamily="18" charset="0"/>
                <a:cs typeface="Times New Roman" pitchFamily="18" charset="0"/>
              </a:rPr>
              <a:t>e.g.,tricyclic</a:t>
            </a:r>
            <a:r>
              <a:rPr lang="en-US" sz="1600" dirty="0">
                <a:latin typeface="Times New Roman" pitchFamily="18" charset="0"/>
                <a:cs typeface="Times New Roman" pitchFamily="18" charset="0"/>
              </a:rPr>
              <a:t> antidepressants , antihistamines), and oral contraceptives and estrogen. </a:t>
            </a:r>
          </a:p>
          <a:p>
            <a:pPr>
              <a:lnSpc>
                <a:spcPct val="150000"/>
              </a:lnSpc>
            </a:pPr>
            <a:r>
              <a:rPr lang="en-US" sz="1600" dirty="0">
                <a:latin typeface="Times New Roman" pitchFamily="18" charset="0"/>
                <a:cs typeface="Times New Roman" pitchFamily="18" charset="0"/>
              </a:rPr>
              <a:t>Foods that reduce LES tone include chocolate, fatty foods , onions, peppermint, and garlic </a:t>
            </a:r>
          </a:p>
          <a:p>
            <a:pPr>
              <a:lnSpc>
                <a:spcPct val="150000"/>
              </a:lnSpc>
            </a:pPr>
            <a:r>
              <a:rPr lang="en-US" sz="1600" dirty="0">
                <a:latin typeface="Times New Roman" pitchFamily="18" charset="0"/>
                <a:cs typeface="Times New Roman" pitchFamily="18" charset="0"/>
              </a:rPr>
              <a:t>Smoking(nicotine) reduces LES tone.</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8</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PATHOPHYSIOLOGY (CONT….)</a:t>
            </a:r>
          </a:p>
        </p:txBody>
      </p:sp>
      <p:sp>
        <p:nvSpPr>
          <p:cNvPr id="3" name="Content Placeholder 2"/>
          <p:cNvSpPr>
            <a:spLocks noGrp="1"/>
          </p:cNvSpPr>
          <p:nvPr>
            <p:ph idx="1"/>
          </p:nvPr>
        </p:nvSpPr>
        <p:spPr/>
        <p:txBody>
          <a:bodyPr>
            <a:normAutofit/>
          </a:bodyPr>
          <a:lstStyle/>
          <a:p>
            <a:pPr marL="342900" indent="-342900">
              <a:lnSpc>
                <a:spcPct val="150000"/>
              </a:lnSpc>
              <a:buAutoNum type="alphaUcPeriod" startAt="2"/>
            </a:pPr>
            <a:r>
              <a:rPr lang="en-US" sz="1600" b="1" u="sng" dirty="0">
                <a:latin typeface="Times New Roman" pitchFamily="18" charset="0"/>
                <a:cs typeface="Times New Roman" pitchFamily="18" charset="0"/>
              </a:rPr>
              <a:t>DISRUPTION OF ANATOMICAL BARRIERS </a:t>
            </a:r>
          </a:p>
          <a:p>
            <a:pPr marL="800100" lvl="1" indent="-342900">
              <a:lnSpc>
                <a:spcPct val="150000"/>
              </a:lnSpc>
            </a:pPr>
            <a:r>
              <a:rPr lang="en-US" sz="1600" dirty="0">
                <a:latin typeface="Times New Roman" pitchFamily="18" charset="0"/>
                <a:cs typeface="Times New Roman" pitchFamily="18" charset="0"/>
              </a:rPr>
              <a:t> Associated with </a:t>
            </a:r>
            <a:r>
              <a:rPr lang="en-US" sz="1600" dirty="0" err="1">
                <a:latin typeface="Times New Roman" pitchFamily="18" charset="0"/>
                <a:cs typeface="Times New Roman" pitchFamily="18" charset="0"/>
              </a:rPr>
              <a:t>hiatal</a:t>
            </a:r>
            <a:r>
              <a:rPr lang="en-US" sz="1600" dirty="0">
                <a:latin typeface="Times New Roman" pitchFamily="18" charset="0"/>
                <a:cs typeface="Times New Roman" pitchFamily="18" charset="0"/>
              </a:rPr>
              <a:t> hernia</a:t>
            </a:r>
          </a:p>
          <a:p>
            <a:pPr marL="800100" lvl="1" indent="-342900">
              <a:lnSpc>
                <a:spcPct val="150000"/>
              </a:lnSpc>
            </a:pPr>
            <a:r>
              <a:rPr lang="en-US" sz="1600" dirty="0">
                <a:latin typeface="Times New Roman" pitchFamily="18" charset="0"/>
                <a:cs typeface="Times New Roman" pitchFamily="18" charset="0"/>
              </a:rPr>
              <a:t>The size of </a:t>
            </a:r>
            <a:r>
              <a:rPr lang="en-US" sz="1600" dirty="0" err="1">
                <a:latin typeface="Times New Roman" pitchFamily="18" charset="0"/>
                <a:cs typeface="Times New Roman" pitchFamily="18" charset="0"/>
              </a:rPr>
              <a:t>hiatal</a:t>
            </a:r>
            <a:r>
              <a:rPr lang="en-US" sz="1600" dirty="0">
                <a:latin typeface="Times New Roman" pitchFamily="18" charset="0"/>
                <a:cs typeface="Times New Roman" pitchFamily="18" charset="0"/>
              </a:rPr>
              <a:t> hernia is proportional to the frequency of LES relaxations </a:t>
            </a:r>
          </a:p>
          <a:p>
            <a:pPr marL="800100" lvl="1" indent="-342900">
              <a:lnSpc>
                <a:spcPct val="150000"/>
              </a:lnSpc>
            </a:pPr>
            <a:r>
              <a:rPr lang="en-US" sz="1600" dirty="0" err="1">
                <a:latin typeface="Times New Roman" pitchFamily="18" charset="0"/>
                <a:cs typeface="Times New Roman" pitchFamily="18" charset="0"/>
              </a:rPr>
              <a:t>Hypotensive</a:t>
            </a:r>
            <a:r>
              <a:rPr lang="en-US" sz="1600" dirty="0">
                <a:latin typeface="Times New Roman" pitchFamily="18" charset="0"/>
                <a:cs typeface="Times New Roman" pitchFamily="18" charset="0"/>
              </a:rPr>
              <a:t> LES pressures and large </a:t>
            </a:r>
            <a:r>
              <a:rPr lang="en-US" sz="1600" dirty="0" err="1">
                <a:latin typeface="Times New Roman" pitchFamily="18" charset="0"/>
                <a:cs typeface="Times New Roman" pitchFamily="18" charset="0"/>
              </a:rPr>
              <a:t>hiatal</a:t>
            </a:r>
            <a:r>
              <a:rPr lang="en-US" sz="1600" dirty="0">
                <a:latin typeface="Times New Roman" pitchFamily="18" charset="0"/>
                <a:cs typeface="Times New Roman" pitchFamily="18" charset="0"/>
              </a:rPr>
              <a:t> hernia- more chance of GERD following abrupt increase in intra abdominal pressure</a:t>
            </a:r>
          </a:p>
          <a:p>
            <a:pPr marL="342900" indent="-342900">
              <a:lnSpc>
                <a:spcPct val="150000"/>
              </a:lnSpc>
              <a:buAutoNum type="alphaUcPeriod" startAt="3"/>
            </a:pPr>
            <a:r>
              <a:rPr lang="en-US" sz="1600" b="1" u="sng" dirty="0">
                <a:latin typeface="Times New Roman" pitchFamily="18" charset="0"/>
                <a:cs typeface="Times New Roman" pitchFamily="18" charset="0"/>
              </a:rPr>
              <a:t>ESOPHAGEAL CLEARANCE </a:t>
            </a:r>
          </a:p>
          <a:p>
            <a:pPr marL="800100" lvl="1" indent="-342900">
              <a:lnSpc>
                <a:spcPct val="150000"/>
              </a:lnSpc>
            </a:pPr>
            <a:r>
              <a:rPr lang="en-US" sz="1600" dirty="0">
                <a:latin typeface="Times New Roman" pitchFamily="18" charset="0"/>
                <a:cs typeface="Times New Roman" pitchFamily="18" charset="0"/>
              </a:rPr>
              <a:t>The GI acid produced spent too much time in contact with the esophageal mucosa</a:t>
            </a:r>
          </a:p>
          <a:p>
            <a:pPr marL="800100" lvl="1" indent="-342900">
              <a:lnSpc>
                <a:spcPct val="150000"/>
              </a:lnSpc>
            </a:pPr>
            <a:r>
              <a:rPr lang="en-US" sz="1600" dirty="0">
                <a:latin typeface="Times New Roman" pitchFamily="18" charset="0"/>
                <a:cs typeface="Times New Roman" pitchFamily="18" charset="0"/>
              </a:rPr>
              <a:t>Normally swallowing contributes to esophageal clearance by increasing salivary flow </a:t>
            </a:r>
          </a:p>
          <a:p>
            <a:pPr marL="800100" lvl="1" indent="-342900">
              <a:lnSpc>
                <a:spcPct val="150000"/>
              </a:lnSpc>
            </a:pPr>
            <a:r>
              <a:rPr lang="en-US" sz="1600" dirty="0">
                <a:latin typeface="Times New Roman" pitchFamily="18" charset="0"/>
                <a:cs typeface="Times New Roman" pitchFamily="18" charset="0"/>
              </a:rPr>
              <a:t>Saliva decreases with increasing age, so more often seen with elderly.</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9</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000" b="1" u="sng" dirty="0">
                <a:solidFill>
                  <a:prstClr val="black"/>
                </a:solidFill>
                <a:latin typeface="Times New Roman" pitchFamily="18" charset="0"/>
                <a:cs typeface="Times New Roman" pitchFamily="18" charset="0"/>
              </a:rPr>
              <a:t>PATHOPHYSIOLOGY (CONT….)</a:t>
            </a:r>
            <a:endParaRPr lang="en-US" dirty="0"/>
          </a:p>
        </p:txBody>
      </p:sp>
      <p:sp>
        <p:nvSpPr>
          <p:cNvPr id="3" name="Content Placeholder 2"/>
          <p:cNvSpPr>
            <a:spLocks noGrp="1"/>
          </p:cNvSpPr>
          <p:nvPr>
            <p:ph idx="1"/>
          </p:nvPr>
        </p:nvSpPr>
        <p:spPr/>
        <p:txBody>
          <a:bodyPr>
            <a:normAutofit/>
          </a:bodyPr>
          <a:lstStyle/>
          <a:p>
            <a:pPr marL="514350" indent="-514350">
              <a:lnSpc>
                <a:spcPct val="150000"/>
              </a:lnSpc>
              <a:buAutoNum type="alphaUcPeriod" startAt="4"/>
            </a:pPr>
            <a:r>
              <a:rPr lang="en-US" sz="1600" b="1" u="sng" dirty="0">
                <a:latin typeface="Times New Roman" pitchFamily="18" charset="0"/>
                <a:cs typeface="Times New Roman" pitchFamily="18" charset="0"/>
              </a:rPr>
              <a:t>MUCOSAL RESISTANCE </a:t>
            </a:r>
          </a:p>
          <a:p>
            <a:pPr marL="971550" lvl="1" indent="-514350">
              <a:lnSpc>
                <a:spcPct val="150000"/>
              </a:lnSpc>
            </a:pPr>
            <a:r>
              <a:rPr lang="en-US" sz="1600" dirty="0">
                <a:latin typeface="Times New Roman" pitchFamily="18" charset="0"/>
                <a:cs typeface="Times New Roman" pitchFamily="18" charset="0"/>
              </a:rPr>
              <a:t> The mucus </a:t>
            </a:r>
            <a:r>
              <a:rPr lang="en-US" sz="1600" dirty="0" err="1">
                <a:latin typeface="Times New Roman" pitchFamily="18" charset="0"/>
                <a:cs typeface="Times New Roman" pitchFamily="18" charset="0"/>
              </a:rPr>
              <a:t>secreated</a:t>
            </a:r>
            <a:r>
              <a:rPr lang="en-US" sz="1600" dirty="0">
                <a:latin typeface="Times New Roman" pitchFamily="18" charset="0"/>
                <a:cs typeface="Times New Roman" pitchFamily="18" charset="0"/>
              </a:rPr>
              <a:t> by the mucus secreting glands involves in the protection of esophagus </a:t>
            </a:r>
          </a:p>
          <a:p>
            <a:pPr marL="971550" lvl="1" indent="-514350">
              <a:lnSpc>
                <a:spcPct val="150000"/>
              </a:lnSpc>
            </a:pPr>
            <a:r>
              <a:rPr lang="en-US" sz="1600" dirty="0">
                <a:latin typeface="Times New Roman" pitchFamily="18" charset="0"/>
                <a:cs typeface="Times New Roman" pitchFamily="18" charset="0"/>
              </a:rPr>
              <a:t>The bicarbonate s moving from the blood to the lumen can neutralize acidic </a:t>
            </a:r>
            <a:r>
              <a:rPr lang="en-US" sz="1600" dirty="0" err="1">
                <a:latin typeface="Times New Roman" pitchFamily="18" charset="0"/>
                <a:cs typeface="Times New Roman" pitchFamily="18" charset="0"/>
              </a:rPr>
              <a:t>refluxate</a:t>
            </a:r>
            <a:r>
              <a:rPr lang="en-US" sz="1600" dirty="0">
                <a:latin typeface="Times New Roman" pitchFamily="18" charset="0"/>
                <a:cs typeface="Times New Roman" pitchFamily="18" charset="0"/>
              </a:rPr>
              <a:t> in the esophagus. On repeated exposure to the </a:t>
            </a:r>
            <a:r>
              <a:rPr lang="en-US" sz="1600" dirty="0" err="1">
                <a:latin typeface="Times New Roman" pitchFamily="18" charset="0"/>
                <a:cs typeface="Times New Roman" pitchFamily="18" charset="0"/>
              </a:rPr>
              <a:t>refluxate</a:t>
            </a:r>
            <a:r>
              <a:rPr lang="en-US" sz="1600" dirty="0">
                <a:latin typeface="Times New Roman" pitchFamily="18" charset="0"/>
                <a:cs typeface="Times New Roman" pitchFamily="18" charset="0"/>
              </a:rPr>
              <a:t> or due to some defect in normal mucosal defenses hydrogen ions diffuse into the mucosa, leading to cellular acidification and necrosis leading to </a:t>
            </a:r>
            <a:r>
              <a:rPr lang="en-US" sz="1600" dirty="0" err="1">
                <a:latin typeface="Times New Roman" pitchFamily="18" charset="0"/>
                <a:cs typeface="Times New Roman" pitchFamily="18" charset="0"/>
              </a:rPr>
              <a:t>esophagitis</a:t>
            </a:r>
            <a:r>
              <a:rPr lang="en-US" sz="1600" dirty="0">
                <a:latin typeface="Times New Roman" pitchFamily="18" charset="0"/>
                <a:cs typeface="Times New Roman" pitchFamily="18" charset="0"/>
              </a:rPr>
              <a:t>. </a:t>
            </a:r>
          </a:p>
          <a:p>
            <a:pPr marL="514350" indent="-514350">
              <a:lnSpc>
                <a:spcPct val="150000"/>
              </a:lnSpc>
              <a:buAutoNum type="alphaUcPeriod" startAt="5"/>
            </a:pPr>
            <a:r>
              <a:rPr lang="en-US" sz="1600" b="1" u="sng" dirty="0">
                <a:latin typeface="Times New Roman" pitchFamily="18" charset="0"/>
                <a:cs typeface="Times New Roman" pitchFamily="18" charset="0"/>
              </a:rPr>
              <a:t>DELAYED GASTRIC EMPTYING </a:t>
            </a:r>
          </a:p>
          <a:p>
            <a:pPr marL="971550" lvl="1" indent="-514350">
              <a:lnSpc>
                <a:spcPct val="150000"/>
              </a:lnSpc>
            </a:pPr>
            <a:r>
              <a:rPr lang="en-US" sz="1600" dirty="0">
                <a:latin typeface="Times New Roman" pitchFamily="18" charset="0"/>
                <a:cs typeface="Times New Roman" pitchFamily="18" charset="0"/>
              </a:rPr>
              <a:t>An increase in gastric volume may increase both the frequency of reflux and the amount of gastric fluid available to be refluxed </a:t>
            </a:r>
          </a:p>
          <a:p>
            <a:pPr marL="971550" lvl="1" indent="-514350">
              <a:lnSpc>
                <a:spcPct val="150000"/>
              </a:lnSpc>
            </a:pPr>
            <a:r>
              <a:rPr lang="en-US" sz="1600" dirty="0">
                <a:latin typeface="Times New Roman" pitchFamily="18" charset="0"/>
                <a:cs typeface="Times New Roman" pitchFamily="18" charset="0"/>
              </a:rPr>
              <a:t>Physiologic Postprandial Gastro esophageal reflux occurs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10</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COMPLICATIONS:</a:t>
            </a:r>
          </a:p>
        </p:txBody>
      </p:sp>
      <p:sp>
        <p:nvSpPr>
          <p:cNvPr id="3" name="Content Placeholder 2"/>
          <p:cNvSpPr>
            <a:spLocks noGrp="1"/>
          </p:cNvSpPr>
          <p:nvPr>
            <p:ph idx="1"/>
          </p:nvPr>
        </p:nvSpPr>
        <p:spPr/>
        <p:txBody>
          <a:bodyPr>
            <a:normAutofit/>
          </a:bodyPr>
          <a:lstStyle/>
          <a:p>
            <a:pPr>
              <a:lnSpc>
                <a:spcPct val="150000"/>
              </a:lnSpc>
              <a:buNone/>
            </a:pPr>
            <a:r>
              <a:rPr lang="en-US" sz="1600" i="1" dirty="0">
                <a:latin typeface="Times New Roman" pitchFamily="18" charset="0"/>
                <a:cs typeface="Times New Roman" pitchFamily="18" charset="0"/>
              </a:rPr>
              <a:t>EROSIVE ESOPHAGITIS </a:t>
            </a:r>
          </a:p>
          <a:p>
            <a:pPr lvl="1">
              <a:lnSpc>
                <a:spcPct val="150000"/>
              </a:lnSpc>
            </a:pPr>
            <a:r>
              <a:rPr lang="en-US" sz="1600" dirty="0">
                <a:latin typeface="Times New Roman" pitchFamily="18" charset="0"/>
                <a:cs typeface="Times New Roman" pitchFamily="18" charset="0"/>
              </a:rPr>
              <a:t>Responsible for 40-60% of GERD symptoms </a:t>
            </a:r>
          </a:p>
          <a:p>
            <a:pPr lvl="1">
              <a:lnSpc>
                <a:spcPct val="150000"/>
              </a:lnSpc>
            </a:pPr>
            <a:r>
              <a:rPr lang="en-US" sz="1600" dirty="0">
                <a:latin typeface="Times New Roman" pitchFamily="18" charset="0"/>
                <a:cs typeface="Times New Roman" pitchFamily="18" charset="0"/>
              </a:rPr>
              <a:t>Severity of symptoms often fail to match severity of erosive </a:t>
            </a:r>
            <a:r>
              <a:rPr lang="en-US" sz="1600" dirty="0" err="1">
                <a:latin typeface="Times New Roman" pitchFamily="18" charset="0"/>
                <a:cs typeface="Times New Roman" pitchFamily="18" charset="0"/>
              </a:rPr>
              <a:t>esophagitis</a:t>
            </a:r>
            <a:endParaRPr lang="en-US" sz="1600" dirty="0">
              <a:latin typeface="Times New Roman" pitchFamily="18" charset="0"/>
              <a:cs typeface="Times New Roman" pitchFamily="18" charset="0"/>
            </a:endParaRPr>
          </a:p>
          <a:p>
            <a:pPr>
              <a:lnSpc>
                <a:spcPct val="150000"/>
              </a:lnSpc>
              <a:buNone/>
            </a:pPr>
            <a:r>
              <a:rPr lang="en-US" sz="1600" i="1" dirty="0">
                <a:latin typeface="Times New Roman" pitchFamily="18" charset="0"/>
                <a:cs typeface="Times New Roman" pitchFamily="18" charset="0"/>
              </a:rPr>
              <a:t>ESOPHAGEAL STRICTURE</a:t>
            </a:r>
          </a:p>
          <a:p>
            <a:pPr lvl="1">
              <a:lnSpc>
                <a:spcPct val="150000"/>
              </a:lnSpc>
            </a:pPr>
            <a:r>
              <a:rPr lang="en-US" sz="1600" dirty="0">
                <a:latin typeface="Times New Roman" pitchFamily="18" charset="0"/>
                <a:cs typeface="Times New Roman" pitchFamily="18" charset="0"/>
              </a:rPr>
              <a:t>Result of healing of erosive </a:t>
            </a:r>
            <a:r>
              <a:rPr lang="en-US" sz="1600" dirty="0" err="1">
                <a:latin typeface="Times New Roman" pitchFamily="18" charset="0"/>
                <a:cs typeface="Times New Roman" pitchFamily="18" charset="0"/>
              </a:rPr>
              <a:t>esophagitis</a:t>
            </a:r>
            <a:endParaRPr lang="en-US" sz="1600" dirty="0">
              <a:latin typeface="Times New Roman" pitchFamily="18" charset="0"/>
              <a:cs typeface="Times New Roman" pitchFamily="18" charset="0"/>
            </a:endParaRPr>
          </a:p>
          <a:p>
            <a:pPr lvl="1">
              <a:lnSpc>
                <a:spcPct val="150000"/>
              </a:lnSpc>
            </a:pPr>
            <a:r>
              <a:rPr lang="en-US" sz="1600" dirty="0">
                <a:latin typeface="Times New Roman" pitchFamily="18" charset="0"/>
                <a:cs typeface="Times New Roman" pitchFamily="18" charset="0"/>
              </a:rPr>
              <a:t>May need dilation </a:t>
            </a:r>
          </a:p>
          <a:p>
            <a:pPr lvl="1">
              <a:lnSpc>
                <a:spcPct val="150000"/>
              </a:lnSpc>
            </a:pPr>
            <a:r>
              <a:rPr lang="en-US" sz="1600" dirty="0">
                <a:latin typeface="Times New Roman" pitchFamily="18" charset="0"/>
                <a:cs typeface="Times New Roman" pitchFamily="18" charset="0"/>
              </a:rPr>
              <a:t>Common in the distal esophagus and are generally 1 to 2 cm in length.</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11</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nSpc>
                <a:spcPct val="150000"/>
              </a:lnSpc>
              <a:buNone/>
            </a:pPr>
            <a:r>
              <a:rPr lang="en-US" sz="1600" i="1" dirty="0">
                <a:latin typeface="Times New Roman" pitchFamily="18" charset="0"/>
                <a:cs typeface="Times New Roman" pitchFamily="18" charset="0"/>
              </a:rPr>
              <a:t>BARRETT’S ESOPHAGUS </a:t>
            </a:r>
          </a:p>
          <a:p>
            <a:pPr lvl="1">
              <a:lnSpc>
                <a:spcPct val="150000"/>
              </a:lnSpc>
            </a:pPr>
            <a:r>
              <a:rPr lang="en-US" sz="1600" dirty="0">
                <a:latin typeface="Times New Roman" pitchFamily="18" charset="0"/>
                <a:cs typeface="Times New Roman" pitchFamily="18" charset="0"/>
              </a:rPr>
              <a:t>Columnar </a:t>
            </a:r>
            <a:r>
              <a:rPr lang="en-US" sz="1600" dirty="0" err="1">
                <a:latin typeface="Times New Roman" pitchFamily="18" charset="0"/>
                <a:cs typeface="Times New Roman" pitchFamily="18" charset="0"/>
              </a:rPr>
              <a:t>metaplasia</a:t>
            </a:r>
            <a:r>
              <a:rPr lang="en-US" sz="1600" dirty="0">
                <a:latin typeface="Times New Roman" pitchFamily="18" charset="0"/>
                <a:cs typeface="Times New Roman" pitchFamily="18" charset="0"/>
              </a:rPr>
              <a:t> of the </a:t>
            </a:r>
            <a:r>
              <a:rPr lang="en-US" sz="1600" dirty="0" err="1">
                <a:latin typeface="Times New Roman" pitchFamily="18" charset="0"/>
                <a:cs typeface="Times New Roman" pitchFamily="18" charset="0"/>
              </a:rPr>
              <a:t>esophagus,i.e</a:t>
            </a:r>
            <a:r>
              <a:rPr lang="en-US" sz="1600" dirty="0">
                <a:latin typeface="Times New Roman" pitchFamily="18" charset="0"/>
                <a:cs typeface="Times New Roman" pitchFamily="18" charset="0"/>
              </a:rPr>
              <a:t> replacement of the </a:t>
            </a:r>
            <a:r>
              <a:rPr lang="en-US" sz="1600" dirty="0" err="1">
                <a:latin typeface="Times New Roman" pitchFamily="18" charset="0"/>
                <a:cs typeface="Times New Roman" pitchFamily="18" charset="0"/>
              </a:rPr>
              <a:t>squamous</a:t>
            </a:r>
            <a:r>
              <a:rPr lang="en-US" sz="1600" dirty="0">
                <a:latin typeface="Times New Roman" pitchFamily="18" charset="0"/>
                <a:cs typeface="Times New Roman" pitchFamily="18" charset="0"/>
              </a:rPr>
              <a:t> epithelial lining of the esophagus by specialized columnar- type epithelium </a:t>
            </a:r>
          </a:p>
          <a:p>
            <a:pPr lvl="1">
              <a:lnSpc>
                <a:spcPct val="150000"/>
              </a:lnSpc>
            </a:pPr>
            <a:r>
              <a:rPr lang="en-US" sz="1600" dirty="0">
                <a:latin typeface="Times New Roman" pitchFamily="18" charset="0"/>
                <a:cs typeface="Times New Roman" pitchFamily="18" charset="0"/>
              </a:rPr>
              <a:t>Associated with the development of </a:t>
            </a:r>
            <a:r>
              <a:rPr lang="en-US" sz="1600" dirty="0" err="1">
                <a:latin typeface="Times New Roman" pitchFamily="18" charset="0"/>
                <a:cs typeface="Times New Roman" pitchFamily="18" charset="0"/>
              </a:rPr>
              <a:t>adenocarcinoma</a:t>
            </a:r>
            <a:endParaRPr lang="en-US" sz="1600" dirty="0">
              <a:latin typeface="Times New Roman" pitchFamily="18" charset="0"/>
              <a:cs typeface="Times New Roman" pitchFamily="18" charset="0"/>
            </a:endParaRPr>
          </a:p>
          <a:p>
            <a:pPr lvl="1">
              <a:lnSpc>
                <a:spcPct val="150000"/>
              </a:lnSpc>
            </a:pPr>
            <a:r>
              <a:rPr lang="en-US" sz="1600" dirty="0">
                <a:latin typeface="Times New Roman" pitchFamily="18" charset="0"/>
                <a:cs typeface="Times New Roman" pitchFamily="18" charset="0"/>
              </a:rPr>
              <a:t>Have a greater chance (30%) of developing esophageal stricture</a:t>
            </a:r>
          </a:p>
          <a:p>
            <a:pPr lvl="1">
              <a:lnSpc>
                <a:spcPct val="150000"/>
              </a:lnSpc>
            </a:pPr>
            <a:r>
              <a:rPr lang="en-US" sz="1600" dirty="0">
                <a:latin typeface="Times New Roman" pitchFamily="18" charset="0"/>
                <a:cs typeface="Times New Roman" pitchFamily="18" charset="0"/>
              </a:rPr>
              <a:t>Acid damages lining of esophagus and causes chronic </a:t>
            </a:r>
            <a:r>
              <a:rPr lang="en-US" sz="1600" dirty="0" err="1">
                <a:latin typeface="Times New Roman" pitchFamily="18" charset="0"/>
                <a:cs typeface="Times New Roman" pitchFamily="18" charset="0"/>
              </a:rPr>
              <a:t>esophagitis</a:t>
            </a:r>
            <a:r>
              <a:rPr lang="en-US" sz="1600" dirty="0">
                <a:latin typeface="Times New Roman" pitchFamily="18" charset="0"/>
                <a:cs typeface="Times New Roman" pitchFamily="18" charset="0"/>
              </a:rPr>
              <a:t> </a:t>
            </a:r>
          </a:p>
          <a:p>
            <a:pPr lvl="1">
              <a:lnSpc>
                <a:spcPct val="150000"/>
              </a:lnSpc>
            </a:pPr>
            <a:r>
              <a:rPr lang="en-US" sz="1600" dirty="0">
                <a:latin typeface="Times New Roman" pitchFamily="18" charset="0"/>
                <a:cs typeface="Times New Roman" pitchFamily="18" charset="0"/>
              </a:rPr>
              <a:t>Damaged area heals in a </a:t>
            </a:r>
            <a:r>
              <a:rPr lang="en-US" sz="1600" dirty="0" err="1">
                <a:latin typeface="Times New Roman" pitchFamily="18" charset="0"/>
                <a:cs typeface="Times New Roman" pitchFamily="18" charset="0"/>
              </a:rPr>
              <a:t>metaplastic</a:t>
            </a:r>
            <a:r>
              <a:rPr lang="en-US" sz="1600" dirty="0">
                <a:latin typeface="Times New Roman" pitchFamily="18" charset="0"/>
                <a:cs typeface="Times New Roman" pitchFamily="18" charset="0"/>
              </a:rPr>
              <a:t> process and abnormal columnar cells replace </a:t>
            </a:r>
            <a:r>
              <a:rPr lang="en-US" sz="1600" dirty="0" err="1">
                <a:latin typeface="Times New Roman" pitchFamily="18" charset="0"/>
                <a:cs typeface="Times New Roman" pitchFamily="18" charset="0"/>
              </a:rPr>
              <a:t>squamous</a:t>
            </a:r>
            <a:r>
              <a:rPr lang="en-US" sz="1600" dirty="0">
                <a:latin typeface="Times New Roman" pitchFamily="18" charset="0"/>
                <a:cs typeface="Times New Roman" pitchFamily="18" charset="0"/>
              </a:rPr>
              <a:t> cells </a:t>
            </a:r>
          </a:p>
          <a:p>
            <a:pPr lvl="1">
              <a:lnSpc>
                <a:spcPct val="150000"/>
              </a:lnSpc>
            </a:pPr>
            <a:r>
              <a:rPr lang="en-US" sz="1600" dirty="0">
                <a:latin typeface="Times New Roman" pitchFamily="18" charset="0"/>
                <a:cs typeface="Times New Roman" pitchFamily="18" charset="0"/>
              </a:rPr>
              <a:t>This specialized intestinal </a:t>
            </a:r>
            <a:r>
              <a:rPr lang="en-US" sz="1600" dirty="0" err="1">
                <a:latin typeface="Times New Roman" pitchFamily="18" charset="0"/>
                <a:cs typeface="Times New Roman" pitchFamily="18" charset="0"/>
              </a:rPr>
              <a:t>metaplasia</a:t>
            </a:r>
            <a:r>
              <a:rPr lang="en-US" sz="1600" dirty="0">
                <a:latin typeface="Times New Roman" pitchFamily="18" charset="0"/>
                <a:cs typeface="Times New Roman" pitchFamily="18" charset="0"/>
              </a:rPr>
              <a:t> can progress to dysplasia and </a:t>
            </a:r>
            <a:r>
              <a:rPr lang="en-US" sz="1600" dirty="0" err="1">
                <a:latin typeface="Times New Roman" pitchFamily="18" charset="0"/>
                <a:cs typeface="Times New Roman" pitchFamily="18" charset="0"/>
              </a:rPr>
              <a:t>adenocarcinoma</a:t>
            </a:r>
            <a:endParaRPr lang="en-US" sz="16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12</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CLINICAL MANIFESTATIONS</a:t>
            </a:r>
          </a:p>
        </p:txBody>
      </p:sp>
      <p:sp>
        <p:nvSpPr>
          <p:cNvPr id="3" name="Content Placeholder 2"/>
          <p:cNvSpPr>
            <a:spLocks noGrp="1"/>
          </p:cNvSpPr>
          <p:nvPr>
            <p:ph idx="1"/>
          </p:nvPr>
        </p:nvSpPr>
        <p:spPr/>
        <p:txBody>
          <a:bodyPr>
            <a:normAutofit/>
          </a:bodyPr>
          <a:lstStyle/>
          <a:p>
            <a:pPr>
              <a:lnSpc>
                <a:spcPct val="150000"/>
              </a:lnSpc>
              <a:buNone/>
            </a:pPr>
            <a:r>
              <a:rPr lang="en-US" sz="1600" dirty="0">
                <a:latin typeface="Times New Roman" pitchFamily="18" charset="0"/>
                <a:cs typeface="Times New Roman" pitchFamily="18" charset="0"/>
              </a:rPr>
              <a:t>3 CLASSES OF SYMPTOMS </a:t>
            </a:r>
          </a:p>
          <a:p>
            <a:pPr marL="400050" indent="-400050">
              <a:lnSpc>
                <a:spcPct val="150000"/>
              </a:lnSpc>
              <a:buFont typeface="+mj-lt"/>
              <a:buAutoNum type="romanUcPeriod"/>
            </a:pPr>
            <a:r>
              <a:rPr lang="en-US" sz="1600" b="1" dirty="0">
                <a:latin typeface="Times New Roman" pitchFamily="18" charset="0"/>
                <a:cs typeface="Times New Roman" pitchFamily="18" charset="0"/>
              </a:rPr>
              <a:t>TYPICAL SYMPTOMS: </a:t>
            </a:r>
          </a:p>
          <a:p>
            <a:pPr>
              <a:lnSpc>
                <a:spcPct val="150000"/>
              </a:lnSpc>
            </a:pPr>
            <a:r>
              <a:rPr lang="en-US" sz="1600" dirty="0">
                <a:latin typeface="Times New Roman" pitchFamily="18" charset="0"/>
                <a:cs typeface="Times New Roman" pitchFamily="18" charset="0"/>
              </a:rPr>
              <a:t>May be aggravated by activities that worsen </a:t>
            </a:r>
            <a:r>
              <a:rPr lang="en-US" sz="1600" dirty="0" err="1">
                <a:latin typeface="Times New Roman" pitchFamily="18" charset="0"/>
                <a:cs typeface="Times New Roman" pitchFamily="18" charset="0"/>
              </a:rPr>
              <a:t>gastroesophageal</a:t>
            </a:r>
            <a:r>
              <a:rPr lang="en-US" sz="1600" dirty="0">
                <a:latin typeface="Times New Roman" pitchFamily="18" charset="0"/>
                <a:cs typeface="Times New Roman" pitchFamily="18" charset="0"/>
              </a:rPr>
              <a:t> reflux such as recumbent position, bending over, or eating a meal high in fat.</a:t>
            </a:r>
          </a:p>
          <a:p>
            <a:pPr>
              <a:lnSpc>
                <a:spcPct val="150000"/>
              </a:lnSpc>
            </a:pPr>
            <a:r>
              <a:rPr lang="en-US" sz="1600" dirty="0">
                <a:latin typeface="Times New Roman" pitchFamily="18" charset="0"/>
                <a:cs typeface="Times New Roman" pitchFamily="18" charset="0"/>
              </a:rPr>
              <a:t>Heartburn—</a:t>
            </a:r>
            <a:r>
              <a:rPr lang="en-US" sz="1600" dirty="0" err="1">
                <a:latin typeface="Times New Roman" pitchFamily="18" charset="0"/>
                <a:cs typeface="Times New Roman" pitchFamily="18" charset="0"/>
              </a:rPr>
              <a:t>retrosternal</a:t>
            </a:r>
            <a:r>
              <a:rPr lang="en-US" sz="1600" dirty="0">
                <a:latin typeface="Times New Roman" pitchFamily="18" charset="0"/>
                <a:cs typeface="Times New Roman" pitchFamily="18" charset="0"/>
              </a:rPr>
              <a:t> burning discomfort</a:t>
            </a:r>
          </a:p>
          <a:p>
            <a:pPr>
              <a:lnSpc>
                <a:spcPct val="150000"/>
              </a:lnSpc>
            </a:pPr>
            <a:r>
              <a:rPr lang="en-US" sz="1600" dirty="0">
                <a:latin typeface="Times New Roman" pitchFamily="18" charset="0"/>
                <a:cs typeface="Times New Roman" pitchFamily="18" charset="0"/>
              </a:rPr>
              <a:t>Regurgitation—effortless return of gastric contents into the pharynx without nausea, retching, or abdominal contractions </a:t>
            </a:r>
          </a:p>
          <a:p>
            <a:pPr>
              <a:lnSpc>
                <a:spcPct val="150000"/>
              </a:lnSpc>
            </a:pPr>
            <a:r>
              <a:rPr lang="en-US" sz="1600" dirty="0">
                <a:latin typeface="Times New Roman" pitchFamily="18" charset="0"/>
                <a:cs typeface="Times New Roman" pitchFamily="18" charset="0"/>
              </a:rPr>
              <a:t>Water brash (hyper salivation) </a:t>
            </a:r>
          </a:p>
          <a:p>
            <a:pPr>
              <a:lnSpc>
                <a:spcPct val="150000"/>
              </a:lnSpc>
            </a:pPr>
            <a:r>
              <a:rPr lang="en-US" sz="1600" dirty="0">
                <a:latin typeface="Times New Roman" pitchFamily="18" charset="0"/>
                <a:cs typeface="Times New Roman" pitchFamily="18" charset="0"/>
              </a:rPr>
              <a:t>Belching </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13</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CLINICAL MANIFESTATIONS (CONT…..)</a:t>
            </a:r>
            <a:endParaRPr lang="en-US" sz="2000" dirty="0"/>
          </a:p>
        </p:txBody>
      </p:sp>
      <p:sp>
        <p:nvSpPr>
          <p:cNvPr id="3" name="Content Placeholder 2"/>
          <p:cNvSpPr>
            <a:spLocks noGrp="1"/>
          </p:cNvSpPr>
          <p:nvPr>
            <p:ph idx="1"/>
          </p:nvPr>
        </p:nvSpPr>
        <p:spPr/>
        <p:txBody>
          <a:bodyPr>
            <a:normAutofit/>
          </a:bodyPr>
          <a:lstStyle/>
          <a:p>
            <a:pPr marL="400050" indent="-400050">
              <a:lnSpc>
                <a:spcPct val="150000"/>
              </a:lnSpc>
              <a:buNone/>
            </a:pPr>
            <a:r>
              <a:rPr lang="en-US" sz="1600" b="1" dirty="0">
                <a:latin typeface="Times New Roman" pitchFamily="18" charset="0"/>
                <a:cs typeface="Times New Roman" pitchFamily="18" charset="0"/>
              </a:rPr>
              <a:t>II. 	ATYPICAL SYMPTOMS </a:t>
            </a:r>
          </a:p>
          <a:p>
            <a:pPr>
              <a:lnSpc>
                <a:spcPct val="150000"/>
              </a:lnSpc>
              <a:buNone/>
            </a:pPr>
            <a:r>
              <a:rPr lang="en-US" sz="1600" dirty="0">
                <a:latin typeface="Times New Roman" pitchFamily="18" charset="0"/>
                <a:cs typeface="Times New Roman" pitchFamily="18" charset="0"/>
              </a:rPr>
              <a:t>		In some cases, these extra esophageal symptoms may be the only symptoms present, making it more difficult to recognize GERD as the cause, especially when endoscopic studies are normal. </a:t>
            </a:r>
          </a:p>
          <a:p>
            <a:pPr>
              <a:lnSpc>
                <a:spcPct val="150000"/>
              </a:lnSpc>
            </a:pPr>
            <a:r>
              <a:rPr lang="en-US" sz="1600" dirty="0" err="1">
                <a:latin typeface="Times New Roman" pitchFamily="18" charset="0"/>
                <a:cs typeface="Times New Roman" pitchFamily="18" charset="0"/>
              </a:rPr>
              <a:t>Nonallergic</a:t>
            </a:r>
            <a:r>
              <a:rPr lang="en-US" sz="1600" dirty="0">
                <a:latin typeface="Times New Roman" pitchFamily="18" charset="0"/>
                <a:cs typeface="Times New Roman" pitchFamily="18" charset="0"/>
              </a:rPr>
              <a:t> asthma</a:t>
            </a:r>
          </a:p>
          <a:p>
            <a:pPr>
              <a:lnSpc>
                <a:spcPct val="150000"/>
              </a:lnSpc>
            </a:pPr>
            <a:r>
              <a:rPr lang="en-US" sz="1600" dirty="0">
                <a:latin typeface="Times New Roman" pitchFamily="18" charset="0"/>
                <a:cs typeface="Times New Roman" pitchFamily="18" charset="0"/>
              </a:rPr>
              <a:t> Hoarseness </a:t>
            </a:r>
          </a:p>
          <a:p>
            <a:pPr>
              <a:lnSpc>
                <a:spcPct val="150000"/>
              </a:lnSpc>
            </a:pPr>
            <a:r>
              <a:rPr lang="en-US" sz="1600" dirty="0" err="1">
                <a:latin typeface="Times New Roman" pitchFamily="18" charset="0"/>
                <a:cs typeface="Times New Roman" pitchFamily="18" charset="0"/>
              </a:rPr>
              <a:t>Pharyngitis</a:t>
            </a:r>
            <a:endParaRPr lang="en-US" sz="1600" dirty="0">
              <a:latin typeface="Times New Roman" pitchFamily="18" charset="0"/>
              <a:cs typeface="Times New Roman" pitchFamily="18" charset="0"/>
            </a:endParaRPr>
          </a:p>
          <a:p>
            <a:pPr>
              <a:lnSpc>
                <a:spcPct val="150000"/>
              </a:lnSpc>
            </a:pPr>
            <a:r>
              <a:rPr lang="en-US" sz="1600" dirty="0">
                <a:latin typeface="Times New Roman" pitchFamily="18" charset="0"/>
                <a:cs typeface="Times New Roman" pitchFamily="18" charset="0"/>
              </a:rPr>
              <a:t>Chest pain </a:t>
            </a:r>
          </a:p>
          <a:p>
            <a:pPr>
              <a:lnSpc>
                <a:spcPct val="150000"/>
              </a:lnSpc>
            </a:pPr>
            <a:r>
              <a:rPr lang="en-US" sz="1600" dirty="0">
                <a:latin typeface="Times New Roman" pitchFamily="18" charset="0"/>
                <a:cs typeface="Times New Roman" pitchFamily="18" charset="0"/>
              </a:rPr>
              <a:t>Dental erosions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14</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92966"/>
          </a:xfrm>
        </p:spPr>
        <p:txBody>
          <a:bodyPr>
            <a:normAutofit/>
          </a:bodyPr>
          <a:lstStyle/>
          <a:p>
            <a:pPr algn="ctr"/>
            <a:r>
              <a:rPr lang="en-US" sz="2000" b="1" u="sng" dirty="0">
                <a:latin typeface="Times New Roman" pitchFamily="18" charset="0"/>
                <a:cs typeface="Times New Roman" pitchFamily="18" charset="0"/>
              </a:rPr>
              <a:t>CLINICAL MANIFESTATIONS (CONT…..)</a:t>
            </a:r>
            <a:endParaRPr lang="en-US" sz="2000" dirty="0"/>
          </a:p>
        </p:txBody>
      </p:sp>
      <p:sp>
        <p:nvSpPr>
          <p:cNvPr id="3" name="Content Placeholder 2"/>
          <p:cNvSpPr>
            <a:spLocks noGrp="1"/>
          </p:cNvSpPr>
          <p:nvPr>
            <p:ph idx="1"/>
          </p:nvPr>
        </p:nvSpPr>
        <p:spPr>
          <a:xfrm>
            <a:off x="838200" y="1227909"/>
            <a:ext cx="10515600" cy="4949054"/>
          </a:xfrm>
        </p:spPr>
        <p:txBody>
          <a:bodyPr numCol="1">
            <a:normAutofit/>
          </a:bodyPr>
          <a:lstStyle/>
          <a:p>
            <a:pPr>
              <a:lnSpc>
                <a:spcPct val="150000"/>
              </a:lnSpc>
              <a:buNone/>
            </a:pPr>
            <a:r>
              <a:rPr lang="en-US" sz="1600" b="1" dirty="0">
                <a:latin typeface="Times New Roman" pitchFamily="18" charset="0"/>
                <a:cs typeface="Times New Roman" pitchFamily="18" charset="0"/>
              </a:rPr>
              <a:t>III.     ALARM SIGNS/SYMPTOMS </a:t>
            </a:r>
          </a:p>
          <a:p>
            <a:pPr>
              <a:lnSpc>
                <a:spcPct val="150000"/>
              </a:lnSpc>
              <a:buNone/>
            </a:pPr>
            <a:r>
              <a:rPr lang="en-US" sz="1600" dirty="0">
                <a:latin typeface="Times New Roman" pitchFamily="18" charset="0"/>
                <a:cs typeface="Times New Roman" pitchFamily="18" charset="0"/>
              </a:rPr>
              <a:t>		</a:t>
            </a:r>
            <a:r>
              <a:rPr lang="en-US" sz="1800" dirty="0">
                <a:latin typeface="Times New Roman" pitchFamily="18" charset="0"/>
                <a:cs typeface="Times New Roman" pitchFamily="18" charset="0"/>
              </a:rPr>
              <a:t>These symptoms may be indicative of complications of GERD such as Barrett’s esophagus, esophageal strictures, or esophageal cancer.</a:t>
            </a:r>
            <a:endParaRPr lang="en-US" sz="16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15</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1436915" y="2554515"/>
            <a:ext cx="7663542" cy="3831818"/>
          </a:xfrm>
          <a:prstGeom prst="rect">
            <a:avLst/>
          </a:prstGeom>
          <a:noFill/>
        </p:spPr>
        <p:txBody>
          <a:bodyPr wrap="square" rtlCol="0">
            <a:spAutoFit/>
          </a:bodyPr>
          <a:lstStyle/>
          <a:p>
            <a:pPr>
              <a:lnSpc>
                <a:spcPct val="150000"/>
              </a:lnSpc>
              <a:buFont typeface="Wingdings" pitchFamily="2" charset="2"/>
              <a:buChar char="ü"/>
            </a:pPr>
            <a:r>
              <a:rPr lang="en-US" dirty="0" err="1">
                <a:latin typeface="Times New Roman" pitchFamily="18" charset="0"/>
                <a:cs typeface="Times New Roman" pitchFamily="18" charset="0"/>
              </a:rPr>
              <a:t>Dysphagia</a:t>
            </a:r>
            <a:r>
              <a:rPr lang="en-US" dirty="0">
                <a:latin typeface="Times New Roman" pitchFamily="18" charset="0"/>
                <a:cs typeface="Times New Roman" pitchFamily="18" charset="0"/>
              </a:rPr>
              <a:t> </a:t>
            </a:r>
          </a:p>
          <a:p>
            <a:pPr>
              <a:lnSpc>
                <a:spcPct val="150000"/>
              </a:lnSpc>
              <a:buFont typeface="Wingdings" pitchFamily="2" charset="2"/>
              <a:buChar char="ü"/>
            </a:pPr>
            <a:r>
              <a:rPr lang="en-US" dirty="0">
                <a:latin typeface="Times New Roman" pitchFamily="18" charset="0"/>
                <a:cs typeface="Times New Roman" pitchFamily="18" charset="0"/>
              </a:rPr>
              <a:t>Early satiety </a:t>
            </a:r>
          </a:p>
          <a:p>
            <a:pPr>
              <a:lnSpc>
                <a:spcPct val="150000"/>
              </a:lnSpc>
              <a:buFont typeface="Wingdings" pitchFamily="2" charset="2"/>
              <a:buChar char="ü"/>
            </a:pPr>
            <a:r>
              <a:rPr lang="en-US" dirty="0">
                <a:latin typeface="Times New Roman" pitchFamily="18" charset="0"/>
                <a:cs typeface="Times New Roman" pitchFamily="18" charset="0"/>
              </a:rPr>
              <a:t>GI bleeding </a:t>
            </a:r>
          </a:p>
          <a:p>
            <a:pPr>
              <a:lnSpc>
                <a:spcPct val="150000"/>
              </a:lnSpc>
              <a:buFont typeface="Wingdings" pitchFamily="2" charset="2"/>
              <a:buChar char="ü"/>
            </a:pPr>
            <a:r>
              <a:rPr lang="en-US" dirty="0" err="1">
                <a:latin typeface="Times New Roman" pitchFamily="18" charset="0"/>
                <a:cs typeface="Times New Roman" pitchFamily="18" charset="0"/>
              </a:rPr>
              <a:t>Odynophagia</a:t>
            </a:r>
            <a:r>
              <a:rPr lang="en-US" dirty="0">
                <a:latin typeface="Times New Roman" pitchFamily="18" charset="0"/>
                <a:cs typeface="Times New Roman" pitchFamily="18" charset="0"/>
              </a:rPr>
              <a:t> </a:t>
            </a:r>
          </a:p>
          <a:p>
            <a:pPr>
              <a:lnSpc>
                <a:spcPct val="150000"/>
              </a:lnSpc>
              <a:buFont typeface="Wingdings" pitchFamily="2" charset="2"/>
              <a:buChar char="ü"/>
            </a:pPr>
            <a:r>
              <a:rPr lang="en-US" dirty="0">
                <a:latin typeface="Times New Roman" pitchFamily="18" charset="0"/>
                <a:cs typeface="Times New Roman" pitchFamily="18" charset="0"/>
              </a:rPr>
              <a:t>Vomiting </a:t>
            </a:r>
          </a:p>
          <a:p>
            <a:pPr>
              <a:lnSpc>
                <a:spcPct val="150000"/>
              </a:lnSpc>
              <a:buFont typeface="Wingdings" pitchFamily="2" charset="2"/>
              <a:buChar char="ü"/>
            </a:pPr>
            <a:r>
              <a:rPr lang="en-US" dirty="0">
                <a:latin typeface="Times New Roman" pitchFamily="18" charset="0"/>
                <a:cs typeface="Times New Roman" pitchFamily="18" charset="0"/>
              </a:rPr>
              <a:t>Unexplained Weight loss </a:t>
            </a:r>
          </a:p>
          <a:p>
            <a:pPr>
              <a:lnSpc>
                <a:spcPct val="150000"/>
              </a:lnSpc>
              <a:buFont typeface="Wingdings" pitchFamily="2" charset="2"/>
              <a:buChar char="ü"/>
            </a:pPr>
            <a:r>
              <a:rPr lang="en-US" dirty="0">
                <a:latin typeface="Times New Roman" pitchFamily="18" charset="0"/>
                <a:cs typeface="Times New Roman" pitchFamily="18" charset="0"/>
              </a:rPr>
              <a:t>Iron deficiency anemia </a:t>
            </a:r>
          </a:p>
          <a:p>
            <a:pPr>
              <a:lnSpc>
                <a:spcPct val="150000"/>
              </a:lnSpc>
              <a:buFont typeface="Wingdings" pitchFamily="2" charset="2"/>
              <a:buChar char="ü"/>
            </a:pPr>
            <a:r>
              <a:rPr lang="en-US" dirty="0">
                <a:latin typeface="Times New Roman" pitchFamily="18" charset="0"/>
                <a:cs typeface="Times New Roman" pitchFamily="18" charset="0"/>
              </a:rPr>
              <a:t>Choking </a:t>
            </a:r>
          </a:p>
          <a:p>
            <a:pPr>
              <a:lnSpc>
                <a:spcPct val="150000"/>
              </a:lnSpc>
              <a:buFont typeface="Wingdings" pitchFamily="2" charset="2"/>
              <a:buChar char="ü"/>
            </a:pPr>
            <a:r>
              <a:rPr lang="en-US" dirty="0">
                <a:latin typeface="Times New Roman" pitchFamily="18" charset="0"/>
                <a:cs typeface="Times New Roman" pitchFamily="18" charset="0"/>
              </a:rPr>
              <a:t>Continual pain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DIAGNOSIS </a:t>
            </a:r>
          </a:p>
        </p:txBody>
      </p:sp>
      <p:sp>
        <p:nvSpPr>
          <p:cNvPr id="3" name="Content Placeholder 2"/>
          <p:cNvSpPr>
            <a:spLocks noGrp="1"/>
          </p:cNvSpPr>
          <p:nvPr>
            <p:ph idx="1"/>
          </p:nvPr>
        </p:nvSpPr>
        <p:spPr>
          <a:xfrm>
            <a:off x="838200" y="1436914"/>
            <a:ext cx="10515600" cy="4740049"/>
          </a:xfrm>
        </p:spPr>
        <p:txBody>
          <a:bodyPr>
            <a:noAutofit/>
          </a:bodyPr>
          <a:lstStyle/>
          <a:p>
            <a:pPr>
              <a:lnSpc>
                <a:spcPct val="150000"/>
              </a:lnSpc>
              <a:buNone/>
            </a:pPr>
            <a:r>
              <a:rPr lang="en-US" sz="1800" b="1" dirty="0">
                <a:latin typeface="Times New Roman" pitchFamily="18" charset="0"/>
                <a:cs typeface="Times New Roman" pitchFamily="18" charset="0"/>
              </a:rPr>
              <a:t>ESOPHAGRAM</a:t>
            </a:r>
          </a:p>
          <a:p>
            <a:pPr>
              <a:lnSpc>
                <a:spcPct val="150000"/>
              </a:lnSpc>
            </a:pPr>
            <a:r>
              <a:rPr lang="en-US" sz="1800" dirty="0">
                <a:latin typeface="Times New Roman" pitchFamily="18" charset="0"/>
                <a:cs typeface="Times New Roman" pitchFamily="18" charset="0"/>
              </a:rPr>
              <a:t>This is a radiographic study of the esophagus in which the patient swallows barium (a contrast agent) and the radiologist visualizes the esophagus and stomach under fluoroscopy. </a:t>
            </a:r>
          </a:p>
          <a:p>
            <a:pPr>
              <a:lnSpc>
                <a:spcPct val="150000"/>
              </a:lnSpc>
            </a:pPr>
            <a:r>
              <a:rPr lang="en-US" sz="1800" dirty="0">
                <a:latin typeface="Times New Roman" pitchFamily="18" charset="0"/>
                <a:cs typeface="Times New Roman" pitchFamily="18" charset="0"/>
              </a:rPr>
              <a:t>This test can help detect if there is a problem with a stricture (narrowing) in the esophagus or if a </a:t>
            </a:r>
            <a:r>
              <a:rPr lang="en-US" sz="1800" dirty="0" err="1">
                <a:latin typeface="Times New Roman" pitchFamily="18" charset="0"/>
                <a:cs typeface="Times New Roman" pitchFamily="18" charset="0"/>
              </a:rPr>
              <a:t>hiatal</a:t>
            </a:r>
            <a:r>
              <a:rPr lang="en-US" sz="1800" dirty="0">
                <a:latin typeface="Times New Roman" pitchFamily="18" charset="0"/>
                <a:cs typeface="Times New Roman" pitchFamily="18" charset="0"/>
              </a:rPr>
              <a:t> hernia is present. </a:t>
            </a:r>
          </a:p>
          <a:p>
            <a:pPr>
              <a:lnSpc>
                <a:spcPct val="150000"/>
              </a:lnSpc>
            </a:pPr>
            <a:r>
              <a:rPr lang="en-US" sz="1800" dirty="0">
                <a:latin typeface="Times New Roman" pitchFamily="18" charset="0"/>
                <a:cs typeface="Times New Roman" pitchFamily="18" charset="0"/>
              </a:rPr>
              <a:t>It can also give a rough estimate of the degree of esophageal muscle contractions. </a:t>
            </a:r>
          </a:p>
          <a:p>
            <a:pPr>
              <a:lnSpc>
                <a:spcPct val="150000"/>
              </a:lnSpc>
            </a:pPr>
            <a:r>
              <a:rPr lang="en-US" sz="1800" dirty="0">
                <a:latin typeface="Times New Roman" pitchFamily="18" charset="0"/>
                <a:cs typeface="Times New Roman" pitchFamily="18" charset="0"/>
              </a:rPr>
              <a:t>It is not helpful, however, in determining if the patient has mild inflammation of the esophagus or if the patient has Barrett's esophagus.</a:t>
            </a:r>
          </a:p>
          <a:p>
            <a:pPr>
              <a:lnSpc>
                <a:spcPct val="150000"/>
              </a:lnSpc>
            </a:pPr>
            <a:r>
              <a:rPr lang="en-US" sz="1800" dirty="0">
                <a:latin typeface="Times New Roman" pitchFamily="18" charset="0"/>
                <a:cs typeface="Times New Roman" pitchFamily="18" charset="0"/>
              </a:rPr>
              <a:t>Additionally, a normal </a:t>
            </a:r>
            <a:r>
              <a:rPr lang="en-US" sz="1800" dirty="0" err="1">
                <a:latin typeface="Times New Roman" pitchFamily="18" charset="0"/>
                <a:cs typeface="Times New Roman" pitchFamily="18" charset="0"/>
              </a:rPr>
              <a:t>esophagram</a:t>
            </a:r>
            <a:r>
              <a:rPr lang="en-US" sz="1800" dirty="0">
                <a:latin typeface="Times New Roman" pitchFamily="18" charset="0"/>
                <a:cs typeface="Times New Roman" pitchFamily="18" charset="0"/>
              </a:rPr>
              <a:t> does not exclude the fact that the patient may still have GERD.</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16</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UPPER ENDOSCOPY</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1800" dirty="0">
                <a:latin typeface="Times New Roman" pitchFamily="18" charset="0"/>
                <a:cs typeface="Times New Roman" pitchFamily="18" charset="0"/>
              </a:rPr>
              <a:t>This test allows direct visualization of the lining of the esophagus and small intestine by the use of an endoscope passed through the mouth into the esophagus, stomach and small intestine. </a:t>
            </a:r>
          </a:p>
          <a:p>
            <a:pPr>
              <a:lnSpc>
                <a:spcPct val="150000"/>
              </a:lnSpc>
            </a:pPr>
            <a:r>
              <a:rPr lang="en-US" sz="1800" dirty="0">
                <a:latin typeface="Times New Roman" pitchFamily="18" charset="0"/>
                <a:cs typeface="Times New Roman" pitchFamily="18" charset="0"/>
              </a:rPr>
              <a:t>Direct visualization of the esophageal lining will allow a check for potential damage (</a:t>
            </a:r>
            <a:r>
              <a:rPr lang="en-US" sz="1800" dirty="0" err="1">
                <a:latin typeface="Times New Roman" pitchFamily="18" charset="0"/>
                <a:cs typeface="Times New Roman" pitchFamily="18" charset="0"/>
              </a:rPr>
              <a:t>esophagitis</a:t>
            </a:r>
            <a:r>
              <a:rPr lang="en-US" sz="1800" dirty="0">
                <a:latin typeface="Times New Roman" pitchFamily="18" charset="0"/>
                <a:cs typeface="Times New Roman" pitchFamily="18" charset="0"/>
              </a:rPr>
              <a:t>, ulcers).</a:t>
            </a:r>
          </a:p>
          <a:p>
            <a:pPr>
              <a:lnSpc>
                <a:spcPct val="150000"/>
              </a:lnSpc>
            </a:pPr>
            <a:r>
              <a:rPr lang="en-US" sz="1800" dirty="0">
                <a:latin typeface="Times New Roman" pitchFamily="18" charset="0"/>
                <a:cs typeface="Times New Roman" pitchFamily="18" charset="0"/>
              </a:rPr>
              <a:t>It will also allow the physician to obtain biopsies for examination to determine if the patient has Barrett's esophagus. </a:t>
            </a:r>
          </a:p>
          <a:p>
            <a:pPr>
              <a:lnSpc>
                <a:spcPct val="150000"/>
              </a:lnSpc>
            </a:pPr>
            <a:r>
              <a:rPr lang="en-US" sz="1800" dirty="0">
                <a:latin typeface="Times New Roman" pitchFamily="18" charset="0"/>
                <a:cs typeface="Times New Roman" pitchFamily="18" charset="0"/>
              </a:rPr>
              <a:t>In 40-60% of patients with GERD, the endoscopic examination may be normal.</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17</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ESOPHAGEAL MANOMETRY</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a:xfrm>
            <a:off x="838200" y="1449977"/>
            <a:ext cx="10515600" cy="4726986"/>
          </a:xfrm>
        </p:spPr>
        <p:txBody>
          <a:bodyPr>
            <a:normAutofit/>
          </a:bodyPr>
          <a:lstStyle/>
          <a:p>
            <a:pPr>
              <a:lnSpc>
                <a:spcPct val="150000"/>
              </a:lnSpc>
            </a:pPr>
            <a:r>
              <a:rPr lang="en-US" sz="1600" dirty="0">
                <a:latin typeface="Times New Roman" pitchFamily="18" charset="0"/>
                <a:cs typeface="Times New Roman" pitchFamily="18" charset="0"/>
              </a:rPr>
              <a:t>This test involves a small diameter tube passed through the nose into the esophagus. </a:t>
            </a:r>
          </a:p>
          <a:p>
            <a:pPr>
              <a:lnSpc>
                <a:spcPct val="150000"/>
              </a:lnSpc>
            </a:pPr>
            <a:r>
              <a:rPr lang="en-US" sz="1600" dirty="0">
                <a:latin typeface="Times New Roman" pitchFamily="18" charset="0"/>
                <a:cs typeface="Times New Roman" pitchFamily="18" charset="0"/>
              </a:rPr>
              <a:t>The nose and throat of the patient are numbed prior to this procedure. </a:t>
            </a:r>
          </a:p>
          <a:p>
            <a:pPr>
              <a:lnSpc>
                <a:spcPct val="150000"/>
              </a:lnSpc>
            </a:pPr>
            <a:r>
              <a:rPr lang="en-US" sz="1600" dirty="0">
                <a:latin typeface="Times New Roman" pitchFamily="18" charset="0"/>
                <a:cs typeface="Times New Roman" pitchFamily="18" charset="0"/>
              </a:rPr>
              <a:t>Once the tube is in position, the patient is asked to swallow. </a:t>
            </a:r>
          </a:p>
          <a:p>
            <a:pPr>
              <a:lnSpc>
                <a:spcPct val="150000"/>
              </a:lnSpc>
            </a:pPr>
            <a:r>
              <a:rPr lang="en-US" sz="1600" dirty="0">
                <a:latin typeface="Times New Roman" pitchFamily="18" charset="0"/>
                <a:cs typeface="Times New Roman" pitchFamily="18" charset="0"/>
              </a:rPr>
              <a:t>Measurements of esophageal function are made by the use of pressure readings of the muscle contractions (motility) of the esophagus.</a:t>
            </a:r>
          </a:p>
          <a:p>
            <a:pPr>
              <a:lnSpc>
                <a:spcPct val="150000"/>
              </a:lnSpc>
            </a:pPr>
            <a:r>
              <a:rPr lang="en-US" sz="1600" dirty="0">
                <a:latin typeface="Times New Roman" pitchFamily="18" charset="0"/>
                <a:cs typeface="Times New Roman" pitchFamily="18" charset="0"/>
              </a:rPr>
              <a:t>Lower esophageal sphincter muscle pressure can also be taken. </a:t>
            </a:r>
          </a:p>
          <a:p>
            <a:pPr>
              <a:lnSpc>
                <a:spcPct val="150000"/>
              </a:lnSpc>
            </a:pPr>
            <a:r>
              <a:rPr lang="en-US" sz="1600" dirty="0">
                <a:latin typeface="Times New Roman" pitchFamily="18" charset="0"/>
                <a:cs typeface="Times New Roman" pitchFamily="18" charset="0"/>
              </a:rPr>
              <a:t>This test will help physicians interpret whether there is a problem with motility of the esophagus or the function of the lower esophageal sphincter. </a:t>
            </a:r>
          </a:p>
          <a:p>
            <a:pPr>
              <a:lnSpc>
                <a:spcPct val="150000"/>
              </a:lnSpc>
            </a:pPr>
            <a:r>
              <a:rPr lang="en-US" sz="1600" dirty="0">
                <a:latin typeface="Times New Roman" pitchFamily="18" charset="0"/>
                <a:cs typeface="Times New Roman" pitchFamily="18" charset="0"/>
              </a:rPr>
              <a:t>The test by itself does not confirm the diagnosis of GERD but will assist the physician in knowing if esophageal motility problems are contributing to a patient's GERD symptoms.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18</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83961"/>
          </a:xfrm>
        </p:spPr>
        <p:txBody>
          <a:bodyPr>
            <a:normAutofit/>
          </a:bodyPr>
          <a:lstStyle/>
          <a:p>
            <a:pPr algn="ctr"/>
            <a:r>
              <a:rPr lang="en-US" sz="2000" b="1" u="sng" dirty="0">
                <a:latin typeface="Times New Roman" pitchFamily="18" charset="0"/>
                <a:cs typeface="Times New Roman" pitchFamily="18" charset="0"/>
              </a:rPr>
              <a:t>AMBULATORY 24-HOUR PH PROBE</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a:xfrm>
            <a:off x="838200" y="888274"/>
            <a:ext cx="10515600" cy="5512525"/>
          </a:xfrm>
        </p:spPr>
        <p:txBody>
          <a:bodyPr>
            <a:noAutofit/>
          </a:bodyPr>
          <a:lstStyle/>
          <a:p>
            <a:pPr>
              <a:lnSpc>
                <a:spcPct val="100000"/>
              </a:lnSpc>
            </a:pPr>
            <a:r>
              <a:rPr lang="en-US" sz="1600" dirty="0">
                <a:latin typeface="Times New Roman" pitchFamily="18" charset="0"/>
                <a:cs typeface="Times New Roman" pitchFamily="18" charset="0"/>
              </a:rPr>
              <a:t>This test consists of a small tube passed through the nose into the esophagus at the level of the LES. </a:t>
            </a:r>
          </a:p>
          <a:p>
            <a:pPr>
              <a:lnSpc>
                <a:spcPct val="100000"/>
              </a:lnSpc>
            </a:pPr>
            <a:r>
              <a:rPr lang="en-US" sz="1600" dirty="0">
                <a:latin typeface="Times New Roman" pitchFamily="18" charset="0"/>
                <a:cs typeface="Times New Roman" pitchFamily="18" charset="0"/>
              </a:rPr>
              <a:t>A pH sensor at the tip of the tube allows measurements of acid exposure in the esophagus to be collected on a portable computer. </a:t>
            </a:r>
          </a:p>
          <a:p>
            <a:pPr>
              <a:lnSpc>
                <a:spcPct val="100000"/>
              </a:lnSpc>
            </a:pPr>
            <a:r>
              <a:rPr lang="en-US" sz="1600" dirty="0">
                <a:latin typeface="Times New Roman" pitchFamily="18" charset="0"/>
                <a:cs typeface="Times New Roman" pitchFamily="18" charset="0"/>
              </a:rPr>
              <a:t>The pH probe is worn for 24 continuous hours.</a:t>
            </a:r>
          </a:p>
          <a:p>
            <a:pPr>
              <a:lnSpc>
                <a:spcPct val="100000"/>
              </a:lnSpc>
            </a:pPr>
            <a:r>
              <a:rPr lang="en-US" sz="1600" dirty="0">
                <a:latin typeface="Times New Roman" pitchFamily="18" charset="0"/>
                <a:cs typeface="Times New Roman" pitchFamily="18" charset="0"/>
              </a:rPr>
              <a:t>The tube is then removed and the results from the computer are interpreted. </a:t>
            </a:r>
          </a:p>
          <a:p>
            <a:pPr>
              <a:lnSpc>
                <a:spcPct val="100000"/>
              </a:lnSpc>
            </a:pPr>
            <a:r>
              <a:rPr lang="en-US" sz="1600" dirty="0">
                <a:latin typeface="Times New Roman" pitchFamily="18" charset="0"/>
                <a:cs typeface="Times New Roman" pitchFamily="18" charset="0"/>
              </a:rPr>
              <a:t>These results are compared to what we know is the normal acid exposure in the esophagus. </a:t>
            </a:r>
          </a:p>
          <a:p>
            <a:pPr>
              <a:lnSpc>
                <a:spcPct val="100000"/>
              </a:lnSpc>
            </a:pPr>
            <a:r>
              <a:rPr lang="en-US" sz="1600" dirty="0">
                <a:latin typeface="Times New Roman" pitchFamily="18" charset="0"/>
                <a:cs typeface="Times New Roman" pitchFamily="18" charset="0"/>
              </a:rPr>
              <a:t>This is truly the "gold standard" for determining if the patient has reflux disease. </a:t>
            </a:r>
          </a:p>
          <a:p>
            <a:pPr>
              <a:lnSpc>
                <a:spcPct val="100000"/>
              </a:lnSpc>
            </a:pPr>
            <a:r>
              <a:rPr lang="en-US" sz="1600" dirty="0">
                <a:latin typeface="Times New Roman" pitchFamily="18" charset="0"/>
                <a:cs typeface="Times New Roman" pitchFamily="18" charset="0"/>
              </a:rPr>
              <a:t>Generally, a pH probe is ordered if the physician is not sure a patient's symptoms are related to GERD or if a patient with GERD has not responded to medical therapy.</a:t>
            </a:r>
          </a:p>
          <a:p>
            <a:pPr>
              <a:lnSpc>
                <a:spcPct val="100000"/>
              </a:lnSpc>
            </a:pPr>
            <a:r>
              <a:rPr lang="en-US" sz="1600" dirty="0">
                <a:latin typeface="Times New Roman" pitchFamily="18" charset="0"/>
                <a:cs typeface="Times New Roman" pitchFamily="18" charset="0"/>
              </a:rPr>
              <a:t>More recently, a special wireless pH measuring device has been developed that is clipped to the lining of the esophagus (Bravo probe). Since it has an attached pH sensor, no tube through the nose into the esophagus is necessary. </a:t>
            </a:r>
          </a:p>
          <a:p>
            <a:pPr>
              <a:lnSpc>
                <a:spcPct val="100000"/>
              </a:lnSpc>
            </a:pPr>
            <a:r>
              <a:rPr lang="en-US" sz="1600" dirty="0">
                <a:latin typeface="Times New Roman" pitchFamily="18" charset="0"/>
                <a:cs typeface="Times New Roman" pitchFamily="18" charset="0"/>
              </a:rPr>
              <a:t>The pH sensor sends a message to a portable computer that collects data about esophageal acid exposure over 24 hours. </a:t>
            </a:r>
          </a:p>
          <a:p>
            <a:pPr>
              <a:lnSpc>
                <a:spcPct val="100000"/>
              </a:lnSpc>
            </a:pPr>
            <a:r>
              <a:rPr lang="en-US" sz="1600" dirty="0">
                <a:latin typeface="Times New Roman" pitchFamily="18" charset="0"/>
                <a:cs typeface="Times New Roman" pitchFamily="18" charset="0"/>
              </a:rPr>
              <a:t>The data can be printed out to be interpreted and compared to what we know as normal. </a:t>
            </a:r>
          </a:p>
          <a:p>
            <a:pPr>
              <a:lnSpc>
                <a:spcPct val="100000"/>
              </a:lnSpc>
            </a:pPr>
            <a:r>
              <a:rPr lang="en-US" sz="1600" dirty="0">
                <a:latin typeface="Times New Roman" pitchFamily="18" charset="0"/>
                <a:cs typeface="Times New Roman" pitchFamily="18" charset="0"/>
              </a:rPr>
              <a:t>The clipped probe in the esophagus slowly detaches itself from the esophagus and is ultimately passed in the stool and discarded.</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19</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ESOPHAGEAL IMPEDANCE PH STUDY</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1600" dirty="0">
                <a:latin typeface="Times New Roman" pitchFamily="18" charset="0"/>
                <a:cs typeface="Times New Roman" pitchFamily="18" charset="0"/>
              </a:rPr>
              <a:t>This test is offered at few medical centers. It involves the same type of procedure as a 24-hour pH test (a tube is passed through the nose into the esophagus at the level of the LES). </a:t>
            </a:r>
          </a:p>
          <a:p>
            <a:pPr>
              <a:lnSpc>
                <a:spcPct val="150000"/>
              </a:lnSpc>
            </a:pPr>
            <a:r>
              <a:rPr lang="en-US" sz="1600" dirty="0">
                <a:latin typeface="Times New Roman" pitchFamily="18" charset="0"/>
                <a:cs typeface="Times New Roman" pitchFamily="18" charset="0"/>
              </a:rPr>
              <a:t>It measures liquid movement from the stomach into the esophagus. </a:t>
            </a:r>
          </a:p>
          <a:p>
            <a:pPr>
              <a:lnSpc>
                <a:spcPct val="150000"/>
              </a:lnSpc>
            </a:pPr>
            <a:r>
              <a:rPr lang="en-US" sz="1600" dirty="0">
                <a:latin typeface="Times New Roman" pitchFamily="18" charset="0"/>
                <a:cs typeface="Times New Roman" pitchFamily="18" charset="0"/>
              </a:rPr>
              <a:t>This test may be important for people with reflux symptoms who are having bile reflux, not acid reflux, and therefore have normal results from a 24-hour pH probe. </a:t>
            </a:r>
          </a:p>
          <a:p>
            <a:pPr>
              <a:lnSpc>
                <a:spcPct val="150000"/>
              </a:lnSpc>
            </a:pPr>
            <a:r>
              <a:rPr lang="en-US" sz="1600" dirty="0">
                <a:latin typeface="Times New Roman" pitchFamily="18" charset="0"/>
                <a:cs typeface="Times New Roman" pitchFamily="18" charset="0"/>
              </a:rPr>
              <a:t>A 24-hour pH probe reading can be obtained at the same time as the 24-hour impedance measurement. </a:t>
            </a:r>
          </a:p>
          <a:p>
            <a:pPr>
              <a:lnSpc>
                <a:spcPct val="150000"/>
              </a:lnSpc>
            </a:pPr>
            <a:r>
              <a:rPr lang="en-US" sz="1600" dirty="0">
                <a:latin typeface="Times New Roman" pitchFamily="18" charset="0"/>
                <a:cs typeface="Times New Roman" pitchFamily="18" charset="0"/>
              </a:rPr>
              <a:t>Unfortunately, impedance testing cannot be done with the current Bravo 24-hour pH measuring device.</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20</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solidFill>
                  <a:schemeClr val="tx1">
                    <a:lumMod val="95000"/>
                    <a:lumOff val="5000"/>
                  </a:schemeClr>
                </a:solidFill>
                <a:latin typeface="Times New Roman" pitchFamily="18" charset="0"/>
                <a:cs typeface="Times New Roman" pitchFamily="18" charset="0"/>
              </a:rPr>
              <a:t>TREATMENT</a:t>
            </a:r>
            <a:endParaRPr lang="en-US" sz="2000" u="sng" dirty="0">
              <a:solidFill>
                <a:schemeClr val="tx1">
                  <a:lumMod val="95000"/>
                  <a:lumOff val="5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None/>
            </a:pPr>
            <a:r>
              <a:rPr lang="en-US" sz="1800" dirty="0">
                <a:latin typeface="Times New Roman" pitchFamily="18" charset="0"/>
                <a:cs typeface="Times New Roman" pitchFamily="18" charset="0"/>
              </a:rPr>
              <a:t>The goals of gastro esophageal reflux disease (GERD) treatment are:</a:t>
            </a:r>
          </a:p>
          <a:p>
            <a:pPr lvl="1">
              <a:lnSpc>
                <a:spcPct val="150000"/>
              </a:lnSpc>
            </a:pPr>
            <a:r>
              <a:rPr lang="en-US" sz="1800" dirty="0">
                <a:latin typeface="Times New Roman" pitchFamily="18" charset="0"/>
                <a:cs typeface="Times New Roman" pitchFamily="18" charset="0"/>
              </a:rPr>
              <a:t>To bring the symptoms under control so that the individual feels better;</a:t>
            </a:r>
          </a:p>
          <a:p>
            <a:pPr lvl="1">
              <a:lnSpc>
                <a:spcPct val="150000"/>
              </a:lnSpc>
            </a:pPr>
            <a:r>
              <a:rPr lang="en-US" sz="1800" dirty="0">
                <a:latin typeface="Times New Roman" pitchFamily="18" charset="0"/>
                <a:cs typeface="Times New Roman" pitchFamily="18" charset="0"/>
              </a:rPr>
              <a:t>heal the esophagus of inflammation or injury;</a:t>
            </a:r>
          </a:p>
          <a:p>
            <a:pPr lvl="1">
              <a:lnSpc>
                <a:spcPct val="150000"/>
              </a:lnSpc>
            </a:pPr>
            <a:r>
              <a:rPr lang="en-US" sz="1800" dirty="0">
                <a:latin typeface="Times New Roman" pitchFamily="18" charset="0"/>
                <a:cs typeface="Times New Roman" pitchFamily="18" charset="0"/>
              </a:rPr>
              <a:t>manage or prevent complications such as Barrett's esophagus or stricture;</a:t>
            </a:r>
          </a:p>
          <a:p>
            <a:pPr lvl="1">
              <a:lnSpc>
                <a:spcPct val="150000"/>
              </a:lnSpc>
            </a:pPr>
            <a:r>
              <a:rPr lang="en-US" sz="1800" dirty="0">
                <a:latin typeface="Times New Roman" pitchFamily="18" charset="0"/>
                <a:cs typeface="Times New Roman" pitchFamily="18" charset="0"/>
              </a:rPr>
              <a:t>and maintain the symptoms of GERD in remission so that daily life is unaffected or minimally affected by reflux.</a:t>
            </a:r>
          </a:p>
          <a:p>
            <a:pPr>
              <a:lnSpc>
                <a:spcPct val="150000"/>
              </a:lnSpc>
            </a:pPr>
            <a:endParaRPr lang="en-US" sz="18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21</a:t>
            </a:fld>
            <a:endParaRPr lang="en-IN"/>
          </a:p>
        </p:txBody>
      </p:sp>
      <p:sp>
        <p:nvSpPr>
          <p:cNvPr id="8" name="Rectangle 7">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NON PHARMACOLOGICAL TREATMENT</a:t>
            </a:r>
          </a:p>
        </p:txBody>
      </p:sp>
      <p:sp>
        <p:nvSpPr>
          <p:cNvPr id="3" name="Content Placeholder 2"/>
          <p:cNvSpPr>
            <a:spLocks noGrp="1"/>
          </p:cNvSpPr>
          <p:nvPr>
            <p:ph idx="1"/>
          </p:nvPr>
        </p:nvSpPr>
        <p:spPr>
          <a:xfrm>
            <a:off x="838200" y="1364343"/>
            <a:ext cx="10515600" cy="5007428"/>
          </a:xfrm>
        </p:spPr>
        <p:txBody>
          <a:bodyPr>
            <a:normAutofit lnSpcReduction="10000"/>
          </a:bodyPr>
          <a:lstStyle/>
          <a:p>
            <a:pPr algn="just">
              <a:lnSpc>
                <a:spcPct val="150000"/>
              </a:lnSpc>
              <a:buNone/>
            </a:pPr>
            <a:r>
              <a:rPr lang="en-US" sz="1800" b="1" dirty="0">
                <a:latin typeface="Times New Roman" pitchFamily="18" charset="0"/>
                <a:cs typeface="Times New Roman" pitchFamily="18" charset="0"/>
              </a:rPr>
              <a:t>LIFESTYLE MODIFICATIONS</a:t>
            </a:r>
          </a:p>
          <a:p>
            <a:pPr algn="just">
              <a:lnSpc>
                <a:spcPct val="150000"/>
              </a:lnSpc>
              <a:buNone/>
            </a:pPr>
            <a:r>
              <a:rPr lang="en-US" sz="1700" dirty="0">
                <a:latin typeface="Times New Roman" pitchFamily="18" charset="0"/>
                <a:cs typeface="Times New Roman" pitchFamily="18" charset="0"/>
              </a:rPr>
              <a:t>1) Elevation of the head of the bed by 4-6 inch blocks or 6 inch foam-rubber wedge in place of or under the pillow.</a:t>
            </a:r>
          </a:p>
          <a:p>
            <a:pPr algn="just">
              <a:lnSpc>
                <a:spcPct val="150000"/>
              </a:lnSpc>
              <a:buNone/>
            </a:pPr>
            <a:r>
              <a:rPr lang="en-US" sz="1700" dirty="0">
                <a:latin typeface="Times New Roman" pitchFamily="18" charset="0"/>
                <a:cs typeface="Times New Roman" pitchFamily="18" charset="0"/>
              </a:rPr>
              <a:t>2) Weight loss for obese patients--- Obesity increase the </a:t>
            </a:r>
            <a:r>
              <a:rPr lang="en-US" sz="1700" dirty="0" err="1">
                <a:latin typeface="Times New Roman" pitchFamily="18" charset="0"/>
                <a:cs typeface="Times New Roman" pitchFamily="18" charset="0"/>
              </a:rPr>
              <a:t>intraabdominal</a:t>
            </a:r>
            <a:r>
              <a:rPr lang="en-US" sz="1700" dirty="0">
                <a:latin typeface="Times New Roman" pitchFamily="18" charset="0"/>
                <a:cs typeface="Times New Roman" pitchFamily="18" charset="0"/>
              </a:rPr>
              <a:t> pressure.</a:t>
            </a:r>
          </a:p>
          <a:p>
            <a:pPr algn="just">
              <a:lnSpc>
                <a:spcPct val="150000"/>
              </a:lnSpc>
              <a:buNone/>
            </a:pPr>
            <a:r>
              <a:rPr lang="en-US" sz="1700" dirty="0">
                <a:latin typeface="Times New Roman" pitchFamily="18" charset="0"/>
                <a:cs typeface="Times New Roman" pitchFamily="18" charset="0"/>
              </a:rPr>
              <a:t>3) Avoid:</a:t>
            </a:r>
          </a:p>
          <a:p>
            <a:pPr lvl="1" algn="just">
              <a:lnSpc>
                <a:spcPct val="150000"/>
              </a:lnSpc>
              <a:buNone/>
            </a:pPr>
            <a:r>
              <a:rPr lang="en-US" sz="1700" dirty="0">
                <a:latin typeface="Times New Roman" pitchFamily="18" charset="0"/>
                <a:cs typeface="Times New Roman" pitchFamily="18" charset="0"/>
              </a:rPr>
              <a:t>a) Smoking- It decrease LES pressure &amp; salivation.</a:t>
            </a:r>
          </a:p>
          <a:p>
            <a:pPr lvl="1" algn="just">
              <a:lnSpc>
                <a:spcPct val="150000"/>
              </a:lnSpc>
              <a:buNone/>
            </a:pPr>
            <a:r>
              <a:rPr lang="en-US" sz="1700" dirty="0">
                <a:latin typeface="Times New Roman" pitchFamily="18" charset="0"/>
                <a:cs typeface="Times New Roman" pitchFamily="18" charset="0"/>
              </a:rPr>
              <a:t>b) Alcohol- It decrease LES pressure.</a:t>
            </a:r>
          </a:p>
          <a:p>
            <a:pPr lvl="1" algn="just">
              <a:lnSpc>
                <a:spcPct val="150000"/>
              </a:lnSpc>
              <a:buNone/>
            </a:pPr>
            <a:r>
              <a:rPr lang="en-US" sz="1700" dirty="0">
                <a:latin typeface="Times New Roman" pitchFamily="18" charset="0"/>
                <a:cs typeface="Times New Roman" pitchFamily="18" charset="0"/>
              </a:rPr>
              <a:t>c) Fatty meal, chocolate, onion, tea, coffee &amp; carminatives.- They decrease LES pressure &amp; delay gastric emptying.</a:t>
            </a:r>
          </a:p>
          <a:p>
            <a:pPr lvl="1">
              <a:lnSpc>
                <a:spcPct val="150000"/>
              </a:lnSpc>
              <a:buNone/>
            </a:pPr>
            <a:r>
              <a:rPr lang="en-US" sz="1700" dirty="0">
                <a:latin typeface="Times New Roman" pitchFamily="18" charset="0"/>
                <a:cs typeface="Times New Roman" pitchFamily="18" charset="0"/>
              </a:rPr>
              <a:t>d) Spicy foods, citrus &amp; tomato products - They cause direct irritation of the esophageal mucosa.</a:t>
            </a:r>
          </a:p>
          <a:p>
            <a:pPr lvl="1">
              <a:lnSpc>
                <a:spcPct val="150000"/>
              </a:lnSpc>
              <a:buNone/>
            </a:pPr>
            <a:r>
              <a:rPr lang="en-US" sz="1700" dirty="0">
                <a:latin typeface="Times New Roman" pitchFamily="18" charset="0"/>
                <a:cs typeface="Times New Roman" pitchFamily="18" charset="0"/>
              </a:rPr>
              <a:t>e) Drugs that decrease LES pressure &amp; delay gastric emptying as Ca++ channel blockers, nitrates, drugs that have </a:t>
            </a:r>
            <a:r>
              <a:rPr lang="en-US" sz="1700" dirty="0" err="1">
                <a:latin typeface="Times New Roman" pitchFamily="18" charset="0"/>
                <a:cs typeface="Times New Roman" pitchFamily="18" charset="0"/>
              </a:rPr>
              <a:t>anticholinergic</a:t>
            </a:r>
            <a:r>
              <a:rPr lang="en-US" sz="1700" dirty="0">
                <a:latin typeface="Times New Roman" pitchFamily="18" charset="0"/>
                <a:cs typeface="Times New Roman" pitchFamily="18" charset="0"/>
              </a:rPr>
              <a:t> effects “e.g. </a:t>
            </a:r>
            <a:r>
              <a:rPr lang="en-US" sz="1700" dirty="0" err="1">
                <a:latin typeface="Times New Roman" pitchFamily="18" charset="0"/>
                <a:cs typeface="Times New Roman" pitchFamily="18" charset="0"/>
              </a:rPr>
              <a:t>phenothiazines</a:t>
            </a:r>
            <a:r>
              <a:rPr lang="en-US" sz="1700" dirty="0">
                <a:latin typeface="Times New Roman" pitchFamily="18" charset="0"/>
                <a:cs typeface="Times New Roman" pitchFamily="18" charset="0"/>
              </a:rPr>
              <a:t>, TCA”, </a:t>
            </a:r>
            <a:r>
              <a:rPr lang="en-US" sz="1700" dirty="0" err="1">
                <a:latin typeface="Times New Roman" pitchFamily="18" charset="0"/>
                <a:cs typeface="Times New Roman" pitchFamily="18" charset="0"/>
              </a:rPr>
              <a:t>theophylline</a:t>
            </a:r>
            <a:r>
              <a:rPr lang="en-US" sz="1700" dirty="0">
                <a:latin typeface="Times New Roman" pitchFamily="18" charset="0"/>
                <a:cs typeface="Times New Roman" pitchFamily="18" charset="0"/>
              </a:rPr>
              <a:t> preparations, progesterone &amp; benzodiazepines.</a:t>
            </a:r>
          </a:p>
          <a:p>
            <a:pPr lvl="1" algn="just">
              <a:lnSpc>
                <a:spcPct val="150000"/>
              </a:lnSpc>
              <a:buNone/>
            </a:pPr>
            <a:endParaRPr lang="en-US" sz="18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22</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8932"/>
          </a:xfrm>
        </p:spPr>
        <p:txBody>
          <a:bodyPr>
            <a:normAutofit/>
          </a:bodyPr>
          <a:lstStyle/>
          <a:p>
            <a:pPr algn="ctr"/>
            <a:r>
              <a:rPr lang="en-US" sz="1600" b="1" u="sng" dirty="0">
                <a:latin typeface="Times New Roman" pitchFamily="18" charset="0"/>
                <a:cs typeface="Times New Roman" pitchFamily="18" charset="0"/>
              </a:rPr>
              <a:t>LIFESTYLE MODIFICATIONS (cont……)</a:t>
            </a:r>
            <a:endParaRPr lang="en-US" dirty="0"/>
          </a:p>
        </p:txBody>
      </p:sp>
      <p:sp>
        <p:nvSpPr>
          <p:cNvPr id="3" name="Content Placeholder 2"/>
          <p:cNvSpPr>
            <a:spLocks noGrp="1"/>
          </p:cNvSpPr>
          <p:nvPr>
            <p:ph idx="1"/>
          </p:nvPr>
        </p:nvSpPr>
        <p:spPr>
          <a:xfrm>
            <a:off x="838200" y="1190171"/>
            <a:ext cx="10515600" cy="4986792"/>
          </a:xfrm>
        </p:spPr>
        <p:txBody>
          <a:bodyPr>
            <a:normAutofit/>
          </a:bodyPr>
          <a:lstStyle/>
          <a:p>
            <a:pPr>
              <a:lnSpc>
                <a:spcPct val="150000"/>
              </a:lnSpc>
              <a:buNone/>
            </a:pPr>
            <a:r>
              <a:rPr lang="en-US" sz="1600" dirty="0">
                <a:latin typeface="Times New Roman" pitchFamily="18" charset="0"/>
                <a:cs typeface="Times New Roman" pitchFamily="18" charset="0"/>
              </a:rPr>
              <a:t>4) Encourage small frequent meals, the evening meal should be light &amp; easy to digest.</a:t>
            </a:r>
          </a:p>
          <a:p>
            <a:pPr>
              <a:lnSpc>
                <a:spcPct val="150000"/>
              </a:lnSpc>
              <a:buNone/>
            </a:pPr>
            <a:r>
              <a:rPr lang="en-US" sz="1600" dirty="0">
                <a:latin typeface="Times New Roman" pitchFamily="18" charset="0"/>
                <a:cs typeface="Times New Roman" pitchFamily="18" charset="0"/>
              </a:rPr>
              <a:t>5) No eating 3 hours prior to sleep - Bed time snacks stimulate gastric acid secretion &amp; trigger TLESR.</a:t>
            </a:r>
            <a:endParaRPr lang="en-US" sz="1600" b="1" dirty="0">
              <a:latin typeface="Times New Roman" pitchFamily="18" charset="0"/>
              <a:cs typeface="Times New Roman" pitchFamily="18" charset="0"/>
            </a:endParaRPr>
          </a:p>
          <a:p>
            <a:pPr>
              <a:lnSpc>
                <a:spcPct val="150000"/>
              </a:lnSpc>
              <a:buNone/>
            </a:pPr>
            <a:endParaRPr lang="en-US" sz="16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23</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PHARMACOLOGIC THERAPY:</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None/>
            </a:pPr>
            <a:r>
              <a:rPr lang="en-US" sz="1600" b="1" dirty="0">
                <a:latin typeface="Times New Roman" pitchFamily="18" charset="0"/>
                <a:cs typeface="Times New Roman" pitchFamily="18" charset="0"/>
              </a:rPr>
              <a:t>H2 Blockers:</a:t>
            </a:r>
          </a:p>
          <a:p>
            <a:pPr>
              <a:lnSpc>
                <a:spcPct val="150000"/>
              </a:lnSpc>
            </a:pPr>
            <a:r>
              <a:rPr lang="en-US" sz="1600" dirty="0">
                <a:latin typeface="Times New Roman" pitchFamily="18" charset="0"/>
                <a:cs typeface="Times New Roman" pitchFamily="18" charset="0"/>
              </a:rPr>
              <a:t>These drugs block the effect of histamine on H2 receptors which is present normally in gastric mucosa, vascular smooth muscle &amp; the heart.</a:t>
            </a:r>
          </a:p>
          <a:p>
            <a:pPr>
              <a:lnSpc>
                <a:spcPct val="150000"/>
              </a:lnSpc>
            </a:pPr>
            <a:r>
              <a:rPr lang="en-US" sz="1600" dirty="0">
                <a:latin typeface="Times New Roman" pitchFamily="18" charset="0"/>
                <a:cs typeface="Times New Roman" pitchFamily="18" charset="0"/>
              </a:rPr>
              <a:t>They reduce the basal, food stimulated &amp; nocturnal secretion of gastric </a:t>
            </a:r>
            <a:r>
              <a:rPr lang="en-US" sz="1600" dirty="0" err="1">
                <a:latin typeface="Times New Roman" pitchFamily="18" charset="0"/>
                <a:cs typeface="Times New Roman" pitchFamily="18" charset="0"/>
              </a:rPr>
              <a:t>HCl</a:t>
            </a:r>
            <a:r>
              <a:rPr lang="en-US" sz="1600" dirty="0">
                <a:latin typeface="Times New Roman" pitchFamily="18" charset="0"/>
                <a:cs typeface="Times New Roman" pitchFamily="18" charset="0"/>
              </a:rPr>
              <a:t>.</a:t>
            </a:r>
          </a:p>
          <a:p>
            <a:pPr>
              <a:lnSpc>
                <a:spcPct val="150000"/>
              </a:lnSpc>
            </a:pPr>
            <a:r>
              <a:rPr lang="en-US" sz="1600" dirty="0">
                <a:latin typeface="Times New Roman" pitchFamily="18" charset="0"/>
                <a:cs typeface="Times New Roman" pitchFamily="18" charset="0"/>
              </a:rPr>
              <a:t>Usually effective in controlling symptoms of mild to moderate GER &amp; heal </a:t>
            </a:r>
            <a:r>
              <a:rPr lang="en-US" sz="1600" dirty="0" err="1">
                <a:latin typeface="Times New Roman" pitchFamily="18" charset="0"/>
                <a:cs typeface="Times New Roman" pitchFamily="18" charset="0"/>
              </a:rPr>
              <a:t>esophagitis</a:t>
            </a:r>
            <a:r>
              <a:rPr lang="en-US" sz="1600" dirty="0">
                <a:latin typeface="Times New Roman" pitchFamily="18" charset="0"/>
                <a:cs typeface="Times New Roman" pitchFamily="18" charset="0"/>
              </a:rPr>
              <a:t> (grade I,II) within 12 weeks in about ½ to 2/3 of patients.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24</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925287" y="1103084"/>
          <a:ext cx="10515600" cy="4691018"/>
        </p:xfrm>
        <a:graphic>
          <a:graphicData uri="http://schemas.openxmlformats.org/drawingml/2006/table">
            <a:tbl>
              <a:tblPr firstRow="1" bandRow="1">
                <a:tableStyleId>{21E4AEA4-8DFA-4A89-87EB-49C32662AFE0}</a:tableStyleId>
              </a:tblPr>
              <a:tblGrid>
                <a:gridCol w="1948542">
                  <a:extLst>
                    <a:ext uri="{9D8B030D-6E8A-4147-A177-3AD203B41FA5}">
                      <a16:colId xmlns:a16="http://schemas.microsoft.com/office/drawing/2014/main" xmlns="" val="20000"/>
                    </a:ext>
                  </a:extLst>
                </a:gridCol>
                <a:gridCol w="3309258">
                  <a:extLst>
                    <a:ext uri="{9D8B030D-6E8A-4147-A177-3AD203B41FA5}">
                      <a16:colId xmlns:a16="http://schemas.microsoft.com/office/drawing/2014/main" xmlns="" val="20001"/>
                    </a:ext>
                  </a:extLst>
                </a:gridCol>
                <a:gridCol w="2628900">
                  <a:extLst>
                    <a:ext uri="{9D8B030D-6E8A-4147-A177-3AD203B41FA5}">
                      <a16:colId xmlns:a16="http://schemas.microsoft.com/office/drawing/2014/main" xmlns="" val="20002"/>
                    </a:ext>
                  </a:extLst>
                </a:gridCol>
                <a:gridCol w="2628900">
                  <a:extLst>
                    <a:ext uri="{9D8B030D-6E8A-4147-A177-3AD203B41FA5}">
                      <a16:colId xmlns:a16="http://schemas.microsoft.com/office/drawing/2014/main" xmlns="" val="20003"/>
                    </a:ext>
                  </a:extLst>
                </a:gridCol>
              </a:tblGrid>
              <a:tr h="752402">
                <a:tc>
                  <a:txBody>
                    <a:bodyPr/>
                    <a:lstStyle/>
                    <a:p>
                      <a:pPr algn="ctr"/>
                      <a:r>
                        <a:rPr lang="en-US" sz="1600" baseline="0" dirty="0">
                          <a:effectLst>
                            <a:outerShdw blurRad="38100" dist="38100" dir="2700000" algn="tl">
                              <a:srgbClr val="000000">
                                <a:alpha val="43137"/>
                              </a:srgbClr>
                            </a:outerShdw>
                          </a:effectLst>
                          <a:latin typeface="Times New Roman" pitchFamily="18" charset="0"/>
                          <a:cs typeface="Times New Roman" pitchFamily="18" charset="0"/>
                        </a:rPr>
                        <a:t>DRUG</a:t>
                      </a:r>
                      <a:endParaRPr lang="en-US" sz="1600" b="1" dirty="0">
                        <a:effectLst>
                          <a:outerShdw blurRad="38100" dist="38100" dir="2700000" algn="tl">
                            <a:srgbClr val="000000">
                              <a:alpha val="43137"/>
                            </a:srgbClr>
                          </a:outerShdw>
                        </a:effectLst>
                        <a:latin typeface="Times New Roman" pitchFamily="18" charset="0"/>
                        <a:cs typeface="Times New Roman" pitchFamily="18" charset="0"/>
                      </a:endParaRPr>
                    </a:p>
                  </a:txBody>
                  <a:tcPr anchor="ctr"/>
                </a:tc>
                <a:tc>
                  <a:txBody>
                    <a:bodyPr/>
                    <a:lstStyle/>
                    <a:p>
                      <a:pPr algn="ctr"/>
                      <a:r>
                        <a:rPr lang="en-US" sz="1600" baseline="0" dirty="0">
                          <a:effectLst>
                            <a:outerShdw blurRad="38100" dist="38100" dir="2700000" algn="tl">
                              <a:srgbClr val="000000">
                                <a:alpha val="43137"/>
                              </a:srgbClr>
                            </a:outerShdw>
                          </a:effectLst>
                          <a:latin typeface="Times New Roman" pitchFamily="18" charset="0"/>
                          <a:cs typeface="Times New Roman" pitchFamily="18" charset="0"/>
                        </a:rPr>
                        <a:t>INDICATION</a:t>
                      </a:r>
                      <a:endParaRPr lang="en-US" sz="1600" b="1" dirty="0">
                        <a:effectLst>
                          <a:outerShdw blurRad="38100" dist="38100" dir="2700000" algn="tl">
                            <a:srgbClr val="000000">
                              <a:alpha val="43137"/>
                            </a:srgbClr>
                          </a:outerShdw>
                        </a:effectLst>
                        <a:latin typeface="Times New Roman" pitchFamily="18" charset="0"/>
                        <a:cs typeface="Times New Roman" pitchFamily="18" charset="0"/>
                      </a:endParaRPr>
                    </a:p>
                  </a:txBody>
                  <a:tcPr anchor="ctr"/>
                </a:tc>
                <a:tc>
                  <a:txBody>
                    <a:bodyPr/>
                    <a:lstStyle/>
                    <a:p>
                      <a:pPr algn="ctr"/>
                      <a:r>
                        <a:rPr lang="en-US" sz="1600" baseline="0" dirty="0">
                          <a:effectLst>
                            <a:outerShdw blurRad="38100" dist="38100" dir="2700000" algn="tl">
                              <a:srgbClr val="000000">
                                <a:alpha val="43137"/>
                              </a:srgbClr>
                            </a:outerShdw>
                          </a:effectLst>
                          <a:latin typeface="Times New Roman" pitchFamily="18" charset="0"/>
                          <a:cs typeface="Times New Roman" pitchFamily="18" charset="0"/>
                        </a:rPr>
                        <a:t>DOSE</a:t>
                      </a:r>
                      <a:endParaRPr lang="en-US" sz="1600" b="1" dirty="0">
                        <a:effectLst>
                          <a:outerShdw blurRad="38100" dist="38100" dir="2700000" algn="tl">
                            <a:srgbClr val="000000">
                              <a:alpha val="43137"/>
                            </a:srgbClr>
                          </a:outerShdw>
                        </a:effectLst>
                        <a:latin typeface="Times New Roman" pitchFamily="18" charset="0"/>
                        <a:cs typeface="Times New Roman" pitchFamily="18" charset="0"/>
                      </a:endParaRPr>
                    </a:p>
                  </a:txBody>
                  <a:tcPr anchor="ctr"/>
                </a:tc>
                <a:tc>
                  <a:txBody>
                    <a:bodyPr/>
                    <a:lstStyle/>
                    <a:p>
                      <a:pPr algn="ctr"/>
                      <a:r>
                        <a:rPr lang="en-US" sz="1600" baseline="0" dirty="0">
                          <a:effectLst>
                            <a:outerShdw blurRad="38100" dist="38100" dir="2700000" algn="tl">
                              <a:srgbClr val="000000">
                                <a:alpha val="43137"/>
                              </a:srgbClr>
                            </a:outerShdw>
                          </a:effectLst>
                          <a:latin typeface="Times New Roman" pitchFamily="18" charset="0"/>
                          <a:cs typeface="Times New Roman" pitchFamily="18" charset="0"/>
                        </a:rPr>
                        <a:t>DURATION</a:t>
                      </a:r>
                      <a:endParaRPr lang="en-US" sz="1600" b="1" dirty="0">
                        <a:effectLst>
                          <a:outerShdw blurRad="38100" dist="38100" dir="2700000" algn="tl">
                            <a:srgbClr val="000000">
                              <a:alpha val="43137"/>
                            </a:srgbClr>
                          </a:outerShdw>
                        </a:effectLst>
                        <a:latin typeface="Times New Roman" pitchFamily="18" charset="0"/>
                        <a:cs typeface="Times New Roman" pitchFamily="18" charset="0"/>
                      </a:endParaRPr>
                    </a:p>
                  </a:txBody>
                  <a:tcPr anchor="ctr"/>
                </a:tc>
                <a:extLst>
                  <a:ext uri="{0D108BD9-81ED-4DB2-BD59-A6C34878D82A}">
                    <a16:rowId xmlns:a16="http://schemas.microsoft.com/office/drawing/2014/main" xmlns="" val="10000"/>
                  </a:ext>
                </a:extLst>
              </a:tr>
              <a:tr h="771599">
                <a:tc>
                  <a:txBody>
                    <a:bodyPr/>
                    <a:lstStyle/>
                    <a:p>
                      <a:pPr algn="ctr"/>
                      <a:r>
                        <a:rPr lang="en-US" sz="1600" baseline="0" dirty="0" err="1">
                          <a:latin typeface="Times New Roman" pitchFamily="18" charset="0"/>
                          <a:cs typeface="Times New Roman" pitchFamily="18" charset="0"/>
                        </a:rPr>
                        <a:t>Cimetidine</a:t>
                      </a:r>
                      <a:endParaRPr lang="en-US" sz="1600" b="1" dirty="0">
                        <a:latin typeface="Times New Roman" pitchFamily="18" charset="0"/>
                        <a:cs typeface="Times New Roman" pitchFamily="18" charset="0"/>
                      </a:endParaRPr>
                    </a:p>
                  </a:txBody>
                  <a:tcPr anchor="ctr"/>
                </a:tc>
                <a:tc>
                  <a:txBody>
                    <a:bodyPr/>
                    <a:lstStyle/>
                    <a:p>
                      <a:pPr algn="ctr"/>
                      <a:r>
                        <a:rPr lang="en-US" sz="1600" baseline="0" dirty="0">
                          <a:latin typeface="Times New Roman" pitchFamily="18" charset="0"/>
                          <a:cs typeface="Times New Roman" pitchFamily="18" charset="0"/>
                        </a:rPr>
                        <a:t>Erosive </a:t>
                      </a:r>
                      <a:r>
                        <a:rPr lang="en-US" sz="1600" baseline="0" dirty="0" err="1">
                          <a:latin typeface="Times New Roman" pitchFamily="18" charset="0"/>
                          <a:cs typeface="Times New Roman" pitchFamily="18" charset="0"/>
                        </a:rPr>
                        <a:t>esophagitis</a:t>
                      </a:r>
                      <a:r>
                        <a:rPr lang="en-US" sz="1600" baseline="0" dirty="0">
                          <a:latin typeface="Times New Roman" pitchFamily="18" charset="0"/>
                          <a:cs typeface="Times New Roman" pitchFamily="18" charset="0"/>
                        </a:rPr>
                        <a:t> diagnosed</a:t>
                      </a:r>
                    </a:p>
                    <a:p>
                      <a:pPr algn="ctr"/>
                      <a:r>
                        <a:rPr lang="en-US" sz="1600" baseline="0" dirty="0">
                          <a:latin typeface="Times New Roman" pitchFamily="18" charset="0"/>
                          <a:cs typeface="Times New Roman" pitchFamily="18" charset="0"/>
                        </a:rPr>
                        <a:t>by endoscopy.</a:t>
                      </a:r>
                      <a:endParaRPr lang="en-US" sz="1600" b="0" baseline="0" dirty="0">
                        <a:latin typeface="Times New Roman" pitchFamily="18" charset="0"/>
                        <a:cs typeface="Times New Roman" pitchFamily="18" charset="0"/>
                      </a:endParaRPr>
                    </a:p>
                  </a:txBody>
                  <a:tcPr anchor="ctr"/>
                </a:tc>
                <a:tc>
                  <a:txBody>
                    <a:bodyPr/>
                    <a:lstStyle/>
                    <a:p>
                      <a:pPr algn="ctr"/>
                      <a:r>
                        <a:rPr lang="en-US" sz="1600" baseline="0" dirty="0">
                          <a:latin typeface="Times New Roman" pitchFamily="18" charset="0"/>
                          <a:cs typeface="Times New Roman" pitchFamily="18" charset="0"/>
                        </a:rPr>
                        <a:t>- 800 mg BDS</a:t>
                      </a:r>
                    </a:p>
                    <a:p>
                      <a:pPr algn="ctr"/>
                      <a:r>
                        <a:rPr lang="en-US" sz="1600" baseline="0" dirty="0">
                          <a:latin typeface="Times New Roman" pitchFamily="18" charset="0"/>
                          <a:cs typeface="Times New Roman" pitchFamily="18" charset="0"/>
                        </a:rPr>
                        <a:t>or 400 </a:t>
                      </a:r>
                      <a:r>
                        <a:rPr lang="en-US" sz="1600" baseline="0" dirty="0" err="1">
                          <a:latin typeface="Times New Roman" pitchFamily="18" charset="0"/>
                          <a:cs typeface="Times New Roman" pitchFamily="18" charset="0"/>
                        </a:rPr>
                        <a:t>mgQDS</a:t>
                      </a:r>
                      <a:endParaRPr lang="en-US" sz="1600" b="0" baseline="0" dirty="0">
                        <a:latin typeface="Times New Roman" pitchFamily="18" charset="0"/>
                        <a:cs typeface="Times New Roman" pitchFamily="18" charset="0"/>
                      </a:endParaRPr>
                    </a:p>
                  </a:txBody>
                  <a:tcPr anchor="ctr"/>
                </a:tc>
                <a:tc>
                  <a:txBody>
                    <a:bodyPr/>
                    <a:lstStyle/>
                    <a:p>
                      <a:pPr algn="ctr"/>
                      <a:r>
                        <a:rPr lang="en-US" sz="1600" baseline="0" dirty="0">
                          <a:latin typeface="Times New Roman" pitchFamily="18" charset="0"/>
                          <a:cs typeface="Times New Roman" pitchFamily="18" charset="0"/>
                        </a:rPr>
                        <a:t>12 w</a:t>
                      </a:r>
                      <a:endParaRPr lang="en-US" sz="1600" b="0" dirty="0">
                        <a:latin typeface="Times New Roman" pitchFamily="18" charset="0"/>
                        <a:cs typeface="Times New Roman" pitchFamily="18" charset="0"/>
                      </a:endParaRPr>
                    </a:p>
                  </a:txBody>
                  <a:tcPr anchor="ctr"/>
                </a:tc>
                <a:extLst>
                  <a:ext uri="{0D108BD9-81ED-4DB2-BD59-A6C34878D82A}">
                    <a16:rowId xmlns:a16="http://schemas.microsoft.com/office/drawing/2014/main" xmlns="" val="10001"/>
                  </a:ext>
                </a:extLst>
              </a:tr>
              <a:tr h="1277257">
                <a:tc>
                  <a:txBody>
                    <a:bodyPr/>
                    <a:lstStyle/>
                    <a:p>
                      <a:pPr algn="ctr"/>
                      <a:r>
                        <a:rPr lang="en-US" sz="1600" baseline="0" dirty="0" err="1">
                          <a:latin typeface="Times New Roman" pitchFamily="18" charset="0"/>
                          <a:cs typeface="Times New Roman" pitchFamily="18" charset="0"/>
                        </a:rPr>
                        <a:t>Famotidine</a:t>
                      </a:r>
                      <a:r>
                        <a:rPr lang="en-US" sz="1600" baseline="0" dirty="0">
                          <a:latin typeface="Times New Roman" pitchFamily="18" charset="0"/>
                          <a:cs typeface="Times New Roman" pitchFamily="18" charset="0"/>
                        </a:rPr>
                        <a:t> </a:t>
                      </a:r>
                      <a:endParaRPr lang="en-US" sz="1600" b="1" dirty="0">
                        <a:latin typeface="Times New Roman" pitchFamily="18" charset="0"/>
                        <a:cs typeface="Times New Roman" pitchFamily="18" charset="0"/>
                      </a:endParaRPr>
                    </a:p>
                  </a:txBody>
                  <a:tcPr anchor="ctr"/>
                </a:tc>
                <a:tc>
                  <a:txBody>
                    <a:bodyPr/>
                    <a:lstStyle/>
                    <a:p>
                      <a:pPr algn="ctr"/>
                      <a:r>
                        <a:rPr lang="en-US" sz="1600" baseline="0" dirty="0">
                          <a:latin typeface="Times New Roman" pitchFamily="18" charset="0"/>
                          <a:cs typeface="Times New Roman" pitchFamily="18" charset="0"/>
                        </a:rPr>
                        <a:t>-Short term symptoms.</a:t>
                      </a:r>
                    </a:p>
                    <a:p>
                      <a:pPr algn="ctr"/>
                      <a:r>
                        <a:rPr lang="en-US" sz="1600" baseline="0" dirty="0">
                          <a:latin typeface="Times New Roman" pitchFamily="18" charset="0"/>
                          <a:cs typeface="Times New Roman" pitchFamily="18" charset="0"/>
                        </a:rPr>
                        <a:t>- </a:t>
                      </a:r>
                      <a:r>
                        <a:rPr lang="en-US" sz="1600" baseline="0" dirty="0" err="1">
                          <a:latin typeface="Times New Roman" pitchFamily="18" charset="0"/>
                          <a:cs typeface="Times New Roman" pitchFamily="18" charset="0"/>
                        </a:rPr>
                        <a:t>Esophagitis</a:t>
                      </a:r>
                      <a:r>
                        <a:rPr lang="en-US" sz="1600" baseline="0" dirty="0">
                          <a:latin typeface="Times New Roman" pitchFamily="18" charset="0"/>
                          <a:cs typeface="Times New Roman" pitchFamily="18" charset="0"/>
                        </a:rPr>
                        <a:t> due to GERD</a:t>
                      </a:r>
                    </a:p>
                    <a:p>
                      <a:pPr algn="ctr"/>
                      <a:r>
                        <a:rPr lang="en-US" sz="1600" baseline="0" dirty="0">
                          <a:latin typeface="Times New Roman" pitchFamily="18" charset="0"/>
                          <a:cs typeface="Times New Roman" pitchFamily="18" charset="0"/>
                        </a:rPr>
                        <a:t>including erosive or ulcerative</a:t>
                      </a:r>
                    </a:p>
                    <a:p>
                      <a:pPr algn="ctr"/>
                      <a:r>
                        <a:rPr lang="en-US" sz="1600" baseline="0" dirty="0">
                          <a:latin typeface="Times New Roman" pitchFamily="18" charset="0"/>
                          <a:cs typeface="Times New Roman" pitchFamily="18" charset="0"/>
                        </a:rPr>
                        <a:t>disease diagnosed by endoscopy</a:t>
                      </a:r>
                      <a:endParaRPr lang="en-US" sz="1600" b="0" baseline="0" dirty="0">
                        <a:latin typeface="Times New Roman" pitchFamily="18" charset="0"/>
                        <a:cs typeface="Times New Roman" pitchFamily="18" charset="0"/>
                      </a:endParaRPr>
                    </a:p>
                  </a:txBody>
                  <a:tcPr anchor="ctr"/>
                </a:tc>
                <a:tc>
                  <a:txBody>
                    <a:bodyPr/>
                    <a:lstStyle/>
                    <a:p>
                      <a:pPr algn="ctr"/>
                      <a:r>
                        <a:rPr lang="en-US" sz="1600" baseline="0" dirty="0">
                          <a:latin typeface="Times New Roman" pitchFamily="18" charset="0"/>
                          <a:cs typeface="Times New Roman" pitchFamily="18" charset="0"/>
                        </a:rPr>
                        <a:t>- 20 mg BDS</a:t>
                      </a:r>
                    </a:p>
                    <a:p>
                      <a:pPr algn="ctr"/>
                      <a:r>
                        <a:rPr lang="en-US" sz="1600" baseline="0" dirty="0">
                          <a:latin typeface="Times New Roman" pitchFamily="18" charset="0"/>
                          <a:cs typeface="Times New Roman" pitchFamily="18" charset="0"/>
                        </a:rPr>
                        <a:t>- 20-40 mg BDS</a:t>
                      </a:r>
                      <a:endParaRPr lang="en-US" sz="1600" b="0" baseline="0" dirty="0">
                        <a:latin typeface="Times New Roman" pitchFamily="18" charset="0"/>
                        <a:cs typeface="Times New Roman" pitchFamily="18" charset="0"/>
                      </a:endParaRPr>
                    </a:p>
                  </a:txBody>
                  <a:tcPr anchor="ctr"/>
                </a:tc>
                <a:tc>
                  <a:txBody>
                    <a:bodyPr/>
                    <a:lstStyle/>
                    <a:p>
                      <a:pPr algn="ctr"/>
                      <a:r>
                        <a:rPr lang="en-US" sz="1600" baseline="0" dirty="0">
                          <a:latin typeface="Times New Roman" pitchFamily="18" charset="0"/>
                          <a:cs typeface="Times New Roman" pitchFamily="18" charset="0"/>
                        </a:rPr>
                        <a:t>6 w</a:t>
                      </a:r>
                    </a:p>
                    <a:p>
                      <a:pPr algn="ctr"/>
                      <a:r>
                        <a:rPr lang="en-US" sz="1600" baseline="0" dirty="0">
                          <a:latin typeface="Times New Roman" pitchFamily="18" charset="0"/>
                          <a:cs typeface="Times New Roman" pitchFamily="18" charset="0"/>
                        </a:rPr>
                        <a:t>12 w</a:t>
                      </a:r>
                      <a:endParaRPr lang="en-US" sz="1600" b="0" dirty="0">
                        <a:latin typeface="Times New Roman" pitchFamily="18" charset="0"/>
                        <a:cs typeface="Times New Roman" pitchFamily="18" charset="0"/>
                      </a:endParaRPr>
                    </a:p>
                  </a:txBody>
                  <a:tcPr anchor="ctr"/>
                </a:tc>
                <a:extLst>
                  <a:ext uri="{0D108BD9-81ED-4DB2-BD59-A6C34878D82A}">
                    <a16:rowId xmlns:a16="http://schemas.microsoft.com/office/drawing/2014/main" xmlns="" val="10002"/>
                  </a:ext>
                </a:extLst>
              </a:tr>
              <a:tr h="752402">
                <a:tc>
                  <a:txBody>
                    <a:bodyPr/>
                    <a:lstStyle/>
                    <a:p>
                      <a:pPr algn="ctr"/>
                      <a:r>
                        <a:rPr lang="en-US" sz="1600" baseline="0" dirty="0" err="1">
                          <a:latin typeface="Times New Roman" pitchFamily="18" charset="0"/>
                          <a:cs typeface="Times New Roman" pitchFamily="18" charset="0"/>
                        </a:rPr>
                        <a:t>Nizatidine</a:t>
                      </a:r>
                      <a:r>
                        <a:rPr lang="en-US" sz="1600" baseline="0" dirty="0">
                          <a:latin typeface="Times New Roman" pitchFamily="18" charset="0"/>
                          <a:cs typeface="Times New Roman" pitchFamily="18" charset="0"/>
                        </a:rPr>
                        <a:t> </a:t>
                      </a:r>
                      <a:endParaRPr lang="en-US" sz="1600" b="1" dirty="0">
                        <a:latin typeface="Times New Roman" pitchFamily="18" charset="0"/>
                        <a:cs typeface="Times New Roman" pitchFamily="18" charset="0"/>
                      </a:endParaRPr>
                    </a:p>
                  </a:txBody>
                  <a:tcPr anchor="ctr"/>
                </a:tc>
                <a:tc>
                  <a:txBody>
                    <a:bodyPr/>
                    <a:lstStyle/>
                    <a:p>
                      <a:pPr algn="ctr"/>
                      <a:r>
                        <a:rPr lang="en-US" sz="1600" baseline="0" dirty="0" err="1">
                          <a:latin typeface="Times New Roman" pitchFamily="18" charset="0"/>
                          <a:cs typeface="Times New Roman" pitchFamily="18" charset="0"/>
                        </a:rPr>
                        <a:t>Esophagitis</a:t>
                      </a:r>
                      <a:r>
                        <a:rPr lang="en-US" sz="1600" baseline="0" dirty="0">
                          <a:latin typeface="Times New Roman" pitchFamily="18" charset="0"/>
                          <a:cs typeface="Times New Roman" pitchFamily="18" charset="0"/>
                        </a:rPr>
                        <a:t> due to GERD.</a:t>
                      </a:r>
                    </a:p>
                    <a:p>
                      <a:pPr algn="ctr"/>
                      <a:r>
                        <a:rPr lang="en-US" sz="1600" baseline="0" dirty="0">
                          <a:latin typeface="Times New Roman" pitchFamily="18" charset="0"/>
                          <a:cs typeface="Times New Roman" pitchFamily="18" charset="0"/>
                        </a:rPr>
                        <a:t>including erosive or ulcerative</a:t>
                      </a:r>
                    </a:p>
                    <a:p>
                      <a:pPr algn="ctr"/>
                      <a:r>
                        <a:rPr lang="en-US" sz="1600" baseline="0" dirty="0">
                          <a:latin typeface="Times New Roman" pitchFamily="18" charset="0"/>
                          <a:cs typeface="Times New Roman" pitchFamily="18" charset="0"/>
                        </a:rPr>
                        <a:t>disease &amp; associated heartburn.</a:t>
                      </a:r>
                      <a:endParaRPr lang="en-US" sz="1600" b="0" baseline="0" dirty="0">
                        <a:latin typeface="Times New Roman" pitchFamily="18" charset="0"/>
                        <a:cs typeface="Times New Roman" pitchFamily="18" charset="0"/>
                      </a:endParaRPr>
                    </a:p>
                  </a:txBody>
                  <a:tcPr anchor="ctr"/>
                </a:tc>
                <a:tc>
                  <a:txBody>
                    <a:bodyPr/>
                    <a:lstStyle/>
                    <a:p>
                      <a:pPr algn="ctr"/>
                      <a:r>
                        <a:rPr lang="pl-PL" sz="1600" baseline="0" dirty="0">
                          <a:latin typeface="Times New Roman" pitchFamily="18" charset="0"/>
                          <a:cs typeface="Times New Roman" pitchFamily="18" charset="0"/>
                        </a:rPr>
                        <a:t>150 mg BDS</a:t>
                      </a:r>
                      <a:endParaRPr lang="en-US" sz="1600" b="0" dirty="0">
                        <a:latin typeface="Times New Roman" pitchFamily="18" charset="0"/>
                        <a:cs typeface="Times New Roman" pitchFamily="18" charset="0"/>
                      </a:endParaRPr>
                    </a:p>
                  </a:txBody>
                  <a:tcPr anchor="ctr"/>
                </a:tc>
                <a:tc>
                  <a:txBody>
                    <a:bodyPr/>
                    <a:lstStyle/>
                    <a:p>
                      <a:pPr algn="ctr"/>
                      <a:r>
                        <a:rPr lang="pl-PL" sz="1600" baseline="0" dirty="0">
                          <a:latin typeface="Times New Roman" pitchFamily="18" charset="0"/>
                          <a:cs typeface="Times New Roman" pitchFamily="18" charset="0"/>
                        </a:rPr>
                        <a:t> 12 w</a:t>
                      </a:r>
                      <a:endParaRPr lang="en-US" sz="1600" b="0" dirty="0">
                        <a:latin typeface="Times New Roman" pitchFamily="18" charset="0"/>
                        <a:cs typeface="Times New Roman" pitchFamily="18" charset="0"/>
                      </a:endParaRPr>
                    </a:p>
                  </a:txBody>
                  <a:tcPr anchor="ctr"/>
                </a:tc>
                <a:extLst>
                  <a:ext uri="{0D108BD9-81ED-4DB2-BD59-A6C34878D82A}">
                    <a16:rowId xmlns:a16="http://schemas.microsoft.com/office/drawing/2014/main" xmlns="" val="10003"/>
                  </a:ext>
                </a:extLst>
              </a:tr>
              <a:tr h="752402">
                <a:tc>
                  <a:txBody>
                    <a:bodyPr/>
                    <a:lstStyle/>
                    <a:p>
                      <a:pPr algn="ctr"/>
                      <a:r>
                        <a:rPr lang="en-US" sz="1600" baseline="0" dirty="0">
                          <a:latin typeface="Times New Roman" pitchFamily="18" charset="0"/>
                          <a:cs typeface="Times New Roman" pitchFamily="18" charset="0"/>
                        </a:rPr>
                        <a:t>Ranitidine </a:t>
                      </a:r>
                      <a:endParaRPr lang="en-US" sz="1600" b="1" dirty="0">
                        <a:latin typeface="Times New Roman" pitchFamily="18" charset="0"/>
                        <a:cs typeface="Times New Roman" pitchFamily="18" charset="0"/>
                      </a:endParaRPr>
                    </a:p>
                  </a:txBody>
                  <a:tcPr anchor="ctr"/>
                </a:tc>
                <a:tc>
                  <a:txBody>
                    <a:bodyPr/>
                    <a:lstStyle/>
                    <a:p>
                      <a:pPr algn="ctr"/>
                      <a:r>
                        <a:rPr lang="en-US" sz="1600" baseline="0" dirty="0">
                          <a:latin typeface="Times New Roman" pitchFamily="18" charset="0"/>
                          <a:cs typeface="Times New Roman" pitchFamily="18" charset="0"/>
                        </a:rPr>
                        <a:t>-Treatment of symptoms.</a:t>
                      </a:r>
                    </a:p>
                    <a:p>
                      <a:pPr algn="ctr"/>
                      <a:r>
                        <a:rPr lang="en-US" sz="1600" baseline="0" dirty="0">
                          <a:latin typeface="Times New Roman" pitchFamily="18" charset="0"/>
                          <a:cs typeface="Times New Roman" pitchFamily="18" charset="0"/>
                        </a:rPr>
                        <a:t>- </a:t>
                      </a:r>
                      <a:r>
                        <a:rPr lang="en-US" sz="1600" baseline="0" dirty="0" err="1">
                          <a:latin typeface="Times New Roman" pitchFamily="18" charset="0"/>
                          <a:cs typeface="Times New Roman" pitchFamily="18" charset="0"/>
                        </a:rPr>
                        <a:t>Esophagitis</a:t>
                      </a:r>
                      <a:r>
                        <a:rPr lang="en-US" sz="1600" baseline="0" dirty="0">
                          <a:latin typeface="Times New Roman" pitchFamily="18" charset="0"/>
                          <a:cs typeface="Times New Roman" pitchFamily="18" charset="0"/>
                        </a:rPr>
                        <a:t> due to GERD</a:t>
                      </a:r>
                    </a:p>
                    <a:p>
                      <a:pPr algn="ctr"/>
                      <a:r>
                        <a:rPr lang="en-US" sz="1600" baseline="0" dirty="0">
                          <a:latin typeface="Times New Roman" pitchFamily="18" charset="0"/>
                          <a:cs typeface="Times New Roman" pitchFamily="18" charset="0"/>
                        </a:rPr>
                        <a:t>including erosive or ulcerative</a:t>
                      </a:r>
                    </a:p>
                    <a:p>
                      <a:pPr algn="ctr"/>
                      <a:r>
                        <a:rPr lang="en-US" sz="1600" baseline="0" dirty="0">
                          <a:latin typeface="Times New Roman" pitchFamily="18" charset="0"/>
                          <a:cs typeface="Times New Roman" pitchFamily="18" charset="0"/>
                        </a:rPr>
                        <a:t>disease diagnosed by endoscopy</a:t>
                      </a:r>
                      <a:endParaRPr lang="en-US" sz="1600" b="0" baseline="0" dirty="0">
                        <a:latin typeface="Times New Roman" pitchFamily="18" charset="0"/>
                        <a:cs typeface="Times New Roman" pitchFamily="18" charset="0"/>
                      </a:endParaRPr>
                    </a:p>
                  </a:txBody>
                  <a:tcPr anchor="ctr"/>
                </a:tc>
                <a:tc>
                  <a:txBody>
                    <a:bodyPr/>
                    <a:lstStyle/>
                    <a:p>
                      <a:pPr algn="ctr"/>
                      <a:r>
                        <a:rPr lang="en-US" sz="1600" baseline="0" dirty="0">
                          <a:latin typeface="Times New Roman" pitchFamily="18" charset="0"/>
                          <a:cs typeface="Times New Roman" pitchFamily="18" charset="0"/>
                        </a:rPr>
                        <a:t>-150 mg BDS</a:t>
                      </a:r>
                    </a:p>
                    <a:p>
                      <a:pPr algn="ctr"/>
                      <a:r>
                        <a:rPr lang="en-US" sz="1600" baseline="0" dirty="0">
                          <a:latin typeface="Times New Roman" pitchFamily="18" charset="0"/>
                          <a:cs typeface="Times New Roman" pitchFamily="18" charset="0"/>
                        </a:rPr>
                        <a:t>- 150 mg QDS</a:t>
                      </a:r>
                      <a:endParaRPr lang="en-US" sz="1600" b="0" baseline="0" dirty="0">
                        <a:latin typeface="Times New Roman" pitchFamily="18" charset="0"/>
                        <a:cs typeface="Times New Roman" pitchFamily="18" charset="0"/>
                      </a:endParaRPr>
                    </a:p>
                  </a:txBody>
                  <a:tcPr anchor="ctr"/>
                </a:tc>
                <a:tc>
                  <a:txBody>
                    <a:bodyPr/>
                    <a:lstStyle/>
                    <a:p>
                      <a:pPr algn="ctr"/>
                      <a:r>
                        <a:rPr lang="en-US" sz="1600" baseline="0" dirty="0">
                          <a:latin typeface="Times New Roman" pitchFamily="18" charset="0"/>
                          <a:cs typeface="Times New Roman" pitchFamily="18" charset="0"/>
                        </a:rPr>
                        <a:t>No</a:t>
                      </a:r>
                    </a:p>
                    <a:p>
                      <a:pPr algn="ctr"/>
                      <a:r>
                        <a:rPr lang="en-US" sz="1600" baseline="0" dirty="0">
                          <a:latin typeface="Times New Roman" pitchFamily="18" charset="0"/>
                          <a:cs typeface="Times New Roman" pitchFamily="18" charset="0"/>
                        </a:rPr>
                        <a:t>limit</a:t>
                      </a:r>
                    </a:p>
                    <a:p>
                      <a:pPr algn="ctr"/>
                      <a:r>
                        <a:rPr lang="en-US" sz="1600" baseline="0" dirty="0">
                          <a:latin typeface="Times New Roman" pitchFamily="18" charset="0"/>
                          <a:cs typeface="Times New Roman" pitchFamily="18" charset="0"/>
                        </a:rPr>
                        <a:t>specified</a:t>
                      </a:r>
                      <a:endParaRPr lang="en-US" sz="1600" b="0" dirty="0">
                        <a:latin typeface="Times New Roman" pitchFamily="18" charset="0"/>
                        <a:cs typeface="Times New Roman" pitchFamily="18" charset="0"/>
                      </a:endParaRPr>
                    </a:p>
                  </a:txBody>
                  <a:tcPr anchor="ctr"/>
                </a:tc>
                <a:extLst>
                  <a:ext uri="{0D108BD9-81ED-4DB2-BD59-A6C34878D82A}">
                    <a16:rowId xmlns:a16="http://schemas.microsoft.com/office/drawing/2014/main" xmlns="" val="10004"/>
                  </a:ext>
                </a:extLst>
              </a:tr>
            </a:tbl>
          </a:graphicData>
        </a:graphic>
      </p:graphicFrame>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a:xfrm>
            <a:off x="8596086" y="6492875"/>
            <a:ext cx="2743200" cy="365125"/>
          </a:xfrm>
        </p:spPr>
        <p:txBody>
          <a:bodyPr/>
          <a:lstStyle/>
          <a:p>
            <a:fld id="{28B54A7E-2395-4D35-824E-25842394C6F0}" type="slidenum">
              <a:rPr lang="en-IN" smtClean="0"/>
              <a:pPr/>
              <a:t>25</a:t>
            </a:fld>
            <a:endParaRPr lang="en-IN"/>
          </a:p>
        </p:txBody>
      </p:sp>
      <p:sp>
        <p:nvSpPr>
          <p:cNvPr id="8" name="Rectangle 7">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PROTON PUMP INHIBITORS (PPIS):</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lnSpc>
                <a:spcPct val="150000"/>
              </a:lnSpc>
            </a:pPr>
            <a:r>
              <a:rPr lang="en-US" sz="1600" dirty="0">
                <a:latin typeface="Times New Roman" pitchFamily="18" charset="0"/>
                <a:cs typeface="Times New Roman" pitchFamily="18" charset="0"/>
              </a:rPr>
              <a:t>These drugs inhibit parietal cell proton pump (H+K+ - </a:t>
            </a:r>
            <a:r>
              <a:rPr lang="en-US" sz="1600" dirty="0" err="1">
                <a:latin typeface="Times New Roman" pitchFamily="18" charset="0"/>
                <a:cs typeface="Times New Roman" pitchFamily="18" charset="0"/>
              </a:rPr>
              <a:t>ATPase</a:t>
            </a:r>
            <a:r>
              <a:rPr lang="en-US" sz="1600" dirty="0">
                <a:latin typeface="Times New Roman" pitchFamily="18" charset="0"/>
                <a:cs typeface="Times New Roman" pitchFamily="18" charset="0"/>
              </a:rPr>
              <a:t>).</a:t>
            </a:r>
          </a:p>
          <a:p>
            <a:pPr algn="just">
              <a:lnSpc>
                <a:spcPct val="150000"/>
              </a:lnSpc>
            </a:pPr>
            <a:r>
              <a:rPr lang="en-US" sz="1600" dirty="0">
                <a:latin typeface="Times New Roman" pitchFamily="18" charset="0"/>
                <a:cs typeface="Times New Roman" pitchFamily="18" charset="0"/>
              </a:rPr>
              <a:t>Proton pump is responsible for extrusion of H+ into the gastric lumen in exchange of K+ which is the final step in gastric acid production.</a:t>
            </a:r>
          </a:p>
          <a:p>
            <a:pPr algn="just">
              <a:lnSpc>
                <a:spcPct val="150000"/>
              </a:lnSpc>
            </a:pPr>
            <a:r>
              <a:rPr lang="en-US" sz="1600" dirty="0">
                <a:latin typeface="Times New Roman" pitchFamily="18" charset="0"/>
                <a:cs typeface="Times New Roman" pitchFamily="18" charset="0"/>
              </a:rPr>
              <a:t>PPIs are effective in control of symptoms &amp; signs of GERD, heal erosive </a:t>
            </a:r>
            <a:r>
              <a:rPr lang="en-US" sz="1600" dirty="0" err="1">
                <a:latin typeface="Times New Roman" pitchFamily="18" charset="0"/>
                <a:cs typeface="Times New Roman" pitchFamily="18" charset="0"/>
              </a:rPr>
              <a:t>esophagitis</a:t>
            </a:r>
            <a:r>
              <a:rPr lang="en-US" sz="1600" dirty="0">
                <a:latin typeface="Times New Roman" pitchFamily="18" charset="0"/>
                <a:cs typeface="Times New Roman" pitchFamily="18" charset="0"/>
              </a:rPr>
              <a:t> &amp; diminish formation of esophageal strictures.</a:t>
            </a:r>
          </a:p>
          <a:p>
            <a:pPr algn="just">
              <a:lnSpc>
                <a:spcPct val="150000"/>
              </a:lnSpc>
            </a:pPr>
            <a:r>
              <a:rPr lang="en-US" sz="1600" dirty="0">
                <a:latin typeface="Times New Roman" pitchFamily="18" charset="0"/>
                <a:cs typeface="Times New Roman" pitchFamily="18" charset="0"/>
              </a:rPr>
              <a:t>PPIs improves </a:t>
            </a:r>
            <a:r>
              <a:rPr lang="en-US" sz="1600" dirty="0" err="1">
                <a:latin typeface="Times New Roman" pitchFamily="18" charset="0"/>
                <a:cs typeface="Times New Roman" pitchFamily="18" charset="0"/>
              </a:rPr>
              <a:t>dysphagia</a:t>
            </a:r>
            <a:r>
              <a:rPr lang="en-US" sz="1600" dirty="0">
                <a:latin typeface="Times New Roman" pitchFamily="18" charset="0"/>
                <a:cs typeface="Times New Roman" pitchFamily="18" charset="0"/>
              </a:rPr>
              <a:t> &amp; decrease the need for esophageal dilatation in patients who have esophageal strictures.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26</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78971"/>
            <a:ext cx="10515600" cy="5697992"/>
          </a:xfrm>
        </p:spPr>
        <p:txBody>
          <a:bodyPr numCol="2">
            <a:normAutofit/>
          </a:bodyPr>
          <a:lstStyle/>
          <a:p>
            <a:pPr>
              <a:lnSpc>
                <a:spcPct val="150000"/>
              </a:lnSpc>
              <a:buNone/>
            </a:pPr>
            <a:r>
              <a:rPr lang="en-US" sz="1800" dirty="0">
                <a:latin typeface="Times New Roman" pitchFamily="18" charset="0"/>
                <a:cs typeface="Times New Roman" pitchFamily="18" charset="0"/>
              </a:rPr>
              <a:t>PPIs are effective if taken 15-30 minutes before breakfast or dinner.</a:t>
            </a:r>
          </a:p>
          <a:p>
            <a:pPr>
              <a:lnSpc>
                <a:spcPct val="150000"/>
              </a:lnSpc>
              <a:buNone/>
            </a:pPr>
            <a:r>
              <a:rPr lang="en-US" sz="1800" b="1" dirty="0">
                <a:latin typeface="Times New Roman" pitchFamily="18" charset="0"/>
                <a:cs typeface="Times New Roman" pitchFamily="18" charset="0"/>
              </a:rPr>
              <a:t>Drugs of this group include:</a:t>
            </a:r>
          </a:p>
          <a:p>
            <a:pPr>
              <a:lnSpc>
                <a:spcPct val="150000"/>
              </a:lnSpc>
              <a:buFont typeface="Wingdings" pitchFamily="2" charset="2"/>
              <a:buChar char="Ø"/>
            </a:pPr>
            <a:r>
              <a:rPr lang="pt-BR" sz="1800" dirty="0">
                <a:latin typeface="Times New Roman" pitchFamily="18" charset="0"/>
                <a:cs typeface="Times New Roman" pitchFamily="18" charset="0"/>
              </a:rPr>
              <a:t>Omeprazole 20 mg - 40 mg.</a:t>
            </a:r>
          </a:p>
          <a:p>
            <a:pPr>
              <a:lnSpc>
                <a:spcPct val="150000"/>
              </a:lnSpc>
              <a:buFont typeface="Wingdings" pitchFamily="2" charset="2"/>
              <a:buChar char="Ø"/>
            </a:pPr>
            <a:r>
              <a:rPr lang="pl-PL" sz="1800" dirty="0">
                <a:latin typeface="Times New Roman" pitchFamily="18" charset="0"/>
                <a:cs typeface="Times New Roman" pitchFamily="18" charset="0"/>
              </a:rPr>
              <a:t>Lansoprazole 15 mg – 30 mg.</a:t>
            </a:r>
          </a:p>
          <a:p>
            <a:pPr>
              <a:lnSpc>
                <a:spcPct val="150000"/>
              </a:lnSpc>
              <a:buFont typeface="Wingdings" pitchFamily="2" charset="2"/>
              <a:buChar char="Ø"/>
            </a:pPr>
            <a:r>
              <a:rPr lang="en-US" sz="1800" dirty="0" err="1">
                <a:latin typeface="Times New Roman" pitchFamily="18" charset="0"/>
                <a:cs typeface="Times New Roman" pitchFamily="18" charset="0"/>
              </a:rPr>
              <a:t>Rapeprazole</a:t>
            </a:r>
            <a:r>
              <a:rPr lang="en-US" sz="1800" dirty="0">
                <a:latin typeface="Times New Roman" pitchFamily="18" charset="0"/>
                <a:cs typeface="Times New Roman" pitchFamily="18" charset="0"/>
              </a:rPr>
              <a:t> 20 mg.</a:t>
            </a:r>
          </a:p>
          <a:p>
            <a:pPr>
              <a:lnSpc>
                <a:spcPct val="150000"/>
              </a:lnSpc>
              <a:buFont typeface="Wingdings" pitchFamily="2" charset="2"/>
              <a:buChar char="Ø"/>
            </a:pPr>
            <a:r>
              <a:rPr lang="en-US" sz="1800" dirty="0" err="1">
                <a:latin typeface="Times New Roman" pitchFamily="18" charset="0"/>
                <a:cs typeface="Times New Roman" pitchFamily="18" charset="0"/>
              </a:rPr>
              <a:t>Pantoprazole</a:t>
            </a:r>
            <a:r>
              <a:rPr lang="en-US" sz="1800" dirty="0">
                <a:latin typeface="Times New Roman" pitchFamily="18" charset="0"/>
                <a:cs typeface="Times New Roman" pitchFamily="18" charset="0"/>
              </a:rPr>
              <a:t> 20 mg – 40 mg.</a:t>
            </a:r>
          </a:p>
          <a:p>
            <a:pPr>
              <a:lnSpc>
                <a:spcPct val="150000"/>
              </a:lnSpc>
              <a:buFont typeface="Wingdings" pitchFamily="2" charset="2"/>
              <a:buChar char="Ø"/>
            </a:pPr>
            <a:r>
              <a:rPr lang="en-US" sz="1800" dirty="0" err="1">
                <a:latin typeface="Times New Roman" pitchFamily="18" charset="0"/>
                <a:cs typeface="Times New Roman" pitchFamily="18" charset="0"/>
              </a:rPr>
              <a:t>Esomeprazole</a:t>
            </a:r>
            <a:r>
              <a:rPr lang="en-US" sz="1800" dirty="0">
                <a:latin typeface="Times New Roman" pitchFamily="18" charset="0"/>
                <a:cs typeface="Times New Roman" pitchFamily="18" charset="0"/>
              </a:rPr>
              <a:t> 20 mg – 40 mg.</a:t>
            </a:r>
          </a:p>
          <a:p>
            <a:pPr>
              <a:lnSpc>
                <a:spcPct val="150000"/>
              </a:lnSpc>
              <a:buFont typeface="Wingdings" pitchFamily="2" charset="2"/>
              <a:buChar char="Ø"/>
            </a:pPr>
            <a:r>
              <a:rPr lang="en-US" sz="1800" dirty="0" err="1">
                <a:latin typeface="Times New Roman" pitchFamily="18" charset="0"/>
                <a:cs typeface="Times New Roman" pitchFamily="18" charset="0"/>
              </a:rPr>
              <a:t>Omeprazole</a:t>
            </a:r>
            <a:r>
              <a:rPr lang="en-US" sz="1800" dirty="0">
                <a:latin typeface="Times New Roman" pitchFamily="18" charset="0"/>
                <a:cs typeface="Times New Roman" pitchFamily="18" charset="0"/>
              </a:rPr>
              <a:t> NaHCO3 20 mg – 40 mg.</a:t>
            </a:r>
          </a:p>
          <a:p>
            <a:pPr algn="just">
              <a:lnSpc>
                <a:spcPct val="150000"/>
              </a:lnSpc>
              <a:buNone/>
            </a:pPr>
            <a:endParaRPr lang="en-US" sz="1800" b="1" dirty="0">
              <a:latin typeface="Times New Roman" pitchFamily="18" charset="0"/>
              <a:cs typeface="Times New Roman" pitchFamily="18" charset="0"/>
            </a:endParaRPr>
          </a:p>
          <a:p>
            <a:pPr algn="just">
              <a:lnSpc>
                <a:spcPct val="150000"/>
              </a:lnSpc>
              <a:buNone/>
            </a:pPr>
            <a:endParaRPr lang="en-US" sz="1800" b="1" dirty="0">
              <a:latin typeface="Times New Roman" pitchFamily="18" charset="0"/>
              <a:cs typeface="Times New Roman" pitchFamily="18" charset="0"/>
            </a:endParaRPr>
          </a:p>
          <a:p>
            <a:pPr algn="just">
              <a:lnSpc>
                <a:spcPct val="150000"/>
              </a:lnSpc>
              <a:buNone/>
            </a:pPr>
            <a:endParaRPr lang="en-US" sz="1800" b="1" dirty="0">
              <a:latin typeface="Times New Roman" pitchFamily="18" charset="0"/>
              <a:cs typeface="Times New Roman" pitchFamily="18" charset="0"/>
            </a:endParaRPr>
          </a:p>
          <a:p>
            <a:pPr algn="just">
              <a:lnSpc>
                <a:spcPct val="150000"/>
              </a:lnSpc>
              <a:buNone/>
            </a:pPr>
            <a:r>
              <a:rPr lang="en-US" sz="1800" b="1" dirty="0">
                <a:latin typeface="Times New Roman" pitchFamily="18" charset="0"/>
                <a:cs typeface="Times New Roman" pitchFamily="18" charset="0"/>
              </a:rPr>
              <a:t>Side effects of PPIs:</a:t>
            </a:r>
          </a:p>
          <a:p>
            <a:pPr algn="just">
              <a:lnSpc>
                <a:spcPct val="150000"/>
              </a:lnSpc>
              <a:buFont typeface="Wingdings" pitchFamily="2" charset="2"/>
              <a:buChar char="Ø"/>
            </a:pPr>
            <a:r>
              <a:rPr lang="en-US" sz="1800" dirty="0">
                <a:latin typeface="Times New Roman" pitchFamily="18" charset="0"/>
                <a:cs typeface="Times New Roman" pitchFamily="18" charset="0"/>
              </a:rPr>
              <a:t>Headache, nausea &amp; vomiting.</a:t>
            </a:r>
          </a:p>
          <a:p>
            <a:pPr algn="just">
              <a:lnSpc>
                <a:spcPct val="150000"/>
              </a:lnSpc>
              <a:buFont typeface="Wingdings" pitchFamily="2" charset="2"/>
              <a:buChar char="Ø"/>
            </a:pPr>
            <a:r>
              <a:rPr lang="en-US" sz="1800" dirty="0" err="1">
                <a:latin typeface="Times New Roman" pitchFamily="18" charset="0"/>
                <a:cs typeface="Times New Roman" pitchFamily="18" charset="0"/>
              </a:rPr>
              <a:t>Diarrhoea</a:t>
            </a:r>
            <a:r>
              <a:rPr lang="en-US" sz="1800" dirty="0">
                <a:latin typeface="Times New Roman" pitchFamily="18" charset="0"/>
                <a:cs typeface="Times New Roman" pitchFamily="18" charset="0"/>
              </a:rPr>
              <a:t> &amp; Clostridium </a:t>
            </a:r>
            <a:r>
              <a:rPr lang="en-US" sz="1800" dirty="0" err="1">
                <a:latin typeface="Times New Roman" pitchFamily="18" charset="0"/>
                <a:cs typeface="Times New Roman" pitchFamily="18" charset="0"/>
              </a:rPr>
              <a:t>difficile</a:t>
            </a:r>
            <a:r>
              <a:rPr lang="en-US" sz="1800" dirty="0">
                <a:latin typeface="Times New Roman" pitchFamily="18" charset="0"/>
                <a:cs typeface="Times New Roman" pitchFamily="18" charset="0"/>
              </a:rPr>
              <a:t> colitis.</a:t>
            </a:r>
          </a:p>
          <a:p>
            <a:pPr algn="just">
              <a:lnSpc>
                <a:spcPct val="150000"/>
              </a:lnSpc>
              <a:buFont typeface="Wingdings" pitchFamily="2" charset="2"/>
              <a:buChar char="Ø"/>
            </a:pPr>
            <a:r>
              <a:rPr lang="en-US" sz="1800" dirty="0">
                <a:latin typeface="Times New Roman" pitchFamily="18" charset="0"/>
                <a:cs typeface="Times New Roman" pitchFamily="18" charset="0"/>
              </a:rPr>
              <a:t>Theoretically, they may cause gastric bacterial overgrowth, vitamin B12 &amp; iron </a:t>
            </a:r>
            <a:r>
              <a:rPr lang="en-US" sz="1800" dirty="0" err="1">
                <a:latin typeface="Times New Roman" pitchFamily="18" charset="0"/>
                <a:cs typeface="Times New Roman" pitchFamily="18" charset="0"/>
              </a:rPr>
              <a:t>malabsorption</a:t>
            </a:r>
            <a:r>
              <a:rPr lang="en-US" sz="1800" dirty="0">
                <a:latin typeface="Times New Roman" pitchFamily="18" charset="0"/>
                <a:cs typeface="Times New Roman" pitchFamily="18" charset="0"/>
              </a:rPr>
              <a:t> &amp; gastric cancer. However, there is no clinical support.</a:t>
            </a:r>
          </a:p>
          <a:p>
            <a:pPr algn="just">
              <a:lnSpc>
                <a:spcPct val="150000"/>
              </a:lnSpc>
              <a:buFont typeface="Wingdings" pitchFamily="2" charset="2"/>
              <a:buChar char="Ø"/>
            </a:pPr>
            <a:r>
              <a:rPr lang="en-US" sz="1800" dirty="0">
                <a:latin typeface="Times New Roman" pitchFamily="18" charset="0"/>
                <a:cs typeface="Times New Roman" pitchFamily="18" charset="0"/>
              </a:rPr>
              <a:t>Hypocalcaemia (give Ca++ supplements as Ca++ citrate).</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27</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ANTACIDS:</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pPr>
            <a:r>
              <a:rPr lang="en-US" sz="1600" dirty="0">
                <a:latin typeface="Times New Roman" pitchFamily="18" charset="0"/>
                <a:cs typeface="Times New Roman" pitchFamily="18" charset="0"/>
              </a:rPr>
              <a:t>Antacids may be aluminum, magnesium, or calcium based</a:t>
            </a:r>
          </a:p>
          <a:p>
            <a:pPr>
              <a:lnSpc>
                <a:spcPct val="150000"/>
              </a:lnSpc>
            </a:pPr>
            <a:r>
              <a:rPr lang="en-US" sz="1600" dirty="0">
                <a:latin typeface="Times New Roman" pitchFamily="18" charset="0"/>
                <a:cs typeface="Times New Roman" pitchFamily="18" charset="0"/>
              </a:rPr>
              <a:t>Antacids neutralize the acid in the stomach so that there is no acid to reflux.</a:t>
            </a:r>
          </a:p>
          <a:p>
            <a:pPr>
              <a:lnSpc>
                <a:spcPct val="150000"/>
              </a:lnSpc>
            </a:pPr>
            <a:r>
              <a:rPr lang="en-US" sz="1600" dirty="0">
                <a:latin typeface="Times New Roman" pitchFamily="18" charset="0"/>
                <a:cs typeface="Times New Roman" pitchFamily="18" charset="0"/>
              </a:rPr>
              <a:t>Antacids emptied from the empty stomach quickly so they should be given an hour after meal to prolong their duration of action.</a:t>
            </a:r>
          </a:p>
          <a:p>
            <a:pPr>
              <a:lnSpc>
                <a:spcPct val="150000"/>
              </a:lnSpc>
            </a:pPr>
            <a:r>
              <a:rPr lang="en-US" sz="1600" dirty="0">
                <a:latin typeface="Times New Roman" pitchFamily="18" charset="0"/>
                <a:cs typeface="Times New Roman" pitchFamily="18" charset="0"/>
              </a:rPr>
              <a:t>Effective in controlling mild symptoms of GERD.</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28</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PROKINETIC DRUGS:</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None/>
            </a:pPr>
            <a:r>
              <a:rPr lang="en-US" sz="1600" b="1" dirty="0">
                <a:latin typeface="Times New Roman" pitchFamily="18" charset="0"/>
                <a:cs typeface="Times New Roman" pitchFamily="18" charset="0"/>
              </a:rPr>
              <a:t>These agents act by:</a:t>
            </a:r>
          </a:p>
          <a:p>
            <a:pPr>
              <a:lnSpc>
                <a:spcPct val="150000"/>
              </a:lnSpc>
              <a:buNone/>
            </a:pPr>
            <a:r>
              <a:rPr lang="en-US" sz="1600" dirty="0">
                <a:latin typeface="Times New Roman" pitchFamily="18" charset="0"/>
                <a:cs typeface="Times New Roman" pitchFamily="18" charset="0"/>
              </a:rPr>
              <a:t>a) Increasing LES pressure.</a:t>
            </a:r>
          </a:p>
          <a:p>
            <a:pPr>
              <a:lnSpc>
                <a:spcPct val="150000"/>
              </a:lnSpc>
              <a:buNone/>
            </a:pPr>
            <a:r>
              <a:rPr lang="en-US" sz="1600" dirty="0">
                <a:latin typeface="Times New Roman" pitchFamily="18" charset="0"/>
                <a:cs typeface="Times New Roman" pitchFamily="18" charset="0"/>
              </a:rPr>
              <a:t>b) Enhancing gastric &amp; esophageal emptying.</a:t>
            </a:r>
          </a:p>
          <a:p>
            <a:pPr>
              <a:lnSpc>
                <a:spcPct val="150000"/>
              </a:lnSpc>
              <a:buNone/>
            </a:pPr>
            <a:r>
              <a:rPr lang="en-US" sz="1600" b="1" dirty="0">
                <a:latin typeface="Times New Roman" pitchFamily="18" charset="0"/>
                <a:cs typeface="Times New Roman" pitchFamily="18" charset="0"/>
              </a:rPr>
              <a:t>Examples:</a:t>
            </a:r>
          </a:p>
          <a:p>
            <a:pPr>
              <a:lnSpc>
                <a:spcPct val="150000"/>
              </a:lnSpc>
              <a:buNone/>
            </a:pPr>
            <a:r>
              <a:rPr lang="en-US" sz="1600" dirty="0">
                <a:latin typeface="Times New Roman" pitchFamily="18" charset="0"/>
                <a:cs typeface="Times New Roman" pitchFamily="18" charset="0"/>
              </a:rPr>
              <a:t>1) </a:t>
            </a:r>
            <a:r>
              <a:rPr lang="en-US" sz="1600" dirty="0" err="1">
                <a:latin typeface="Times New Roman" pitchFamily="18" charset="0"/>
                <a:cs typeface="Times New Roman" pitchFamily="18" charset="0"/>
              </a:rPr>
              <a:t>Metoclopramide</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HCl</a:t>
            </a:r>
            <a:r>
              <a:rPr lang="en-US" sz="1600" dirty="0">
                <a:latin typeface="Times New Roman" pitchFamily="18" charset="0"/>
                <a:cs typeface="Times New Roman" pitchFamily="18" charset="0"/>
              </a:rPr>
              <a:t>.</a:t>
            </a:r>
          </a:p>
          <a:p>
            <a:pPr>
              <a:lnSpc>
                <a:spcPct val="150000"/>
              </a:lnSpc>
              <a:buNone/>
            </a:pPr>
            <a:r>
              <a:rPr lang="en-US" sz="1600" dirty="0">
                <a:latin typeface="Times New Roman" pitchFamily="18" charset="0"/>
                <a:cs typeface="Times New Roman" pitchFamily="18" charset="0"/>
              </a:rPr>
              <a:t>2) </a:t>
            </a:r>
            <a:r>
              <a:rPr lang="en-US" sz="1600" dirty="0" err="1">
                <a:latin typeface="Times New Roman" pitchFamily="18" charset="0"/>
                <a:cs typeface="Times New Roman" pitchFamily="18" charset="0"/>
              </a:rPr>
              <a:t>Domperidone</a:t>
            </a:r>
            <a:r>
              <a:rPr lang="en-US" sz="1600" dirty="0">
                <a:latin typeface="Times New Roman" pitchFamily="18" charset="0"/>
                <a:cs typeface="Times New Roman" pitchFamily="18" charset="0"/>
              </a:rPr>
              <a:t>.</a:t>
            </a:r>
          </a:p>
          <a:p>
            <a:pPr>
              <a:lnSpc>
                <a:spcPct val="150000"/>
              </a:lnSpc>
              <a:buNone/>
            </a:pPr>
            <a:r>
              <a:rPr lang="en-US" sz="1600" dirty="0">
                <a:latin typeface="Times New Roman" pitchFamily="18" charset="0"/>
                <a:cs typeface="Times New Roman" pitchFamily="18" charset="0"/>
              </a:rPr>
              <a:t>3) </a:t>
            </a:r>
            <a:r>
              <a:rPr lang="en-US" sz="1600" dirty="0" err="1">
                <a:latin typeface="Times New Roman" pitchFamily="18" charset="0"/>
                <a:cs typeface="Times New Roman" pitchFamily="18" charset="0"/>
              </a:rPr>
              <a:t>Mosapride</a:t>
            </a:r>
            <a:r>
              <a:rPr lang="en-US" sz="1600" dirty="0">
                <a:latin typeface="Times New Roman" pitchFamily="18" charset="0"/>
                <a:cs typeface="Times New Roman" pitchFamily="18" charset="0"/>
              </a:rPr>
              <a:t> citrate.</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29</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25714"/>
            <a:ext cx="10515600" cy="5675086"/>
          </a:xfrm>
        </p:spPr>
        <p:txBody>
          <a:bodyPr>
            <a:normAutofit/>
          </a:bodyPr>
          <a:lstStyle/>
          <a:p>
            <a:pPr>
              <a:lnSpc>
                <a:spcPct val="150000"/>
              </a:lnSpc>
              <a:buNone/>
            </a:pPr>
            <a:r>
              <a:rPr lang="en-US" sz="1600" b="1" u="sng" dirty="0">
                <a:latin typeface="Times New Roman" pitchFamily="18" charset="0"/>
                <a:cs typeface="Times New Roman" pitchFamily="18" charset="0"/>
              </a:rPr>
              <a:t>1. METOCLOPRAMIDE HCL:</a:t>
            </a:r>
            <a:endParaRPr lang="en-US" sz="1600" dirty="0">
              <a:latin typeface="Times New Roman" pitchFamily="18" charset="0"/>
              <a:cs typeface="Times New Roman" pitchFamily="18" charset="0"/>
            </a:endParaRPr>
          </a:p>
          <a:p>
            <a:pPr lvl="1">
              <a:lnSpc>
                <a:spcPct val="150000"/>
              </a:lnSpc>
              <a:buFont typeface="Wingdings" pitchFamily="2" charset="2"/>
              <a:buChar char="v"/>
            </a:pPr>
            <a:r>
              <a:rPr lang="en-US" sz="1600" dirty="0">
                <a:latin typeface="Times New Roman" pitchFamily="18" charset="0"/>
                <a:cs typeface="Times New Roman" pitchFamily="18" charset="0"/>
              </a:rPr>
              <a:t>Dopamine antagonist, centrally acting antiemetic.</a:t>
            </a:r>
          </a:p>
          <a:p>
            <a:pPr lvl="1">
              <a:lnSpc>
                <a:spcPct val="150000"/>
              </a:lnSpc>
              <a:buFont typeface="Wingdings" pitchFamily="2" charset="2"/>
              <a:buChar char="v"/>
            </a:pPr>
            <a:r>
              <a:rPr lang="en-US" sz="1600" dirty="0">
                <a:latin typeface="Times New Roman" pitchFamily="18" charset="0"/>
                <a:cs typeface="Times New Roman" pitchFamily="18" charset="0"/>
              </a:rPr>
              <a:t>Its effective in treatment of mild disease.</a:t>
            </a:r>
          </a:p>
          <a:p>
            <a:pPr lvl="1">
              <a:lnSpc>
                <a:spcPct val="150000"/>
              </a:lnSpc>
              <a:buFont typeface="Wingdings" pitchFamily="2" charset="2"/>
              <a:buChar char="v"/>
            </a:pPr>
            <a:r>
              <a:rPr lang="en-US" sz="1600" dirty="0">
                <a:latin typeface="Times New Roman" pitchFamily="18" charset="0"/>
                <a:cs typeface="Times New Roman" pitchFamily="18" charset="0"/>
              </a:rPr>
              <a:t>It crosses BBB so, it has many central side effects.</a:t>
            </a:r>
          </a:p>
          <a:p>
            <a:pPr lvl="1">
              <a:lnSpc>
                <a:spcPct val="150000"/>
              </a:lnSpc>
              <a:buNone/>
            </a:pPr>
            <a:r>
              <a:rPr lang="en-US" sz="1600" b="1" dirty="0">
                <a:latin typeface="Times New Roman" pitchFamily="18" charset="0"/>
                <a:cs typeface="Times New Roman" pitchFamily="18" charset="0"/>
              </a:rPr>
              <a:t>Side effects:</a:t>
            </a:r>
          </a:p>
          <a:p>
            <a:pPr lvl="1">
              <a:lnSpc>
                <a:spcPct val="150000"/>
              </a:lnSpc>
              <a:buNone/>
            </a:pPr>
            <a:r>
              <a:rPr lang="en-US" sz="1600" dirty="0">
                <a:latin typeface="Times New Roman" pitchFamily="18" charset="0"/>
                <a:cs typeface="Times New Roman" pitchFamily="18" charset="0"/>
              </a:rPr>
              <a:t>Agitation, restlessness, somnolence, anxiety, insomnia, </a:t>
            </a:r>
            <a:r>
              <a:rPr lang="en-US" sz="1600" dirty="0" err="1">
                <a:latin typeface="Times New Roman" pitchFamily="18" charset="0"/>
                <a:cs typeface="Times New Roman" pitchFamily="18" charset="0"/>
              </a:rPr>
              <a:t>extrapyramidal</a:t>
            </a:r>
            <a:r>
              <a:rPr lang="en-US" sz="1600" dirty="0">
                <a:latin typeface="Times New Roman" pitchFamily="18" charset="0"/>
                <a:cs typeface="Times New Roman" pitchFamily="18" charset="0"/>
              </a:rPr>
              <a:t> manifestations &amp; </a:t>
            </a:r>
            <a:r>
              <a:rPr lang="en-US" sz="1600" dirty="0" err="1">
                <a:latin typeface="Times New Roman" pitchFamily="18" charset="0"/>
                <a:cs typeface="Times New Roman" pitchFamily="18" charset="0"/>
              </a:rPr>
              <a:t>galactorrhoea</a:t>
            </a:r>
            <a:r>
              <a:rPr lang="en-US" sz="1600" dirty="0">
                <a:latin typeface="Times New Roman" pitchFamily="18" charset="0"/>
                <a:cs typeface="Times New Roman" pitchFamily="18" charset="0"/>
              </a:rPr>
              <a:t>.</a:t>
            </a:r>
          </a:p>
          <a:p>
            <a:pPr>
              <a:lnSpc>
                <a:spcPct val="150000"/>
              </a:lnSpc>
              <a:buNone/>
            </a:pPr>
            <a:r>
              <a:rPr lang="en-US" sz="1600" b="1" u="sng" dirty="0">
                <a:latin typeface="Times New Roman" pitchFamily="18" charset="0"/>
                <a:cs typeface="Times New Roman" pitchFamily="18" charset="0"/>
              </a:rPr>
              <a:t>2. DOMPERIDONE:</a:t>
            </a:r>
          </a:p>
          <a:p>
            <a:pPr lvl="1">
              <a:lnSpc>
                <a:spcPct val="150000"/>
              </a:lnSpc>
              <a:buFont typeface="Wingdings" pitchFamily="2" charset="2"/>
              <a:buChar char="v"/>
            </a:pPr>
            <a:r>
              <a:rPr lang="en-US" sz="1600" dirty="0">
                <a:latin typeface="Times New Roman" pitchFamily="18" charset="0"/>
                <a:cs typeface="Times New Roman" pitchFamily="18" charset="0"/>
              </a:rPr>
              <a:t>Dopamine antagonist &amp; produce effects similar to </a:t>
            </a:r>
            <a:r>
              <a:rPr lang="en-US" sz="1600" dirty="0" err="1">
                <a:latin typeface="Times New Roman" pitchFamily="18" charset="0"/>
                <a:cs typeface="Times New Roman" pitchFamily="18" charset="0"/>
              </a:rPr>
              <a:t>metoclopramide</a:t>
            </a:r>
            <a:r>
              <a:rPr lang="en-US" sz="1600" dirty="0">
                <a:latin typeface="Times New Roman" pitchFamily="18" charset="0"/>
                <a:cs typeface="Times New Roman" pitchFamily="18" charset="0"/>
              </a:rPr>
              <a:t>.</a:t>
            </a:r>
          </a:p>
          <a:p>
            <a:pPr lvl="1">
              <a:lnSpc>
                <a:spcPct val="150000"/>
              </a:lnSpc>
              <a:buFont typeface="Wingdings" pitchFamily="2" charset="2"/>
              <a:buChar char="v"/>
            </a:pPr>
            <a:r>
              <a:rPr lang="en-US" sz="1600" dirty="0">
                <a:latin typeface="Times New Roman" pitchFamily="18" charset="0"/>
                <a:cs typeface="Times New Roman" pitchFamily="18" charset="0"/>
              </a:rPr>
              <a:t>Unlike </a:t>
            </a:r>
            <a:r>
              <a:rPr lang="en-US" sz="1600" dirty="0" err="1">
                <a:latin typeface="Times New Roman" pitchFamily="18" charset="0"/>
                <a:cs typeface="Times New Roman" pitchFamily="18" charset="0"/>
              </a:rPr>
              <a:t>metoclopramide</a:t>
            </a:r>
            <a:r>
              <a:rPr lang="en-US" sz="1600" dirty="0">
                <a:latin typeface="Times New Roman" pitchFamily="18" charset="0"/>
                <a:cs typeface="Times New Roman" pitchFamily="18" charset="0"/>
              </a:rPr>
              <a:t> it doesn’t cross BBB so there is no central side effects.</a:t>
            </a:r>
          </a:p>
          <a:p>
            <a:pPr>
              <a:lnSpc>
                <a:spcPct val="150000"/>
              </a:lnSpc>
              <a:buNone/>
            </a:pPr>
            <a:r>
              <a:rPr lang="en-US" sz="1600" b="1" u="sng" dirty="0">
                <a:latin typeface="Times New Roman" pitchFamily="18" charset="0"/>
                <a:cs typeface="Times New Roman" pitchFamily="18" charset="0"/>
              </a:rPr>
              <a:t>3. MOSAPRIDE CITRATE:</a:t>
            </a:r>
          </a:p>
          <a:p>
            <a:pPr lvl="1">
              <a:lnSpc>
                <a:spcPct val="150000"/>
              </a:lnSpc>
              <a:buFont typeface="Wingdings" pitchFamily="2" charset="2"/>
              <a:buChar char="v"/>
            </a:pPr>
            <a:r>
              <a:rPr lang="en-US" sz="1600" dirty="0">
                <a:latin typeface="Times New Roman" pitchFamily="18" charset="0"/>
                <a:cs typeface="Times New Roman" pitchFamily="18" charset="0"/>
              </a:rPr>
              <a:t>5-HT4 receptor agonist &amp; partial 5-HT3 antagonist.</a:t>
            </a:r>
          </a:p>
          <a:p>
            <a:pPr lvl="1">
              <a:lnSpc>
                <a:spcPct val="150000"/>
              </a:lnSpc>
              <a:buFont typeface="Wingdings" pitchFamily="2" charset="2"/>
              <a:buChar char="v"/>
            </a:pPr>
            <a:r>
              <a:rPr lang="en-US" sz="1600" dirty="0">
                <a:latin typeface="Times New Roman" pitchFamily="18" charset="0"/>
                <a:cs typeface="Times New Roman" pitchFamily="18" charset="0"/>
              </a:rPr>
              <a:t>Unlike </a:t>
            </a:r>
            <a:r>
              <a:rPr lang="en-US" sz="1600" dirty="0" err="1">
                <a:latin typeface="Times New Roman" pitchFamily="18" charset="0"/>
                <a:cs typeface="Times New Roman" pitchFamily="18" charset="0"/>
              </a:rPr>
              <a:t>cisapride</a:t>
            </a:r>
            <a:r>
              <a:rPr lang="en-US" sz="1600" dirty="0">
                <a:latin typeface="Times New Roman" pitchFamily="18" charset="0"/>
                <a:cs typeface="Times New Roman" pitchFamily="18" charset="0"/>
              </a:rPr>
              <a:t> it doesn’t block K+ channels so no cardiac toxicity will occur, also doesn’t block D2 receptors, so there is no </a:t>
            </a:r>
            <a:r>
              <a:rPr lang="en-US" sz="1600" dirty="0" err="1">
                <a:latin typeface="Times New Roman" pitchFamily="18" charset="0"/>
                <a:cs typeface="Times New Roman" pitchFamily="18" charset="0"/>
              </a:rPr>
              <a:t>extrapyramidal</a:t>
            </a:r>
            <a:r>
              <a:rPr lang="en-US" sz="1600" dirty="0">
                <a:latin typeface="Times New Roman" pitchFamily="18" charset="0"/>
                <a:cs typeface="Times New Roman" pitchFamily="18" charset="0"/>
              </a:rPr>
              <a:t> manifestations.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30</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SUCRALFATE:</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Font typeface="Wingdings" pitchFamily="2" charset="2"/>
              <a:buChar char="v"/>
            </a:pPr>
            <a:r>
              <a:rPr lang="en-US" sz="1800" dirty="0">
                <a:latin typeface="Times New Roman" pitchFamily="18" charset="0"/>
                <a:cs typeface="Times New Roman" pitchFamily="18" charset="0"/>
              </a:rPr>
              <a:t>An aluminum sucrose </a:t>
            </a:r>
            <a:r>
              <a:rPr lang="en-US" sz="1800" dirty="0" err="1">
                <a:latin typeface="Times New Roman" pitchFamily="18" charset="0"/>
                <a:cs typeface="Times New Roman" pitchFamily="18" charset="0"/>
              </a:rPr>
              <a:t>polysulfate</a:t>
            </a:r>
            <a:r>
              <a:rPr lang="en-US" sz="1800" dirty="0">
                <a:latin typeface="Times New Roman" pitchFamily="18" charset="0"/>
                <a:cs typeface="Times New Roman" pitchFamily="18" charset="0"/>
              </a:rPr>
              <a:t>.</a:t>
            </a:r>
          </a:p>
          <a:p>
            <a:pPr>
              <a:lnSpc>
                <a:spcPct val="150000"/>
              </a:lnSpc>
              <a:buFont typeface="Wingdings" pitchFamily="2" charset="2"/>
              <a:buChar char="v"/>
            </a:pPr>
            <a:r>
              <a:rPr lang="en-US" sz="1800" dirty="0">
                <a:latin typeface="Times New Roman" pitchFamily="18" charset="0"/>
                <a:cs typeface="Times New Roman" pitchFamily="18" charset="0"/>
              </a:rPr>
              <a:t>Effective in treatment of mild reflux </a:t>
            </a:r>
            <a:r>
              <a:rPr lang="en-US" sz="1800" dirty="0" err="1">
                <a:latin typeface="Times New Roman" pitchFamily="18" charset="0"/>
                <a:cs typeface="Times New Roman" pitchFamily="18" charset="0"/>
              </a:rPr>
              <a:t>esophagitis</a:t>
            </a:r>
            <a:r>
              <a:rPr lang="en-US" sz="1800" dirty="0">
                <a:latin typeface="Times New Roman" pitchFamily="18" charset="0"/>
                <a:cs typeface="Times New Roman" pitchFamily="18" charset="0"/>
              </a:rPr>
              <a:t>.</a:t>
            </a:r>
          </a:p>
          <a:p>
            <a:pPr>
              <a:lnSpc>
                <a:spcPct val="150000"/>
              </a:lnSpc>
              <a:buFont typeface="Wingdings" pitchFamily="2" charset="2"/>
              <a:buChar char="v"/>
            </a:pPr>
            <a:r>
              <a:rPr lang="en-US" sz="1800" dirty="0">
                <a:latin typeface="Times New Roman" pitchFamily="18" charset="0"/>
                <a:cs typeface="Times New Roman" pitchFamily="18" charset="0"/>
              </a:rPr>
              <a:t>It is efficacy is comparable to that of H2 blockers.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31</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32</a:t>
            </a:fld>
            <a:endParaRPr lang="en-IN"/>
          </a:p>
        </p:txBody>
      </p:sp>
      <p:sp>
        <p:nvSpPr>
          <p:cNvPr id="7" name="TextBox 6"/>
          <p:cNvSpPr txBox="1"/>
          <p:nvPr/>
        </p:nvSpPr>
        <p:spPr>
          <a:xfrm>
            <a:off x="5471886" y="246742"/>
            <a:ext cx="740908" cy="338554"/>
          </a:xfrm>
          <a:prstGeom prst="rect">
            <a:avLst/>
          </a:prstGeom>
          <a:noFill/>
        </p:spPr>
        <p:txBody>
          <a:bodyPr wrap="none" rtlCol="0">
            <a:spAutoFit/>
          </a:bodyPr>
          <a:lstStyle/>
          <a:p>
            <a:pPr algn="l"/>
            <a:r>
              <a:rPr lang="en-US" sz="1600" dirty="0">
                <a:latin typeface="Times New Roman" pitchFamily="18" charset="0"/>
                <a:ea typeface="Tahoma" pitchFamily="34" charset="0"/>
                <a:cs typeface="Times New Roman" pitchFamily="18" charset="0"/>
              </a:rPr>
              <a:t>GERD</a:t>
            </a:r>
          </a:p>
        </p:txBody>
      </p:sp>
      <p:sp>
        <p:nvSpPr>
          <p:cNvPr id="8" name="TextBox 7"/>
          <p:cNvSpPr txBox="1"/>
          <p:nvPr/>
        </p:nvSpPr>
        <p:spPr>
          <a:xfrm>
            <a:off x="1741714" y="1088572"/>
            <a:ext cx="2215543"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TYPICAL SYMPTOMS</a:t>
            </a:r>
          </a:p>
        </p:txBody>
      </p:sp>
      <p:sp>
        <p:nvSpPr>
          <p:cNvPr id="9" name="TextBox 8"/>
          <p:cNvSpPr txBox="1"/>
          <p:nvPr/>
        </p:nvSpPr>
        <p:spPr>
          <a:xfrm>
            <a:off x="6016171" y="1110344"/>
            <a:ext cx="2340256"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ATYPICAL SYMPTOMS</a:t>
            </a:r>
          </a:p>
        </p:txBody>
      </p:sp>
      <p:sp>
        <p:nvSpPr>
          <p:cNvPr id="10" name="TextBox 9"/>
          <p:cNvSpPr txBox="1"/>
          <p:nvPr/>
        </p:nvSpPr>
        <p:spPr>
          <a:xfrm>
            <a:off x="10176897" y="1262743"/>
            <a:ext cx="2098138"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ALRAM SYMPTOMS</a:t>
            </a:r>
          </a:p>
        </p:txBody>
      </p:sp>
      <p:sp>
        <p:nvSpPr>
          <p:cNvPr id="11" name="TextBox 10"/>
          <p:cNvSpPr txBox="1"/>
          <p:nvPr/>
        </p:nvSpPr>
        <p:spPr>
          <a:xfrm>
            <a:off x="769258" y="1843314"/>
            <a:ext cx="2241576"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MILD TO MODERATE </a:t>
            </a:r>
          </a:p>
        </p:txBody>
      </p:sp>
      <p:sp>
        <p:nvSpPr>
          <p:cNvPr id="12" name="TextBox 11"/>
          <p:cNvSpPr txBox="1"/>
          <p:nvPr/>
        </p:nvSpPr>
        <p:spPr>
          <a:xfrm>
            <a:off x="3947885" y="1901371"/>
            <a:ext cx="2662908"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SEVERE OR ESOPHAGITIS</a:t>
            </a:r>
          </a:p>
        </p:txBody>
      </p:sp>
      <p:sp>
        <p:nvSpPr>
          <p:cNvPr id="13" name="TextBox 12"/>
          <p:cNvSpPr txBox="1"/>
          <p:nvPr/>
        </p:nvSpPr>
        <p:spPr>
          <a:xfrm>
            <a:off x="0" y="2692400"/>
            <a:ext cx="1516249"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INFREQUENT </a:t>
            </a:r>
          </a:p>
        </p:txBody>
      </p:sp>
      <p:sp>
        <p:nvSpPr>
          <p:cNvPr id="14" name="TextBox 13"/>
          <p:cNvSpPr txBox="1"/>
          <p:nvPr/>
        </p:nvSpPr>
        <p:spPr>
          <a:xfrm>
            <a:off x="2278742" y="2670629"/>
            <a:ext cx="1252266"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FREQUENT</a:t>
            </a:r>
          </a:p>
        </p:txBody>
      </p:sp>
      <p:sp>
        <p:nvSpPr>
          <p:cNvPr id="15" name="TextBox 14"/>
          <p:cNvSpPr txBox="1"/>
          <p:nvPr/>
        </p:nvSpPr>
        <p:spPr>
          <a:xfrm>
            <a:off x="0" y="3396343"/>
            <a:ext cx="2301592" cy="584775"/>
          </a:xfrm>
          <a:prstGeom prst="rect">
            <a:avLst/>
          </a:prstGeom>
          <a:noFill/>
        </p:spPr>
        <p:txBody>
          <a:bodyPr wrap="none" rtlCol="0">
            <a:spAutoFit/>
          </a:bodyPr>
          <a:lstStyle/>
          <a:p>
            <a:pPr algn="ctr"/>
            <a:r>
              <a:rPr lang="en-US" sz="1600" dirty="0">
                <a:latin typeface="Times New Roman" pitchFamily="18" charset="0"/>
                <a:cs typeface="Times New Roman" pitchFamily="18" charset="0"/>
              </a:rPr>
              <a:t>DIET AND LIFE STYLE</a:t>
            </a:r>
          </a:p>
          <a:p>
            <a:pPr algn="ctr"/>
            <a:r>
              <a:rPr lang="en-US" sz="1600" dirty="0">
                <a:latin typeface="Times New Roman" pitchFamily="18" charset="0"/>
                <a:cs typeface="Times New Roman" pitchFamily="18" charset="0"/>
              </a:rPr>
              <a:t> MODIFICATION</a:t>
            </a:r>
          </a:p>
        </p:txBody>
      </p:sp>
      <p:sp>
        <p:nvSpPr>
          <p:cNvPr id="16" name="TextBox 15"/>
          <p:cNvSpPr txBox="1"/>
          <p:nvPr/>
        </p:nvSpPr>
        <p:spPr>
          <a:xfrm>
            <a:off x="0" y="4281714"/>
            <a:ext cx="2585451" cy="1354217"/>
          </a:xfrm>
          <a:prstGeom prst="rect">
            <a:avLst/>
          </a:prstGeom>
          <a:noFill/>
        </p:spPr>
        <p:txBody>
          <a:bodyPr wrap="none" rtlCol="0">
            <a:spAutoFit/>
          </a:bodyPr>
          <a:lstStyle/>
          <a:p>
            <a:pPr algn="l"/>
            <a:r>
              <a:rPr lang="en-US" sz="1600" dirty="0">
                <a:latin typeface="Times New Roman" pitchFamily="18" charset="0"/>
                <a:cs typeface="Times New Roman" pitchFamily="18" charset="0"/>
              </a:rPr>
              <a:t>ANTACID</a:t>
            </a:r>
          </a:p>
          <a:p>
            <a:pPr algn="l"/>
            <a:r>
              <a:rPr lang="en-US" sz="1600" dirty="0">
                <a:latin typeface="Times New Roman" pitchFamily="18" charset="0"/>
                <a:cs typeface="Times New Roman" pitchFamily="18" charset="0"/>
              </a:rPr>
              <a:t>ANTACID+ALGINIC ACID</a:t>
            </a:r>
          </a:p>
          <a:p>
            <a:pPr algn="l"/>
            <a:r>
              <a:rPr lang="en-US" sz="1600" dirty="0">
                <a:latin typeface="Times New Roman" pitchFamily="18" charset="0"/>
                <a:cs typeface="Times New Roman" pitchFamily="18" charset="0"/>
              </a:rPr>
              <a:t>H2RA (LOW DOSE)</a:t>
            </a:r>
          </a:p>
          <a:p>
            <a:pPr algn="l"/>
            <a:r>
              <a:rPr lang="en-US" sz="1600" dirty="0">
                <a:latin typeface="Times New Roman" pitchFamily="18" charset="0"/>
                <a:cs typeface="Times New Roman" pitchFamily="18" charset="0"/>
              </a:rPr>
              <a:t>H2RA (STD DOSE)</a:t>
            </a:r>
          </a:p>
          <a:p>
            <a:pPr algn="l"/>
            <a:r>
              <a:rPr lang="en-US" sz="1600" dirty="0">
                <a:latin typeface="Times New Roman" pitchFamily="18" charset="0"/>
                <a:cs typeface="Times New Roman" pitchFamily="18" charset="0"/>
              </a:rPr>
              <a:t>H2RA+ ANTACID</a:t>
            </a:r>
          </a:p>
        </p:txBody>
      </p:sp>
      <p:sp>
        <p:nvSpPr>
          <p:cNvPr id="17" name="TextBox 16"/>
          <p:cNvSpPr txBox="1"/>
          <p:nvPr/>
        </p:nvSpPr>
        <p:spPr>
          <a:xfrm>
            <a:off x="2641600" y="3381829"/>
            <a:ext cx="1665199" cy="584775"/>
          </a:xfrm>
          <a:prstGeom prst="rect">
            <a:avLst/>
          </a:prstGeom>
          <a:noFill/>
        </p:spPr>
        <p:txBody>
          <a:bodyPr wrap="none" rtlCol="0">
            <a:spAutoFit/>
          </a:bodyPr>
          <a:lstStyle/>
          <a:p>
            <a:pPr algn="l"/>
            <a:r>
              <a:rPr lang="en-US" sz="1600" dirty="0">
                <a:latin typeface="Times New Roman" pitchFamily="18" charset="0"/>
                <a:cs typeface="Times New Roman" pitchFamily="18" charset="0"/>
              </a:rPr>
              <a:t>DIET AND LIFE </a:t>
            </a:r>
          </a:p>
          <a:p>
            <a:pPr algn="l"/>
            <a:r>
              <a:rPr lang="en-US" sz="1600" dirty="0">
                <a:latin typeface="Times New Roman" pitchFamily="18" charset="0"/>
                <a:cs typeface="Times New Roman" pitchFamily="18" charset="0"/>
              </a:rPr>
              <a:t>MODIFICATION</a:t>
            </a:r>
          </a:p>
        </p:txBody>
      </p:sp>
      <p:sp>
        <p:nvSpPr>
          <p:cNvPr id="18" name="TextBox 17"/>
          <p:cNvSpPr txBox="1"/>
          <p:nvPr/>
        </p:nvSpPr>
        <p:spPr>
          <a:xfrm>
            <a:off x="3251201" y="4325257"/>
            <a:ext cx="481222"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PPI</a:t>
            </a:r>
          </a:p>
        </p:txBody>
      </p:sp>
      <p:sp>
        <p:nvSpPr>
          <p:cNvPr id="19" name="TextBox 18"/>
          <p:cNvSpPr txBox="1"/>
          <p:nvPr/>
        </p:nvSpPr>
        <p:spPr>
          <a:xfrm>
            <a:off x="2583543" y="5065486"/>
            <a:ext cx="2675220"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MAINTENANCE THERAPY</a:t>
            </a:r>
          </a:p>
        </p:txBody>
      </p:sp>
      <p:sp>
        <p:nvSpPr>
          <p:cNvPr id="20" name="TextBox 19"/>
          <p:cNvSpPr txBox="1"/>
          <p:nvPr/>
        </p:nvSpPr>
        <p:spPr>
          <a:xfrm>
            <a:off x="9897205" y="2264228"/>
            <a:ext cx="2434641" cy="584775"/>
          </a:xfrm>
          <a:prstGeom prst="rect">
            <a:avLst/>
          </a:prstGeom>
          <a:noFill/>
        </p:spPr>
        <p:txBody>
          <a:bodyPr wrap="none" rtlCol="0">
            <a:spAutoFit/>
          </a:bodyPr>
          <a:lstStyle/>
          <a:p>
            <a:pPr algn="ctr"/>
            <a:r>
              <a:rPr lang="en-US" sz="1600" dirty="0">
                <a:latin typeface="Times New Roman" pitchFamily="18" charset="0"/>
                <a:cs typeface="Times New Roman" pitchFamily="18" charset="0"/>
              </a:rPr>
              <a:t>REFER FOR </a:t>
            </a:r>
          </a:p>
          <a:p>
            <a:pPr algn="ctr"/>
            <a:r>
              <a:rPr lang="en-US" sz="1600" dirty="0">
                <a:latin typeface="Times New Roman" pitchFamily="18" charset="0"/>
                <a:cs typeface="Times New Roman" pitchFamily="18" charset="0"/>
              </a:rPr>
              <a:t>FURTHER EVALUATION</a:t>
            </a:r>
          </a:p>
        </p:txBody>
      </p:sp>
      <p:sp>
        <p:nvSpPr>
          <p:cNvPr id="21" name="TextBox 20"/>
          <p:cNvSpPr txBox="1"/>
          <p:nvPr/>
        </p:nvSpPr>
        <p:spPr>
          <a:xfrm>
            <a:off x="10479158" y="3338286"/>
            <a:ext cx="1410964"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ENDOSCOPY</a:t>
            </a:r>
          </a:p>
        </p:txBody>
      </p:sp>
      <p:sp>
        <p:nvSpPr>
          <p:cNvPr id="22" name="TextBox 21"/>
          <p:cNvSpPr txBox="1"/>
          <p:nvPr/>
        </p:nvSpPr>
        <p:spPr>
          <a:xfrm>
            <a:off x="4622800" y="2982686"/>
            <a:ext cx="1665199" cy="584775"/>
          </a:xfrm>
          <a:prstGeom prst="rect">
            <a:avLst/>
          </a:prstGeom>
          <a:noFill/>
        </p:spPr>
        <p:txBody>
          <a:bodyPr wrap="none" rtlCol="0">
            <a:spAutoFit/>
          </a:bodyPr>
          <a:lstStyle/>
          <a:p>
            <a:pPr algn="l"/>
            <a:r>
              <a:rPr lang="en-US" sz="1600" dirty="0">
                <a:latin typeface="Times New Roman" pitchFamily="18" charset="0"/>
                <a:cs typeface="Times New Roman" pitchFamily="18" charset="0"/>
              </a:rPr>
              <a:t>DIET AND LIFE </a:t>
            </a:r>
          </a:p>
          <a:p>
            <a:pPr algn="l"/>
            <a:r>
              <a:rPr lang="en-US" sz="1600" dirty="0">
                <a:latin typeface="Times New Roman" pitchFamily="18" charset="0"/>
                <a:cs typeface="Times New Roman" pitchFamily="18" charset="0"/>
              </a:rPr>
              <a:t>MODIFICATION</a:t>
            </a:r>
          </a:p>
        </p:txBody>
      </p:sp>
      <p:sp>
        <p:nvSpPr>
          <p:cNvPr id="23" name="TextBox 22"/>
          <p:cNvSpPr txBox="1"/>
          <p:nvPr/>
        </p:nvSpPr>
        <p:spPr>
          <a:xfrm>
            <a:off x="5203372" y="4100285"/>
            <a:ext cx="481222"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PPI</a:t>
            </a:r>
          </a:p>
        </p:txBody>
      </p:sp>
      <p:sp>
        <p:nvSpPr>
          <p:cNvPr id="24" name="TextBox 23"/>
          <p:cNvSpPr txBox="1"/>
          <p:nvPr/>
        </p:nvSpPr>
        <p:spPr>
          <a:xfrm>
            <a:off x="5058229" y="5798457"/>
            <a:ext cx="2675220"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MAINTENANCE THERAPY</a:t>
            </a:r>
          </a:p>
        </p:txBody>
      </p:sp>
      <p:sp>
        <p:nvSpPr>
          <p:cNvPr id="25" name="TextBox 24"/>
          <p:cNvSpPr txBox="1"/>
          <p:nvPr/>
        </p:nvSpPr>
        <p:spPr>
          <a:xfrm>
            <a:off x="6516915" y="2220686"/>
            <a:ext cx="2291525" cy="584775"/>
          </a:xfrm>
          <a:prstGeom prst="rect">
            <a:avLst/>
          </a:prstGeom>
          <a:noFill/>
        </p:spPr>
        <p:txBody>
          <a:bodyPr wrap="none" rtlCol="0">
            <a:spAutoFit/>
          </a:bodyPr>
          <a:lstStyle/>
          <a:p>
            <a:pPr algn="ctr"/>
            <a:r>
              <a:rPr lang="en-US" sz="1600" dirty="0">
                <a:latin typeface="Times New Roman" pitchFamily="18" charset="0"/>
                <a:cs typeface="Times New Roman" pitchFamily="18" charset="0"/>
              </a:rPr>
              <a:t>REFER FOR FURTHER </a:t>
            </a:r>
          </a:p>
          <a:p>
            <a:pPr algn="ctr"/>
            <a:r>
              <a:rPr lang="en-US" sz="1600" dirty="0">
                <a:latin typeface="Times New Roman" pitchFamily="18" charset="0"/>
                <a:cs typeface="Times New Roman" pitchFamily="18" charset="0"/>
              </a:rPr>
              <a:t>EVALUATION</a:t>
            </a:r>
          </a:p>
        </p:txBody>
      </p:sp>
      <p:sp>
        <p:nvSpPr>
          <p:cNvPr id="26" name="TextBox 25"/>
          <p:cNvSpPr txBox="1"/>
          <p:nvPr/>
        </p:nvSpPr>
        <p:spPr>
          <a:xfrm>
            <a:off x="6865257" y="3280229"/>
            <a:ext cx="1989134" cy="584775"/>
          </a:xfrm>
          <a:prstGeom prst="rect">
            <a:avLst/>
          </a:prstGeom>
          <a:noFill/>
        </p:spPr>
        <p:txBody>
          <a:bodyPr wrap="none" rtlCol="0">
            <a:spAutoFit/>
          </a:bodyPr>
          <a:lstStyle/>
          <a:p>
            <a:pPr algn="l"/>
            <a:r>
              <a:rPr lang="en-US" sz="1600" dirty="0">
                <a:latin typeface="Times New Roman" pitchFamily="18" charset="0"/>
                <a:cs typeface="Times New Roman" pitchFamily="18" charset="0"/>
              </a:rPr>
              <a:t>ENDOSCOPY</a:t>
            </a:r>
          </a:p>
          <a:p>
            <a:pPr algn="l"/>
            <a:r>
              <a:rPr lang="en-US" sz="1600" dirty="0">
                <a:latin typeface="Times New Roman" pitchFamily="18" charset="0"/>
                <a:cs typeface="Times New Roman" pitchFamily="18" charset="0"/>
              </a:rPr>
              <a:t>24HR PH MONITOR</a:t>
            </a:r>
          </a:p>
        </p:txBody>
      </p:sp>
      <p:sp>
        <p:nvSpPr>
          <p:cNvPr id="27" name="TextBox 26"/>
          <p:cNvSpPr txBox="1"/>
          <p:nvPr/>
        </p:nvSpPr>
        <p:spPr>
          <a:xfrm>
            <a:off x="6328228" y="4354286"/>
            <a:ext cx="1700787"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GERD RELATED</a:t>
            </a:r>
          </a:p>
        </p:txBody>
      </p:sp>
      <p:sp>
        <p:nvSpPr>
          <p:cNvPr id="28" name="TextBox 27"/>
          <p:cNvSpPr txBox="1"/>
          <p:nvPr/>
        </p:nvSpPr>
        <p:spPr>
          <a:xfrm>
            <a:off x="8331200" y="4325257"/>
            <a:ext cx="2168351"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NOT GERD RELATED</a:t>
            </a:r>
          </a:p>
        </p:txBody>
      </p:sp>
      <p:sp>
        <p:nvSpPr>
          <p:cNvPr id="29" name="TextBox 28"/>
          <p:cNvSpPr txBox="1"/>
          <p:nvPr/>
        </p:nvSpPr>
        <p:spPr>
          <a:xfrm>
            <a:off x="6226629" y="5079999"/>
            <a:ext cx="1755609" cy="338554"/>
          </a:xfrm>
          <a:prstGeom prst="rect">
            <a:avLst/>
          </a:prstGeom>
          <a:noFill/>
        </p:spPr>
        <p:txBody>
          <a:bodyPr wrap="none" rtlCol="0">
            <a:spAutoFit/>
          </a:bodyPr>
          <a:lstStyle/>
          <a:p>
            <a:pPr algn="l"/>
            <a:r>
              <a:rPr lang="en-US" sz="1600" dirty="0">
                <a:latin typeface="Times New Roman" pitchFamily="18" charset="0"/>
                <a:cs typeface="Times New Roman" pitchFamily="18" charset="0"/>
              </a:rPr>
              <a:t>PPI BID 3MNTHS</a:t>
            </a:r>
          </a:p>
        </p:txBody>
      </p:sp>
      <p:sp>
        <p:nvSpPr>
          <p:cNvPr id="30" name="TextBox 29"/>
          <p:cNvSpPr txBox="1"/>
          <p:nvPr/>
        </p:nvSpPr>
        <p:spPr>
          <a:xfrm>
            <a:off x="8606972" y="4978401"/>
            <a:ext cx="1752403" cy="584775"/>
          </a:xfrm>
          <a:prstGeom prst="rect">
            <a:avLst/>
          </a:prstGeom>
          <a:noFill/>
        </p:spPr>
        <p:txBody>
          <a:bodyPr wrap="none" rtlCol="0">
            <a:spAutoFit/>
          </a:bodyPr>
          <a:lstStyle/>
          <a:p>
            <a:pPr algn="ctr"/>
            <a:r>
              <a:rPr lang="en-US" sz="1600" dirty="0">
                <a:latin typeface="Times New Roman" pitchFamily="18" charset="0"/>
                <a:cs typeface="Times New Roman" pitchFamily="18" charset="0"/>
              </a:rPr>
              <a:t>PURSUE OTHER </a:t>
            </a:r>
          </a:p>
          <a:p>
            <a:pPr algn="ctr"/>
            <a:r>
              <a:rPr lang="en-US" sz="1600" dirty="0">
                <a:latin typeface="Times New Roman" pitchFamily="18" charset="0"/>
                <a:cs typeface="Times New Roman" pitchFamily="18" charset="0"/>
              </a:rPr>
              <a:t>DIAGNOSIS</a:t>
            </a:r>
          </a:p>
        </p:txBody>
      </p:sp>
      <p:cxnSp>
        <p:nvCxnSpPr>
          <p:cNvPr id="32" name="Straight Connector 31"/>
          <p:cNvCxnSpPr/>
          <p:nvPr/>
        </p:nvCxnSpPr>
        <p:spPr>
          <a:xfrm flipV="1">
            <a:off x="2786743" y="899886"/>
            <a:ext cx="8084457" cy="14514"/>
          </a:xfrm>
          <a:prstGeom prst="line">
            <a:avLst/>
          </a:prstGeom>
        </p:spPr>
        <p:style>
          <a:lnRef idx="1">
            <a:schemeClr val="accent1"/>
          </a:lnRef>
          <a:fillRef idx="0">
            <a:schemeClr val="accent1"/>
          </a:fillRef>
          <a:effectRef idx="0">
            <a:schemeClr val="accent1"/>
          </a:effectRef>
          <a:fontRef idx="minor">
            <a:schemeClr val="tx1"/>
          </a:fontRef>
        </p:style>
      </p:cxnSp>
      <p:sp>
        <p:nvSpPr>
          <p:cNvPr id="33" name="Down Arrow 32"/>
          <p:cNvSpPr/>
          <p:nvPr/>
        </p:nvSpPr>
        <p:spPr>
          <a:xfrm>
            <a:off x="5689599" y="595086"/>
            <a:ext cx="261257" cy="29028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Down Arrow 33"/>
          <p:cNvSpPr/>
          <p:nvPr/>
        </p:nvSpPr>
        <p:spPr>
          <a:xfrm>
            <a:off x="2743200" y="914400"/>
            <a:ext cx="246743" cy="2902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Down Arrow 34"/>
          <p:cNvSpPr/>
          <p:nvPr/>
        </p:nvSpPr>
        <p:spPr>
          <a:xfrm>
            <a:off x="6995885" y="943430"/>
            <a:ext cx="246743" cy="2467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Down Arrow 35"/>
          <p:cNvSpPr/>
          <p:nvPr/>
        </p:nvSpPr>
        <p:spPr>
          <a:xfrm>
            <a:off x="10885713" y="899886"/>
            <a:ext cx="246743" cy="3628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p:cNvCxnSpPr/>
          <p:nvPr/>
        </p:nvCxnSpPr>
        <p:spPr>
          <a:xfrm>
            <a:off x="1756228" y="1596571"/>
            <a:ext cx="3193143" cy="1588"/>
          </a:xfrm>
          <a:prstGeom prst="line">
            <a:avLst/>
          </a:prstGeom>
        </p:spPr>
        <p:style>
          <a:lnRef idx="1">
            <a:schemeClr val="accent1"/>
          </a:lnRef>
          <a:fillRef idx="0">
            <a:schemeClr val="accent1"/>
          </a:fillRef>
          <a:effectRef idx="0">
            <a:schemeClr val="accent1"/>
          </a:effectRef>
          <a:fontRef idx="minor">
            <a:schemeClr val="tx1"/>
          </a:fontRef>
        </p:style>
      </p:cxnSp>
      <p:sp>
        <p:nvSpPr>
          <p:cNvPr id="39" name="Down Arrow 38"/>
          <p:cNvSpPr/>
          <p:nvPr/>
        </p:nvSpPr>
        <p:spPr>
          <a:xfrm>
            <a:off x="2743200" y="1393371"/>
            <a:ext cx="232229" cy="203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Down Arrow 39"/>
          <p:cNvSpPr/>
          <p:nvPr/>
        </p:nvSpPr>
        <p:spPr>
          <a:xfrm>
            <a:off x="1727199" y="1567543"/>
            <a:ext cx="333830" cy="2757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Down Arrow 40"/>
          <p:cNvSpPr/>
          <p:nvPr/>
        </p:nvSpPr>
        <p:spPr>
          <a:xfrm>
            <a:off x="4876799" y="1582057"/>
            <a:ext cx="333829" cy="3628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Down Arrow 41"/>
          <p:cNvSpPr/>
          <p:nvPr/>
        </p:nvSpPr>
        <p:spPr>
          <a:xfrm>
            <a:off x="1727200" y="2133600"/>
            <a:ext cx="246743" cy="319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cxnSp>
        <p:nvCxnSpPr>
          <p:cNvPr id="44" name="Straight Connector 43"/>
          <p:cNvCxnSpPr/>
          <p:nvPr/>
        </p:nvCxnSpPr>
        <p:spPr>
          <a:xfrm>
            <a:off x="798286" y="2496458"/>
            <a:ext cx="2075543" cy="14513"/>
          </a:xfrm>
          <a:prstGeom prst="line">
            <a:avLst/>
          </a:prstGeom>
        </p:spPr>
        <p:style>
          <a:lnRef idx="1">
            <a:schemeClr val="accent1"/>
          </a:lnRef>
          <a:fillRef idx="0">
            <a:schemeClr val="accent1"/>
          </a:fillRef>
          <a:effectRef idx="0">
            <a:schemeClr val="accent1"/>
          </a:effectRef>
          <a:fontRef idx="minor">
            <a:schemeClr val="tx1"/>
          </a:fontRef>
        </p:style>
      </p:cxnSp>
      <p:sp>
        <p:nvSpPr>
          <p:cNvPr id="46" name="Down Arrow 45"/>
          <p:cNvSpPr/>
          <p:nvPr/>
        </p:nvSpPr>
        <p:spPr>
          <a:xfrm>
            <a:off x="696686" y="2481943"/>
            <a:ext cx="246743" cy="319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47" name="Down Arrow 46"/>
          <p:cNvSpPr/>
          <p:nvPr/>
        </p:nvSpPr>
        <p:spPr>
          <a:xfrm>
            <a:off x="2757714" y="2525486"/>
            <a:ext cx="290286" cy="2467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48" name="Down Arrow 47"/>
          <p:cNvSpPr/>
          <p:nvPr/>
        </p:nvSpPr>
        <p:spPr>
          <a:xfrm>
            <a:off x="566057" y="3004457"/>
            <a:ext cx="377372" cy="4499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49" name="Down Arrow 48"/>
          <p:cNvSpPr/>
          <p:nvPr/>
        </p:nvSpPr>
        <p:spPr>
          <a:xfrm>
            <a:off x="653143" y="3991429"/>
            <a:ext cx="232228" cy="3338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50" name="Down Arrow 49"/>
          <p:cNvSpPr/>
          <p:nvPr/>
        </p:nvSpPr>
        <p:spPr>
          <a:xfrm>
            <a:off x="2902857" y="2975429"/>
            <a:ext cx="261257" cy="4354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51" name="Down Arrow 50"/>
          <p:cNvSpPr/>
          <p:nvPr/>
        </p:nvSpPr>
        <p:spPr>
          <a:xfrm>
            <a:off x="3367314" y="3962400"/>
            <a:ext cx="203200" cy="4209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52" name="Down Arrow 51"/>
          <p:cNvSpPr/>
          <p:nvPr/>
        </p:nvSpPr>
        <p:spPr>
          <a:xfrm>
            <a:off x="3367314" y="4644571"/>
            <a:ext cx="232229" cy="4789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53" name="Down Arrow 52"/>
          <p:cNvSpPr/>
          <p:nvPr/>
        </p:nvSpPr>
        <p:spPr>
          <a:xfrm>
            <a:off x="4963886" y="2249714"/>
            <a:ext cx="348343" cy="7692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54" name="Down Arrow 53"/>
          <p:cNvSpPr/>
          <p:nvPr/>
        </p:nvSpPr>
        <p:spPr>
          <a:xfrm>
            <a:off x="5312229" y="3556000"/>
            <a:ext cx="217714" cy="5805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55" name="Down Arrow 54"/>
          <p:cNvSpPr/>
          <p:nvPr/>
        </p:nvSpPr>
        <p:spPr>
          <a:xfrm>
            <a:off x="5370286" y="4441371"/>
            <a:ext cx="203200" cy="13643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Down Arrow 55"/>
          <p:cNvSpPr/>
          <p:nvPr/>
        </p:nvSpPr>
        <p:spPr>
          <a:xfrm>
            <a:off x="7271657" y="1422400"/>
            <a:ext cx="319314" cy="7982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Down Arrow 56"/>
          <p:cNvSpPr/>
          <p:nvPr/>
        </p:nvSpPr>
        <p:spPr>
          <a:xfrm>
            <a:off x="7431314" y="2844800"/>
            <a:ext cx="333829" cy="406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cxnSp>
        <p:nvCxnSpPr>
          <p:cNvPr id="59" name="Straight Connector 58"/>
          <p:cNvCxnSpPr>
            <a:stCxn id="61" idx="0"/>
            <a:endCxn id="62" idx="0"/>
          </p:cNvCxnSpPr>
          <p:nvPr/>
        </p:nvCxnSpPr>
        <p:spPr>
          <a:xfrm rot="16200000" flipH="1">
            <a:off x="8193313" y="3048000"/>
            <a:ext cx="14515" cy="2104571"/>
          </a:xfrm>
          <a:prstGeom prst="line">
            <a:avLst/>
          </a:prstGeom>
        </p:spPr>
        <p:style>
          <a:lnRef idx="1">
            <a:schemeClr val="accent1"/>
          </a:lnRef>
          <a:fillRef idx="0">
            <a:schemeClr val="accent1"/>
          </a:fillRef>
          <a:effectRef idx="0">
            <a:schemeClr val="accent1"/>
          </a:effectRef>
          <a:fontRef idx="minor">
            <a:schemeClr val="tx1"/>
          </a:fontRef>
        </p:style>
      </p:cxnSp>
      <p:sp>
        <p:nvSpPr>
          <p:cNvPr id="60" name="Down Arrow 59"/>
          <p:cNvSpPr/>
          <p:nvPr/>
        </p:nvSpPr>
        <p:spPr>
          <a:xfrm>
            <a:off x="7823200" y="3846286"/>
            <a:ext cx="290286" cy="24674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61" name="Down Arrow 60"/>
          <p:cNvSpPr/>
          <p:nvPr/>
        </p:nvSpPr>
        <p:spPr>
          <a:xfrm>
            <a:off x="6995886" y="4093028"/>
            <a:ext cx="304800" cy="3628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62" name="Down Arrow 61"/>
          <p:cNvSpPr/>
          <p:nvPr/>
        </p:nvSpPr>
        <p:spPr>
          <a:xfrm>
            <a:off x="9085943" y="4107543"/>
            <a:ext cx="333828" cy="2757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63" name="Down Arrow 62"/>
          <p:cNvSpPr/>
          <p:nvPr/>
        </p:nvSpPr>
        <p:spPr>
          <a:xfrm>
            <a:off x="6966857" y="4630057"/>
            <a:ext cx="304800" cy="508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64" name="Down Arrow 63"/>
          <p:cNvSpPr/>
          <p:nvPr/>
        </p:nvSpPr>
        <p:spPr>
          <a:xfrm>
            <a:off x="9129486" y="4615543"/>
            <a:ext cx="377371" cy="4354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65" name="Down Arrow 64"/>
          <p:cNvSpPr/>
          <p:nvPr/>
        </p:nvSpPr>
        <p:spPr>
          <a:xfrm>
            <a:off x="10885714" y="1582057"/>
            <a:ext cx="304800" cy="711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Down Arrow 65"/>
          <p:cNvSpPr/>
          <p:nvPr/>
        </p:nvSpPr>
        <p:spPr>
          <a:xfrm>
            <a:off x="10943771" y="2859314"/>
            <a:ext cx="348343" cy="4789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Times New Roman" pitchFamily="18" charset="0"/>
              <a:cs typeface="Times New Roman" pitchFamily="18" charset="0"/>
            </a:endParaRPr>
          </a:p>
        </p:txBody>
      </p:sp>
      <p:sp>
        <p:nvSpPr>
          <p:cNvPr id="67" name="Rectangle 6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78304"/>
          </a:xfrm>
        </p:spPr>
        <p:txBody>
          <a:bodyPr>
            <a:normAutofit/>
          </a:bodyPr>
          <a:lstStyle/>
          <a:p>
            <a:pPr algn="ctr"/>
            <a:r>
              <a:rPr lang="en-US" sz="2000" b="1" u="sng" dirty="0">
                <a:latin typeface="Times New Roman" pitchFamily="18" charset="0"/>
                <a:cs typeface="Times New Roman" pitchFamily="18" charset="0"/>
              </a:rPr>
              <a:t>ANTIREFLUX SURGERY:</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a:xfrm>
            <a:off x="838200" y="870858"/>
            <a:ext cx="10515600" cy="5306106"/>
          </a:xfrm>
        </p:spPr>
        <p:txBody>
          <a:bodyPr>
            <a:noAutofit/>
          </a:bodyPr>
          <a:lstStyle/>
          <a:p>
            <a:pPr>
              <a:lnSpc>
                <a:spcPct val="100000"/>
              </a:lnSpc>
              <a:buNone/>
            </a:pPr>
            <a:r>
              <a:rPr lang="en-US" sz="1800" dirty="0">
                <a:latin typeface="Times New Roman" pitchFamily="18" charset="0"/>
                <a:cs typeface="Times New Roman" pitchFamily="18" charset="0"/>
              </a:rPr>
              <a:t>There are a number of different </a:t>
            </a:r>
            <a:r>
              <a:rPr lang="en-US" sz="1800" dirty="0" err="1">
                <a:latin typeface="Times New Roman" pitchFamily="18" charset="0"/>
                <a:cs typeface="Times New Roman" pitchFamily="18" charset="0"/>
              </a:rPr>
              <a:t>antireflux</a:t>
            </a:r>
            <a:r>
              <a:rPr lang="en-US" sz="1800" dirty="0">
                <a:latin typeface="Times New Roman" pitchFamily="18" charset="0"/>
                <a:cs typeface="Times New Roman" pitchFamily="18" charset="0"/>
              </a:rPr>
              <a:t> operations (e.g. </a:t>
            </a:r>
            <a:r>
              <a:rPr lang="en-US" sz="1800" dirty="0" err="1">
                <a:latin typeface="Times New Roman" pitchFamily="18" charset="0"/>
                <a:cs typeface="Times New Roman" pitchFamily="18" charset="0"/>
              </a:rPr>
              <a:t>Nissen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Belesy</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Toupet</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fundoplication</a:t>
            </a:r>
            <a:r>
              <a:rPr lang="en-US" sz="1800" dirty="0">
                <a:latin typeface="Times New Roman" pitchFamily="18" charset="0"/>
                <a:cs typeface="Times New Roman" pitchFamily="18" charset="0"/>
              </a:rPr>
              <a:t>).</a:t>
            </a:r>
          </a:p>
          <a:p>
            <a:pPr>
              <a:lnSpc>
                <a:spcPct val="100000"/>
              </a:lnSpc>
              <a:buNone/>
            </a:pPr>
            <a:r>
              <a:rPr lang="en-US" sz="1800" dirty="0">
                <a:latin typeface="Times New Roman" pitchFamily="18" charset="0"/>
                <a:cs typeface="Times New Roman" pitchFamily="18" charset="0"/>
              </a:rPr>
              <a:t>The most popular is </a:t>
            </a:r>
            <a:r>
              <a:rPr lang="en-US" sz="1800" dirty="0" err="1">
                <a:latin typeface="Times New Roman" pitchFamily="18" charset="0"/>
                <a:cs typeface="Times New Roman" pitchFamily="18" charset="0"/>
              </a:rPr>
              <a:t>Nissen</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fundoplication</a:t>
            </a:r>
            <a:r>
              <a:rPr lang="en-US" sz="1800" dirty="0">
                <a:latin typeface="Times New Roman" pitchFamily="18" charset="0"/>
                <a:cs typeface="Times New Roman" pitchFamily="18" charset="0"/>
              </a:rPr>
              <a:t> (open or laparoscopic).</a:t>
            </a:r>
          </a:p>
          <a:p>
            <a:pPr>
              <a:lnSpc>
                <a:spcPct val="100000"/>
              </a:lnSpc>
              <a:buNone/>
            </a:pPr>
            <a:r>
              <a:rPr lang="en-US" sz="1800" b="1" dirty="0">
                <a:latin typeface="Times New Roman" pitchFamily="18" charset="0"/>
                <a:cs typeface="Times New Roman" pitchFamily="18" charset="0"/>
              </a:rPr>
              <a:t>Principle of </a:t>
            </a:r>
            <a:r>
              <a:rPr lang="en-US" sz="1800" b="1" dirty="0" err="1">
                <a:latin typeface="Times New Roman" pitchFamily="18" charset="0"/>
                <a:cs typeface="Times New Roman" pitchFamily="18" charset="0"/>
              </a:rPr>
              <a:t>antireflux</a:t>
            </a:r>
            <a:r>
              <a:rPr lang="en-US" sz="1800" b="1" dirty="0">
                <a:latin typeface="Times New Roman" pitchFamily="18" charset="0"/>
                <a:cs typeface="Times New Roman" pitchFamily="18" charset="0"/>
              </a:rPr>
              <a:t> surgery:</a:t>
            </a:r>
          </a:p>
          <a:p>
            <a:pPr>
              <a:lnSpc>
                <a:spcPct val="100000"/>
              </a:lnSpc>
              <a:buNone/>
            </a:pPr>
            <a:r>
              <a:rPr lang="en-US" sz="1800" b="1" dirty="0">
                <a:latin typeface="Times New Roman" pitchFamily="18" charset="0"/>
                <a:cs typeface="Times New Roman" pitchFamily="18" charset="0"/>
              </a:rPr>
              <a:t>The surgeon</a:t>
            </a:r>
          </a:p>
          <a:p>
            <a:pPr lvl="1">
              <a:lnSpc>
                <a:spcPct val="100000"/>
              </a:lnSpc>
              <a:buNone/>
            </a:pPr>
            <a:r>
              <a:rPr lang="en-US" sz="1800" dirty="0">
                <a:latin typeface="Times New Roman" pitchFamily="18" charset="0"/>
                <a:cs typeface="Times New Roman" pitchFamily="18" charset="0"/>
              </a:rPr>
              <a:t>1) Creates an </a:t>
            </a:r>
            <a:r>
              <a:rPr lang="en-US" sz="1800" dirty="0" err="1">
                <a:latin typeface="Times New Roman" pitchFamily="18" charset="0"/>
                <a:cs typeface="Times New Roman" pitchFamily="18" charset="0"/>
              </a:rPr>
              <a:t>intraabdominal</a:t>
            </a:r>
            <a:r>
              <a:rPr lang="en-US" sz="1800" dirty="0">
                <a:latin typeface="Times New Roman" pitchFamily="18" charset="0"/>
                <a:cs typeface="Times New Roman" pitchFamily="18" charset="0"/>
              </a:rPr>
              <a:t> segment of esophagus.</a:t>
            </a:r>
          </a:p>
          <a:p>
            <a:pPr lvl="1">
              <a:lnSpc>
                <a:spcPct val="100000"/>
              </a:lnSpc>
              <a:buNone/>
            </a:pPr>
            <a:r>
              <a:rPr lang="en-US" sz="1800" dirty="0">
                <a:latin typeface="Times New Roman" pitchFamily="18" charset="0"/>
                <a:cs typeface="Times New Roman" pitchFamily="18" charset="0"/>
              </a:rPr>
              <a:t>2) Reduces the </a:t>
            </a:r>
            <a:r>
              <a:rPr lang="en-US" sz="1800" dirty="0" err="1">
                <a:latin typeface="Times New Roman" pitchFamily="18" charset="0"/>
                <a:cs typeface="Times New Roman" pitchFamily="18" charset="0"/>
              </a:rPr>
              <a:t>hiatal</a:t>
            </a:r>
            <a:r>
              <a:rPr lang="en-US" sz="1800" dirty="0">
                <a:latin typeface="Times New Roman" pitchFamily="18" charset="0"/>
                <a:cs typeface="Times New Roman" pitchFamily="18" charset="0"/>
              </a:rPr>
              <a:t> hernia.</a:t>
            </a:r>
          </a:p>
          <a:p>
            <a:pPr lvl="1">
              <a:lnSpc>
                <a:spcPct val="100000"/>
              </a:lnSpc>
              <a:buNone/>
            </a:pPr>
            <a:r>
              <a:rPr lang="en-US" sz="1800" dirty="0">
                <a:latin typeface="Times New Roman" pitchFamily="18" charset="0"/>
                <a:cs typeface="Times New Roman" pitchFamily="18" charset="0"/>
              </a:rPr>
              <a:t>3) Approximates the diaphragmatic </a:t>
            </a:r>
            <a:r>
              <a:rPr lang="en-US" sz="1800">
                <a:latin typeface="Times New Roman" pitchFamily="18" charset="0"/>
                <a:cs typeface="Times New Roman" pitchFamily="18" charset="0"/>
              </a:rPr>
              <a:t>crura.</a:t>
            </a:r>
            <a:endParaRPr lang="en-US" sz="1800" dirty="0">
              <a:latin typeface="Times New Roman" pitchFamily="18" charset="0"/>
              <a:cs typeface="Times New Roman" pitchFamily="18" charset="0"/>
            </a:endParaRPr>
          </a:p>
          <a:p>
            <a:pPr lvl="1">
              <a:lnSpc>
                <a:spcPct val="100000"/>
              </a:lnSpc>
              <a:buNone/>
            </a:pPr>
            <a:r>
              <a:rPr lang="en-US" sz="1800" dirty="0">
                <a:latin typeface="Times New Roman" pitchFamily="18" charset="0"/>
                <a:cs typeface="Times New Roman" pitchFamily="18" charset="0"/>
              </a:rPr>
              <a:t>4) Wraps a portion of gastric </a:t>
            </a:r>
            <a:r>
              <a:rPr lang="en-US" sz="1800" dirty="0" err="1">
                <a:latin typeface="Times New Roman" pitchFamily="18" charset="0"/>
                <a:cs typeface="Times New Roman" pitchFamily="18" charset="0"/>
              </a:rPr>
              <a:t>fundus</a:t>
            </a:r>
            <a:r>
              <a:rPr lang="en-US" sz="1800" dirty="0">
                <a:latin typeface="Times New Roman" pitchFamily="18" charset="0"/>
                <a:cs typeface="Times New Roman" pitchFamily="18" charset="0"/>
              </a:rPr>
              <a:t> around the distal esophagus.</a:t>
            </a:r>
          </a:p>
          <a:p>
            <a:pPr>
              <a:lnSpc>
                <a:spcPct val="100000"/>
              </a:lnSpc>
              <a:buNone/>
            </a:pPr>
            <a:r>
              <a:rPr lang="en-US" sz="1800" dirty="0">
                <a:latin typeface="Times New Roman" pitchFamily="18" charset="0"/>
                <a:cs typeface="Times New Roman" pitchFamily="18" charset="0"/>
              </a:rPr>
              <a:t>- There is relief of symptoms &amp; signs in &gt; 85% of patients.</a:t>
            </a:r>
          </a:p>
          <a:p>
            <a:pPr>
              <a:lnSpc>
                <a:spcPct val="100000"/>
              </a:lnSpc>
              <a:buNone/>
            </a:pP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Antireflux</a:t>
            </a:r>
            <a:r>
              <a:rPr lang="en-US" sz="1800" dirty="0">
                <a:latin typeface="Times New Roman" pitchFamily="18" charset="0"/>
                <a:cs typeface="Times New Roman" pitchFamily="18" charset="0"/>
              </a:rPr>
              <a:t> surgery was associated with a significant decrease in long term survival so it should be restricted to:</a:t>
            </a:r>
          </a:p>
          <a:p>
            <a:pPr lvl="1">
              <a:lnSpc>
                <a:spcPct val="100000"/>
              </a:lnSpc>
              <a:buNone/>
            </a:pPr>
            <a:r>
              <a:rPr lang="en-US" sz="1800" dirty="0">
                <a:latin typeface="Times New Roman" pitchFamily="18" charset="0"/>
                <a:cs typeface="Times New Roman" pitchFamily="18" charset="0"/>
              </a:rPr>
              <a:t>1) Patients who no longer need to take </a:t>
            </a:r>
            <a:r>
              <a:rPr lang="en-US" sz="1800" dirty="0" err="1">
                <a:latin typeface="Times New Roman" pitchFamily="18" charset="0"/>
                <a:cs typeface="Times New Roman" pitchFamily="18" charset="0"/>
              </a:rPr>
              <a:t>antisecretory</a:t>
            </a:r>
            <a:r>
              <a:rPr lang="en-US" sz="1800" dirty="0">
                <a:latin typeface="Times New Roman" pitchFamily="18" charset="0"/>
                <a:cs typeface="Times New Roman" pitchFamily="18" charset="0"/>
              </a:rPr>
              <a:t> medications.</a:t>
            </a:r>
          </a:p>
          <a:p>
            <a:pPr lvl="1">
              <a:lnSpc>
                <a:spcPct val="100000"/>
              </a:lnSpc>
              <a:buNone/>
            </a:pPr>
            <a:r>
              <a:rPr lang="en-US" sz="1800" dirty="0">
                <a:latin typeface="Times New Roman" pitchFamily="18" charset="0"/>
                <a:cs typeface="Times New Roman" pitchFamily="18" charset="0"/>
              </a:rPr>
              <a:t>2) The procedure will prevent esophageal cancer</a:t>
            </a:r>
          </a:p>
          <a:p>
            <a:pPr lvl="1">
              <a:lnSpc>
                <a:spcPct val="100000"/>
              </a:lnSpc>
              <a:buNone/>
            </a:pPr>
            <a:endParaRPr lang="en-US" sz="18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33</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ENDOSCOPIC ANTIREFLUX PROCEDURES:</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None/>
            </a:pPr>
            <a:r>
              <a:rPr lang="en-US" sz="1600" b="1" dirty="0">
                <a:latin typeface="Times New Roman" pitchFamily="18" charset="0"/>
                <a:cs typeface="Times New Roman" pitchFamily="18" charset="0"/>
              </a:rPr>
              <a:t>The Bard endoscopic suturing system:</a:t>
            </a:r>
          </a:p>
          <a:p>
            <a:pPr>
              <a:lnSpc>
                <a:spcPct val="150000"/>
              </a:lnSpc>
              <a:buNone/>
            </a:pPr>
            <a:r>
              <a:rPr lang="en-US" sz="1600" dirty="0">
                <a:latin typeface="Times New Roman" pitchFamily="18" charset="0"/>
                <a:cs typeface="Times New Roman" pitchFamily="18" charset="0"/>
              </a:rPr>
              <a:t>	This system uses an endoscopic sewing machine device to plicate the </a:t>
            </a:r>
            <a:r>
              <a:rPr lang="en-US" sz="1600" dirty="0" err="1">
                <a:latin typeface="Times New Roman" pitchFamily="18" charset="0"/>
                <a:cs typeface="Times New Roman" pitchFamily="18" charset="0"/>
              </a:rPr>
              <a:t>esophagogastric</a:t>
            </a:r>
            <a:r>
              <a:rPr lang="en-US" sz="1600" dirty="0">
                <a:latin typeface="Times New Roman" pitchFamily="18" charset="0"/>
                <a:cs typeface="Times New Roman" pitchFamily="18" charset="0"/>
              </a:rPr>
              <a:t> junction from the mucosal side.</a:t>
            </a:r>
          </a:p>
          <a:p>
            <a:pPr>
              <a:lnSpc>
                <a:spcPct val="150000"/>
              </a:lnSpc>
              <a:buNone/>
            </a:pPr>
            <a:r>
              <a:rPr lang="en-US" sz="1600" b="1" dirty="0">
                <a:latin typeface="Times New Roman" pitchFamily="18" charset="0"/>
                <a:cs typeface="Times New Roman" pitchFamily="18" charset="0"/>
              </a:rPr>
              <a:t>The </a:t>
            </a:r>
            <a:r>
              <a:rPr lang="en-US" sz="1600" b="1" dirty="0" err="1">
                <a:latin typeface="Times New Roman" pitchFamily="18" charset="0"/>
                <a:cs typeface="Times New Roman" pitchFamily="18" charset="0"/>
              </a:rPr>
              <a:t>Stretta</a:t>
            </a:r>
            <a:r>
              <a:rPr lang="en-US" sz="1600" b="1" dirty="0">
                <a:latin typeface="Times New Roman" pitchFamily="18" charset="0"/>
                <a:cs typeface="Times New Roman" pitchFamily="18" charset="0"/>
              </a:rPr>
              <a:t> system:</a:t>
            </a:r>
          </a:p>
          <a:p>
            <a:pPr>
              <a:lnSpc>
                <a:spcPct val="150000"/>
              </a:lnSpc>
              <a:buNone/>
            </a:pPr>
            <a:r>
              <a:rPr lang="en-US" sz="1600" dirty="0">
                <a:latin typeface="Times New Roman" pitchFamily="18" charset="0"/>
                <a:cs typeface="Times New Roman" pitchFamily="18" charset="0"/>
              </a:rPr>
              <a:t>	The </a:t>
            </a:r>
            <a:r>
              <a:rPr lang="en-US" sz="1600" dirty="0" err="1">
                <a:latin typeface="Times New Roman" pitchFamily="18" charset="0"/>
                <a:cs typeface="Times New Roman" pitchFamily="18" charset="0"/>
              </a:rPr>
              <a:t>Stretta</a:t>
            </a:r>
            <a:r>
              <a:rPr lang="en-US" sz="1600" dirty="0">
                <a:latin typeface="Times New Roman" pitchFamily="18" charset="0"/>
                <a:cs typeface="Times New Roman" pitchFamily="18" charset="0"/>
              </a:rPr>
              <a:t> system delivers radiofrequency energy that creates thermal lesions in the LES muscle.</a:t>
            </a:r>
          </a:p>
          <a:p>
            <a:pPr>
              <a:lnSpc>
                <a:spcPct val="150000"/>
              </a:lnSpc>
              <a:buNone/>
            </a:pPr>
            <a:r>
              <a:rPr lang="en-US" sz="1600" b="1" dirty="0">
                <a:latin typeface="Times New Roman" pitchFamily="18" charset="0"/>
                <a:cs typeface="Times New Roman" pitchFamily="18" charset="0"/>
              </a:rPr>
              <a:t>Injection of collagen circumferentially at the LES.</a:t>
            </a:r>
            <a:endParaRPr lang="en-US" sz="16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34</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REFRACTORY GERD</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None/>
            </a:pPr>
            <a:r>
              <a:rPr lang="en-US" sz="1800" b="1" dirty="0">
                <a:latin typeface="Times New Roman" pitchFamily="18" charset="0"/>
                <a:cs typeface="Times New Roman" pitchFamily="18" charset="0"/>
              </a:rPr>
              <a:t>Patients who continue to have </a:t>
            </a:r>
            <a:r>
              <a:rPr lang="en-US" sz="1800" dirty="0">
                <a:latin typeface="Times New Roman" pitchFamily="18" charset="0"/>
                <a:cs typeface="Times New Roman" pitchFamily="18" charset="0"/>
              </a:rPr>
              <a:t>symptoms of </a:t>
            </a:r>
            <a:r>
              <a:rPr lang="en-US" sz="1800" dirty="0" err="1">
                <a:latin typeface="Times New Roman" pitchFamily="18" charset="0"/>
                <a:cs typeface="Times New Roman" pitchFamily="18" charset="0"/>
              </a:rPr>
              <a:t>gastroesophageal</a:t>
            </a:r>
            <a:r>
              <a:rPr lang="en-US" sz="1800" dirty="0">
                <a:latin typeface="Times New Roman" pitchFamily="18" charset="0"/>
                <a:cs typeface="Times New Roman" pitchFamily="18" charset="0"/>
              </a:rPr>
              <a:t> reflux despite standard treatment with proton pump inhibitors (PPI).</a:t>
            </a:r>
          </a:p>
          <a:p>
            <a:pPr>
              <a:lnSpc>
                <a:spcPct val="150000"/>
              </a:lnSpc>
              <a:buNone/>
            </a:pPr>
            <a:r>
              <a:rPr lang="en-US" sz="1800" b="1" dirty="0">
                <a:latin typeface="Times New Roman" pitchFamily="18" charset="0"/>
                <a:cs typeface="Times New Roman" pitchFamily="18" charset="0"/>
              </a:rPr>
              <a:t>Patients who experience refractory GERD usually fall into one of two groups:</a:t>
            </a:r>
          </a:p>
          <a:p>
            <a:pPr>
              <a:lnSpc>
                <a:spcPct val="150000"/>
              </a:lnSpc>
              <a:buNone/>
            </a:pPr>
            <a:r>
              <a:rPr lang="en-US" sz="1800" dirty="0">
                <a:latin typeface="Times New Roman" pitchFamily="18" charset="0"/>
                <a:cs typeface="Times New Roman" pitchFamily="18" charset="0"/>
              </a:rPr>
              <a:t>- Those who need more aggressive treatment</a:t>
            </a:r>
          </a:p>
          <a:p>
            <a:pPr>
              <a:lnSpc>
                <a:spcPct val="150000"/>
              </a:lnSpc>
              <a:buNone/>
            </a:pPr>
            <a:r>
              <a:rPr lang="en-US" sz="1800" dirty="0">
                <a:latin typeface="Times New Roman" pitchFamily="18" charset="0"/>
                <a:cs typeface="Times New Roman" pitchFamily="18" charset="0"/>
              </a:rPr>
              <a:t>- Those who have other causes of their reflux Symptoms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35</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INADEQUATE RESPONSE TO PPI’s</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None/>
            </a:pPr>
            <a:r>
              <a:rPr lang="en-US" sz="1800" b="1" dirty="0">
                <a:latin typeface="Times New Roman" pitchFamily="18" charset="0"/>
                <a:cs typeface="Times New Roman" pitchFamily="18" charset="0"/>
              </a:rPr>
              <a:t>Factors contributing to inadequate PPI response:</a:t>
            </a:r>
          </a:p>
          <a:p>
            <a:pPr>
              <a:lnSpc>
                <a:spcPct val="150000"/>
              </a:lnSpc>
              <a:buFont typeface="Wingdings" pitchFamily="2" charset="2"/>
              <a:buChar char="v"/>
            </a:pPr>
            <a:r>
              <a:rPr lang="en-US" sz="1800" dirty="0">
                <a:latin typeface="Times New Roman" pitchFamily="18" charset="0"/>
                <a:cs typeface="Times New Roman" pitchFamily="18" charset="0"/>
              </a:rPr>
              <a:t>Nocturnal Acid Breakthrough (NAB)</a:t>
            </a:r>
          </a:p>
          <a:p>
            <a:pPr>
              <a:lnSpc>
                <a:spcPct val="150000"/>
              </a:lnSpc>
              <a:buFont typeface="Wingdings" pitchFamily="2" charset="2"/>
              <a:buChar char="v"/>
            </a:pPr>
            <a:r>
              <a:rPr lang="en-US" sz="1800" dirty="0">
                <a:latin typeface="Times New Roman" pitchFamily="18" charset="0"/>
                <a:cs typeface="Times New Roman" pitchFamily="18" charset="0"/>
              </a:rPr>
              <a:t>Reduced bioavailability</a:t>
            </a:r>
          </a:p>
          <a:p>
            <a:pPr>
              <a:lnSpc>
                <a:spcPct val="150000"/>
              </a:lnSpc>
              <a:buFont typeface="Wingdings" pitchFamily="2" charset="2"/>
              <a:buChar char="v"/>
            </a:pPr>
            <a:r>
              <a:rPr lang="en-US" sz="1800" dirty="0">
                <a:latin typeface="Times New Roman" pitchFamily="18" charset="0"/>
                <a:cs typeface="Times New Roman" pitchFamily="18" charset="0"/>
              </a:rPr>
              <a:t>Effect of food and dosing interval</a:t>
            </a:r>
          </a:p>
          <a:p>
            <a:pPr>
              <a:lnSpc>
                <a:spcPct val="150000"/>
              </a:lnSpc>
              <a:buFont typeface="Wingdings" pitchFamily="2" charset="2"/>
              <a:buChar char="v"/>
            </a:pPr>
            <a:r>
              <a:rPr lang="en-US" sz="1800" dirty="0">
                <a:latin typeface="Times New Roman" pitchFamily="18" charset="0"/>
                <a:cs typeface="Times New Roman" pitchFamily="18" charset="0"/>
              </a:rPr>
              <a:t>Differences in metabolism</a:t>
            </a:r>
          </a:p>
          <a:p>
            <a:pPr>
              <a:lnSpc>
                <a:spcPct val="150000"/>
              </a:lnSpc>
              <a:buFont typeface="Wingdings" pitchFamily="2" charset="2"/>
              <a:buChar char="v"/>
            </a:pPr>
            <a:r>
              <a:rPr lang="en-US" sz="1800" dirty="0">
                <a:latin typeface="Times New Roman" pitchFamily="18" charset="0"/>
                <a:cs typeface="Times New Roman" pitchFamily="18" charset="0"/>
              </a:rPr>
              <a:t>Gastric acid </a:t>
            </a:r>
            <a:r>
              <a:rPr lang="en-US" sz="1800" dirty="0" err="1">
                <a:latin typeface="Times New Roman" pitchFamily="18" charset="0"/>
                <a:cs typeface="Times New Roman" pitchFamily="18" charset="0"/>
              </a:rPr>
              <a:t>hypersecretion</a:t>
            </a:r>
            <a:endParaRPr lang="en-US" sz="1800" dirty="0">
              <a:latin typeface="Times New Roman" pitchFamily="18" charset="0"/>
              <a:cs typeface="Times New Roman" pitchFamily="18" charset="0"/>
            </a:endParaRPr>
          </a:p>
          <a:p>
            <a:pPr>
              <a:lnSpc>
                <a:spcPct val="150000"/>
              </a:lnSpc>
              <a:buFont typeface="Wingdings" pitchFamily="2" charset="2"/>
              <a:buChar char="v"/>
            </a:pPr>
            <a:r>
              <a:rPr lang="en-US" sz="1800" dirty="0">
                <a:latin typeface="Times New Roman" pitchFamily="18" charset="0"/>
                <a:cs typeface="Times New Roman" pitchFamily="18" charset="0"/>
              </a:rPr>
              <a:t>Helicobacter pylori status</a:t>
            </a:r>
          </a:p>
          <a:p>
            <a:pPr>
              <a:lnSpc>
                <a:spcPct val="150000"/>
              </a:lnSpc>
              <a:buFont typeface="Wingdings" pitchFamily="2" charset="2"/>
              <a:buChar char="v"/>
            </a:pPr>
            <a:r>
              <a:rPr lang="en-US" sz="1800" dirty="0">
                <a:latin typeface="Times New Roman" pitchFamily="18" charset="0"/>
                <a:cs typeface="Times New Roman" pitchFamily="18" charset="0"/>
              </a:rPr>
              <a:t>Drug resistance, slow healing</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36</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143" y="945698"/>
            <a:ext cx="10515600" cy="810532"/>
          </a:xfrm>
        </p:spPr>
        <p:txBody>
          <a:bodyPr>
            <a:normAutofit/>
          </a:bodyPr>
          <a:lstStyle/>
          <a:p>
            <a:pPr>
              <a:buFont typeface="Wingdings" pitchFamily="2" charset="2"/>
              <a:buChar char="v"/>
            </a:pPr>
            <a:r>
              <a:rPr lang="en-US" sz="2000" b="1" u="sng" dirty="0">
                <a:latin typeface="Times New Roman" pitchFamily="18" charset="0"/>
                <a:cs typeface="Times New Roman" pitchFamily="18" charset="0"/>
              </a:rPr>
              <a:t>NOCTURNAL ACID BREAKTHROUGH (NAB)</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a:xfrm>
            <a:off x="838200" y="1756229"/>
            <a:ext cx="10515600" cy="4420734"/>
          </a:xfrm>
        </p:spPr>
        <p:txBody>
          <a:bodyPr>
            <a:normAutofit/>
          </a:bodyPr>
          <a:lstStyle/>
          <a:p>
            <a:pPr>
              <a:lnSpc>
                <a:spcPct val="150000"/>
              </a:lnSpc>
            </a:pPr>
            <a:r>
              <a:rPr lang="en-US" sz="1800" dirty="0">
                <a:latin typeface="Times New Roman" pitchFamily="18" charset="0"/>
                <a:cs typeface="Times New Roman" pitchFamily="18" charset="0"/>
              </a:rPr>
              <a:t>Nocturnal acid exposure while on PPI.</a:t>
            </a:r>
          </a:p>
          <a:p>
            <a:pPr>
              <a:lnSpc>
                <a:spcPct val="150000"/>
              </a:lnSpc>
            </a:pPr>
            <a:r>
              <a:rPr lang="en-US" sz="1800" dirty="0">
                <a:latin typeface="Times New Roman" pitchFamily="18" charset="0"/>
                <a:cs typeface="Times New Roman" pitchFamily="18" charset="0"/>
              </a:rPr>
              <a:t>Responsible for majority of patients with refractory GERD.</a:t>
            </a:r>
          </a:p>
          <a:p>
            <a:pPr>
              <a:lnSpc>
                <a:spcPct val="150000"/>
              </a:lnSpc>
            </a:pPr>
            <a:r>
              <a:rPr lang="en-US" sz="1800" dirty="0">
                <a:latin typeface="Times New Roman" pitchFamily="18" charset="0"/>
                <a:cs typeface="Times New Roman" pitchFamily="18" charset="0"/>
              </a:rPr>
              <a:t>May be reduced by H2 blockers and by increasing PPI dose.</a:t>
            </a:r>
          </a:p>
          <a:p>
            <a:pPr>
              <a:lnSpc>
                <a:spcPct val="150000"/>
              </a:lnSpc>
            </a:pPr>
            <a:r>
              <a:rPr lang="en-US" sz="1800" dirty="0">
                <a:latin typeface="Times New Roman" pitchFamily="18" charset="0"/>
                <a:cs typeface="Times New Roman" pitchFamily="18" charset="0"/>
              </a:rPr>
              <a:t>Sometimes difficult to eliminate.</a:t>
            </a:r>
          </a:p>
          <a:p>
            <a:pPr>
              <a:lnSpc>
                <a:spcPct val="150000"/>
              </a:lnSpc>
              <a:buFont typeface="Wingdings" pitchFamily="2" charset="2"/>
              <a:buChar char="v"/>
            </a:pPr>
            <a:r>
              <a:rPr lang="en-US" sz="1800" b="1" u="sng" dirty="0">
                <a:latin typeface="Times New Roman" pitchFamily="18" charset="0"/>
                <a:cs typeface="Times New Roman" pitchFamily="18" charset="0"/>
              </a:rPr>
              <a:t>REDUCED BIOAVAILABILITY</a:t>
            </a:r>
          </a:p>
          <a:p>
            <a:pPr>
              <a:lnSpc>
                <a:spcPct val="150000"/>
              </a:lnSpc>
            </a:pPr>
            <a:r>
              <a:rPr lang="en-US" sz="1800" dirty="0">
                <a:latin typeface="Times New Roman" pitchFamily="18" charset="0"/>
                <a:cs typeface="Times New Roman" pitchFamily="18" charset="0"/>
              </a:rPr>
              <a:t>Bioavailability of PPI influenced by environmental and manufacturing conditions.</a:t>
            </a:r>
          </a:p>
          <a:p>
            <a:pPr>
              <a:lnSpc>
                <a:spcPct val="150000"/>
              </a:lnSpc>
            </a:pPr>
            <a:r>
              <a:rPr lang="en-US" sz="1800" dirty="0">
                <a:latin typeface="Times New Roman" pitchFamily="18" charset="0"/>
                <a:cs typeface="Times New Roman" pitchFamily="18" charset="0"/>
              </a:rPr>
              <a:t>For most patients, difference in bioavailability are not clinically significant.</a:t>
            </a:r>
          </a:p>
          <a:p>
            <a:pPr>
              <a:lnSpc>
                <a:spcPct val="150000"/>
              </a:lnSpc>
              <a:buNone/>
            </a:pPr>
            <a:endParaRPr lang="en-US" sz="20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37</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686" y="916670"/>
            <a:ext cx="10515600" cy="708932"/>
          </a:xfrm>
        </p:spPr>
        <p:txBody>
          <a:bodyPr>
            <a:normAutofit/>
          </a:bodyPr>
          <a:lstStyle/>
          <a:p>
            <a:pPr>
              <a:buFont typeface="Wingdings" pitchFamily="2" charset="2"/>
              <a:buChar char="v"/>
            </a:pPr>
            <a:r>
              <a:rPr lang="en-US" sz="2000" b="1" u="sng" dirty="0">
                <a:latin typeface="Times New Roman" pitchFamily="18" charset="0"/>
                <a:cs typeface="Times New Roman" pitchFamily="18" charset="0"/>
              </a:rPr>
              <a:t>EFFECT OF FOOD AND DOSING INTERVAL</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a:xfrm>
            <a:off x="838200" y="1538514"/>
            <a:ext cx="10515600" cy="4638449"/>
          </a:xfrm>
        </p:spPr>
        <p:txBody>
          <a:bodyPr>
            <a:normAutofit/>
          </a:bodyPr>
          <a:lstStyle/>
          <a:p>
            <a:pPr algn="just">
              <a:lnSpc>
                <a:spcPct val="150000"/>
              </a:lnSpc>
            </a:pPr>
            <a:r>
              <a:rPr lang="en-US" sz="1600" dirty="0">
                <a:latin typeface="Times New Roman" pitchFamily="18" charset="0"/>
                <a:cs typeface="Times New Roman" pitchFamily="18" charset="0"/>
              </a:rPr>
              <a:t>Administration 15-30 min prior to meals improve gastric acid suppression.</a:t>
            </a:r>
          </a:p>
          <a:p>
            <a:pPr algn="just">
              <a:lnSpc>
                <a:spcPct val="150000"/>
              </a:lnSpc>
            </a:pPr>
            <a:r>
              <a:rPr lang="en-US" sz="1600" dirty="0">
                <a:latin typeface="Times New Roman" pitchFamily="18" charset="0"/>
                <a:cs typeface="Times New Roman" pitchFamily="18" charset="0"/>
              </a:rPr>
              <a:t>PPI usually given once daily and sometimes twice daily improve gastric acid suppression.</a:t>
            </a:r>
          </a:p>
          <a:p>
            <a:pPr algn="just">
              <a:lnSpc>
                <a:spcPct val="150000"/>
              </a:lnSpc>
              <a:buFont typeface="Wingdings" pitchFamily="2" charset="2"/>
              <a:buChar char="v"/>
            </a:pPr>
            <a:r>
              <a:rPr lang="en-US" sz="1600" b="1" u="sng" dirty="0">
                <a:latin typeface="Times New Roman" pitchFamily="18" charset="0"/>
                <a:cs typeface="Times New Roman" pitchFamily="18" charset="0"/>
              </a:rPr>
              <a:t>DIFFERENCES IN METABOLISM</a:t>
            </a:r>
          </a:p>
          <a:p>
            <a:pPr>
              <a:lnSpc>
                <a:spcPct val="150000"/>
              </a:lnSpc>
              <a:buNone/>
            </a:pPr>
            <a:r>
              <a:rPr lang="en-US" sz="1600" dirty="0">
                <a:latin typeface="Times New Roman" pitchFamily="18" charset="0"/>
                <a:cs typeface="Times New Roman" pitchFamily="18" charset="0"/>
              </a:rPr>
              <a:t>PPI metabolized through the CYP 2C.</a:t>
            </a:r>
          </a:p>
          <a:p>
            <a:pPr>
              <a:lnSpc>
                <a:spcPct val="150000"/>
              </a:lnSpc>
              <a:buNone/>
            </a:pPr>
            <a:r>
              <a:rPr lang="en-US" sz="1600" b="1" dirty="0">
                <a:latin typeface="Times New Roman" pitchFamily="18" charset="0"/>
                <a:cs typeface="Times New Roman" pitchFamily="18" charset="0"/>
              </a:rPr>
              <a:t>CYP 2C absent:</a:t>
            </a:r>
          </a:p>
          <a:p>
            <a:pPr lvl="1">
              <a:lnSpc>
                <a:spcPct val="150000"/>
              </a:lnSpc>
              <a:buFont typeface="Wingdings" pitchFamily="2" charset="2"/>
              <a:buChar char="v"/>
            </a:pPr>
            <a:r>
              <a:rPr lang="en-US" sz="1600" dirty="0">
                <a:latin typeface="Times New Roman" pitchFamily="18" charset="0"/>
                <a:cs typeface="Times New Roman" pitchFamily="18" charset="0"/>
              </a:rPr>
              <a:t>3% of Caucasian patients.</a:t>
            </a:r>
          </a:p>
          <a:p>
            <a:pPr lvl="1">
              <a:lnSpc>
                <a:spcPct val="150000"/>
              </a:lnSpc>
              <a:buFont typeface="Wingdings" pitchFamily="2" charset="2"/>
              <a:buChar char="v"/>
            </a:pPr>
            <a:r>
              <a:rPr lang="en-US" sz="1600" dirty="0">
                <a:latin typeface="Times New Roman" pitchFamily="18" charset="0"/>
                <a:cs typeface="Times New Roman" pitchFamily="18" charset="0"/>
              </a:rPr>
              <a:t>In more than 10% in Asians.</a:t>
            </a:r>
          </a:p>
          <a:p>
            <a:pPr>
              <a:lnSpc>
                <a:spcPct val="150000"/>
              </a:lnSpc>
              <a:buFont typeface="Wingdings" pitchFamily="2" charset="2"/>
              <a:buChar char="v"/>
            </a:pPr>
            <a:r>
              <a:rPr lang="en-US" sz="1600" b="1" u="sng" dirty="0">
                <a:latin typeface="Times New Roman" pitchFamily="18" charset="0"/>
                <a:cs typeface="Times New Roman" pitchFamily="18" charset="0"/>
              </a:rPr>
              <a:t>GASTRIC ACID HYPERSECRETION</a:t>
            </a:r>
          </a:p>
          <a:p>
            <a:pPr>
              <a:lnSpc>
                <a:spcPct val="150000"/>
              </a:lnSpc>
              <a:buNone/>
            </a:pPr>
            <a:r>
              <a:rPr lang="en-US" sz="1600" dirty="0">
                <a:latin typeface="Times New Roman" pitchFamily="18" charset="0"/>
                <a:cs typeface="Times New Roman" pitchFamily="18" charset="0"/>
              </a:rPr>
              <a:t>Patients with BAO &gt; 10mEq/h may predisposed to refractory GERD.</a:t>
            </a:r>
          </a:p>
          <a:p>
            <a:pPr>
              <a:lnSpc>
                <a:spcPct val="150000"/>
              </a:lnSpc>
              <a:buNone/>
            </a:pPr>
            <a:endParaRPr lang="en-US" sz="1600" dirty="0">
              <a:latin typeface="Times New Roman" pitchFamily="18" charset="0"/>
              <a:cs typeface="Times New Roman" pitchFamily="18" charset="0"/>
            </a:endParaRPr>
          </a:p>
          <a:p>
            <a:pPr algn="just">
              <a:lnSpc>
                <a:spcPct val="150000"/>
              </a:lnSpc>
              <a:buNone/>
            </a:pPr>
            <a:endParaRPr lang="en-US" sz="1600" b="1" u="sng" dirty="0">
              <a:latin typeface="Times New Roman" pitchFamily="18" charset="0"/>
              <a:cs typeface="Times New Roman" pitchFamily="18" charset="0"/>
            </a:endParaRPr>
          </a:p>
          <a:p>
            <a:pPr algn="just">
              <a:lnSpc>
                <a:spcPct val="150000"/>
              </a:lnSpc>
              <a:buNone/>
            </a:pPr>
            <a:endParaRPr lang="en-US" sz="16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38</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714" y="870857"/>
            <a:ext cx="10628086" cy="819831"/>
          </a:xfrm>
        </p:spPr>
        <p:txBody>
          <a:bodyPr>
            <a:normAutofit/>
          </a:bodyPr>
          <a:lstStyle/>
          <a:p>
            <a:pPr>
              <a:buFont typeface="Wingdings" pitchFamily="2" charset="2"/>
              <a:buChar char="v"/>
            </a:pPr>
            <a:r>
              <a:rPr lang="en-US" sz="2000" b="1" u="sng" dirty="0">
                <a:latin typeface="Times New Roman" pitchFamily="18" charset="0"/>
                <a:cs typeface="Times New Roman" pitchFamily="18" charset="0"/>
              </a:rPr>
              <a:t>HELICOBACTER PYLORI STATUS</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a:xfrm>
            <a:off x="838200" y="1538514"/>
            <a:ext cx="10515600" cy="4638449"/>
          </a:xfrm>
        </p:spPr>
        <p:txBody>
          <a:bodyPr>
            <a:normAutofit/>
          </a:bodyPr>
          <a:lstStyle/>
          <a:p>
            <a:pPr algn="just">
              <a:lnSpc>
                <a:spcPct val="150000"/>
              </a:lnSpc>
            </a:pPr>
            <a:r>
              <a:rPr lang="en-US" sz="1800" dirty="0">
                <a:latin typeface="Times New Roman" pitchFamily="18" charset="0"/>
                <a:cs typeface="Times New Roman" pitchFamily="18" charset="0"/>
              </a:rPr>
              <a:t>Role not established in refractory patients.</a:t>
            </a:r>
          </a:p>
          <a:p>
            <a:pPr algn="just">
              <a:lnSpc>
                <a:spcPct val="150000"/>
              </a:lnSpc>
            </a:pPr>
            <a:r>
              <a:rPr lang="en-US" sz="1800" dirty="0">
                <a:latin typeface="Times New Roman" pitchFamily="18" charset="0"/>
                <a:cs typeface="Times New Roman" pitchFamily="18" charset="0"/>
              </a:rPr>
              <a:t>Helicobacter pylori infection may protect the esophagus from GERD &amp; its complications perhaps by decreasing gastric acidity.</a:t>
            </a:r>
          </a:p>
          <a:p>
            <a:pPr algn="just">
              <a:lnSpc>
                <a:spcPct val="150000"/>
              </a:lnSpc>
            </a:pPr>
            <a:r>
              <a:rPr lang="en-US" sz="1800" dirty="0">
                <a:latin typeface="Times New Roman" pitchFamily="18" charset="0"/>
                <a:cs typeface="Times New Roman" pitchFamily="18" charset="0"/>
              </a:rPr>
              <a:t>No evidence that eradication exacerbates GERD.</a:t>
            </a:r>
          </a:p>
          <a:p>
            <a:pPr algn="just">
              <a:lnSpc>
                <a:spcPct val="150000"/>
              </a:lnSpc>
              <a:buFont typeface="Wingdings" pitchFamily="2" charset="2"/>
              <a:buChar char="v"/>
            </a:pPr>
            <a:r>
              <a:rPr lang="en-US" sz="1800" b="1" u="sng" dirty="0">
                <a:latin typeface="Times New Roman" pitchFamily="18" charset="0"/>
                <a:cs typeface="Times New Roman" pitchFamily="18" charset="0"/>
              </a:rPr>
              <a:t>DRUG RESISTANCE</a:t>
            </a:r>
          </a:p>
          <a:p>
            <a:pPr>
              <a:lnSpc>
                <a:spcPct val="150000"/>
              </a:lnSpc>
            </a:pPr>
            <a:r>
              <a:rPr lang="en-US" sz="1800" dirty="0">
                <a:latin typeface="Times New Roman" pitchFamily="18" charset="0"/>
                <a:cs typeface="Times New Roman" pitchFamily="18" charset="0"/>
              </a:rPr>
              <a:t>Resistance is a rare condition caused by mutations of the proton pump.</a:t>
            </a:r>
          </a:p>
          <a:p>
            <a:pPr>
              <a:lnSpc>
                <a:spcPct val="150000"/>
              </a:lnSpc>
            </a:pPr>
            <a:r>
              <a:rPr lang="en-US" sz="1800" dirty="0">
                <a:latin typeface="Times New Roman" pitchFamily="18" charset="0"/>
                <a:cs typeface="Times New Roman" pitchFamily="18" charset="0"/>
              </a:rPr>
              <a:t>Patients can be treated by H2 blockers.</a:t>
            </a:r>
          </a:p>
          <a:p>
            <a:pPr algn="just">
              <a:lnSpc>
                <a:spcPct val="150000"/>
              </a:lnSpc>
              <a:buNone/>
            </a:pPr>
            <a:endParaRPr lang="en-US" sz="1800" dirty="0">
              <a:latin typeface="Times New Roman" pitchFamily="18" charset="0"/>
              <a:cs typeface="Times New Roman" pitchFamily="18" charset="0"/>
            </a:endParaRPr>
          </a:p>
          <a:p>
            <a:pPr algn="just">
              <a:lnSpc>
                <a:spcPct val="150000"/>
              </a:lnSpc>
              <a:buNone/>
            </a:pPr>
            <a:endParaRPr lang="en-US" sz="18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39</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686" y="667657"/>
            <a:ext cx="10515600" cy="732745"/>
          </a:xfrm>
        </p:spPr>
        <p:txBody>
          <a:bodyPr>
            <a:normAutofit/>
          </a:bodyPr>
          <a:lstStyle/>
          <a:p>
            <a:pPr>
              <a:buFont typeface="Wingdings" pitchFamily="2" charset="2"/>
              <a:buChar char="v"/>
            </a:pPr>
            <a:r>
              <a:rPr lang="en-US" sz="2000" b="1" u="sng" dirty="0">
                <a:latin typeface="Times New Roman" pitchFamily="18" charset="0"/>
                <a:cs typeface="Times New Roman" pitchFamily="18" charset="0"/>
              </a:rPr>
              <a:t>OTHER CAUSES OF REFLUX SYMPTOMS</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a:xfrm>
            <a:off x="899885" y="1364343"/>
            <a:ext cx="10410371" cy="4934857"/>
          </a:xfrm>
        </p:spPr>
        <p:txBody>
          <a:bodyPr>
            <a:normAutofit fontScale="92500" lnSpcReduction="10000"/>
          </a:bodyPr>
          <a:lstStyle/>
          <a:p>
            <a:pPr>
              <a:lnSpc>
                <a:spcPct val="150000"/>
              </a:lnSpc>
              <a:buNone/>
            </a:pPr>
            <a:r>
              <a:rPr lang="en-US" sz="1800" dirty="0">
                <a:latin typeface="Times New Roman" pitchFamily="18" charset="0"/>
                <a:cs typeface="Times New Roman" pitchFamily="18" charset="0"/>
              </a:rPr>
              <a:t>1) Other pathological situations.</a:t>
            </a:r>
          </a:p>
          <a:p>
            <a:pPr>
              <a:lnSpc>
                <a:spcPct val="150000"/>
              </a:lnSpc>
              <a:buNone/>
            </a:pPr>
            <a:r>
              <a:rPr lang="en-US" sz="1800" dirty="0">
                <a:latin typeface="Times New Roman" pitchFamily="18" charset="0"/>
                <a:cs typeface="Times New Roman" pitchFamily="18" charset="0"/>
              </a:rPr>
              <a:t>2) Esophageal hypersensitivity.</a:t>
            </a:r>
          </a:p>
          <a:p>
            <a:pPr>
              <a:lnSpc>
                <a:spcPct val="150000"/>
              </a:lnSpc>
              <a:buNone/>
            </a:pPr>
            <a:r>
              <a:rPr lang="en-US" sz="1800" dirty="0">
                <a:latin typeface="Times New Roman" pitchFamily="18" charset="0"/>
                <a:cs typeface="Times New Roman" pitchFamily="18" charset="0"/>
              </a:rPr>
              <a:t>3) Non acid reflux.</a:t>
            </a:r>
          </a:p>
          <a:p>
            <a:pPr>
              <a:lnSpc>
                <a:spcPct val="150000"/>
              </a:lnSpc>
              <a:buFont typeface="Wingdings" pitchFamily="2" charset="2"/>
              <a:buChar char="v"/>
            </a:pPr>
            <a:r>
              <a:rPr lang="en-US" sz="1800" b="1" u="sng" dirty="0">
                <a:latin typeface="Times New Roman" pitchFamily="18" charset="0"/>
                <a:cs typeface="Times New Roman" pitchFamily="18" charset="0"/>
              </a:rPr>
              <a:t>OTHER PATHOLOGICAL SITUATION</a:t>
            </a:r>
          </a:p>
          <a:p>
            <a:pPr>
              <a:lnSpc>
                <a:spcPct val="150000"/>
              </a:lnSpc>
              <a:buFont typeface="Wingdings" pitchFamily="2" charset="2"/>
              <a:buChar char="ü"/>
            </a:pPr>
            <a:r>
              <a:rPr lang="en-US" sz="1800" dirty="0">
                <a:latin typeface="Times New Roman" pitchFamily="18" charset="0"/>
                <a:cs typeface="Times New Roman" pitchFamily="18" charset="0"/>
              </a:rPr>
              <a:t>IBS and dyspepsia with overlap syndrome.</a:t>
            </a:r>
          </a:p>
          <a:p>
            <a:pPr>
              <a:lnSpc>
                <a:spcPct val="150000"/>
              </a:lnSpc>
              <a:buFont typeface="Wingdings" pitchFamily="2" charset="2"/>
              <a:buChar char="ü"/>
            </a:pPr>
            <a:r>
              <a:rPr lang="en-US" sz="1800" dirty="0">
                <a:latin typeface="Times New Roman" pitchFamily="18" charset="0"/>
                <a:cs typeface="Times New Roman" pitchFamily="18" charset="0"/>
              </a:rPr>
              <a:t>Atypical GERD (cough, asthma, NCCP).</a:t>
            </a:r>
          </a:p>
          <a:p>
            <a:pPr>
              <a:lnSpc>
                <a:spcPct val="150000"/>
              </a:lnSpc>
              <a:buFont typeface="Wingdings" pitchFamily="2" charset="2"/>
              <a:buChar char="ü"/>
            </a:pPr>
            <a:r>
              <a:rPr lang="en-US" sz="1800" dirty="0" err="1">
                <a:latin typeface="Times New Roman" pitchFamily="18" charset="0"/>
                <a:cs typeface="Times New Roman" pitchFamily="18" charset="0"/>
              </a:rPr>
              <a:t>Achalasia</a:t>
            </a:r>
            <a:r>
              <a:rPr lang="en-US" sz="1800" dirty="0">
                <a:latin typeface="Times New Roman" pitchFamily="18" charset="0"/>
                <a:cs typeface="Times New Roman" pitchFamily="18" charset="0"/>
              </a:rPr>
              <a:t>.</a:t>
            </a:r>
          </a:p>
          <a:p>
            <a:pPr>
              <a:lnSpc>
                <a:spcPct val="150000"/>
              </a:lnSpc>
              <a:buFont typeface="Wingdings" pitchFamily="2" charset="2"/>
              <a:buChar char="ü"/>
            </a:pPr>
            <a:r>
              <a:rPr lang="en-US" sz="1800" dirty="0">
                <a:latin typeface="Times New Roman" pitchFamily="18" charset="0"/>
                <a:cs typeface="Times New Roman" pitchFamily="18" charset="0"/>
              </a:rPr>
              <a:t>Cancer or stricture.</a:t>
            </a:r>
          </a:p>
          <a:p>
            <a:pPr>
              <a:lnSpc>
                <a:spcPct val="150000"/>
              </a:lnSpc>
              <a:buFont typeface="Wingdings" pitchFamily="2" charset="2"/>
              <a:buChar char="ü"/>
            </a:pPr>
            <a:r>
              <a:rPr lang="en-US" sz="1800" dirty="0">
                <a:latin typeface="Times New Roman" pitchFamily="18" charset="0"/>
                <a:cs typeface="Times New Roman" pitchFamily="18" charset="0"/>
              </a:rPr>
              <a:t>Caustic and Infectious </a:t>
            </a:r>
            <a:r>
              <a:rPr lang="en-US" sz="1800" dirty="0" err="1">
                <a:latin typeface="Times New Roman" pitchFamily="18" charset="0"/>
                <a:cs typeface="Times New Roman" pitchFamily="18" charset="0"/>
              </a:rPr>
              <a:t>esophagitis</a:t>
            </a:r>
            <a:r>
              <a:rPr lang="en-US" sz="1800" dirty="0">
                <a:latin typeface="Times New Roman" pitchFamily="18" charset="0"/>
                <a:cs typeface="Times New Roman" pitchFamily="18" charset="0"/>
              </a:rPr>
              <a:t>.</a:t>
            </a:r>
          </a:p>
          <a:p>
            <a:pPr>
              <a:lnSpc>
                <a:spcPct val="150000"/>
              </a:lnSpc>
              <a:buFont typeface="Wingdings" pitchFamily="2" charset="2"/>
              <a:buChar char="ü"/>
            </a:pPr>
            <a:r>
              <a:rPr lang="en-US" sz="1800" dirty="0">
                <a:latin typeface="Times New Roman" pitchFamily="18" charset="0"/>
                <a:cs typeface="Times New Roman" pitchFamily="18" charset="0"/>
              </a:rPr>
              <a:t>NSAID (more susceptibility to acid related disease).</a:t>
            </a:r>
          </a:p>
          <a:p>
            <a:pPr>
              <a:lnSpc>
                <a:spcPct val="150000"/>
              </a:lnSpc>
              <a:buNone/>
            </a:pPr>
            <a:endParaRPr lang="en-US" sz="1800" dirty="0">
              <a:latin typeface="Times New Roman" pitchFamily="18" charset="0"/>
              <a:cs typeface="Times New Roman" pitchFamily="18" charset="0"/>
            </a:endParaRPr>
          </a:p>
          <a:p>
            <a:pPr>
              <a:lnSpc>
                <a:spcPct val="150000"/>
              </a:lnSpc>
              <a:buNone/>
            </a:pPr>
            <a:endParaRPr lang="en-US" sz="18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40</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4057"/>
            <a:ext cx="10515600" cy="616631"/>
          </a:xfrm>
        </p:spPr>
        <p:txBody>
          <a:bodyPr>
            <a:normAutofit/>
          </a:bodyPr>
          <a:lstStyle/>
          <a:p>
            <a:pPr>
              <a:buFont typeface="Wingdings" pitchFamily="2" charset="2"/>
              <a:buChar char="v"/>
            </a:pPr>
            <a:r>
              <a:rPr lang="en-US" sz="2000" b="1" u="sng" dirty="0">
                <a:latin typeface="Times New Roman" pitchFamily="18" charset="0"/>
                <a:cs typeface="Times New Roman" pitchFamily="18" charset="0"/>
              </a:rPr>
              <a:t>ESOPHAGEAL HYPERSENSITIVITY</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a:xfrm>
            <a:off x="838200" y="1625600"/>
            <a:ext cx="10515600" cy="4551363"/>
          </a:xfrm>
        </p:spPr>
        <p:txBody>
          <a:bodyPr>
            <a:normAutofit/>
          </a:bodyPr>
          <a:lstStyle/>
          <a:p>
            <a:pPr>
              <a:lnSpc>
                <a:spcPct val="150000"/>
              </a:lnSpc>
              <a:buNone/>
            </a:pPr>
            <a:r>
              <a:rPr lang="en-US" sz="1800" dirty="0">
                <a:latin typeface="Times New Roman" pitchFamily="18" charset="0"/>
                <a:cs typeface="Times New Roman" pitchFamily="18" charset="0"/>
              </a:rPr>
              <a:t>There is hypersensitivity to physiologic acid reflux (visceral </a:t>
            </a:r>
            <a:r>
              <a:rPr lang="en-US" sz="1800" dirty="0" err="1">
                <a:latin typeface="Times New Roman" pitchFamily="18" charset="0"/>
                <a:cs typeface="Times New Roman" pitchFamily="18" charset="0"/>
              </a:rPr>
              <a:t>hyperalgesia</a:t>
            </a:r>
            <a:r>
              <a:rPr lang="en-US" sz="1800" dirty="0">
                <a:latin typeface="Times New Roman" pitchFamily="18" charset="0"/>
                <a:cs typeface="Times New Roman" pitchFamily="18" charset="0"/>
              </a:rPr>
              <a:t>).</a:t>
            </a:r>
          </a:p>
          <a:p>
            <a:pPr>
              <a:lnSpc>
                <a:spcPct val="150000"/>
              </a:lnSpc>
              <a:buNone/>
            </a:pPr>
            <a:r>
              <a:rPr lang="en-US" sz="1800" dirty="0">
                <a:latin typeface="Times New Roman" pitchFamily="18" charset="0"/>
                <a:cs typeface="Times New Roman" pitchFamily="18" charset="0"/>
              </a:rPr>
              <a:t>Patients have heartburn but without endoscopic or pH evidence of GERD.</a:t>
            </a:r>
          </a:p>
          <a:p>
            <a:pPr>
              <a:lnSpc>
                <a:spcPct val="150000"/>
              </a:lnSpc>
              <a:buNone/>
            </a:pPr>
            <a:r>
              <a:rPr lang="en-US" sz="1800" b="1" dirty="0">
                <a:latin typeface="Times New Roman" pitchFamily="18" charset="0"/>
                <a:cs typeface="Times New Roman" pitchFamily="18" charset="0"/>
              </a:rPr>
              <a:t>Treatment:</a:t>
            </a:r>
          </a:p>
          <a:p>
            <a:pPr>
              <a:lnSpc>
                <a:spcPct val="150000"/>
              </a:lnSpc>
              <a:buNone/>
            </a:pPr>
            <a:r>
              <a:rPr lang="en-US" sz="1800" dirty="0">
                <a:latin typeface="Times New Roman" pitchFamily="18" charset="0"/>
                <a:cs typeface="Times New Roman" pitchFamily="18" charset="0"/>
              </a:rPr>
              <a:t>Acid suppressive therapy and low dose antidepressants</a:t>
            </a:r>
          </a:p>
          <a:p>
            <a:pPr>
              <a:lnSpc>
                <a:spcPct val="150000"/>
              </a:lnSpc>
              <a:buFont typeface="Wingdings" pitchFamily="2" charset="2"/>
              <a:buChar char="v"/>
            </a:pPr>
            <a:r>
              <a:rPr lang="en-US" sz="1800" b="1" u="sng" dirty="0">
                <a:latin typeface="Times New Roman" pitchFamily="18" charset="0"/>
                <a:cs typeface="Times New Roman" pitchFamily="18" charset="0"/>
              </a:rPr>
              <a:t>NON ACID REFLUX</a:t>
            </a:r>
          </a:p>
          <a:p>
            <a:pPr>
              <a:lnSpc>
                <a:spcPct val="150000"/>
              </a:lnSpc>
            </a:pPr>
            <a:r>
              <a:rPr lang="en-US" sz="1800" dirty="0">
                <a:latin typeface="Times New Roman" pitchFamily="18" charset="0"/>
                <a:cs typeface="Times New Roman" pitchFamily="18" charset="0"/>
              </a:rPr>
              <a:t>Mixed acid and bile </a:t>
            </a:r>
            <a:r>
              <a:rPr lang="en-US" sz="1800" dirty="0" err="1">
                <a:latin typeface="Times New Roman" pitchFamily="18" charset="0"/>
                <a:cs typeface="Times New Roman" pitchFamily="18" charset="0"/>
              </a:rPr>
              <a:t>refluxate</a:t>
            </a:r>
            <a:r>
              <a:rPr lang="en-US" sz="1800" dirty="0">
                <a:latin typeface="Times New Roman" pitchFamily="18" charset="0"/>
                <a:cs typeface="Times New Roman" pitchFamily="18" charset="0"/>
              </a:rPr>
              <a:t> (more aggressive than acid alone).</a:t>
            </a:r>
          </a:p>
          <a:p>
            <a:pPr>
              <a:lnSpc>
                <a:spcPct val="150000"/>
              </a:lnSpc>
            </a:pPr>
            <a:r>
              <a:rPr lang="en-US" sz="1800" dirty="0" err="1">
                <a:latin typeface="Times New Roman" pitchFamily="18" charset="0"/>
                <a:cs typeface="Times New Roman" pitchFamily="18" charset="0"/>
              </a:rPr>
              <a:t>Duodenogastroesophageal</a:t>
            </a:r>
            <a:r>
              <a:rPr lang="en-US" sz="1800" dirty="0">
                <a:latin typeface="Times New Roman" pitchFamily="18" charset="0"/>
                <a:cs typeface="Times New Roman" pitchFamily="18" charset="0"/>
              </a:rPr>
              <a:t> reflux (DGER): in patients with gastric surgery.</a:t>
            </a:r>
          </a:p>
          <a:p>
            <a:pPr>
              <a:lnSpc>
                <a:spcPct val="150000"/>
              </a:lnSpc>
              <a:buNone/>
            </a:pPr>
            <a:endParaRPr lang="en-US" sz="1800" dirty="0">
              <a:latin typeface="Times New Roman" pitchFamily="18" charset="0"/>
              <a:cs typeface="Times New Roman" pitchFamily="18" charset="0"/>
            </a:endParaRPr>
          </a:p>
          <a:p>
            <a:pPr>
              <a:lnSpc>
                <a:spcPct val="150000"/>
              </a:lnSpc>
              <a:buFont typeface="Wingdings" pitchFamily="2" charset="2"/>
              <a:buChar char="v"/>
            </a:pPr>
            <a:endParaRPr lang="en-US" sz="18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41</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b="1" u="sng" dirty="0">
                <a:latin typeface="Times New Roman" pitchFamily="18" charset="0"/>
                <a:cs typeface="Times New Roman" pitchFamily="18" charset="0"/>
              </a:rPr>
              <a:t>TREATMENT OF REFRACTORY GERD</a:t>
            </a:r>
            <a:endParaRPr lang="en-US" sz="2000"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None/>
            </a:pPr>
            <a:r>
              <a:rPr lang="en-US" sz="1800" b="1" dirty="0">
                <a:latin typeface="Times New Roman" pitchFamily="18" charset="0"/>
                <a:cs typeface="Times New Roman" pitchFamily="18" charset="0"/>
              </a:rPr>
              <a:t>Medical treatment</a:t>
            </a:r>
          </a:p>
          <a:p>
            <a:pPr>
              <a:lnSpc>
                <a:spcPct val="150000"/>
              </a:lnSpc>
              <a:buFont typeface="Wingdings" pitchFamily="2" charset="2"/>
              <a:buChar char="v"/>
            </a:pPr>
            <a:r>
              <a:rPr lang="en-US" sz="1800" dirty="0">
                <a:latin typeface="Times New Roman" pitchFamily="18" charset="0"/>
                <a:cs typeface="Times New Roman" pitchFamily="18" charset="0"/>
              </a:rPr>
              <a:t>Give PPI twice daily.</a:t>
            </a:r>
          </a:p>
          <a:p>
            <a:pPr>
              <a:lnSpc>
                <a:spcPct val="150000"/>
              </a:lnSpc>
              <a:buFont typeface="Wingdings" pitchFamily="2" charset="2"/>
              <a:buChar char="v"/>
            </a:pPr>
            <a:r>
              <a:rPr lang="en-US" sz="1800" dirty="0">
                <a:latin typeface="Times New Roman" pitchFamily="18" charset="0"/>
                <a:cs typeface="Times New Roman" pitchFamily="18" charset="0"/>
              </a:rPr>
              <a:t>PPI dose before dinner may reduce NAB.</a:t>
            </a:r>
          </a:p>
          <a:p>
            <a:pPr>
              <a:lnSpc>
                <a:spcPct val="150000"/>
              </a:lnSpc>
              <a:buFont typeface="Wingdings" pitchFamily="2" charset="2"/>
              <a:buChar char="v"/>
            </a:pPr>
            <a:r>
              <a:rPr lang="en-US" sz="1800" dirty="0">
                <a:latin typeface="Times New Roman" pitchFamily="18" charset="0"/>
                <a:cs typeface="Times New Roman" pitchFamily="18" charset="0"/>
              </a:rPr>
              <a:t>PPI 15-30 min before meals.</a:t>
            </a:r>
          </a:p>
          <a:p>
            <a:pPr>
              <a:lnSpc>
                <a:spcPct val="150000"/>
              </a:lnSpc>
              <a:buFont typeface="Wingdings" pitchFamily="2" charset="2"/>
              <a:buChar char="v"/>
            </a:pPr>
            <a:r>
              <a:rPr lang="en-US" sz="1800" dirty="0">
                <a:latin typeface="Times New Roman" pitchFamily="18" charset="0"/>
                <a:cs typeface="Times New Roman" pitchFamily="18" charset="0"/>
              </a:rPr>
              <a:t>Stepwise increase dose of PPI to achieve adequate acid suppression (an increase in dose of </a:t>
            </a:r>
            <a:r>
              <a:rPr lang="en-US" sz="1800" dirty="0" err="1">
                <a:latin typeface="Times New Roman" pitchFamily="18" charset="0"/>
                <a:cs typeface="Times New Roman" pitchFamily="18" charset="0"/>
              </a:rPr>
              <a:t>Omeprazole</a:t>
            </a:r>
            <a:r>
              <a:rPr lang="en-US" sz="1800" dirty="0">
                <a:latin typeface="Times New Roman" pitchFamily="18" charset="0"/>
                <a:cs typeface="Times New Roman" pitchFamily="18" charset="0"/>
              </a:rPr>
              <a:t> to 80 mg/ day→ significant decrease in acid secretion (Vs 20 mg bid) (pH &lt;4: 33% Vs 74%).</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42</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75657"/>
            <a:ext cx="10515600" cy="5001306"/>
          </a:xfrm>
        </p:spPr>
        <p:txBody>
          <a:bodyPr>
            <a:normAutofit lnSpcReduction="10000"/>
          </a:bodyPr>
          <a:lstStyle/>
          <a:p>
            <a:pPr>
              <a:lnSpc>
                <a:spcPct val="150000"/>
              </a:lnSpc>
              <a:buFont typeface="Wingdings" pitchFamily="2" charset="2"/>
              <a:buChar char="v"/>
            </a:pPr>
            <a:r>
              <a:rPr lang="en-US" sz="1800" dirty="0">
                <a:latin typeface="Times New Roman" pitchFamily="18" charset="0"/>
                <a:cs typeface="Times New Roman" pitchFamily="18" charset="0"/>
              </a:rPr>
              <a:t>Addition of a nighttime dose H2 blockers to control NAB.</a:t>
            </a:r>
          </a:p>
          <a:p>
            <a:pPr>
              <a:lnSpc>
                <a:spcPct val="150000"/>
              </a:lnSpc>
              <a:buFont typeface="Wingdings" pitchFamily="2" charset="2"/>
              <a:buChar char="v"/>
            </a:pPr>
            <a:r>
              <a:rPr lang="en-US" sz="1800" dirty="0">
                <a:latin typeface="Times New Roman" pitchFamily="18" charset="0"/>
                <a:cs typeface="Times New Roman" pitchFamily="18" charset="0"/>
              </a:rPr>
              <a:t>H2 blockers not as effective as PPI for maintenance therapy.</a:t>
            </a:r>
          </a:p>
          <a:p>
            <a:pPr>
              <a:lnSpc>
                <a:spcPct val="150000"/>
              </a:lnSpc>
              <a:buFont typeface="Wingdings" pitchFamily="2" charset="2"/>
              <a:buChar char="v"/>
            </a:pPr>
            <a:r>
              <a:rPr lang="en-US" sz="1800" dirty="0">
                <a:latin typeface="Times New Roman" pitchFamily="18" charset="0"/>
                <a:cs typeface="Times New Roman" pitchFamily="18" charset="0"/>
              </a:rPr>
              <a:t>Switching to another PPI for patients refractory to one PPI ( rare mutations in the PP induce resistance).</a:t>
            </a:r>
          </a:p>
          <a:p>
            <a:pPr>
              <a:lnSpc>
                <a:spcPct val="150000"/>
              </a:lnSpc>
              <a:buFont typeface="Wingdings" pitchFamily="2" charset="2"/>
              <a:buChar char="v"/>
            </a:pPr>
            <a:r>
              <a:rPr lang="en-US" sz="1800" dirty="0">
                <a:latin typeface="Times New Roman" pitchFamily="18" charset="0"/>
                <a:cs typeface="Times New Roman" pitchFamily="18" charset="0"/>
              </a:rPr>
              <a:t>Effectiveness of adding </a:t>
            </a:r>
            <a:r>
              <a:rPr lang="en-US" sz="1800" dirty="0" err="1">
                <a:latin typeface="Times New Roman" pitchFamily="18" charset="0"/>
                <a:cs typeface="Times New Roman" pitchFamily="18" charset="0"/>
              </a:rPr>
              <a:t>prokinetic</a:t>
            </a:r>
            <a:r>
              <a:rPr lang="en-US" sz="1800" dirty="0">
                <a:latin typeface="Times New Roman" pitchFamily="18" charset="0"/>
                <a:cs typeface="Times New Roman" pitchFamily="18" charset="0"/>
              </a:rPr>
              <a:t> drug not established.</a:t>
            </a:r>
          </a:p>
          <a:p>
            <a:pPr>
              <a:lnSpc>
                <a:spcPct val="150000"/>
              </a:lnSpc>
              <a:buFont typeface="Wingdings" pitchFamily="2" charset="2"/>
              <a:buChar char="v"/>
            </a:pPr>
            <a:r>
              <a:rPr lang="en-US" sz="1800" b="1" dirty="0">
                <a:latin typeface="Times New Roman" pitchFamily="18" charset="0"/>
                <a:cs typeface="Times New Roman" pitchFamily="18" charset="0"/>
              </a:rPr>
              <a:t>Add </a:t>
            </a:r>
            <a:r>
              <a:rPr lang="en-US" sz="1800" b="1" dirty="0" err="1">
                <a:latin typeface="Times New Roman" pitchFamily="18" charset="0"/>
                <a:cs typeface="Times New Roman" pitchFamily="18" charset="0"/>
              </a:rPr>
              <a:t>Baclofen</a:t>
            </a:r>
            <a:r>
              <a:rPr lang="en-US" sz="1800" b="1" dirty="0">
                <a:latin typeface="Times New Roman" pitchFamily="18" charset="0"/>
                <a:cs typeface="Times New Roman" pitchFamily="18" charset="0"/>
              </a:rPr>
              <a:t> (GABA-B agonist ):</a:t>
            </a:r>
          </a:p>
          <a:p>
            <a:pPr lvl="1">
              <a:lnSpc>
                <a:spcPct val="150000"/>
              </a:lnSpc>
              <a:buNone/>
            </a:pPr>
            <a:r>
              <a:rPr lang="en-US" sz="1800" dirty="0">
                <a:latin typeface="Times New Roman" pitchFamily="18" charset="0"/>
                <a:cs typeface="Times New Roman" pitchFamily="18" charset="0"/>
              </a:rPr>
              <a:t>• Effective to treat GERD with chronic cough.</a:t>
            </a:r>
          </a:p>
          <a:p>
            <a:pPr lvl="1">
              <a:lnSpc>
                <a:spcPct val="150000"/>
              </a:lnSpc>
              <a:buNone/>
            </a:pPr>
            <a:r>
              <a:rPr lang="en-US" sz="1800" dirty="0">
                <a:latin typeface="Times New Roman" pitchFamily="18" charset="0"/>
                <a:cs typeface="Times New Roman" pitchFamily="18" charset="0"/>
              </a:rPr>
              <a:t>• Inhibits TLESR.</a:t>
            </a:r>
          </a:p>
          <a:p>
            <a:pPr lvl="1">
              <a:lnSpc>
                <a:spcPct val="150000"/>
              </a:lnSpc>
              <a:buNone/>
            </a:pPr>
            <a:r>
              <a:rPr lang="en-US" sz="1800" dirty="0">
                <a:latin typeface="Times New Roman" pitchFamily="18" charset="0"/>
                <a:cs typeface="Times New Roman" pitchFamily="18" charset="0"/>
              </a:rPr>
              <a:t>• With </a:t>
            </a:r>
            <a:r>
              <a:rPr lang="en-US" sz="1800" dirty="0" err="1">
                <a:latin typeface="Times New Roman" pitchFamily="18" charset="0"/>
                <a:cs typeface="Times New Roman" pitchFamily="18" charset="0"/>
              </a:rPr>
              <a:t>Esomeprazole</a:t>
            </a:r>
            <a:r>
              <a:rPr lang="en-US" sz="1800" dirty="0">
                <a:latin typeface="Times New Roman" pitchFamily="18" charset="0"/>
                <a:cs typeface="Times New Roman" pitchFamily="18" charset="0"/>
              </a:rPr>
              <a:t> both decrease total acid and non acid reflux.</a:t>
            </a:r>
          </a:p>
          <a:p>
            <a:pPr>
              <a:lnSpc>
                <a:spcPct val="150000"/>
              </a:lnSpc>
              <a:buFont typeface="Wingdings" pitchFamily="2" charset="2"/>
              <a:buChar char="v"/>
            </a:pPr>
            <a:r>
              <a:rPr lang="en-US" sz="1800" b="1" dirty="0">
                <a:latin typeface="Times New Roman" pitchFamily="18" charset="0"/>
                <a:cs typeface="Times New Roman" pitchFamily="18" charset="0"/>
              </a:rPr>
              <a:t>Endoscopic treatment</a:t>
            </a:r>
          </a:p>
          <a:p>
            <a:pPr>
              <a:lnSpc>
                <a:spcPct val="150000"/>
              </a:lnSpc>
              <a:buFont typeface="Wingdings" pitchFamily="2" charset="2"/>
              <a:buChar char="v"/>
            </a:pPr>
            <a:r>
              <a:rPr lang="en-US" sz="1800" b="1" dirty="0">
                <a:latin typeface="Times New Roman" pitchFamily="18" charset="0"/>
                <a:cs typeface="Times New Roman" pitchFamily="18" charset="0"/>
              </a:rPr>
              <a:t>Surgical treatment</a:t>
            </a:r>
            <a:endParaRPr lang="en-US" sz="1800" dirty="0">
              <a:latin typeface="Times New Roman" pitchFamily="18" charset="0"/>
              <a:cs typeface="Times New Roman" pitchFamily="18" charset="0"/>
            </a:endParaRPr>
          </a:p>
          <a:p>
            <a:pPr>
              <a:lnSpc>
                <a:spcPct val="150000"/>
              </a:lnSpc>
              <a:buFont typeface="Wingdings" pitchFamily="2" charset="2"/>
              <a:buChar char="v"/>
            </a:pPr>
            <a:endParaRPr lang="en-US" sz="1800" dirty="0">
              <a:latin typeface="Times New Roman" pitchFamily="18" charset="0"/>
              <a:cs typeface="Times New Roman"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43</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8B54A7E-2395-4D35-824E-25842394C6F0}" type="slidenum">
              <a:rPr lang="en-IN" smtClean="0"/>
              <a:pPr/>
              <a:t>44</a:t>
            </a:fld>
            <a:endParaRPr lang="en-IN"/>
          </a:p>
        </p:txBody>
      </p:sp>
      <p:sp>
        <p:nvSpPr>
          <p:cNvPr id="7" name="Rectangle 6">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2574518" y="2778649"/>
            <a:ext cx="6659195" cy="1107996"/>
          </a:xfrm>
          <a:prstGeom prst="rect">
            <a:avLst/>
          </a:prstGeom>
          <a:noFill/>
          <a:ln>
            <a:noFill/>
          </a:ln>
          <a:scene3d>
            <a:camera prst="isometricOffAxis1Right"/>
            <a:lightRig rig="threePt" dir="t"/>
          </a:scene3d>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6600" b="1" dirty="0">
                <a:ln>
                  <a:solidFill>
                    <a:srgbClr val="FF0000"/>
                  </a:solidFill>
                </a:ln>
                <a:solidFill>
                  <a:srgbClr val="EDA55D"/>
                </a:solidFill>
                <a:latin typeface="Lucida Calligraphy" pitchFamily="66" charset="0"/>
              </a:rPr>
              <a:t>THANK YOU</a:t>
            </a:r>
            <a:endParaRPr lang="en-US" sz="5400" b="1" dirty="0">
              <a:ln>
                <a:solidFill>
                  <a:srgbClr val="FF0000"/>
                </a:solidFill>
              </a:ln>
              <a:solidFill>
                <a:srgbClr val="EDA55D"/>
              </a:solidFill>
              <a:latin typeface="Lucida Calligraphy" pitchFamily="66" charset="0"/>
            </a:endParaRPr>
          </a:p>
        </p:txBody>
      </p:sp>
      <p:sp>
        <p:nvSpPr>
          <p:cNvPr id="2" name="Footer Placeholder 1"/>
          <p:cNvSpPr>
            <a:spLocks noGrp="1"/>
          </p:cNvSpPr>
          <p:nvPr>
            <p:ph type="ftr" sz="quarter" idx="11"/>
          </p:nvPr>
        </p:nvSpPr>
        <p:spPr/>
        <p:txBody>
          <a:bodyPr/>
          <a:lstStyle/>
          <a:p>
            <a:r>
              <a:rPr lang="en-IN" smtClean="0"/>
              <a:t>RDP</a:t>
            </a:r>
            <a:endParaRPr lang="en-IN"/>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432652D8BF75408E2A29D99D363D9E" ma:contentTypeVersion="6" ma:contentTypeDescription="Create a new document." ma:contentTypeScope="" ma:versionID="faa036d22f56a16cde9b7aa97ce92539">
  <xsd:schema xmlns:xsd="http://www.w3.org/2001/XMLSchema" xmlns:xs="http://www.w3.org/2001/XMLSchema" xmlns:p="http://schemas.microsoft.com/office/2006/metadata/properties" xmlns:ns2="1e863c3e-37bc-489c-8a97-a2b2e8e58ff9" targetNamespace="http://schemas.microsoft.com/office/2006/metadata/properties" ma:root="true" ma:fieldsID="17ae55b51d5adf974f409f68725140ce" ns2:_="">
    <xsd:import namespace="1e863c3e-37bc-489c-8a97-a2b2e8e58ff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863c3e-37bc-489c-8a97-a2b2e8e58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23A6F8E-7321-492F-A6D3-AF8BC72763C5}">
  <ds:schemaRefs>
    <ds:schemaRef ds:uri="http://schemas.microsoft.com/office/2006/metadata/contentType"/>
    <ds:schemaRef ds:uri="http://schemas.microsoft.com/office/2006/metadata/properties/metaAttributes"/>
    <ds:schemaRef ds:uri="http://www.w3.org/2000/xmlns/"/>
    <ds:schemaRef ds:uri="http://www.w3.org/2001/XMLSchema"/>
    <ds:schemaRef ds:uri="1e863c3e-37bc-489c-8a97-a2b2e8e58ff9"/>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CC5F7B-007B-4047-BB74-7873011F5852}">
  <ds:schemaRefs>
    <ds:schemaRef ds:uri="http://schemas.microsoft.com/sharepoint/v3/contenttype/forms"/>
  </ds:schemaRefs>
</ds:datastoreItem>
</file>

<file path=customXml/itemProps3.xml><?xml version="1.0" encoding="utf-8"?>
<ds:datastoreItem xmlns:ds="http://schemas.openxmlformats.org/officeDocument/2006/customXml" ds:itemID="{579D3041-A0EA-4E7B-AD26-95BC3D4B8F17}">
  <ds:schemaRefs>
    <ds:schemaRef ds:uri="http://schemas.microsoft.com/office/2006/metadata/properties"/>
    <ds:schemaRef ds:uri="http://www.w3.org/2000/xmln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255</TotalTime>
  <Words>3244</Words>
  <Application>Microsoft Office PowerPoint</Application>
  <PresentationFormat>Widescreen</PresentationFormat>
  <Paragraphs>467</Paragraphs>
  <Slides>44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Calibri</vt:lpstr>
      <vt:lpstr>Calibri Light</vt:lpstr>
      <vt:lpstr>Lucida Calligraphy</vt:lpstr>
      <vt:lpstr>Tahoma</vt:lpstr>
      <vt:lpstr>Times New Roman</vt:lpstr>
      <vt:lpstr>Wingdings</vt:lpstr>
      <vt:lpstr>Office Theme</vt:lpstr>
      <vt:lpstr>PowerPoint Presentation</vt:lpstr>
      <vt:lpstr>PowerPoint Presentation</vt:lpstr>
      <vt:lpstr>DEFINITION</vt:lpstr>
      <vt:lpstr>EPIDEMOLOGY </vt:lpstr>
      <vt:lpstr>ETIOLOGY</vt:lpstr>
      <vt:lpstr>PATHOPHYSIOLOGY</vt:lpstr>
      <vt:lpstr>PATHOPHYSIOLOGY</vt:lpstr>
      <vt:lpstr>FACTORS AFFECTING LES TONE</vt:lpstr>
      <vt:lpstr>PATHOPHYSIOLOGY (CONT….)</vt:lpstr>
      <vt:lpstr>PATHOPHYSIOLOGY (CONT….)</vt:lpstr>
      <vt:lpstr>COMPLICATIONS:</vt:lpstr>
      <vt:lpstr>PowerPoint Presentation</vt:lpstr>
      <vt:lpstr>CLINICAL MANIFESTATIONS</vt:lpstr>
      <vt:lpstr>CLINICAL MANIFESTATIONS (CONT…..)</vt:lpstr>
      <vt:lpstr>CLINICAL MANIFESTATIONS (CONT…..)</vt:lpstr>
      <vt:lpstr>DIAGNOSIS </vt:lpstr>
      <vt:lpstr>UPPER ENDOSCOPY</vt:lpstr>
      <vt:lpstr>ESOPHAGEAL MANOMETRY</vt:lpstr>
      <vt:lpstr>AMBULATORY 24-HOUR PH PROBE</vt:lpstr>
      <vt:lpstr>ESOPHAGEAL IMPEDANCE PH STUDY</vt:lpstr>
      <vt:lpstr>TREATMENT</vt:lpstr>
      <vt:lpstr>NON PHARMACOLOGICAL TREATMENT</vt:lpstr>
      <vt:lpstr>LIFESTYLE MODIFICATIONS (cont……)</vt:lpstr>
      <vt:lpstr>PHARMACOLOGIC THERAPY:</vt:lpstr>
      <vt:lpstr>PowerPoint Presentation</vt:lpstr>
      <vt:lpstr>PROTON PUMP INHIBITORS (PPIS):</vt:lpstr>
      <vt:lpstr>PowerPoint Presentation</vt:lpstr>
      <vt:lpstr>ANTACIDS:</vt:lpstr>
      <vt:lpstr>PROKINETIC DRUGS:</vt:lpstr>
      <vt:lpstr>PowerPoint Presentation</vt:lpstr>
      <vt:lpstr>SUCRALFATE:</vt:lpstr>
      <vt:lpstr>PowerPoint Presentation</vt:lpstr>
      <vt:lpstr>ANTIREFLUX SURGERY:</vt:lpstr>
      <vt:lpstr>ENDOSCOPIC ANTIREFLUX PROCEDURES:</vt:lpstr>
      <vt:lpstr>REFRACTORY GERD</vt:lpstr>
      <vt:lpstr>INADEQUATE RESPONSE TO PPI’s</vt:lpstr>
      <vt:lpstr>NOCTURNAL ACID BREAKTHROUGH (NAB)</vt:lpstr>
      <vt:lpstr>EFFECT OF FOOD AND DOSING INTERVAL</vt:lpstr>
      <vt:lpstr>HELICOBACTER PYLORI STATUS</vt:lpstr>
      <vt:lpstr>OTHER CAUSES OF REFLUX SYMPTOMS</vt:lpstr>
      <vt:lpstr>ESOPHAGEAL HYPERSENSITIVITY</vt:lpstr>
      <vt:lpstr>TREATMENT OF REFRACTORY GERD</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37</cp:revision>
  <dcterms:created xsi:type="dcterms:W3CDTF">2020-07-13T05:58:17Z</dcterms:created>
  <dcterms:modified xsi:type="dcterms:W3CDTF">2024-09-16T06:16:04Z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0x010100A0432652D8BF75408E2A29D99D363D9E</vt:lpwstr>
  </property>
</Properties>
</file>