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552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BE9EE-A442-4EF5-B984-B3E48D41574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0DDEB-5B61-4D08-B585-C19758317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323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0DDEB-5B61-4D08-B585-C19758317C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59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 u="sng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F1F1F1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23-07-2020</a:t>
            </a:r>
            <a:endParaRPr spc="-2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F1F1F1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23-07-2020</a:t>
            </a:r>
            <a:endParaRPr spc="-2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6939" y="1075715"/>
            <a:ext cx="5045075" cy="4401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F1F1F1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23-07-2020</a:t>
            </a:r>
            <a:endParaRPr spc="-2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F1F1F1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23-07-2020</a:t>
            </a:r>
            <a:endParaRPr spc="-2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F1F1F1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23-07-2020</a:t>
            </a: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03425" y="542036"/>
            <a:ext cx="8185149" cy="6273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 u="sng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097661"/>
            <a:ext cx="10359390" cy="4563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49748" y="6464680"/>
            <a:ext cx="2639695" cy="284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F1F1F1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6939" y="6464680"/>
            <a:ext cx="742314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23-07-2020</a:t>
            </a:r>
            <a:endParaRPr spc="-2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068811" y="6464680"/>
            <a:ext cx="244475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438400" y="2743200"/>
            <a:ext cx="7458075" cy="16722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32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PHARMACOTHERAPEUTICS-</a:t>
            </a:r>
            <a:r>
              <a:rPr sz="32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III</a:t>
            </a: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25"/>
              </a:spcBef>
            </a:pPr>
            <a:endParaRPr sz="3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UNIT</a:t>
            </a:r>
            <a:r>
              <a:rPr sz="28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NO-</a:t>
            </a:r>
            <a:r>
              <a:rPr sz="2800" b="1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01</a:t>
            </a:r>
            <a:r>
              <a:rPr sz="2800" b="1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GASTROINTESTINAL</a:t>
            </a:r>
            <a:r>
              <a:rPr sz="2800" b="1" u="sng" spc="-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spc="-10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SYSTEM</a:t>
            </a:r>
            <a:endParaRPr sz="2800" dirty="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10" name="object 10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14" name="object 14"/>
          <p:cNvSpPr txBox="1"/>
          <p:nvPr/>
        </p:nvSpPr>
        <p:spPr>
          <a:xfrm>
            <a:off x="11761978" y="6582687"/>
            <a:ext cx="1905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39"/>
              </a:lnSpc>
            </a:pPr>
            <a:fld id="{81D60167-4931-47E6-BA6A-407CBD079E47}" type="slidenum">
              <a:rPr sz="1600" b="1" spc="-50" dirty="0">
                <a:latin typeface="Times New Roman"/>
                <a:cs typeface="Times New Roman"/>
              </a:rPr>
              <a:t>1</a:t>
            </a:fld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9661" y="6609215"/>
            <a:ext cx="73596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b="1" spc="-10" dirty="0">
                <a:latin typeface="Times New Roman"/>
                <a:cs typeface="Times New Roman"/>
              </a:rPr>
              <a:t>23-07-</a:t>
            </a:r>
            <a:r>
              <a:rPr sz="1200" b="1" spc="-20" dirty="0">
                <a:latin typeface="Times New Roman"/>
                <a:cs typeface="Times New Roman"/>
              </a:rPr>
              <a:t>2020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lang="en-US" spc="-50" smtClean="0"/>
              <a:t>1</a:t>
            </a:fld>
            <a:endParaRPr lang="en-US" spc="-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398265" y="362457"/>
            <a:ext cx="56603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TOPIC NAME</a:t>
            </a:r>
            <a:r>
              <a:rPr spc="-5" dirty="0"/>
              <a:t> </a:t>
            </a:r>
            <a:r>
              <a:rPr dirty="0"/>
              <a:t>–</a:t>
            </a:r>
            <a:r>
              <a:rPr spc="-5" dirty="0"/>
              <a:t> </a:t>
            </a:r>
            <a:r>
              <a:rPr spc="-10" dirty="0"/>
              <a:t>GASTROINTESTINAL</a:t>
            </a:r>
            <a:r>
              <a:rPr spc="-135" dirty="0"/>
              <a:t> </a:t>
            </a:r>
            <a:r>
              <a:rPr spc="-10" dirty="0"/>
              <a:t>SYSTEM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50442" y="917193"/>
            <a:ext cx="10527030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99085" marR="5080" indent="-287020">
              <a:lnSpc>
                <a:spcPts val="1730"/>
              </a:lnSpc>
              <a:spcBef>
                <a:spcPts val="310"/>
              </a:spcBef>
              <a:buFont typeface="Arial MT"/>
              <a:buChar char="•"/>
              <a:tabLst>
                <a:tab pos="299085" algn="l"/>
              </a:tabLst>
            </a:pP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gastrointestinal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tract (GIT)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consists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hollow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muscular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tube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starting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from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oral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cavity,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where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food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enters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mouth, </a:t>
            </a:r>
            <a:r>
              <a:rPr sz="1600" dirty="0">
                <a:latin typeface="Times New Roman"/>
                <a:cs typeface="Times New Roman"/>
              </a:rPr>
              <a:t>continuing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through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pharynx,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oesophagus,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intestines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rectum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anus,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where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food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expelled.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9442" y="1693164"/>
            <a:ext cx="4190254" cy="3810000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14" name="object 14"/>
          <p:cNvSpPr txBox="1"/>
          <p:nvPr/>
        </p:nvSpPr>
        <p:spPr>
          <a:xfrm>
            <a:off x="11761978" y="6582687"/>
            <a:ext cx="19050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39"/>
              </a:lnSpc>
            </a:pPr>
            <a:fld id="{81D60167-4931-47E6-BA6A-407CBD079E47}" type="slidenum">
              <a:rPr sz="1600" b="1" spc="-50" dirty="0">
                <a:latin typeface="Times New Roman"/>
                <a:cs typeface="Times New Roman"/>
              </a:rPr>
              <a:t>2</a:t>
            </a:fld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9661" y="6609215"/>
            <a:ext cx="73596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b="1" spc="-10" dirty="0">
                <a:latin typeface="Times New Roman"/>
                <a:cs typeface="Times New Roman"/>
              </a:rPr>
              <a:t>23-07-</a:t>
            </a:r>
            <a:r>
              <a:rPr sz="1200" b="1" spc="-20" dirty="0">
                <a:latin typeface="Times New Roman"/>
                <a:cs typeface="Times New Roman"/>
              </a:rPr>
              <a:t>2020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lang="en-US" spc="-50" smtClean="0"/>
              <a:t>2</a:t>
            </a:fld>
            <a:endParaRPr lang="en-US" spc="-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3783" rIns="0" bIns="0" rtlCol="0">
            <a:spAutoFit/>
          </a:bodyPr>
          <a:lstStyle/>
          <a:p>
            <a:pPr marL="122174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GASTROINTESTINAL</a:t>
            </a:r>
            <a:r>
              <a:rPr spc="-110" dirty="0"/>
              <a:t> </a:t>
            </a:r>
            <a:r>
              <a:rPr dirty="0"/>
              <a:t>SYSTEM-</a:t>
            </a:r>
            <a:r>
              <a:rPr spc="10" dirty="0"/>
              <a:t> </a:t>
            </a:r>
            <a:r>
              <a:rPr spc="-10" dirty="0"/>
              <a:t>ITRODUCTION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28545"/>
            <a:ext cx="10290175" cy="243967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41300" marR="61594" indent="-229235">
              <a:lnSpc>
                <a:spcPts val="1730"/>
              </a:lnSpc>
              <a:spcBef>
                <a:spcPts val="31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The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primary</a:t>
            </a:r>
            <a:r>
              <a:rPr sz="1600" spc="1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purpose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of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the</a:t>
            </a:r>
            <a:r>
              <a:rPr sz="1600" spc="-2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gastrointestinal</a:t>
            </a:r>
            <a:r>
              <a:rPr sz="1600" spc="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tract</a:t>
            </a:r>
            <a:r>
              <a:rPr sz="1600" spc="-1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is</a:t>
            </a:r>
            <a:r>
              <a:rPr sz="1600" spc="-2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to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break</a:t>
            </a:r>
            <a:r>
              <a:rPr sz="1600" spc="-2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food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down</a:t>
            </a:r>
            <a:r>
              <a:rPr sz="1600" spc="-4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into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nutrients,</a:t>
            </a:r>
            <a:r>
              <a:rPr sz="1600" spc="-1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which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can</a:t>
            </a:r>
            <a:r>
              <a:rPr sz="1600" spc="-2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be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absorbed</a:t>
            </a:r>
            <a:r>
              <a:rPr sz="1600" spc="-2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into</a:t>
            </a:r>
            <a:r>
              <a:rPr sz="1600" spc="-2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the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041E2A"/>
                </a:solidFill>
                <a:latin typeface="Times New Roman"/>
                <a:cs typeface="Times New Roman"/>
              </a:rPr>
              <a:t>body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to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provide</a:t>
            </a:r>
            <a:r>
              <a:rPr sz="1600" spc="-2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041E2A"/>
                </a:solidFill>
                <a:latin typeface="Times New Roman"/>
                <a:cs typeface="Times New Roman"/>
              </a:rPr>
              <a:t>energy.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First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food</a:t>
            </a:r>
            <a:r>
              <a:rPr sz="1600" spc="-5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must be</a:t>
            </a:r>
            <a:r>
              <a:rPr sz="1600" spc="-4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ingested</a:t>
            </a:r>
            <a:r>
              <a:rPr sz="1600" spc="-2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into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the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mouth</a:t>
            </a:r>
            <a:r>
              <a:rPr sz="1600" spc="-1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to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be</a:t>
            </a:r>
            <a:r>
              <a:rPr sz="1600" spc="-4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mechanically</a:t>
            </a:r>
            <a:r>
              <a:rPr sz="1600" spc="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processed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and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041E2A"/>
                </a:solidFill>
                <a:latin typeface="Times New Roman"/>
                <a:cs typeface="Times New Roman"/>
              </a:rPr>
              <a:t>moistened.</a:t>
            </a:r>
            <a:endParaRPr sz="1600">
              <a:latin typeface="Times New Roman"/>
              <a:cs typeface="Times New Roman"/>
            </a:endParaRPr>
          </a:p>
          <a:p>
            <a:pPr marL="241300" marR="5080" indent="-229235">
              <a:lnSpc>
                <a:spcPts val="1730"/>
              </a:lnSpc>
              <a:spcBef>
                <a:spcPts val="102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spc="-10" dirty="0">
                <a:solidFill>
                  <a:srgbClr val="041E2A"/>
                </a:solidFill>
                <a:latin typeface="Times New Roman"/>
                <a:cs typeface="Times New Roman"/>
              </a:rPr>
              <a:t>Secondly,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digestion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occurs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mainly</a:t>
            </a:r>
            <a:r>
              <a:rPr sz="1600" spc="-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in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the</a:t>
            </a:r>
            <a:r>
              <a:rPr sz="1600" spc="-4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stomach</a:t>
            </a:r>
            <a:r>
              <a:rPr sz="1600" spc="-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and</a:t>
            </a:r>
            <a:r>
              <a:rPr sz="1600" spc="-5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small intestine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where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proteins,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fats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and</a:t>
            </a:r>
            <a:r>
              <a:rPr sz="1600" spc="-5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carbohydrates</a:t>
            </a:r>
            <a:r>
              <a:rPr sz="1600" spc="-2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are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041E2A"/>
                </a:solidFill>
                <a:latin typeface="Times New Roman"/>
                <a:cs typeface="Times New Roman"/>
              </a:rPr>
              <a:t>chemically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broken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down</a:t>
            </a:r>
            <a:r>
              <a:rPr sz="1600" spc="-4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into</a:t>
            </a:r>
            <a:r>
              <a:rPr sz="1600" spc="-2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their</a:t>
            </a:r>
            <a:r>
              <a:rPr sz="1600" spc="-2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basic</a:t>
            </a:r>
            <a:r>
              <a:rPr sz="1600" spc="-1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building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041E2A"/>
                </a:solidFill>
                <a:latin typeface="Times New Roman"/>
                <a:cs typeface="Times New Roman"/>
              </a:rPr>
              <a:t>blocks.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78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Smaller molecules</a:t>
            </a:r>
            <a:r>
              <a:rPr sz="1600" spc="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are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then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absorbed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across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the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epithelium</a:t>
            </a:r>
            <a:r>
              <a:rPr sz="1600" spc="-2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of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the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small intestine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and</a:t>
            </a:r>
            <a:r>
              <a:rPr sz="1600" spc="-4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subsequently</a:t>
            </a:r>
            <a:r>
              <a:rPr sz="1600" spc="-4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enter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the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041E2A"/>
                </a:solidFill>
                <a:latin typeface="Times New Roman"/>
                <a:cs typeface="Times New Roman"/>
              </a:rPr>
              <a:t>circulation.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The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large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intestine</a:t>
            </a:r>
            <a:r>
              <a:rPr sz="1600" spc="-1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plays</a:t>
            </a:r>
            <a:r>
              <a:rPr sz="1600" spc="-2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a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key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role</a:t>
            </a:r>
            <a:r>
              <a:rPr sz="1600" spc="-1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in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reabsorbing</a:t>
            </a:r>
            <a:r>
              <a:rPr sz="1600" spc="-1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excess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041E2A"/>
                </a:solidFill>
                <a:latin typeface="Times New Roman"/>
                <a:cs typeface="Times New Roman"/>
              </a:rPr>
              <a:t>water.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spc="-10" dirty="0">
                <a:solidFill>
                  <a:srgbClr val="041E2A"/>
                </a:solidFill>
                <a:latin typeface="Times New Roman"/>
                <a:cs typeface="Times New Roman"/>
              </a:rPr>
              <a:t>Finally,</a:t>
            </a:r>
            <a:r>
              <a:rPr sz="1600" spc="-2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undigested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material</a:t>
            </a:r>
            <a:r>
              <a:rPr sz="1600" spc="1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and</a:t>
            </a:r>
            <a:r>
              <a:rPr sz="1600" spc="-4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secreted</a:t>
            </a:r>
            <a:r>
              <a:rPr sz="1600" spc="-1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waste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products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are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excreted</a:t>
            </a:r>
            <a:r>
              <a:rPr sz="1600" spc="-2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from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the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body</a:t>
            </a:r>
            <a:r>
              <a:rPr sz="1600" spc="-5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via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defecation</a:t>
            </a:r>
            <a:r>
              <a:rPr sz="1600" spc="-3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(passing</a:t>
            </a:r>
            <a:r>
              <a:rPr sz="1600" spc="-35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41E2A"/>
                </a:solidFill>
                <a:latin typeface="Times New Roman"/>
                <a:cs typeface="Times New Roman"/>
              </a:rPr>
              <a:t>of</a:t>
            </a:r>
            <a:r>
              <a:rPr sz="1600" spc="-40" dirty="0">
                <a:solidFill>
                  <a:srgbClr val="041E2A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041E2A"/>
                </a:solidFill>
                <a:latin typeface="Times New Roman"/>
                <a:cs typeface="Times New Roman"/>
              </a:rPr>
              <a:t>faeces).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2844165">
              <a:lnSpc>
                <a:spcPct val="100000"/>
              </a:lnSpc>
              <a:spcBef>
                <a:spcPts val="105"/>
              </a:spcBef>
            </a:pPr>
            <a:r>
              <a:rPr dirty="0"/>
              <a:t>BASIC</a:t>
            </a:r>
            <a:r>
              <a:rPr spc="-20" dirty="0"/>
              <a:t> </a:t>
            </a:r>
            <a:r>
              <a:rPr spc="-10" dirty="0"/>
              <a:t>STRUCTURE: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4492" y="1528572"/>
            <a:ext cx="5721096" cy="474116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1779905">
              <a:lnSpc>
                <a:spcPct val="100000"/>
              </a:lnSpc>
              <a:spcBef>
                <a:spcPts val="105"/>
              </a:spcBef>
            </a:pPr>
            <a:r>
              <a:rPr dirty="0"/>
              <a:t>PHYSIOLOGY</a:t>
            </a:r>
            <a:r>
              <a:rPr spc="-125" dirty="0"/>
              <a:t> </a:t>
            </a:r>
            <a:r>
              <a:rPr spc="-10" dirty="0"/>
              <a:t>OF</a:t>
            </a:r>
            <a:r>
              <a:rPr spc="-200" dirty="0"/>
              <a:t> </a:t>
            </a:r>
            <a:r>
              <a:rPr dirty="0"/>
              <a:t>ACID</a:t>
            </a:r>
            <a:r>
              <a:rPr spc="-35" dirty="0"/>
              <a:t> </a:t>
            </a:r>
            <a:r>
              <a:rPr spc="-10" dirty="0"/>
              <a:t>PRODUCTION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6219" y="1435608"/>
            <a:ext cx="4491996" cy="46703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8636" y="1406652"/>
            <a:ext cx="4411218" cy="475411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1694" rIns="0" bIns="0" rtlCol="0">
            <a:spAutoFit/>
          </a:bodyPr>
          <a:lstStyle/>
          <a:p>
            <a:pPr marL="2571115">
              <a:lnSpc>
                <a:spcPct val="100000"/>
              </a:lnSpc>
              <a:spcBef>
                <a:spcPts val="105"/>
              </a:spcBef>
            </a:pPr>
            <a:r>
              <a:rPr dirty="0"/>
              <a:t>PEPTIC</a:t>
            </a:r>
            <a:r>
              <a:rPr spc="-70" dirty="0"/>
              <a:t> </a:t>
            </a:r>
            <a:r>
              <a:rPr dirty="0"/>
              <a:t>ULCER</a:t>
            </a:r>
            <a:r>
              <a:rPr spc="-70" dirty="0"/>
              <a:t> </a:t>
            </a:r>
            <a:r>
              <a:rPr spc="-10" dirty="0"/>
              <a:t>DISEASE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28545"/>
            <a:ext cx="10272395" cy="92710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41300" marR="5080" indent="-229235">
              <a:lnSpc>
                <a:spcPts val="1730"/>
              </a:lnSpc>
              <a:spcBef>
                <a:spcPts val="31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Peptic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lesion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lining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(mucosa)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digestive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tract,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typically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duodenum,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caused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the </a:t>
            </a:r>
            <a:r>
              <a:rPr sz="1600" dirty="0">
                <a:latin typeface="Times New Roman"/>
                <a:cs typeface="Times New Roman"/>
              </a:rPr>
              <a:t>digestive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action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pepsin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acid.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Lesion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may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subsequently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occur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into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lamina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propria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submucosa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to </a:t>
            </a:r>
            <a:r>
              <a:rPr sz="1600" dirty="0">
                <a:latin typeface="Times New Roman"/>
                <a:cs typeface="Times New Roman"/>
              </a:rPr>
              <a:t>cause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bleeding.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Most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peptic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occur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either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duodenum,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may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also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occur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lower </a:t>
            </a:r>
            <a:r>
              <a:rPr sz="1600" dirty="0">
                <a:latin typeface="Times New Roman"/>
                <a:cs typeface="Times New Roman"/>
              </a:rPr>
              <a:t>esophagus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due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refluxing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content –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Rarely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certain areas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small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intestine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2324" rIns="0" bIns="0" rtlCol="0">
            <a:spAutoFit/>
          </a:bodyPr>
          <a:lstStyle/>
          <a:p>
            <a:pPr marL="306006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EPIDEMIOLOGY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28545"/>
            <a:ext cx="10358120" cy="174752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41300" marR="5080" indent="-229235">
              <a:lnSpc>
                <a:spcPts val="1730"/>
              </a:lnSpc>
              <a:spcBef>
                <a:spcPts val="31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Peptic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common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has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been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estimated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that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up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10%of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population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has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annual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incidence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of </a:t>
            </a:r>
            <a:r>
              <a:rPr sz="1600" dirty="0">
                <a:latin typeface="Times New Roman"/>
                <a:cs typeface="Times New Roman"/>
              </a:rPr>
              <a:t>symptomatic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peptic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about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0.3%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Duodenal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four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times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common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occur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mainly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duodenal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cap.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1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occurs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mostly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lesser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curvature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stomach.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These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benign,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some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time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develop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tumors </a:t>
            </a:r>
            <a:r>
              <a:rPr sz="1600" spc="-10" dirty="0">
                <a:latin typeface="Times New Roman"/>
                <a:cs typeface="Times New Roman"/>
              </a:rPr>
              <a:t>(5%).</a:t>
            </a:r>
            <a:endParaRPr sz="1600">
              <a:latin typeface="Times New Roman"/>
              <a:cs typeface="Times New Roman"/>
            </a:endParaRPr>
          </a:p>
          <a:p>
            <a:pPr marL="241300" marR="6350" indent="-229235">
              <a:lnSpc>
                <a:spcPts val="1730"/>
              </a:lnSpc>
              <a:spcBef>
                <a:spcPts val="103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malignancy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common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Japan,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Finland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Iceland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other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world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countries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(because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environmental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diet </a:t>
            </a:r>
            <a:r>
              <a:rPr sz="1600" spc="-10" dirty="0">
                <a:latin typeface="Times New Roman"/>
                <a:cs typeface="Times New Roman"/>
              </a:rPr>
              <a:t>factors)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85309" y="567944"/>
            <a:ext cx="34201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ETIOLOGY/</a:t>
            </a:r>
            <a:r>
              <a:rPr spc="-40" dirty="0"/>
              <a:t> </a:t>
            </a:r>
            <a:r>
              <a:rPr dirty="0"/>
              <a:t>RISK</a:t>
            </a:r>
            <a:r>
              <a:rPr spc="-35" dirty="0"/>
              <a:t> </a:t>
            </a:r>
            <a:r>
              <a:rPr spc="-10" dirty="0"/>
              <a:t>FACTORS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05"/>
              </a:spcBef>
              <a:buFont typeface="Arial MT"/>
              <a:buChar char="•"/>
              <a:tabLst>
                <a:tab pos="241300" algn="l"/>
              </a:tabLst>
            </a:pPr>
            <a:r>
              <a:rPr spc="-10" dirty="0"/>
              <a:t>Lifestyle</a:t>
            </a:r>
          </a:p>
          <a:p>
            <a:pPr marL="240665" indent="-227965">
              <a:lnSpc>
                <a:spcPct val="100000"/>
              </a:lnSpc>
              <a:spcBef>
                <a:spcPts val="800"/>
              </a:spcBef>
              <a:buFont typeface="Wingdings"/>
              <a:buChar char=""/>
              <a:tabLst>
                <a:tab pos="240665" algn="l"/>
              </a:tabLst>
            </a:pPr>
            <a:r>
              <a:rPr spc="-10" dirty="0"/>
              <a:t>Smoking</a:t>
            </a:r>
          </a:p>
          <a:p>
            <a:pPr marL="280670" indent="-267970">
              <a:lnSpc>
                <a:spcPct val="100000"/>
              </a:lnSpc>
              <a:spcBef>
                <a:spcPts val="810"/>
              </a:spcBef>
              <a:buFont typeface="Wingdings"/>
              <a:buChar char=""/>
              <a:tabLst>
                <a:tab pos="280670" algn="l"/>
              </a:tabLst>
            </a:pPr>
            <a:r>
              <a:rPr dirty="0"/>
              <a:t>Acidic</a:t>
            </a:r>
            <a:r>
              <a:rPr spc="-30" dirty="0"/>
              <a:t> </a:t>
            </a:r>
            <a:r>
              <a:rPr spc="-10" dirty="0"/>
              <a:t>drinks</a:t>
            </a:r>
          </a:p>
          <a:p>
            <a:pPr marL="290830" indent="-278130">
              <a:lnSpc>
                <a:spcPct val="100000"/>
              </a:lnSpc>
              <a:spcBef>
                <a:spcPts val="815"/>
              </a:spcBef>
              <a:buFont typeface="Wingdings"/>
              <a:buChar char=""/>
              <a:tabLst>
                <a:tab pos="290830" algn="l"/>
              </a:tabLst>
            </a:pPr>
            <a:r>
              <a:rPr spc="-10" dirty="0"/>
              <a:t>Medications</a:t>
            </a:r>
          </a:p>
          <a:p>
            <a:pPr>
              <a:lnSpc>
                <a:spcPct val="100000"/>
              </a:lnSpc>
              <a:spcBef>
                <a:spcPts val="1689"/>
              </a:spcBef>
            </a:pPr>
            <a:endParaRPr spc="-10" dirty="0"/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dirty="0"/>
              <a:t>H.</a:t>
            </a:r>
            <a:r>
              <a:rPr spc="-40" dirty="0"/>
              <a:t> </a:t>
            </a:r>
            <a:r>
              <a:rPr dirty="0"/>
              <a:t>Pylori </a:t>
            </a:r>
            <a:r>
              <a:rPr spc="-10" dirty="0"/>
              <a:t>infection</a:t>
            </a:r>
          </a:p>
          <a:p>
            <a:pPr marL="291465" indent="-278765">
              <a:lnSpc>
                <a:spcPct val="100000"/>
              </a:lnSpc>
              <a:spcBef>
                <a:spcPts val="815"/>
              </a:spcBef>
              <a:buFont typeface="Wingdings"/>
              <a:buChar char=""/>
              <a:tabLst>
                <a:tab pos="291465" algn="l"/>
              </a:tabLst>
            </a:pPr>
            <a:r>
              <a:rPr dirty="0"/>
              <a:t>90%</a:t>
            </a:r>
            <a:r>
              <a:rPr spc="-35" dirty="0"/>
              <a:t> </a:t>
            </a:r>
            <a:r>
              <a:rPr dirty="0"/>
              <a:t>have</a:t>
            </a:r>
            <a:r>
              <a:rPr spc="-25" dirty="0"/>
              <a:t> </a:t>
            </a:r>
            <a:r>
              <a:rPr dirty="0"/>
              <a:t>this</a:t>
            </a:r>
            <a:r>
              <a:rPr spc="-20" dirty="0"/>
              <a:t> </a:t>
            </a:r>
            <a:r>
              <a:rPr spc="-10" dirty="0"/>
              <a:t>bacterium</a:t>
            </a:r>
          </a:p>
          <a:p>
            <a:pPr marL="241300" marR="5080" indent="-229235">
              <a:lnSpc>
                <a:spcPts val="1730"/>
              </a:lnSpc>
              <a:spcBef>
                <a:spcPts val="1019"/>
              </a:spcBef>
              <a:buFont typeface="Wingdings"/>
              <a:buChar char=""/>
              <a:tabLst>
                <a:tab pos="241300" algn="l"/>
                <a:tab pos="290195" algn="l"/>
              </a:tabLst>
            </a:pPr>
            <a:r>
              <a:rPr dirty="0"/>
              <a:t>	Passed</a:t>
            </a:r>
            <a:r>
              <a:rPr spc="-15" dirty="0"/>
              <a:t> </a:t>
            </a:r>
            <a:r>
              <a:rPr dirty="0"/>
              <a:t>from</a:t>
            </a:r>
            <a:r>
              <a:rPr spc="-10" dirty="0"/>
              <a:t> </a:t>
            </a:r>
            <a:r>
              <a:rPr dirty="0"/>
              <a:t>person</a:t>
            </a:r>
            <a:r>
              <a:rPr spc="-15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dirty="0"/>
              <a:t>person</a:t>
            </a:r>
            <a:r>
              <a:rPr spc="-15" dirty="0"/>
              <a:t> </a:t>
            </a:r>
            <a:r>
              <a:rPr spc="-10" dirty="0"/>
              <a:t>(fecal-</a:t>
            </a:r>
            <a:r>
              <a:rPr dirty="0"/>
              <a:t>oral</a:t>
            </a:r>
            <a:r>
              <a:rPr spc="5" dirty="0"/>
              <a:t> </a:t>
            </a:r>
            <a:r>
              <a:rPr dirty="0"/>
              <a:t>route</a:t>
            </a:r>
            <a:r>
              <a:rPr spc="-10" dirty="0"/>
              <a:t> </a:t>
            </a:r>
            <a:r>
              <a:rPr dirty="0"/>
              <a:t>or</a:t>
            </a:r>
            <a:r>
              <a:rPr spc="-30" dirty="0"/>
              <a:t> </a:t>
            </a:r>
            <a:r>
              <a:rPr spc="-10" dirty="0"/>
              <a:t>oral-</a:t>
            </a:r>
            <a:r>
              <a:rPr spc="-20" dirty="0"/>
              <a:t>oral </a:t>
            </a:r>
            <a:r>
              <a:rPr spc="-10" dirty="0"/>
              <a:t>route)</a:t>
            </a:r>
          </a:p>
          <a:p>
            <a:pPr>
              <a:lnSpc>
                <a:spcPct val="100000"/>
              </a:lnSpc>
              <a:spcBef>
                <a:spcPts val="1675"/>
              </a:spcBef>
            </a:pPr>
            <a:endParaRPr spc="-10" dirty="0"/>
          </a:p>
          <a:p>
            <a:pPr marL="280670" indent="-267970">
              <a:lnSpc>
                <a:spcPct val="100000"/>
              </a:lnSpc>
              <a:buFont typeface="Arial MT"/>
              <a:buChar char="•"/>
              <a:tabLst>
                <a:tab pos="280670" algn="l"/>
              </a:tabLst>
            </a:pPr>
            <a:r>
              <a:rPr spc="-25" dirty="0"/>
              <a:t>Age</a:t>
            </a:r>
          </a:p>
          <a:p>
            <a:pPr marL="291465" indent="-278765">
              <a:lnSpc>
                <a:spcPct val="100000"/>
              </a:lnSpc>
              <a:spcBef>
                <a:spcPts val="805"/>
              </a:spcBef>
              <a:buFont typeface="Wingdings"/>
              <a:buChar char=""/>
              <a:tabLst>
                <a:tab pos="291465" algn="l"/>
              </a:tabLst>
            </a:pPr>
            <a:r>
              <a:rPr dirty="0"/>
              <a:t>Duodenal</a:t>
            </a:r>
            <a:r>
              <a:rPr spc="-35" dirty="0"/>
              <a:t> </a:t>
            </a:r>
            <a:r>
              <a:rPr spc="-10" dirty="0"/>
              <a:t>30-</a:t>
            </a:r>
            <a:r>
              <a:rPr spc="-25" dirty="0"/>
              <a:t>40</a:t>
            </a:r>
          </a:p>
          <a:p>
            <a:pPr marL="290830" indent="-278130">
              <a:lnSpc>
                <a:spcPct val="100000"/>
              </a:lnSpc>
              <a:spcBef>
                <a:spcPts val="805"/>
              </a:spcBef>
              <a:buFont typeface="Wingdings"/>
              <a:buChar char=""/>
              <a:tabLst>
                <a:tab pos="290830" algn="l"/>
              </a:tabLst>
            </a:pPr>
            <a:r>
              <a:rPr dirty="0"/>
              <a:t>Gastric</a:t>
            </a:r>
            <a:r>
              <a:rPr spc="-15" dirty="0"/>
              <a:t> </a:t>
            </a:r>
            <a:r>
              <a:rPr dirty="0"/>
              <a:t>over</a:t>
            </a:r>
            <a:r>
              <a:rPr spc="-30" dirty="0"/>
              <a:t> </a:t>
            </a:r>
            <a:r>
              <a:rPr spc="-25" dirty="0"/>
              <a:t>50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84189" y="1075715"/>
            <a:ext cx="4173220" cy="245110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05"/>
              </a:spcBef>
              <a:buFont typeface="Arial MT"/>
              <a:buChar char="•"/>
              <a:tabLst>
                <a:tab pos="240665" algn="l"/>
              </a:tabLst>
            </a:pPr>
            <a:r>
              <a:rPr sz="1600" spc="-10" dirty="0">
                <a:latin typeface="Times New Roman"/>
                <a:cs typeface="Times New Roman"/>
              </a:rPr>
              <a:t>Gender</a:t>
            </a:r>
            <a:endParaRPr sz="1600">
              <a:latin typeface="Times New Roman"/>
              <a:cs typeface="Times New Roman"/>
            </a:endParaRPr>
          </a:p>
          <a:p>
            <a:pPr marL="290830" indent="-278130">
              <a:lnSpc>
                <a:spcPct val="100000"/>
              </a:lnSpc>
              <a:spcBef>
                <a:spcPts val="800"/>
              </a:spcBef>
              <a:buFont typeface="Wingdings"/>
              <a:buChar char=""/>
              <a:tabLst>
                <a:tab pos="290830" algn="l"/>
              </a:tabLst>
            </a:pPr>
            <a:r>
              <a:rPr sz="1600" dirty="0">
                <a:latin typeface="Times New Roman"/>
                <a:cs typeface="Times New Roman"/>
              </a:rPr>
              <a:t>Duodenal: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increasing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older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women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5"/>
              </a:spcBef>
            </a:pPr>
            <a:endParaRPr sz="1600">
              <a:latin typeface="Times New Roman"/>
              <a:cs typeface="Times New Roman"/>
            </a:endParaRPr>
          </a:p>
          <a:p>
            <a:pPr marL="133985" indent="-121285">
              <a:lnSpc>
                <a:spcPct val="100000"/>
              </a:lnSpc>
              <a:buChar char="•"/>
              <a:tabLst>
                <a:tab pos="133985" algn="l"/>
              </a:tabLst>
            </a:pPr>
            <a:r>
              <a:rPr sz="1600" dirty="0">
                <a:latin typeface="Times New Roman"/>
                <a:cs typeface="Times New Roman"/>
              </a:rPr>
              <a:t>Genetic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factors</a:t>
            </a:r>
            <a:endParaRPr sz="1600">
              <a:latin typeface="Times New Roman"/>
              <a:cs typeface="Times New Roman"/>
            </a:endParaRPr>
          </a:p>
          <a:p>
            <a:pPr marL="290830" indent="-278130">
              <a:lnSpc>
                <a:spcPct val="100000"/>
              </a:lnSpc>
              <a:spcBef>
                <a:spcPts val="805"/>
              </a:spcBef>
              <a:buFont typeface="Wingdings"/>
              <a:buChar char=""/>
              <a:tabLst>
                <a:tab pos="290830" algn="l"/>
              </a:tabLst>
            </a:pPr>
            <a:r>
              <a:rPr sz="1600" dirty="0">
                <a:latin typeface="Times New Roman"/>
                <a:cs typeface="Times New Roman"/>
              </a:rPr>
              <a:t>More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likely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family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member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Hx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0"/>
              </a:spcBef>
            </a:pPr>
            <a:endParaRPr sz="1600">
              <a:latin typeface="Times New Roman"/>
              <a:cs typeface="Times New Roman"/>
            </a:endParaRPr>
          </a:p>
          <a:p>
            <a:pPr marL="133985" indent="-121285">
              <a:lnSpc>
                <a:spcPct val="100000"/>
              </a:lnSpc>
              <a:buChar char="•"/>
              <a:tabLst>
                <a:tab pos="133985" algn="l"/>
              </a:tabLst>
            </a:pPr>
            <a:r>
              <a:rPr sz="1600" dirty="0">
                <a:latin typeface="Times New Roman"/>
                <a:cs typeface="Times New Roman"/>
              </a:rPr>
              <a:t>Other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factors: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worsen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but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cause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368236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TYPES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06161" y="1363116"/>
            <a:ext cx="1978660" cy="71755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12420" indent="-228600">
              <a:lnSpc>
                <a:spcPct val="100000"/>
              </a:lnSpc>
              <a:spcBef>
                <a:spcPts val="905"/>
              </a:spcBef>
              <a:buFont typeface="Arial MT"/>
              <a:buChar char="•"/>
              <a:tabLst>
                <a:tab pos="312420" algn="l"/>
              </a:tabLst>
            </a:pP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ULCER</a:t>
            </a:r>
            <a:endParaRPr sz="1600">
              <a:latin typeface="Times New Roman"/>
              <a:cs typeface="Times New Roman"/>
            </a:endParaRPr>
          </a:p>
          <a:p>
            <a:pPr marL="133985" indent="-121285">
              <a:lnSpc>
                <a:spcPct val="100000"/>
              </a:lnSpc>
              <a:spcBef>
                <a:spcPts val="800"/>
              </a:spcBef>
              <a:buChar char="•"/>
              <a:tabLst>
                <a:tab pos="133985" algn="l"/>
              </a:tabLst>
            </a:pPr>
            <a:r>
              <a:rPr sz="1600" spc="-10" dirty="0">
                <a:latin typeface="Times New Roman"/>
                <a:cs typeface="Times New Roman"/>
              </a:rPr>
              <a:t>DUODENAL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ULCER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0544" y="2258567"/>
            <a:ext cx="5299713" cy="3737612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7833" y="1057655"/>
            <a:ext cx="10012560" cy="47396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0">
              <a:lnSpc>
                <a:spcPts val="1240"/>
              </a:lnSpc>
            </a:pPr>
            <a:r>
              <a:rPr lang="en-US" smtClean="0">
                <a:solidFill>
                  <a:srgbClr val="888888"/>
                </a:solidFill>
                <a:latin typeface="Calibri"/>
                <a:cs typeface="Calibri"/>
              </a:rPr>
              <a:t>RDP</a:t>
            </a:r>
            <a:endParaRPr spc="-10" dirty="0">
              <a:solidFill>
                <a:srgbClr val="888888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94211" y="6464680"/>
            <a:ext cx="18097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lang="en-US" spc="-50" smtClean="0"/>
              <a:t>10</a:t>
            </a:fld>
            <a:endParaRPr lang="en-US" spc="-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22826" y="679195"/>
            <a:ext cx="35464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CLINICAL</a:t>
            </a:r>
            <a:r>
              <a:rPr spc="-80" dirty="0"/>
              <a:t> </a:t>
            </a:r>
            <a:r>
              <a:rPr spc="-20" dirty="0"/>
              <a:t>PRESENTATIONS: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5578" y="1149223"/>
            <a:ext cx="10266045" cy="499300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41300" marR="5080" indent="-228600">
              <a:lnSpc>
                <a:spcPts val="1730"/>
              </a:lnSpc>
              <a:spcBef>
                <a:spcPts val="310"/>
              </a:spcBef>
              <a:buFont typeface="Wingdings"/>
              <a:buChar char="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Abdominal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discomfort usually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occurs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epigastric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area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(upper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middle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part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abdomen)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radiating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back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described </a:t>
            </a:r>
            <a:r>
              <a:rPr sz="1600" spc="-25" dirty="0">
                <a:latin typeface="Times New Roman"/>
                <a:cs typeface="Times New Roman"/>
              </a:rPr>
              <a:t>as: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dull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gnawing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comes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goes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several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pain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may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increase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when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empty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at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night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half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three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hours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after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meal.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20"/>
              </a:spcBef>
              <a:buFont typeface="Arial MT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Pain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relieved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eating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&amp;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antacid</a:t>
            </a:r>
            <a:r>
              <a:rPr sz="1600" spc="-10" dirty="0">
                <a:latin typeface="Times New Roman"/>
                <a:cs typeface="Times New Roman"/>
              </a:rPr>
              <a:t> medication.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00"/>
              </a:spcBef>
              <a:buFont typeface="Wingdings"/>
              <a:buChar char=""/>
              <a:tabLst>
                <a:tab pos="240665" algn="l"/>
              </a:tabLst>
            </a:pPr>
            <a:r>
              <a:rPr sz="1600" spc="-20" dirty="0">
                <a:latin typeface="Times New Roman"/>
                <a:cs typeface="Times New Roman"/>
              </a:rPr>
              <a:t>Weight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change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05"/>
              </a:spcBef>
              <a:buFont typeface="Wingdings"/>
              <a:buChar char=""/>
              <a:tabLst>
                <a:tab pos="240665" algn="l"/>
              </a:tabLst>
            </a:pPr>
            <a:r>
              <a:rPr sz="1600" spc="-10" dirty="0">
                <a:latin typeface="Times New Roman"/>
                <a:cs typeface="Times New Roman"/>
              </a:rPr>
              <a:t>Fatigue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15"/>
              </a:spcBef>
              <a:buFont typeface="Wingdings"/>
              <a:buChar char=""/>
              <a:tabLst>
                <a:tab pos="240665" algn="l"/>
              </a:tabLst>
            </a:pPr>
            <a:r>
              <a:rPr sz="1600" spc="-10" dirty="0">
                <a:latin typeface="Times New Roman"/>
                <a:cs typeface="Times New Roman"/>
              </a:rPr>
              <a:t>Bloating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10"/>
              </a:spcBef>
              <a:buFont typeface="Wingdings"/>
              <a:buChar char="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Chest</a:t>
            </a:r>
            <a:r>
              <a:rPr sz="1600" spc="-20" dirty="0">
                <a:latin typeface="Times New Roman"/>
                <a:cs typeface="Times New Roman"/>
              </a:rPr>
              <a:t> pain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05"/>
              </a:spcBef>
              <a:buFont typeface="Wingdings"/>
              <a:buChar char=""/>
              <a:tabLst>
                <a:tab pos="240665" algn="l"/>
              </a:tabLst>
            </a:pPr>
            <a:r>
              <a:rPr sz="1600" spc="-10" dirty="0">
                <a:latin typeface="Times New Roman"/>
                <a:cs typeface="Times New Roman"/>
              </a:rPr>
              <a:t>Burping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15"/>
              </a:spcBef>
              <a:buFont typeface="Wingdings"/>
              <a:buChar char="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Nausea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and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Anorexia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(common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ulcer)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05"/>
              </a:spcBef>
              <a:buFont typeface="Wingdings"/>
              <a:buChar char=""/>
              <a:tabLst>
                <a:tab pos="240665" algn="l"/>
              </a:tabLst>
            </a:pPr>
            <a:r>
              <a:rPr sz="1600" spc="-30" dirty="0">
                <a:latin typeface="Times New Roman"/>
                <a:cs typeface="Times New Roman"/>
              </a:rPr>
              <a:t>Vomiting</a:t>
            </a:r>
            <a:r>
              <a:rPr sz="1600" dirty="0">
                <a:latin typeface="Times New Roman"/>
                <a:cs typeface="Times New Roman"/>
              </a:rPr>
              <a:t> (relieves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episodes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severe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due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evacuation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content).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600" b="1" dirty="0">
                <a:latin typeface="Times New Roman"/>
                <a:cs typeface="Times New Roman"/>
              </a:rPr>
              <a:t>Less</a:t>
            </a:r>
            <a:r>
              <a:rPr sz="1600" b="1" spc="-7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common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symptoms: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15"/>
              </a:spcBef>
              <a:buFont typeface="Wingdings"/>
              <a:buChar char="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Constipation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5%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patients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chronic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duodenal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predominantly colonic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symptoms.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05"/>
              </a:spcBef>
              <a:buFont typeface="Wingdings"/>
              <a:buChar char="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Heartburn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eructation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also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commonly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associated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activity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31460" y="473456"/>
            <a:ext cx="26155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PATHOPHYSIOLOGY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152271"/>
            <a:ext cx="10358120" cy="2561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57475">
              <a:lnSpc>
                <a:spcPct val="100000"/>
              </a:lnSpc>
              <a:spcBef>
                <a:spcPts val="95"/>
              </a:spcBef>
            </a:pP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H.</a:t>
            </a:r>
            <a:r>
              <a:rPr sz="16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PYLORI</a:t>
            </a:r>
            <a:r>
              <a:rPr sz="16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BACTERIUM</a:t>
            </a:r>
            <a:r>
              <a:rPr sz="1600" b="1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(HELICOBACTER</a:t>
            </a:r>
            <a:r>
              <a:rPr sz="16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PYLORI)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61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Bacteria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lives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they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feed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surfactant.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H.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pylori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bacteria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excretes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enzyme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urease,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which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converts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urea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into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ammonia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bicarbonate.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release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ammonia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‘neutralize’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acidic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environment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stomach,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which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explains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difficulty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destroying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the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Times New Roman"/>
                <a:cs typeface="Times New Roman"/>
              </a:rPr>
              <a:t>H.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pylori </a:t>
            </a:r>
            <a:r>
              <a:rPr sz="1600" spc="-10" dirty="0">
                <a:latin typeface="Times New Roman"/>
                <a:cs typeface="Times New Roman"/>
              </a:rPr>
              <a:t>bacterium.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600">
              <a:latin typeface="Times New Roman"/>
              <a:cs typeface="Times New Roman"/>
            </a:endParaRPr>
          </a:p>
          <a:p>
            <a:pPr marL="280670" indent="-26797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80670" algn="l"/>
              </a:tabLst>
            </a:pPr>
            <a:r>
              <a:rPr sz="1600" dirty="0">
                <a:latin typeface="Times New Roman"/>
                <a:cs typeface="Times New Roman"/>
              </a:rPr>
              <a:t>Ammonia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toxic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epithelial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cells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damages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them;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hence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beginning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 ulcer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takes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course.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364553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NSAIDs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6259" y="1630172"/>
            <a:ext cx="10169525" cy="39579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NSAIDs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medications for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arthritis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other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painful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inflammatory conditions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body.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Aspirin,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Ibuprofen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(Motrin),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Naproxen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(Naprosyn),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Etodolac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(Lodine)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few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examples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this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class</a:t>
            </a:r>
            <a:r>
              <a:rPr sz="1600" spc="-25" dirty="0">
                <a:latin typeface="Times New Roman"/>
                <a:cs typeface="Times New Roman"/>
              </a:rPr>
              <a:t> of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965"/>
              </a:spcBef>
            </a:pPr>
            <a:r>
              <a:rPr sz="1600" spc="-10" dirty="0">
                <a:latin typeface="Times New Roman"/>
                <a:cs typeface="Times New Roman"/>
              </a:rPr>
              <a:t>medications.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NSAIDs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cause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interfering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prostaglandins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&amp;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prevent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PGE2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synthesis.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Prostaglandins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substances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which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important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helping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gut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linings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resist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corrosive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damage.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Local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prostaglandins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production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PGE2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will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decrease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HCl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production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also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decreases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damaging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factors.</a:t>
            </a:r>
            <a:endParaRPr sz="16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15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Increase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bicarbonate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(production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bicarbonate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which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trapped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mucus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layer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thus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creating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gradient </a:t>
            </a:r>
            <a:r>
              <a:rPr sz="1600" dirty="0">
                <a:latin typeface="Times New Roman"/>
                <a:cs typeface="Times New Roman"/>
              </a:rPr>
              <a:t>from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1-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at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lumen,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6-</a:t>
            </a:r>
            <a:r>
              <a:rPr sz="1600" dirty="0">
                <a:latin typeface="Times New Roman"/>
                <a:cs typeface="Times New Roman"/>
              </a:rPr>
              <a:t>7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at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surface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mucosa).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Mucus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production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(mucus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mucopolysaccharides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resistant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action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proteolytic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enzymes)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acts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protective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factors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182118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COMPLICATIONS</a:t>
            </a:r>
            <a:r>
              <a:rPr spc="-80" dirty="0"/>
              <a:t> </a:t>
            </a:r>
            <a:r>
              <a:rPr dirty="0"/>
              <a:t>OF</a:t>
            </a:r>
            <a:r>
              <a:rPr spc="-110" dirty="0"/>
              <a:t> </a:t>
            </a:r>
            <a:r>
              <a:rPr dirty="0"/>
              <a:t>PEPTIC</a:t>
            </a:r>
            <a:r>
              <a:rPr spc="-35" dirty="0"/>
              <a:t> </a:t>
            </a:r>
            <a:r>
              <a:rPr spc="-10" dirty="0"/>
              <a:t>ULCER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297965"/>
            <a:ext cx="10175875" cy="436816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5"/>
              </a:spcBef>
              <a:buAutoNum type="arabicPeriod"/>
              <a:tabLst>
                <a:tab pos="355600" algn="l"/>
              </a:tabLst>
            </a:pPr>
            <a:r>
              <a:rPr sz="1600" b="1" dirty="0">
                <a:latin typeface="Times New Roman"/>
                <a:cs typeface="Times New Roman"/>
              </a:rPr>
              <a:t>Internal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bleeding</a:t>
            </a:r>
            <a:endParaRPr sz="1600">
              <a:latin typeface="Times New Roman"/>
              <a:cs typeface="Times New Roman"/>
            </a:endParaRPr>
          </a:p>
          <a:p>
            <a:pPr marL="241300" marR="12700" lvl="1" indent="-229235">
              <a:lnSpc>
                <a:spcPts val="1730"/>
              </a:lnSpc>
              <a:spcBef>
                <a:spcPts val="102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Internal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bleeding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most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common complication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ulcers.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occur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when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develops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site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a </a:t>
            </a:r>
            <a:r>
              <a:rPr sz="1600" dirty="0">
                <a:latin typeface="Times New Roman"/>
                <a:cs typeface="Times New Roman"/>
              </a:rPr>
              <a:t>blood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vessel.</a:t>
            </a:r>
            <a:endParaRPr sz="1600">
              <a:latin typeface="Times New Roman"/>
              <a:cs typeface="Times New Roman"/>
            </a:endParaRPr>
          </a:p>
          <a:p>
            <a:pPr marL="241300" lvl="1" indent="-2286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bleeding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either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be:</a:t>
            </a:r>
            <a:endParaRPr sz="1600">
              <a:latin typeface="Times New Roman"/>
              <a:cs typeface="Times New Roman"/>
            </a:endParaRPr>
          </a:p>
          <a:p>
            <a:pPr marL="241300" marR="5080" lvl="1" indent="-229235">
              <a:lnSpc>
                <a:spcPts val="1730"/>
              </a:lnSpc>
              <a:spcBef>
                <a:spcPts val="103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spc="-10" dirty="0">
                <a:latin typeface="Times New Roman"/>
                <a:cs typeface="Times New Roman"/>
              </a:rPr>
              <a:t>slow,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long-</a:t>
            </a:r>
            <a:r>
              <a:rPr sz="1600" dirty="0">
                <a:latin typeface="Times New Roman"/>
                <a:cs typeface="Times New Roman"/>
              </a:rPr>
              <a:t>term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bleeding,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leading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anaemia–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causing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fatigue,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breathlessness,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pale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skin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heart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palpitations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(noticeable heartbeats)</a:t>
            </a:r>
            <a:endParaRPr sz="1600">
              <a:latin typeface="Times New Roman"/>
              <a:cs typeface="Times New Roman"/>
            </a:endParaRPr>
          </a:p>
          <a:p>
            <a:pPr marL="241300" lvl="1" indent="-2286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rapid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severe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bleeding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causing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you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vomit blood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pass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stools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that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black,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sticky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25" dirty="0">
                <a:latin typeface="Times New Roman"/>
                <a:cs typeface="Times New Roman"/>
              </a:rPr>
              <a:t> tar-</a:t>
            </a:r>
            <a:r>
              <a:rPr sz="1600" spc="-10" dirty="0">
                <a:latin typeface="Times New Roman"/>
                <a:cs typeface="Times New Roman"/>
              </a:rPr>
              <a:t>like.</a:t>
            </a:r>
            <a:endParaRPr sz="1600">
              <a:latin typeface="Times New Roman"/>
              <a:cs typeface="Times New Roman"/>
            </a:endParaRPr>
          </a:p>
          <a:p>
            <a:pPr marL="367030" indent="-354330">
              <a:lnSpc>
                <a:spcPct val="100000"/>
              </a:lnSpc>
              <a:spcBef>
                <a:spcPts val="805"/>
              </a:spcBef>
              <a:buAutoNum type="arabicPeriod" startAt="2"/>
              <a:tabLst>
                <a:tab pos="36703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Perforation</a:t>
            </a:r>
            <a:endParaRPr sz="1600">
              <a:latin typeface="Times New Roman"/>
              <a:cs typeface="Times New Roman"/>
            </a:endParaRPr>
          </a:p>
          <a:p>
            <a:pPr marL="241300" lvl="1" indent="-228600">
              <a:lnSpc>
                <a:spcPct val="100000"/>
              </a:lnSpc>
              <a:spcBef>
                <a:spcPts val="81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rarer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complication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lining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 splitting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open,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known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perforation.</a:t>
            </a:r>
            <a:endParaRPr sz="1600">
              <a:latin typeface="Times New Roman"/>
              <a:cs typeface="Times New Roman"/>
            </a:endParaRPr>
          </a:p>
          <a:p>
            <a:pPr marL="241300" marR="224790" lvl="1" indent="-229235">
              <a:lnSpc>
                <a:spcPts val="1730"/>
              </a:lnSpc>
              <a:spcBef>
                <a:spcPts val="1019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This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very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serious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because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enables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bacteria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that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live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your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escape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infect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lining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your </a:t>
            </a:r>
            <a:r>
              <a:rPr sz="1600" dirty="0">
                <a:latin typeface="Times New Roman"/>
                <a:cs typeface="Times New Roman"/>
              </a:rPr>
              <a:t>abdomen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(peritoneum).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This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known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peritonitis.</a:t>
            </a:r>
            <a:endParaRPr sz="1600">
              <a:latin typeface="Times New Roman"/>
              <a:cs typeface="Times New Roman"/>
            </a:endParaRPr>
          </a:p>
          <a:p>
            <a:pPr marL="241300" marR="13970" lvl="1" indent="-229235">
              <a:lnSpc>
                <a:spcPts val="173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peritonitis,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infection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rapidly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spread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into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blood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(sepsis)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before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spreading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other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organs.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This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carries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risk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multiple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organ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failure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fatal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if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left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untreated.</a:t>
            </a:r>
            <a:endParaRPr sz="1600">
              <a:latin typeface="Times New Roman"/>
              <a:cs typeface="Times New Roman"/>
            </a:endParaRPr>
          </a:p>
          <a:p>
            <a:pPr marL="241300" lvl="1" indent="-228600">
              <a:lnSpc>
                <a:spcPct val="100000"/>
              </a:lnSpc>
              <a:spcBef>
                <a:spcPts val="78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most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common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symptom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peritonitis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sudden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abdominal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pain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gets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steadily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worse.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3783" rIns="0" bIns="0" rtlCol="0">
            <a:spAutoFit/>
          </a:bodyPr>
          <a:lstStyle/>
          <a:p>
            <a:pPr marL="182118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COMPLICATIONS</a:t>
            </a:r>
            <a:r>
              <a:rPr spc="-80" dirty="0"/>
              <a:t> </a:t>
            </a:r>
            <a:r>
              <a:rPr dirty="0"/>
              <a:t>OF</a:t>
            </a:r>
            <a:r>
              <a:rPr spc="-110" dirty="0"/>
              <a:t> </a:t>
            </a:r>
            <a:r>
              <a:rPr dirty="0"/>
              <a:t>PEPTIC</a:t>
            </a:r>
            <a:r>
              <a:rPr spc="-35" dirty="0"/>
              <a:t> </a:t>
            </a:r>
            <a:r>
              <a:rPr spc="-10" dirty="0"/>
              <a:t>ULCER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25828"/>
            <a:ext cx="10360025" cy="380111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905"/>
              </a:spcBef>
              <a:buAutoNum type="arabicPeriod" startAt="3"/>
              <a:tabLst>
                <a:tab pos="317500" algn="l"/>
              </a:tabLst>
            </a:pPr>
            <a:r>
              <a:rPr sz="1600" b="1" dirty="0">
                <a:latin typeface="Times New Roman"/>
                <a:cs typeface="Times New Roman"/>
              </a:rPr>
              <a:t>Gastric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outlet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obstruction</a:t>
            </a:r>
            <a:endParaRPr sz="1600">
              <a:latin typeface="Times New Roman"/>
              <a:cs typeface="Times New Roman"/>
            </a:endParaRPr>
          </a:p>
          <a:p>
            <a:pPr marL="241300" marR="7620" indent="685165">
              <a:lnSpc>
                <a:spcPts val="1730"/>
              </a:lnSpc>
              <a:spcBef>
                <a:spcPts val="1020"/>
              </a:spcBef>
            </a:pP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some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cases,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inflamed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(swollen)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scarred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obstruct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normal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passage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food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through </a:t>
            </a:r>
            <a:r>
              <a:rPr sz="1600" dirty="0">
                <a:latin typeface="Times New Roman"/>
                <a:cs typeface="Times New Roman"/>
              </a:rPr>
              <a:t>your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digestive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system.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This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known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outlet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obstruction.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600" dirty="0">
                <a:latin typeface="Times New Roman"/>
                <a:cs typeface="Times New Roman"/>
              </a:rPr>
              <a:t>Symptoms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include:</a:t>
            </a:r>
            <a:endParaRPr sz="1600">
              <a:latin typeface="Times New Roman"/>
              <a:cs typeface="Times New Roman"/>
            </a:endParaRPr>
          </a:p>
          <a:p>
            <a:pPr marL="241300" lvl="1" indent="-228600">
              <a:lnSpc>
                <a:spcPct val="100000"/>
              </a:lnSpc>
              <a:spcBef>
                <a:spcPts val="82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repeated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episodes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vomiting,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large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amounts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vomit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contain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undigested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food</a:t>
            </a:r>
            <a:endParaRPr sz="1600">
              <a:latin typeface="Times New Roman"/>
              <a:cs typeface="Times New Roman"/>
            </a:endParaRPr>
          </a:p>
          <a:p>
            <a:pPr marL="241300" lvl="1" indent="-2286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persistent feeling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bloating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fullness</a:t>
            </a:r>
            <a:endParaRPr sz="1600">
              <a:latin typeface="Times New Roman"/>
              <a:cs typeface="Times New Roman"/>
            </a:endParaRPr>
          </a:p>
          <a:p>
            <a:pPr marL="241300" lvl="1" indent="-22860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feeling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very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full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after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eating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less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food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usual</a:t>
            </a:r>
            <a:endParaRPr sz="1600">
              <a:latin typeface="Times New Roman"/>
              <a:cs typeface="Times New Roman"/>
            </a:endParaRPr>
          </a:p>
          <a:p>
            <a:pPr marL="241300" lvl="1" indent="-228600">
              <a:lnSpc>
                <a:spcPct val="100000"/>
              </a:lnSpc>
              <a:spcBef>
                <a:spcPts val="81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unexplained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weight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loss</a:t>
            </a:r>
            <a:endParaRPr sz="1600">
              <a:latin typeface="Times New Roman"/>
              <a:cs typeface="Times New Roman"/>
            </a:endParaRPr>
          </a:p>
          <a:p>
            <a:pPr marL="241300" marR="8255" lvl="1" indent="-229235">
              <a:lnSpc>
                <a:spcPts val="1730"/>
              </a:lnSpc>
              <a:spcBef>
                <a:spcPts val="102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An endoscopy can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 used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confirm the obstruction.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If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 obstruction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caused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 inflammation, proton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pump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inhibitors </a:t>
            </a:r>
            <a:r>
              <a:rPr sz="1600" dirty="0">
                <a:latin typeface="Times New Roman"/>
                <a:cs typeface="Times New Roman"/>
              </a:rPr>
              <a:t>(PPIs)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H2-</a:t>
            </a:r>
            <a:r>
              <a:rPr sz="1600" dirty="0">
                <a:latin typeface="Times New Roman"/>
                <a:cs typeface="Times New Roman"/>
              </a:rPr>
              <a:t>receptor antagonists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used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reduce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levels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until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swelling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goes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down.</a:t>
            </a:r>
            <a:endParaRPr sz="1600">
              <a:latin typeface="Times New Roman"/>
              <a:cs typeface="Times New Roman"/>
            </a:endParaRPr>
          </a:p>
          <a:p>
            <a:pPr marL="241300" marR="5080" lvl="1" indent="-229235">
              <a:lnSpc>
                <a:spcPts val="1730"/>
              </a:lnSpc>
              <a:spcBef>
                <a:spcPts val="99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If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obstruction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caused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scar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tissue,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surgery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may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needed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treat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it,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although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sometimes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treated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by </a:t>
            </a:r>
            <a:r>
              <a:rPr sz="1600" dirty="0">
                <a:latin typeface="Times New Roman"/>
                <a:cs typeface="Times New Roman"/>
              </a:rPr>
              <a:t>passing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small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balloon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through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endoscope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inflating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widen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site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obstruction.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8290" y="489584"/>
            <a:ext cx="14560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DIAGNOSIS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3204" indent="-230504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3204" algn="l"/>
              </a:tabLst>
            </a:pPr>
            <a:r>
              <a:rPr b="1" dirty="0">
                <a:latin typeface="Times New Roman"/>
                <a:cs typeface="Times New Roman"/>
              </a:rPr>
              <a:t>Endoscopic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biopsy:</a:t>
            </a:r>
            <a:r>
              <a:rPr b="1" spc="-90" dirty="0">
                <a:latin typeface="Times New Roman"/>
                <a:cs typeface="Times New Roman"/>
              </a:rPr>
              <a:t> </a:t>
            </a:r>
            <a:r>
              <a:rPr dirty="0"/>
              <a:t>A</a:t>
            </a:r>
            <a:r>
              <a:rPr spc="-100" dirty="0"/>
              <a:t> </a:t>
            </a:r>
            <a:r>
              <a:rPr dirty="0"/>
              <a:t>piece</a:t>
            </a:r>
            <a:r>
              <a:rPr spc="-20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stomach</a:t>
            </a:r>
            <a:r>
              <a:rPr spc="20" dirty="0"/>
              <a:t> </a:t>
            </a:r>
            <a:r>
              <a:rPr dirty="0"/>
              <a:t>tissue</a:t>
            </a:r>
            <a:r>
              <a:rPr spc="-10" dirty="0"/>
              <a:t> </a:t>
            </a:r>
            <a:r>
              <a:rPr dirty="0"/>
              <a:t>is</a:t>
            </a:r>
            <a:r>
              <a:rPr spc="-15" dirty="0"/>
              <a:t> </a:t>
            </a:r>
            <a:r>
              <a:rPr dirty="0"/>
              <a:t>removed</a:t>
            </a:r>
            <a:r>
              <a:rPr spc="15" dirty="0"/>
              <a:t> </a:t>
            </a:r>
            <a:r>
              <a:rPr dirty="0"/>
              <a:t>so</a:t>
            </a:r>
            <a:r>
              <a:rPr spc="-25" dirty="0"/>
              <a:t> </a:t>
            </a:r>
            <a:r>
              <a:rPr dirty="0"/>
              <a:t>it</a:t>
            </a:r>
            <a:r>
              <a:rPr spc="-20" dirty="0"/>
              <a:t> </a:t>
            </a:r>
            <a:r>
              <a:rPr dirty="0"/>
              <a:t>can</a:t>
            </a:r>
            <a:r>
              <a:rPr spc="-20" dirty="0"/>
              <a:t> </a:t>
            </a:r>
            <a:r>
              <a:rPr dirty="0"/>
              <a:t>be</a:t>
            </a:r>
            <a:r>
              <a:rPr spc="-30" dirty="0"/>
              <a:t> </a:t>
            </a:r>
            <a:r>
              <a:rPr dirty="0"/>
              <a:t>analyzed</a:t>
            </a:r>
            <a:r>
              <a:rPr spc="10" dirty="0"/>
              <a:t> </a:t>
            </a:r>
            <a:r>
              <a:rPr dirty="0"/>
              <a:t>in</a:t>
            </a:r>
            <a:r>
              <a:rPr spc="-30" dirty="0"/>
              <a:t> </a:t>
            </a:r>
            <a:r>
              <a:rPr dirty="0"/>
              <a:t>a</a:t>
            </a:r>
            <a:r>
              <a:rPr spc="-20" dirty="0"/>
              <a:t> lab.</a:t>
            </a:r>
          </a:p>
          <a:p>
            <a:pPr marL="241300" marR="6350" indent="-229235" algn="just">
              <a:lnSpc>
                <a:spcPct val="1501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  <a:tab pos="242570" algn="l"/>
              </a:tabLst>
            </a:pPr>
            <a:r>
              <a:rPr dirty="0">
                <a:latin typeface="Times New Roman"/>
                <a:cs typeface="Times New Roman"/>
              </a:rPr>
              <a:t>	</a:t>
            </a:r>
            <a:r>
              <a:rPr b="1" dirty="0">
                <a:latin typeface="Times New Roman"/>
                <a:cs typeface="Times New Roman"/>
              </a:rPr>
              <a:t>Urea</a:t>
            </a:r>
            <a:r>
              <a:rPr b="1" spc="2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breath</a:t>
            </a:r>
            <a:r>
              <a:rPr b="1" spc="3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test</a:t>
            </a:r>
            <a:r>
              <a:rPr dirty="0"/>
              <a:t>:</a:t>
            </a:r>
            <a:r>
              <a:rPr spc="30" dirty="0"/>
              <a:t> </a:t>
            </a:r>
            <a:r>
              <a:rPr dirty="0"/>
              <a:t>The</a:t>
            </a:r>
            <a:r>
              <a:rPr spc="25" dirty="0"/>
              <a:t> </a:t>
            </a:r>
            <a:r>
              <a:rPr dirty="0"/>
              <a:t>breath</a:t>
            </a:r>
            <a:r>
              <a:rPr spc="35" dirty="0"/>
              <a:t> </a:t>
            </a:r>
            <a:r>
              <a:rPr dirty="0"/>
              <a:t>test</a:t>
            </a:r>
            <a:r>
              <a:rPr spc="35" dirty="0"/>
              <a:t> </a:t>
            </a:r>
            <a:r>
              <a:rPr dirty="0"/>
              <a:t>is</a:t>
            </a:r>
            <a:r>
              <a:rPr spc="40" dirty="0"/>
              <a:t> </a:t>
            </a:r>
            <a:r>
              <a:rPr dirty="0"/>
              <a:t>the</a:t>
            </a:r>
            <a:r>
              <a:rPr spc="40" dirty="0"/>
              <a:t> </a:t>
            </a:r>
            <a:r>
              <a:rPr dirty="0"/>
              <a:t>most</a:t>
            </a:r>
            <a:r>
              <a:rPr spc="25" dirty="0"/>
              <a:t> </a:t>
            </a:r>
            <a:r>
              <a:rPr dirty="0"/>
              <a:t>accurate</a:t>
            </a:r>
            <a:r>
              <a:rPr spc="30" dirty="0"/>
              <a:t> </a:t>
            </a:r>
            <a:r>
              <a:rPr dirty="0"/>
              <a:t>non-</a:t>
            </a:r>
            <a:r>
              <a:rPr spc="20" dirty="0"/>
              <a:t> </a:t>
            </a:r>
            <a:r>
              <a:rPr dirty="0"/>
              <a:t>invasive</a:t>
            </a:r>
            <a:r>
              <a:rPr spc="35" dirty="0"/>
              <a:t> </a:t>
            </a:r>
            <a:r>
              <a:rPr dirty="0"/>
              <a:t>tests,</a:t>
            </a:r>
            <a:r>
              <a:rPr spc="40" dirty="0"/>
              <a:t> </a:t>
            </a:r>
            <a:r>
              <a:rPr dirty="0"/>
              <a:t>detects</a:t>
            </a:r>
            <a:r>
              <a:rPr spc="30" dirty="0"/>
              <a:t> </a:t>
            </a:r>
            <a:r>
              <a:rPr dirty="0"/>
              <a:t>the</a:t>
            </a:r>
            <a:r>
              <a:rPr spc="25" dirty="0"/>
              <a:t> </a:t>
            </a:r>
            <a:r>
              <a:rPr dirty="0"/>
              <a:t>active</a:t>
            </a:r>
            <a:r>
              <a:rPr spc="50" dirty="0"/>
              <a:t> </a:t>
            </a:r>
            <a:r>
              <a:rPr dirty="0"/>
              <a:t>H.</a:t>
            </a:r>
            <a:r>
              <a:rPr spc="20" dirty="0"/>
              <a:t> </a:t>
            </a:r>
            <a:r>
              <a:rPr dirty="0"/>
              <a:t>Pylori</a:t>
            </a:r>
            <a:r>
              <a:rPr spc="30" dirty="0"/>
              <a:t> </a:t>
            </a:r>
            <a:r>
              <a:rPr dirty="0"/>
              <a:t>infection</a:t>
            </a:r>
            <a:r>
              <a:rPr spc="50" dirty="0"/>
              <a:t> </a:t>
            </a:r>
            <a:r>
              <a:rPr dirty="0"/>
              <a:t>and</a:t>
            </a:r>
            <a:r>
              <a:rPr spc="30" dirty="0"/>
              <a:t> </a:t>
            </a:r>
            <a:r>
              <a:rPr dirty="0"/>
              <a:t>is</a:t>
            </a:r>
            <a:r>
              <a:rPr spc="25" dirty="0"/>
              <a:t> </a:t>
            </a:r>
            <a:r>
              <a:rPr spc="-20" dirty="0"/>
              <a:t>also </a:t>
            </a:r>
            <a:r>
              <a:rPr dirty="0"/>
              <a:t>effective</a:t>
            </a:r>
            <a:r>
              <a:rPr spc="100" dirty="0"/>
              <a:t> </a:t>
            </a:r>
            <a:r>
              <a:rPr dirty="0"/>
              <a:t>after</a:t>
            </a:r>
            <a:r>
              <a:rPr spc="85" dirty="0"/>
              <a:t> </a:t>
            </a:r>
            <a:r>
              <a:rPr dirty="0"/>
              <a:t>eradication</a:t>
            </a:r>
            <a:r>
              <a:rPr spc="105" dirty="0"/>
              <a:t> </a:t>
            </a:r>
            <a:r>
              <a:rPr dirty="0"/>
              <a:t>treatment.</a:t>
            </a:r>
            <a:r>
              <a:rPr spc="100" dirty="0"/>
              <a:t> </a:t>
            </a:r>
            <a:r>
              <a:rPr dirty="0"/>
              <a:t>The</a:t>
            </a:r>
            <a:r>
              <a:rPr spc="90" dirty="0"/>
              <a:t> </a:t>
            </a:r>
            <a:r>
              <a:rPr dirty="0"/>
              <a:t>non-</a:t>
            </a:r>
            <a:r>
              <a:rPr spc="95" dirty="0"/>
              <a:t> </a:t>
            </a:r>
            <a:r>
              <a:rPr dirty="0"/>
              <a:t>radioactive</a:t>
            </a:r>
            <a:r>
              <a:rPr spc="100" dirty="0"/>
              <a:t> </a:t>
            </a:r>
            <a:r>
              <a:rPr dirty="0"/>
              <a:t>isotope</a:t>
            </a:r>
            <a:r>
              <a:rPr spc="110" dirty="0"/>
              <a:t> </a:t>
            </a:r>
            <a:r>
              <a:rPr dirty="0"/>
              <a:t>(C13)</a:t>
            </a:r>
            <a:r>
              <a:rPr spc="95" dirty="0"/>
              <a:t> </a:t>
            </a:r>
            <a:r>
              <a:rPr dirty="0"/>
              <a:t>and</a:t>
            </a:r>
            <a:r>
              <a:rPr spc="95" dirty="0"/>
              <a:t> </a:t>
            </a:r>
            <a:r>
              <a:rPr dirty="0"/>
              <a:t>radioactive</a:t>
            </a:r>
            <a:r>
              <a:rPr spc="105" dirty="0"/>
              <a:t> </a:t>
            </a:r>
            <a:r>
              <a:rPr dirty="0"/>
              <a:t>isotope</a:t>
            </a:r>
            <a:r>
              <a:rPr spc="95" dirty="0"/>
              <a:t> </a:t>
            </a:r>
            <a:r>
              <a:rPr dirty="0"/>
              <a:t>(C14)</a:t>
            </a:r>
            <a:r>
              <a:rPr spc="95" dirty="0"/>
              <a:t> </a:t>
            </a:r>
            <a:r>
              <a:rPr dirty="0"/>
              <a:t>tests</a:t>
            </a:r>
            <a:r>
              <a:rPr spc="105" dirty="0"/>
              <a:t> </a:t>
            </a:r>
            <a:r>
              <a:rPr dirty="0"/>
              <a:t>required</a:t>
            </a:r>
            <a:r>
              <a:rPr spc="105" dirty="0"/>
              <a:t> </a:t>
            </a:r>
            <a:r>
              <a:rPr spc="-20" dirty="0"/>
              <a:t>that </a:t>
            </a:r>
            <a:r>
              <a:rPr dirty="0"/>
              <a:t>the</a:t>
            </a:r>
            <a:r>
              <a:rPr spc="20" dirty="0"/>
              <a:t> </a:t>
            </a:r>
            <a:r>
              <a:rPr dirty="0"/>
              <a:t>patient</a:t>
            </a:r>
            <a:r>
              <a:rPr spc="40" dirty="0"/>
              <a:t> </a:t>
            </a:r>
            <a:r>
              <a:rPr dirty="0"/>
              <a:t>ingest</a:t>
            </a:r>
            <a:r>
              <a:rPr spc="50" dirty="0"/>
              <a:t> </a:t>
            </a:r>
            <a:r>
              <a:rPr dirty="0"/>
              <a:t>radiolabelled</a:t>
            </a:r>
            <a:r>
              <a:rPr spc="50" dirty="0"/>
              <a:t> </a:t>
            </a:r>
            <a:r>
              <a:rPr dirty="0"/>
              <a:t>urea,</a:t>
            </a:r>
            <a:r>
              <a:rPr spc="40" dirty="0"/>
              <a:t> </a:t>
            </a:r>
            <a:r>
              <a:rPr dirty="0"/>
              <a:t>which</a:t>
            </a:r>
            <a:r>
              <a:rPr spc="25" dirty="0"/>
              <a:t> </a:t>
            </a:r>
            <a:r>
              <a:rPr dirty="0"/>
              <a:t>is</a:t>
            </a:r>
            <a:r>
              <a:rPr spc="35" dirty="0"/>
              <a:t> </a:t>
            </a:r>
            <a:r>
              <a:rPr dirty="0"/>
              <a:t>then</a:t>
            </a:r>
            <a:r>
              <a:rPr spc="40" dirty="0"/>
              <a:t> </a:t>
            </a:r>
            <a:r>
              <a:rPr dirty="0"/>
              <a:t>hydrolyzed</a:t>
            </a:r>
            <a:r>
              <a:rPr spc="35" dirty="0"/>
              <a:t> </a:t>
            </a:r>
            <a:r>
              <a:rPr dirty="0"/>
              <a:t>by</a:t>
            </a:r>
            <a:r>
              <a:rPr spc="25" dirty="0"/>
              <a:t> </a:t>
            </a:r>
            <a:r>
              <a:rPr dirty="0"/>
              <a:t>H</a:t>
            </a:r>
            <a:r>
              <a:rPr spc="25" dirty="0"/>
              <a:t> </a:t>
            </a:r>
            <a:r>
              <a:rPr dirty="0"/>
              <a:t>Pylori</a:t>
            </a:r>
            <a:r>
              <a:rPr spc="35" dirty="0"/>
              <a:t> </a:t>
            </a:r>
            <a:r>
              <a:rPr dirty="0"/>
              <a:t>to</a:t>
            </a:r>
            <a:r>
              <a:rPr spc="25" dirty="0"/>
              <a:t> </a:t>
            </a:r>
            <a:r>
              <a:rPr dirty="0"/>
              <a:t>ammonia</a:t>
            </a:r>
            <a:r>
              <a:rPr spc="40" dirty="0"/>
              <a:t> </a:t>
            </a:r>
            <a:r>
              <a:rPr dirty="0"/>
              <a:t>and</a:t>
            </a:r>
            <a:r>
              <a:rPr spc="40" dirty="0"/>
              <a:t> </a:t>
            </a:r>
            <a:r>
              <a:rPr dirty="0"/>
              <a:t>radiolabelled</a:t>
            </a:r>
            <a:r>
              <a:rPr spc="45" dirty="0"/>
              <a:t> </a:t>
            </a:r>
            <a:r>
              <a:rPr dirty="0"/>
              <a:t>bicarbonate.</a:t>
            </a:r>
            <a:r>
              <a:rPr spc="15" dirty="0"/>
              <a:t> </a:t>
            </a:r>
            <a:r>
              <a:rPr spc="-25" dirty="0"/>
              <a:t>The </a:t>
            </a:r>
            <a:r>
              <a:rPr dirty="0"/>
              <a:t>radiolabelled</a:t>
            </a:r>
            <a:r>
              <a:rPr spc="-5" dirty="0"/>
              <a:t> </a:t>
            </a:r>
            <a:r>
              <a:rPr dirty="0"/>
              <a:t>bicarbonate is</a:t>
            </a:r>
            <a:r>
              <a:rPr spc="-30" dirty="0"/>
              <a:t> </a:t>
            </a:r>
            <a:r>
              <a:rPr dirty="0"/>
              <a:t>absorbed</a:t>
            </a:r>
            <a:r>
              <a:rPr spc="-35" dirty="0"/>
              <a:t> </a:t>
            </a:r>
            <a:r>
              <a:rPr dirty="0"/>
              <a:t>in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blood</a:t>
            </a:r>
            <a:r>
              <a:rPr spc="-4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detected</a:t>
            </a:r>
            <a:r>
              <a:rPr spc="-15" dirty="0"/>
              <a:t> </a:t>
            </a:r>
            <a:r>
              <a:rPr dirty="0"/>
              <a:t>in</a:t>
            </a:r>
            <a:r>
              <a:rPr spc="-30" dirty="0"/>
              <a:t> </a:t>
            </a:r>
            <a:r>
              <a:rPr dirty="0"/>
              <a:t>expired</a:t>
            </a:r>
            <a:r>
              <a:rPr spc="-25" dirty="0"/>
              <a:t> </a:t>
            </a:r>
            <a:r>
              <a:rPr spc="-10" dirty="0"/>
              <a:t>breath.</a:t>
            </a: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Char char="•"/>
            </a:pPr>
            <a:endParaRPr spc="-10" dirty="0"/>
          </a:p>
          <a:p>
            <a:pPr marL="243204" indent="-230504" algn="just">
              <a:lnSpc>
                <a:spcPct val="100000"/>
              </a:lnSpc>
              <a:buFont typeface="Arial MT"/>
              <a:buChar char="•"/>
              <a:tabLst>
                <a:tab pos="243204" algn="l"/>
              </a:tabLst>
            </a:pPr>
            <a:r>
              <a:rPr b="1" dirty="0">
                <a:latin typeface="Times New Roman"/>
                <a:cs typeface="Times New Roman"/>
              </a:rPr>
              <a:t>Fecal</a:t>
            </a:r>
            <a:r>
              <a:rPr b="1" spc="-2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antigen</a:t>
            </a:r>
            <a:r>
              <a:rPr b="1" spc="-1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test</a:t>
            </a:r>
            <a:r>
              <a:rPr dirty="0"/>
              <a:t>: identifies</a:t>
            </a:r>
            <a:r>
              <a:rPr spc="-5" dirty="0"/>
              <a:t> </a:t>
            </a:r>
            <a:r>
              <a:rPr dirty="0"/>
              <a:t>H.</a:t>
            </a:r>
            <a:r>
              <a:rPr spc="-40" dirty="0"/>
              <a:t> </a:t>
            </a:r>
            <a:r>
              <a:rPr dirty="0"/>
              <a:t>Pylori</a:t>
            </a:r>
            <a:r>
              <a:rPr spc="-5" dirty="0"/>
              <a:t> </a:t>
            </a:r>
            <a:r>
              <a:rPr dirty="0"/>
              <a:t>antigen</a:t>
            </a:r>
            <a:r>
              <a:rPr spc="-15" dirty="0"/>
              <a:t> </a:t>
            </a:r>
            <a:r>
              <a:rPr dirty="0"/>
              <a:t>in</a:t>
            </a:r>
            <a:r>
              <a:rPr spc="-3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stool</a:t>
            </a:r>
            <a:r>
              <a:rPr spc="-25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dirty="0"/>
              <a:t>is</a:t>
            </a:r>
            <a:r>
              <a:rPr spc="-20" dirty="0"/>
              <a:t> </a:t>
            </a:r>
            <a:r>
              <a:rPr dirty="0"/>
              <a:t>less</a:t>
            </a:r>
            <a:r>
              <a:rPr spc="-25" dirty="0"/>
              <a:t> </a:t>
            </a:r>
            <a:r>
              <a:rPr dirty="0"/>
              <a:t>expensive</a:t>
            </a:r>
            <a:r>
              <a:rPr spc="-1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easier</a:t>
            </a:r>
            <a:r>
              <a:rPr spc="-5" dirty="0"/>
              <a:t> </a:t>
            </a:r>
            <a:r>
              <a:rPr dirty="0"/>
              <a:t>to</a:t>
            </a:r>
            <a:r>
              <a:rPr spc="-35" dirty="0"/>
              <a:t> </a:t>
            </a:r>
            <a:r>
              <a:rPr dirty="0"/>
              <a:t>perform</a:t>
            </a:r>
            <a:r>
              <a:rPr spc="-5" dirty="0"/>
              <a:t> </a:t>
            </a:r>
            <a:r>
              <a:rPr dirty="0"/>
              <a:t>than</a:t>
            </a:r>
            <a:r>
              <a:rPr spc="-20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spc="-20" dirty="0"/>
              <a:t>UBT.</a:t>
            </a:r>
          </a:p>
          <a:p>
            <a:pPr marL="241300" marR="7620" indent="-229235" algn="just">
              <a:lnSpc>
                <a:spcPct val="15000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  <a:tab pos="242570" algn="l"/>
              </a:tabLst>
            </a:pPr>
            <a:r>
              <a:rPr dirty="0">
                <a:latin typeface="Times New Roman"/>
                <a:cs typeface="Times New Roman"/>
              </a:rPr>
              <a:t>	</a:t>
            </a:r>
            <a:r>
              <a:rPr b="1" dirty="0">
                <a:latin typeface="Times New Roman"/>
                <a:cs typeface="Times New Roman"/>
              </a:rPr>
              <a:t>Fasting</a:t>
            </a:r>
            <a:r>
              <a:rPr b="1" spc="8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serum</a:t>
            </a:r>
            <a:r>
              <a:rPr b="1" spc="7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gastrin</a:t>
            </a:r>
            <a:r>
              <a:rPr b="1" spc="85" dirty="0">
                <a:latin typeface="Times New Roman"/>
                <a:cs typeface="Times New Roman"/>
              </a:rPr>
              <a:t> </a:t>
            </a:r>
            <a:r>
              <a:rPr dirty="0"/>
              <a:t>concentration:</a:t>
            </a:r>
            <a:r>
              <a:rPr spc="75" dirty="0"/>
              <a:t> </a:t>
            </a:r>
            <a:r>
              <a:rPr dirty="0"/>
              <a:t>recommended</a:t>
            </a:r>
            <a:r>
              <a:rPr spc="95" dirty="0"/>
              <a:t> </a:t>
            </a:r>
            <a:r>
              <a:rPr dirty="0"/>
              <a:t>for</a:t>
            </a:r>
            <a:r>
              <a:rPr spc="75" dirty="0"/>
              <a:t> </a:t>
            </a:r>
            <a:r>
              <a:rPr dirty="0"/>
              <a:t>patients</a:t>
            </a:r>
            <a:r>
              <a:rPr spc="95" dirty="0"/>
              <a:t> </a:t>
            </a:r>
            <a:r>
              <a:rPr dirty="0"/>
              <a:t>unresponsive</a:t>
            </a:r>
            <a:r>
              <a:rPr spc="85" dirty="0"/>
              <a:t> </a:t>
            </a:r>
            <a:r>
              <a:rPr dirty="0"/>
              <a:t>to</a:t>
            </a:r>
            <a:r>
              <a:rPr spc="80" dirty="0"/>
              <a:t> </a:t>
            </a:r>
            <a:r>
              <a:rPr dirty="0"/>
              <a:t>therapy</a:t>
            </a:r>
            <a:r>
              <a:rPr spc="90" dirty="0"/>
              <a:t> </a:t>
            </a:r>
            <a:r>
              <a:rPr dirty="0"/>
              <a:t>for</a:t>
            </a:r>
            <a:r>
              <a:rPr spc="80" dirty="0"/>
              <a:t> </a:t>
            </a:r>
            <a:r>
              <a:rPr dirty="0"/>
              <a:t>those</a:t>
            </a:r>
            <a:r>
              <a:rPr spc="80" dirty="0"/>
              <a:t> </a:t>
            </a:r>
            <a:r>
              <a:rPr dirty="0"/>
              <a:t>suspected</a:t>
            </a:r>
            <a:r>
              <a:rPr spc="85" dirty="0"/>
              <a:t> </a:t>
            </a:r>
            <a:r>
              <a:rPr dirty="0"/>
              <a:t>of</a:t>
            </a:r>
            <a:r>
              <a:rPr spc="85" dirty="0"/>
              <a:t> </a:t>
            </a:r>
            <a:r>
              <a:rPr dirty="0"/>
              <a:t>having</a:t>
            </a:r>
            <a:r>
              <a:rPr spc="80" dirty="0"/>
              <a:t> </a:t>
            </a:r>
            <a:r>
              <a:rPr spc="-50" dirty="0"/>
              <a:t>a </a:t>
            </a:r>
            <a:r>
              <a:rPr dirty="0"/>
              <a:t>hypersecretory</a:t>
            </a:r>
            <a:r>
              <a:rPr spc="-70" dirty="0"/>
              <a:t> </a:t>
            </a:r>
            <a:r>
              <a:rPr spc="-10" dirty="0"/>
              <a:t>disease.</a:t>
            </a: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pc="-10" dirty="0"/>
          </a:p>
          <a:p>
            <a:pPr marL="243204" indent="-230504" algn="just">
              <a:lnSpc>
                <a:spcPct val="100000"/>
              </a:lnSpc>
              <a:buFont typeface="Arial MT"/>
              <a:buChar char="•"/>
              <a:tabLst>
                <a:tab pos="243204" algn="l"/>
              </a:tabLst>
            </a:pPr>
            <a:r>
              <a:rPr b="1" dirty="0">
                <a:latin typeface="Times New Roman"/>
                <a:cs typeface="Times New Roman"/>
              </a:rPr>
              <a:t>Serum</a:t>
            </a:r>
            <a:r>
              <a:rPr b="1" spc="-3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hematocrit</a:t>
            </a:r>
            <a:r>
              <a:rPr b="1" spc="20" dirty="0">
                <a:latin typeface="Times New Roman"/>
                <a:cs typeface="Times New Roman"/>
              </a:rPr>
              <a:t> </a:t>
            </a:r>
            <a:r>
              <a:rPr dirty="0"/>
              <a:t>and</a:t>
            </a:r>
            <a:r>
              <a:rPr spc="-40" dirty="0"/>
              <a:t> </a:t>
            </a:r>
            <a:r>
              <a:rPr b="1" dirty="0">
                <a:latin typeface="Times New Roman"/>
                <a:cs typeface="Times New Roman"/>
              </a:rPr>
              <a:t>fecal</a:t>
            </a:r>
            <a:r>
              <a:rPr b="1" spc="-1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occult</a:t>
            </a:r>
            <a:r>
              <a:rPr b="1" spc="-3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blood</a:t>
            </a:r>
            <a:r>
              <a:rPr b="1" spc="-4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tests</a:t>
            </a:r>
            <a:r>
              <a:rPr b="1" spc="-30" dirty="0">
                <a:latin typeface="Times New Roman"/>
                <a:cs typeface="Times New Roman"/>
              </a:rPr>
              <a:t> </a:t>
            </a:r>
            <a:r>
              <a:rPr dirty="0"/>
              <a:t>assist</a:t>
            </a:r>
            <a:r>
              <a:rPr spc="-20" dirty="0"/>
              <a:t> </a:t>
            </a:r>
            <a:r>
              <a:rPr dirty="0"/>
              <a:t>in</a:t>
            </a:r>
            <a:r>
              <a:rPr spc="-30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evaluation</a:t>
            </a:r>
            <a:r>
              <a:rPr spc="-25" dirty="0"/>
              <a:t> </a:t>
            </a:r>
            <a:r>
              <a:rPr dirty="0"/>
              <a:t>of</a:t>
            </a:r>
            <a:r>
              <a:rPr spc="-40" dirty="0"/>
              <a:t> </a:t>
            </a:r>
            <a:r>
              <a:rPr dirty="0"/>
              <a:t>ulcer-</a:t>
            </a:r>
            <a:r>
              <a:rPr spc="-20" dirty="0"/>
              <a:t> </a:t>
            </a:r>
            <a:r>
              <a:rPr dirty="0"/>
              <a:t>related</a:t>
            </a:r>
            <a:r>
              <a:rPr spc="-10" dirty="0"/>
              <a:t> bleeding.</a:t>
            </a:r>
          </a:p>
          <a:p>
            <a:pPr marL="241300" marR="5080" indent="-229235" algn="just">
              <a:lnSpc>
                <a:spcPct val="15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  <a:tab pos="242570" algn="l"/>
              </a:tabLst>
            </a:pPr>
            <a:r>
              <a:rPr dirty="0">
                <a:latin typeface="Times New Roman"/>
                <a:cs typeface="Times New Roman"/>
              </a:rPr>
              <a:t>	</a:t>
            </a:r>
            <a:r>
              <a:rPr b="1" dirty="0">
                <a:latin typeface="Times New Roman"/>
                <a:cs typeface="Times New Roman"/>
              </a:rPr>
              <a:t>Fiber optic</a:t>
            </a:r>
            <a:r>
              <a:rPr b="1" spc="3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upper</a:t>
            </a:r>
            <a:r>
              <a:rPr b="1" spc="1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endoscopy</a:t>
            </a:r>
            <a:r>
              <a:rPr b="1" spc="4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(esophagogastroduodenoscopy-</a:t>
            </a:r>
            <a:r>
              <a:rPr b="1" spc="2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EGD)</a:t>
            </a:r>
            <a:r>
              <a:rPr b="1" spc="35" dirty="0">
                <a:latin typeface="Times New Roman"/>
                <a:cs typeface="Times New Roman"/>
              </a:rPr>
              <a:t> </a:t>
            </a:r>
            <a:r>
              <a:rPr dirty="0"/>
              <a:t>is</a:t>
            </a:r>
            <a:r>
              <a:rPr spc="40" dirty="0"/>
              <a:t> </a:t>
            </a:r>
            <a:r>
              <a:rPr dirty="0"/>
              <a:t>a</a:t>
            </a:r>
            <a:r>
              <a:rPr spc="30" dirty="0"/>
              <a:t> </a:t>
            </a:r>
            <a:r>
              <a:rPr dirty="0"/>
              <a:t>gold</a:t>
            </a:r>
            <a:r>
              <a:rPr spc="40" dirty="0"/>
              <a:t> </a:t>
            </a:r>
            <a:r>
              <a:rPr dirty="0"/>
              <a:t>standard,</a:t>
            </a:r>
            <a:r>
              <a:rPr spc="45" dirty="0"/>
              <a:t> </a:t>
            </a:r>
            <a:r>
              <a:rPr dirty="0"/>
              <a:t>as</a:t>
            </a:r>
            <a:r>
              <a:rPr spc="30" dirty="0"/>
              <a:t> </a:t>
            </a:r>
            <a:r>
              <a:rPr dirty="0"/>
              <a:t>it</a:t>
            </a:r>
            <a:r>
              <a:rPr spc="30" dirty="0"/>
              <a:t> </a:t>
            </a:r>
            <a:r>
              <a:rPr dirty="0"/>
              <a:t>detects</a:t>
            </a:r>
            <a:r>
              <a:rPr spc="40" dirty="0"/>
              <a:t> </a:t>
            </a:r>
            <a:r>
              <a:rPr dirty="0"/>
              <a:t>greater</a:t>
            </a:r>
            <a:r>
              <a:rPr spc="45" dirty="0"/>
              <a:t> </a:t>
            </a:r>
            <a:r>
              <a:rPr dirty="0"/>
              <a:t>than</a:t>
            </a:r>
            <a:r>
              <a:rPr spc="35" dirty="0"/>
              <a:t> </a:t>
            </a:r>
            <a:r>
              <a:rPr dirty="0"/>
              <a:t>90%</a:t>
            </a:r>
            <a:r>
              <a:rPr spc="30" dirty="0"/>
              <a:t> </a:t>
            </a:r>
            <a:r>
              <a:rPr spc="-25" dirty="0"/>
              <a:t>of </a:t>
            </a:r>
            <a:r>
              <a:rPr dirty="0"/>
              <a:t>peptic</a:t>
            </a:r>
            <a:r>
              <a:rPr spc="-40" dirty="0"/>
              <a:t> </a:t>
            </a:r>
            <a:r>
              <a:rPr dirty="0"/>
              <a:t>ulcers</a:t>
            </a:r>
            <a:r>
              <a:rPr spc="-15" dirty="0"/>
              <a:t> </a:t>
            </a:r>
            <a:r>
              <a:rPr dirty="0"/>
              <a:t>and</a:t>
            </a:r>
            <a:r>
              <a:rPr spc="-45" dirty="0"/>
              <a:t> </a:t>
            </a:r>
            <a:r>
              <a:rPr dirty="0"/>
              <a:t>permits</a:t>
            </a:r>
            <a:r>
              <a:rPr spc="5" dirty="0"/>
              <a:t> </a:t>
            </a:r>
            <a:r>
              <a:rPr dirty="0"/>
              <a:t>direct</a:t>
            </a:r>
            <a:r>
              <a:rPr spc="-15" dirty="0"/>
              <a:t> </a:t>
            </a:r>
            <a:r>
              <a:rPr dirty="0"/>
              <a:t>inspection,</a:t>
            </a:r>
            <a:r>
              <a:rPr spc="-35" dirty="0"/>
              <a:t> </a:t>
            </a:r>
            <a:r>
              <a:rPr spc="-10" dirty="0"/>
              <a:t>biopsy,</a:t>
            </a:r>
            <a:r>
              <a:rPr spc="-40" dirty="0"/>
              <a:t> </a:t>
            </a:r>
            <a:r>
              <a:rPr dirty="0"/>
              <a:t>visualization</a:t>
            </a:r>
            <a:r>
              <a:rPr spc="-5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dirty="0"/>
              <a:t>superficial</a:t>
            </a:r>
            <a:r>
              <a:rPr spc="-15" dirty="0"/>
              <a:t> </a:t>
            </a:r>
            <a:r>
              <a:rPr dirty="0"/>
              <a:t>erosions</a:t>
            </a:r>
            <a:r>
              <a:rPr spc="-30" dirty="0"/>
              <a:t> </a:t>
            </a:r>
            <a:r>
              <a:rPr dirty="0"/>
              <a:t>and</a:t>
            </a:r>
            <a:r>
              <a:rPr spc="-45" dirty="0"/>
              <a:t> </a:t>
            </a:r>
            <a:r>
              <a:rPr dirty="0"/>
              <a:t>site</a:t>
            </a:r>
            <a:r>
              <a:rPr spc="-30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dirty="0"/>
              <a:t>active</a:t>
            </a:r>
            <a:r>
              <a:rPr spc="-25" dirty="0"/>
              <a:t> </a:t>
            </a:r>
            <a:r>
              <a:rPr spc="-10" dirty="0"/>
              <a:t>bleeding.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1953895">
              <a:lnSpc>
                <a:spcPct val="100000"/>
              </a:lnSpc>
              <a:spcBef>
                <a:spcPts val="105"/>
              </a:spcBef>
            </a:pPr>
            <a:r>
              <a:rPr dirty="0"/>
              <a:t>MANAGEMENT</a:t>
            </a:r>
            <a:r>
              <a:rPr spc="-100" dirty="0"/>
              <a:t> </a:t>
            </a:r>
            <a:r>
              <a:rPr dirty="0"/>
              <a:t>OF</a:t>
            </a:r>
            <a:r>
              <a:rPr spc="-120" dirty="0"/>
              <a:t> </a:t>
            </a:r>
            <a:r>
              <a:rPr dirty="0"/>
              <a:t>PEPTIC</a:t>
            </a:r>
            <a:r>
              <a:rPr spc="-40" dirty="0"/>
              <a:t> </a:t>
            </a:r>
            <a:r>
              <a:rPr spc="-10" dirty="0"/>
              <a:t>ULCER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30654"/>
            <a:ext cx="2894965" cy="761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Non-</a:t>
            </a:r>
            <a:r>
              <a:rPr sz="1600" spc="-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pharmacological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treatment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Pharmacological</a:t>
            </a:r>
            <a:r>
              <a:rPr sz="1600" spc="-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treatment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70990">
              <a:lnSpc>
                <a:spcPct val="100000"/>
              </a:lnSpc>
              <a:spcBef>
                <a:spcPts val="105"/>
              </a:spcBef>
            </a:pPr>
            <a:r>
              <a:rPr dirty="0"/>
              <a:t>NON-</a:t>
            </a:r>
            <a:r>
              <a:rPr spc="-10" dirty="0"/>
              <a:t>PHARMACOLOGICAL</a:t>
            </a:r>
            <a:r>
              <a:rPr spc="-135" dirty="0"/>
              <a:t> </a:t>
            </a:r>
            <a:r>
              <a:rPr spc="-10" dirty="0"/>
              <a:t>TREATMENT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254074"/>
            <a:ext cx="10099675" cy="2113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Discontinue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NSAIDs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spc="-20" dirty="0">
                <a:latin typeface="Times New Roman"/>
                <a:cs typeface="Times New Roman"/>
              </a:rPr>
              <a:t>Avoid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spicy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food,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caffeine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alcohol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Reducing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decrease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stop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cigarette </a:t>
            </a:r>
            <a:r>
              <a:rPr sz="1600" spc="-10" dirty="0">
                <a:latin typeface="Times New Roman"/>
                <a:cs typeface="Times New Roman"/>
              </a:rPr>
              <a:t>smoking</a:t>
            </a:r>
            <a:endParaRPr sz="1600">
              <a:latin typeface="Times New Roman"/>
              <a:cs typeface="Times New Roman"/>
            </a:endParaRPr>
          </a:p>
          <a:p>
            <a:pPr marL="241300" marR="5080" indent="-229235">
              <a:lnSpc>
                <a:spcPct val="150200"/>
              </a:lnSpc>
              <a:spcBef>
                <a:spcPts val="99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Probiotics,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especially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strains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lactic-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producing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bacteria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such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lactobacillus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bifictobacterium,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lactoferrin </a:t>
            </a:r>
            <a:r>
              <a:rPr sz="1600" spc="-25" dirty="0">
                <a:latin typeface="Times New Roman"/>
                <a:cs typeface="Times New Roman"/>
              </a:rPr>
              <a:t>and </a:t>
            </a:r>
            <a:r>
              <a:rPr sz="1600" dirty="0">
                <a:latin typeface="Times New Roman"/>
                <a:cs typeface="Times New Roman"/>
              </a:rPr>
              <a:t>food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stuffs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have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been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used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supplement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H.Pylori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eradication.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94909" y="450037"/>
            <a:ext cx="22021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CLASSIFICATION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0">
              <a:lnSpc>
                <a:spcPts val="1240"/>
              </a:lnSpc>
            </a:pPr>
            <a:r>
              <a:rPr lang="en-US" smtClean="0">
                <a:solidFill>
                  <a:srgbClr val="888888"/>
                </a:solidFill>
                <a:latin typeface="Calibri"/>
                <a:cs typeface="Calibri"/>
              </a:rPr>
              <a:t>RDP</a:t>
            </a:r>
            <a:endParaRPr spc="-10" dirty="0">
              <a:solidFill>
                <a:srgbClr val="888888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1084579"/>
            <a:ext cx="8221980" cy="4704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Wingdings"/>
              <a:buChar char=""/>
              <a:tabLst>
                <a:tab pos="241300" algn="l"/>
              </a:tabLst>
            </a:pPr>
            <a:r>
              <a:rPr sz="1600" b="1" dirty="0">
                <a:latin typeface="Times New Roman"/>
                <a:cs typeface="Times New Roman"/>
              </a:rPr>
              <a:t>Acid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Neutralizing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agents: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(ANTACIDS)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Systemic: Sodium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Bicarbonate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Sod.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Citrate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Nonsystemic: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Magnesium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hydroxide,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Mag.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Treisilicate,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Aluminium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hydroxide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gel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Wingdings"/>
              <a:buChar char=""/>
              <a:tabLst>
                <a:tab pos="241300" algn="l"/>
              </a:tabLst>
            </a:pPr>
            <a:r>
              <a:rPr sz="1600" b="1" dirty="0">
                <a:latin typeface="Times New Roman"/>
                <a:cs typeface="Times New Roman"/>
              </a:rPr>
              <a:t>Reduction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in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Gastric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acid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secretion: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600">
              <a:latin typeface="Times New Roman"/>
              <a:cs typeface="Times New Roman"/>
            </a:endParaRPr>
          </a:p>
          <a:p>
            <a:pPr marL="291465" indent="-27876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1465" algn="l"/>
              </a:tabLst>
            </a:pPr>
            <a:r>
              <a:rPr sz="1600" dirty="0">
                <a:latin typeface="Times New Roman"/>
                <a:cs typeface="Times New Roman"/>
              </a:rPr>
              <a:t>H2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antihistamines: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Cimetidine,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Ranitidine,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Famotidine,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Nizatidine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Roxatidine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Proton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pump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inhibitors: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Omeprazole,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Lansoprazole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Pantoprazole,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Rabeprazole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Esomeprazole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Anticholinergics: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Pirenzepine,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Propantheline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Oxyphenonium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Prostaglandin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analogue: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Misoprostol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Wingdings"/>
              <a:buChar char=""/>
              <a:tabLst>
                <a:tab pos="241300" algn="l"/>
              </a:tabLst>
            </a:pPr>
            <a:r>
              <a:rPr sz="1600" b="1" dirty="0">
                <a:latin typeface="Times New Roman"/>
                <a:cs typeface="Times New Roman"/>
              </a:rPr>
              <a:t>Ulcer</a:t>
            </a:r>
            <a:r>
              <a:rPr sz="1600" b="1" spc="-8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protectives: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Sucralfate,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Colloidal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Bismuth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subcitrate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Wingdings"/>
              <a:buChar char="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41300" algn="l"/>
              </a:tabLst>
            </a:pPr>
            <a:r>
              <a:rPr sz="1600" b="1" spc="-20" dirty="0">
                <a:latin typeface="Times New Roman"/>
                <a:cs typeface="Times New Roman"/>
              </a:rPr>
              <a:t>Anti-</a:t>
            </a:r>
            <a:r>
              <a:rPr sz="1600" b="1" dirty="0">
                <a:latin typeface="Times New Roman"/>
                <a:cs typeface="Times New Roman"/>
              </a:rPr>
              <a:t>H.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pylori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Drugs: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Amoxicillin,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Clarithromycin,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metronidazole,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tinidazole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tetracycline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5753" y="476503"/>
            <a:ext cx="54603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ACID</a:t>
            </a:r>
            <a:r>
              <a:rPr spc="-10" dirty="0"/>
              <a:t> NEUTRALIZING</a:t>
            </a:r>
            <a:r>
              <a:rPr spc="-105" dirty="0"/>
              <a:t> </a:t>
            </a:r>
            <a:r>
              <a:rPr dirty="0"/>
              <a:t>AGENTS:</a:t>
            </a:r>
            <a:r>
              <a:rPr spc="-25" dirty="0"/>
              <a:t> </a:t>
            </a:r>
            <a:r>
              <a:rPr spc="-10" dirty="0"/>
              <a:t>(ANTACIDS)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0">
              <a:lnSpc>
                <a:spcPts val="1240"/>
              </a:lnSpc>
            </a:pPr>
            <a:r>
              <a:rPr lang="en-US" smtClean="0">
                <a:solidFill>
                  <a:srgbClr val="888888"/>
                </a:solidFill>
                <a:latin typeface="Calibri"/>
                <a:cs typeface="Calibri"/>
              </a:rPr>
              <a:t>RDP</a:t>
            </a:r>
            <a:endParaRPr spc="-10" dirty="0">
              <a:solidFill>
                <a:srgbClr val="888888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879754"/>
            <a:ext cx="10192385" cy="367474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OVER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COUNTER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taken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mouth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quick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relief.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spc="-10" dirty="0">
                <a:latin typeface="Times New Roman"/>
                <a:cs typeface="Times New Roman"/>
              </a:rPr>
              <a:t>Treatment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antacids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alone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symptomatic 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only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justified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minor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symptoms.</a:t>
            </a:r>
            <a:endParaRPr sz="1600">
              <a:latin typeface="Times New Roman"/>
              <a:cs typeface="Times New Roman"/>
            </a:endParaRPr>
          </a:p>
          <a:p>
            <a:pPr marL="241300" marR="5080" indent="-229235">
              <a:lnSpc>
                <a:spcPts val="1730"/>
              </a:lnSpc>
              <a:spcBef>
                <a:spcPts val="102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Antacids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distinct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from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acid-</a:t>
            </a:r>
            <a:r>
              <a:rPr sz="1600" dirty="0">
                <a:latin typeface="Times New Roman"/>
                <a:cs typeface="Times New Roman"/>
              </a:rPr>
              <a:t>reducing drugs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like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H2-</a:t>
            </a:r>
            <a:r>
              <a:rPr sz="1600" dirty="0">
                <a:latin typeface="Times New Roman"/>
                <a:cs typeface="Times New Roman"/>
              </a:rPr>
              <a:t>receptor antagonists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proton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pump inhibitors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they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kill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bacteria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Helicobacter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pylori,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which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causes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most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ulcers.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78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Fast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onset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action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makes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them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first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choice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serious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PUD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all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patients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every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condition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PUD.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Antacids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contain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alkaline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ions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that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chemically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neutralize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reducing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damage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relieving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pain.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Systemic</a:t>
            </a:r>
            <a:endParaRPr sz="1600">
              <a:latin typeface="Times New Roman"/>
              <a:cs typeface="Times New Roman"/>
            </a:endParaRPr>
          </a:p>
          <a:p>
            <a:pPr marL="241300" marR="586740" indent="1599565">
              <a:lnSpc>
                <a:spcPts val="1730"/>
              </a:lnSpc>
              <a:spcBef>
                <a:spcPts val="1035"/>
              </a:spcBef>
            </a:pPr>
            <a:r>
              <a:rPr sz="1600" dirty="0">
                <a:latin typeface="Times New Roman"/>
                <a:cs typeface="Times New Roman"/>
              </a:rPr>
              <a:t>Sodium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bicarbonate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systemic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alkalizer,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which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increases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plasma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bicarbonate,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buffers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excess </a:t>
            </a:r>
            <a:r>
              <a:rPr sz="1600" dirty="0">
                <a:latin typeface="Times New Roman"/>
                <a:cs typeface="Times New Roman"/>
              </a:rPr>
              <a:t>hydrogen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ion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concentration,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raises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blood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pH,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thereby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reversing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clinical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manifestations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acidosis.</a:t>
            </a:r>
            <a:endParaRPr sz="1600">
              <a:latin typeface="Times New Roman"/>
              <a:cs typeface="Times New Roman"/>
            </a:endParaRPr>
          </a:p>
          <a:p>
            <a:pPr marL="241300" marR="6350" indent="1650364">
              <a:lnSpc>
                <a:spcPts val="1730"/>
              </a:lnSpc>
              <a:spcBef>
                <a:spcPts val="990"/>
              </a:spcBef>
            </a:pPr>
            <a:r>
              <a:rPr sz="1600" dirty="0">
                <a:latin typeface="Times New Roman"/>
                <a:cs typeface="Times New Roman"/>
              </a:rPr>
              <a:t>Sodium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bicarbonate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acts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antacid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reacts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chemically to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neutralize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buffer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existing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quantities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but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direct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effect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output.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This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action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results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increased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value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contents,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thus </a:t>
            </a:r>
            <a:r>
              <a:rPr sz="1600" dirty="0">
                <a:latin typeface="Times New Roman"/>
                <a:cs typeface="Times New Roman"/>
              </a:rPr>
              <a:t>providing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relief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hyperacidity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symptoms.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725828"/>
            <a:ext cx="10218420" cy="298132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Non-Systemic</a:t>
            </a:r>
            <a:endParaRPr sz="1600">
              <a:latin typeface="Times New Roman"/>
              <a:cs typeface="Times New Roman"/>
            </a:endParaRPr>
          </a:p>
          <a:p>
            <a:pPr marL="966469" marR="1778000">
              <a:lnSpc>
                <a:spcPct val="141900"/>
              </a:lnSpc>
            </a:pPr>
            <a:r>
              <a:rPr sz="1600" dirty="0">
                <a:latin typeface="Times New Roman"/>
                <a:cs typeface="Times New Roman"/>
              </a:rPr>
              <a:t>Aluminum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hydroxide,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Calcium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carbonate,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Magnesium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hydroxide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basic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inorganic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salts </a:t>
            </a:r>
            <a:r>
              <a:rPr sz="1600" dirty="0">
                <a:latin typeface="Times New Roman"/>
                <a:cs typeface="Times New Roman"/>
              </a:rPr>
              <a:t>Acts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neutralizing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hydrochloric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secretions.</a:t>
            </a:r>
            <a:endParaRPr sz="1600">
              <a:latin typeface="Times New Roman"/>
              <a:cs typeface="Times New Roman"/>
            </a:endParaRPr>
          </a:p>
          <a:p>
            <a:pPr marL="241300" marR="164465" indent="725170">
              <a:lnSpc>
                <a:spcPts val="1730"/>
              </a:lnSpc>
              <a:spcBef>
                <a:spcPts val="1035"/>
              </a:spcBef>
            </a:pPr>
            <a:r>
              <a:rPr sz="1600" dirty="0">
                <a:latin typeface="Times New Roman"/>
                <a:cs typeface="Times New Roman"/>
              </a:rPr>
              <a:t>Aluminum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hydroxide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slowly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solubilized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reacts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hydrochloric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form </a:t>
            </a:r>
            <a:r>
              <a:rPr sz="1600" spc="-10" dirty="0">
                <a:latin typeface="Times New Roman"/>
                <a:cs typeface="Times New Roman"/>
              </a:rPr>
              <a:t>aluminium </a:t>
            </a:r>
            <a:r>
              <a:rPr sz="1600" dirty="0">
                <a:latin typeface="Times New Roman"/>
                <a:cs typeface="Times New Roman"/>
              </a:rPr>
              <a:t>chloride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water.</a:t>
            </a:r>
            <a:endParaRPr sz="1600">
              <a:latin typeface="Times New Roman"/>
              <a:cs typeface="Times New Roman"/>
            </a:endParaRPr>
          </a:p>
          <a:p>
            <a:pPr marL="241300" marR="357505" indent="685165">
              <a:lnSpc>
                <a:spcPts val="1730"/>
              </a:lnSpc>
              <a:spcBef>
                <a:spcPts val="990"/>
              </a:spcBef>
            </a:pPr>
            <a:r>
              <a:rPr sz="1600" dirty="0">
                <a:latin typeface="Times New Roman"/>
                <a:cs typeface="Times New Roman"/>
              </a:rPr>
              <a:t>It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also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inhibits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action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pepsin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increasing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via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adsorption.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Cytoprotective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effects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may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occur </a:t>
            </a:r>
            <a:r>
              <a:rPr sz="1600" dirty="0">
                <a:latin typeface="Times New Roman"/>
                <a:cs typeface="Times New Roman"/>
              </a:rPr>
              <a:t>through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increases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bicarbonate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ion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(HCO3-</a:t>
            </a:r>
            <a:r>
              <a:rPr sz="1600" dirty="0">
                <a:latin typeface="Times New Roman"/>
                <a:cs typeface="Times New Roman"/>
              </a:rPr>
              <a:t>)and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prostaglandins.</a:t>
            </a:r>
            <a:endParaRPr sz="1600">
              <a:latin typeface="Times New Roman"/>
              <a:cs typeface="Times New Roman"/>
            </a:endParaRPr>
          </a:p>
          <a:p>
            <a:pPr marL="241300" marR="5080" indent="-179070">
              <a:lnSpc>
                <a:spcPts val="1730"/>
              </a:lnSpc>
              <a:spcBef>
                <a:spcPts val="990"/>
              </a:spcBef>
            </a:pPr>
            <a:r>
              <a:rPr sz="1600" b="1" dirty="0">
                <a:latin typeface="Times New Roman"/>
                <a:cs typeface="Times New Roman"/>
              </a:rPr>
              <a:t>EXAMPLES</a:t>
            </a:r>
            <a:r>
              <a:rPr sz="1600" b="1" spc="-10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: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Aluminium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hydroxide,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Magnesium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hydroxide,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Aluminum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hydroxide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magnesium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hydroxide,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Aluminum </a:t>
            </a:r>
            <a:r>
              <a:rPr sz="1600" dirty="0">
                <a:latin typeface="Times New Roman"/>
                <a:cs typeface="Times New Roman"/>
              </a:rPr>
              <a:t>carbonate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gel,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Calcium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carbonate,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Sodium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bicarbonate,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Hydrotalcite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[Mg6Al2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(CO3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)(OH)16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·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4(H2O)],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Bismuth subsalicylate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094211" y="6464680"/>
            <a:ext cx="18097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21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lang="en-US" spc="-50" smtClean="0"/>
              <a:t>21</a:t>
            </a:fld>
            <a:endParaRPr lang="en-US" spc="-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5964" y="300355"/>
            <a:ext cx="81775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REDUCTION</a:t>
            </a:r>
            <a:r>
              <a:rPr spc="-70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spc="-10" dirty="0"/>
              <a:t>GASTRIC</a:t>
            </a:r>
            <a:r>
              <a:rPr spc="-135" dirty="0"/>
              <a:t> </a:t>
            </a:r>
            <a:r>
              <a:rPr dirty="0"/>
              <a:t>ACID</a:t>
            </a:r>
            <a:r>
              <a:rPr spc="-25" dirty="0"/>
              <a:t> </a:t>
            </a:r>
            <a:r>
              <a:rPr dirty="0"/>
              <a:t>SECRETION:</a:t>
            </a:r>
            <a:r>
              <a:rPr spc="-35" dirty="0"/>
              <a:t> </a:t>
            </a:r>
            <a:r>
              <a:rPr dirty="0"/>
              <a:t>H2</a:t>
            </a:r>
            <a:r>
              <a:rPr spc="-125" dirty="0"/>
              <a:t> </a:t>
            </a:r>
            <a:r>
              <a:rPr spc="-10" dirty="0"/>
              <a:t>ANTIHISTAMINES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0">
              <a:lnSpc>
                <a:spcPts val="1240"/>
              </a:lnSpc>
            </a:pPr>
            <a:r>
              <a:rPr lang="en-US" smtClean="0">
                <a:solidFill>
                  <a:srgbClr val="888888"/>
                </a:solidFill>
                <a:latin typeface="Calibri"/>
                <a:cs typeface="Calibri"/>
              </a:rPr>
              <a:t>RDP</a:t>
            </a:r>
            <a:endParaRPr spc="-10" dirty="0">
              <a:solidFill>
                <a:srgbClr val="888888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709955"/>
            <a:ext cx="8725535" cy="5179060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1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Extremely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safe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drugs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well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tolerated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Promote 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healing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duodenal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ulcers</a:t>
            </a:r>
            <a:endParaRPr sz="1600">
              <a:latin typeface="Times New Roman"/>
              <a:cs typeface="Times New Roman"/>
            </a:endParaRPr>
          </a:p>
          <a:p>
            <a:pPr marL="1841500">
              <a:lnSpc>
                <a:spcPct val="100000"/>
              </a:lnSpc>
              <a:spcBef>
                <a:spcPts val="610"/>
              </a:spcBef>
            </a:pPr>
            <a:r>
              <a:rPr sz="1600" dirty="0">
                <a:latin typeface="Times New Roman"/>
                <a:cs typeface="Times New Roman"/>
              </a:rPr>
              <a:t>Duodenal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70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90%</a:t>
            </a:r>
            <a:endParaRPr sz="1600">
              <a:latin typeface="Times New Roman"/>
              <a:cs typeface="Times New Roman"/>
            </a:endParaRPr>
          </a:p>
          <a:p>
            <a:pPr marL="1891664">
              <a:lnSpc>
                <a:spcPct val="100000"/>
              </a:lnSpc>
              <a:spcBef>
                <a:spcPts val="625"/>
              </a:spcBef>
            </a:pP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50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75%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(NSAID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ulcers))</a:t>
            </a:r>
            <a:endParaRPr sz="1600">
              <a:latin typeface="Times New Roman"/>
              <a:cs typeface="Times New Roman"/>
            </a:endParaRPr>
          </a:p>
          <a:p>
            <a:pPr marL="1841500" marR="4891405">
              <a:lnSpc>
                <a:spcPct val="131900"/>
              </a:lnSpc>
            </a:pP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gastritis </a:t>
            </a:r>
            <a:r>
              <a:rPr sz="1600" spc="-20" dirty="0">
                <a:latin typeface="Times New Roman"/>
                <a:cs typeface="Times New Roman"/>
              </a:rPr>
              <a:t>GERD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600" b="1" dirty="0">
                <a:latin typeface="Times New Roman"/>
                <a:cs typeface="Times New Roman"/>
              </a:rPr>
              <a:t>EXAMPLES</a:t>
            </a:r>
            <a:r>
              <a:rPr sz="1600" dirty="0">
                <a:latin typeface="Times New Roman"/>
                <a:cs typeface="Times New Roman"/>
              </a:rPr>
              <a:t>: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Cimetidine,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Ranitidine,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Famotidine,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Roxatidine,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Nizatidine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600" b="1" dirty="0">
                <a:latin typeface="Times New Roman"/>
                <a:cs typeface="Times New Roman"/>
              </a:rPr>
              <a:t>MECHANISM</a:t>
            </a:r>
            <a:r>
              <a:rPr sz="1600" b="1" spc="-75" dirty="0">
                <a:latin typeface="Times New Roman"/>
                <a:cs typeface="Times New Roman"/>
              </a:rPr>
              <a:t> </a:t>
            </a:r>
            <a:r>
              <a:rPr sz="1600" b="1" spc="-25" dirty="0">
                <a:latin typeface="Times New Roman"/>
                <a:cs typeface="Times New Roman"/>
              </a:rPr>
              <a:t>OF</a:t>
            </a:r>
            <a:r>
              <a:rPr sz="1600" b="1" spc="-1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ACTION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Reversible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competitive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inhibitors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H2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receptor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Highly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selective,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action on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H1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H3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receptors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All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phases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secretion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spc="-35" dirty="0">
                <a:latin typeface="Times New Roman"/>
                <a:cs typeface="Times New Roman"/>
              </a:rPr>
              <a:t>Very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effective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inhibiting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nocturnal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secretion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(as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depends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largely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Histamine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Modest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impact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meal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stimulated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secretion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(as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depends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gastrin,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acetylcholine 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histamine)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spc="-35" dirty="0">
                <a:latin typeface="Times New Roman"/>
                <a:cs typeface="Times New Roman"/>
              </a:rPr>
              <a:t>Volume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pepsin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content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also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reduced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spc="-35" dirty="0">
                <a:latin typeface="Times New Roman"/>
                <a:cs typeface="Times New Roman"/>
              </a:rPr>
              <a:t>Volume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reduced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60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70%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-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anti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ulcerogenic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effect</a:t>
            </a:r>
            <a:endParaRPr sz="1600">
              <a:latin typeface="Times New Roman"/>
              <a:cs typeface="Times New Roman"/>
            </a:endParaRPr>
          </a:p>
          <a:p>
            <a:pPr marL="291465" indent="-278765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291465" algn="l"/>
              </a:tabLst>
            </a:pPr>
            <a:r>
              <a:rPr sz="1600" dirty="0">
                <a:latin typeface="Times New Roman"/>
                <a:cs typeface="Times New Roman"/>
              </a:rPr>
              <a:t>No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effect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motility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3783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dirty="0"/>
              <a:t>REDUCTION</a:t>
            </a:r>
            <a:r>
              <a:rPr spc="-6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spc="-10" dirty="0"/>
              <a:t>GASTRIC</a:t>
            </a:r>
            <a:r>
              <a:rPr spc="-135" dirty="0"/>
              <a:t> </a:t>
            </a:r>
            <a:r>
              <a:rPr dirty="0"/>
              <a:t>ACID</a:t>
            </a:r>
            <a:r>
              <a:rPr spc="-25" dirty="0"/>
              <a:t> </a:t>
            </a:r>
            <a:r>
              <a:rPr dirty="0"/>
              <a:t>SECRETION:</a:t>
            </a:r>
            <a:r>
              <a:rPr spc="-35" dirty="0"/>
              <a:t> </a:t>
            </a:r>
            <a:r>
              <a:rPr dirty="0"/>
              <a:t>H2</a:t>
            </a:r>
            <a:r>
              <a:rPr spc="-125" dirty="0"/>
              <a:t> </a:t>
            </a:r>
            <a:r>
              <a:rPr spc="-10" dirty="0"/>
              <a:t>ANTIHISTAMINES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0">
              <a:lnSpc>
                <a:spcPts val="1240"/>
              </a:lnSpc>
            </a:pPr>
            <a:r>
              <a:rPr lang="en-US" smtClean="0">
                <a:solidFill>
                  <a:srgbClr val="888888"/>
                </a:solidFill>
                <a:latin typeface="Calibri"/>
                <a:cs typeface="Calibri"/>
              </a:rPr>
              <a:t>RDP</a:t>
            </a:r>
            <a:endParaRPr spc="-10" dirty="0">
              <a:solidFill>
                <a:srgbClr val="888888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1725828"/>
            <a:ext cx="8047990" cy="3142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4699635" indent="-228600">
              <a:lnSpc>
                <a:spcPct val="141900"/>
              </a:lnSpc>
              <a:spcBef>
                <a:spcPts val="100"/>
              </a:spcBef>
              <a:buFont typeface="Wingdings"/>
              <a:buChar char=""/>
              <a:tabLst>
                <a:tab pos="927100" algn="l"/>
              </a:tabLst>
            </a:pPr>
            <a:r>
              <a:rPr sz="1600" spc="-10" dirty="0">
                <a:latin typeface="Times New Roman"/>
                <a:cs typeface="Times New Roman"/>
              </a:rPr>
              <a:t>Main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ADRs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 related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10" dirty="0">
                <a:latin typeface="Times New Roman"/>
                <a:cs typeface="Times New Roman"/>
              </a:rPr>
              <a:t> Cimetidine: 	</a:t>
            </a:r>
            <a:r>
              <a:rPr sz="1600" dirty="0">
                <a:latin typeface="Times New Roman"/>
                <a:cs typeface="Times New Roman"/>
              </a:rPr>
              <a:t>Antiandrogenic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effects</a:t>
            </a:r>
            <a:endParaRPr sz="160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805"/>
              </a:spcBef>
            </a:pPr>
            <a:r>
              <a:rPr sz="1600" dirty="0">
                <a:latin typeface="Times New Roman"/>
                <a:cs typeface="Times New Roman"/>
              </a:rPr>
              <a:t>Increases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prolactin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secretion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inhibits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degradation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estradiol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liver</a:t>
            </a:r>
            <a:endParaRPr sz="1600">
              <a:latin typeface="Times New Roman"/>
              <a:cs typeface="Times New Roman"/>
            </a:endParaRPr>
          </a:p>
          <a:p>
            <a:pPr marL="927100" marR="5080">
              <a:lnSpc>
                <a:spcPct val="141900"/>
              </a:lnSpc>
              <a:spcBef>
                <a:spcPts val="10"/>
              </a:spcBef>
            </a:pPr>
            <a:r>
              <a:rPr sz="1600" dirty="0">
                <a:latin typeface="Times New Roman"/>
                <a:cs typeface="Times New Roman"/>
              </a:rPr>
              <a:t>Cytochrome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P450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inhibition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theophylline,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metronidazole,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phenytoin,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imipramine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etc. </a:t>
            </a:r>
            <a:r>
              <a:rPr sz="1600" spc="-10" dirty="0">
                <a:latin typeface="Times New Roman"/>
                <a:cs typeface="Times New Roman"/>
              </a:rPr>
              <a:t>Antacids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05"/>
              </a:spcBef>
              <a:buFont typeface="Wingdings"/>
              <a:buChar char=""/>
              <a:tabLst>
                <a:tab pos="241300" algn="l"/>
              </a:tabLst>
            </a:pPr>
            <a:r>
              <a:rPr sz="1600" spc="-10" dirty="0">
                <a:latin typeface="Times New Roman"/>
                <a:cs typeface="Times New Roman"/>
              </a:rPr>
              <a:t>Others:</a:t>
            </a:r>
            <a:endParaRPr sz="160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815"/>
              </a:spcBef>
            </a:pPr>
            <a:r>
              <a:rPr sz="1600" dirty="0">
                <a:latin typeface="Times New Roman"/>
                <a:cs typeface="Times New Roman"/>
              </a:rPr>
              <a:t>Headache,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dizziness,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bowel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upset,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dry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mouth</a:t>
            </a:r>
            <a:endParaRPr sz="160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805"/>
              </a:spcBef>
            </a:pPr>
            <a:r>
              <a:rPr sz="1600" dirty="0">
                <a:latin typeface="Times New Roman"/>
                <a:cs typeface="Times New Roman"/>
              </a:rPr>
              <a:t>Bolus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IV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release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histamine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bradycardia,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arrhythmia,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cardiac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arrest</a:t>
            </a:r>
            <a:endParaRPr sz="160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805"/>
              </a:spcBef>
            </a:pPr>
            <a:r>
              <a:rPr sz="1600" dirty="0">
                <a:latin typeface="Times New Roman"/>
                <a:cs typeface="Times New Roman"/>
              </a:rPr>
              <a:t>Elderly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-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precaution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48734" y="456945"/>
            <a:ext cx="34931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PROTON</a:t>
            </a:r>
            <a:r>
              <a:rPr spc="-40" dirty="0"/>
              <a:t> </a:t>
            </a:r>
            <a:r>
              <a:rPr spc="-10" dirty="0"/>
              <a:t>PUMP</a:t>
            </a:r>
            <a:r>
              <a:rPr spc="-120" dirty="0"/>
              <a:t> </a:t>
            </a:r>
            <a:r>
              <a:rPr spc="-10" dirty="0"/>
              <a:t>INHIBITORS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0">
              <a:lnSpc>
                <a:spcPts val="1240"/>
              </a:lnSpc>
            </a:pPr>
            <a:r>
              <a:rPr lang="en-US" smtClean="0">
                <a:solidFill>
                  <a:srgbClr val="888888"/>
                </a:solidFill>
                <a:latin typeface="Calibri"/>
                <a:cs typeface="Calibri"/>
              </a:rPr>
              <a:t>RDP</a:t>
            </a:r>
            <a:endParaRPr spc="-10" dirty="0">
              <a:solidFill>
                <a:srgbClr val="888888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1189100"/>
            <a:ext cx="10233025" cy="4815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Most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effective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drugs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antiulcer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therapy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Prodrugs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requiring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activation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environment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Prototype: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Omeprazole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(Prilosec)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Examples: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Lansoprazole,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Pantoprazole,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Rabeprazole,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Esomeprazole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MECHANISM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b="1" spc="-25" dirty="0">
                <a:latin typeface="Times New Roman"/>
                <a:cs typeface="Times New Roman"/>
              </a:rPr>
              <a:t>OF</a:t>
            </a:r>
            <a:r>
              <a:rPr sz="1600" b="1" spc="-1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ACTION</a:t>
            </a:r>
            <a:endParaRPr sz="1600">
              <a:latin typeface="Times New Roman"/>
              <a:cs typeface="Times New Roman"/>
            </a:endParaRPr>
          </a:p>
          <a:p>
            <a:pPr marL="241300" marR="229870" indent="-229235">
              <a:lnSpc>
                <a:spcPct val="15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Acts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irreversibly blocking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hydrogen/potassium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adenosine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triphosphatase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enzyme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system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H+/K+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ATPase,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or, </a:t>
            </a:r>
            <a:r>
              <a:rPr sz="1600" dirty="0">
                <a:latin typeface="Times New Roman"/>
                <a:cs typeface="Times New Roman"/>
              </a:rPr>
              <a:t>more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commonly,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proton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pump)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parietal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cells.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spc="-20" dirty="0">
                <a:latin typeface="Times New Roman"/>
                <a:cs typeface="Times New Roman"/>
              </a:rPr>
              <a:t>Targeting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terminal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step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production,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well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irreversible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nature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inhibition,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results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class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drugs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Times New Roman"/>
                <a:cs typeface="Times New Roman"/>
              </a:rPr>
              <a:t>that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significantly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more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effective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H2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antagonists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reduce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secretion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up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99%.</a:t>
            </a:r>
            <a:endParaRPr sz="1600">
              <a:latin typeface="Times New Roman"/>
              <a:cs typeface="Times New Roman"/>
            </a:endParaRPr>
          </a:p>
          <a:p>
            <a:pPr marL="241300" marR="618490" indent="-229235">
              <a:lnSpc>
                <a:spcPct val="15000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Decreasing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aid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healing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duodenal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reduce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from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indigestion</a:t>
            </a:r>
            <a:r>
              <a:rPr sz="1600" spc="-25" dirty="0">
                <a:latin typeface="Times New Roman"/>
                <a:cs typeface="Times New Roman"/>
              </a:rPr>
              <a:t> and </a:t>
            </a:r>
            <a:r>
              <a:rPr sz="1600" spc="-10" dirty="0">
                <a:latin typeface="Times New Roman"/>
                <a:cs typeface="Times New Roman"/>
              </a:rPr>
              <a:t>heartburn.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6923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ANTICHOLINERGICS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0">
              <a:lnSpc>
                <a:spcPts val="1240"/>
              </a:lnSpc>
            </a:pPr>
            <a:r>
              <a:rPr lang="en-US" smtClean="0">
                <a:solidFill>
                  <a:srgbClr val="888888"/>
                </a:solidFill>
                <a:latin typeface="Calibri"/>
                <a:cs typeface="Calibri"/>
              </a:rPr>
              <a:t>RDP</a:t>
            </a:r>
            <a:endParaRPr spc="-10" dirty="0">
              <a:solidFill>
                <a:srgbClr val="888888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1202181"/>
            <a:ext cx="9720580" cy="4084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Unpopular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first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choice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because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high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incidence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anticholinergic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side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effects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(dry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mouth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blurred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vision)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3632835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(receptors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on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parietal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cells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are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M3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50" dirty="0"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Times New Roman"/>
                <a:cs typeface="Times New Roman"/>
              </a:rPr>
              <a:t>Atropine</a:t>
            </a:r>
            <a:r>
              <a:rPr sz="1600" spc="-10" dirty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Block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M1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class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receptors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Reduce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production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Abolish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gastrointestinal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spasm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Pirenzepine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and</a:t>
            </a:r>
            <a:r>
              <a:rPr sz="1600" b="1" spc="-8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Telenzepine</a:t>
            </a:r>
            <a:r>
              <a:rPr sz="1600" spc="-10" dirty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Reduce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meal stimulated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HCl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secretion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reversible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blockade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muscarinic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(M1)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receptors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cell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bodies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the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Times New Roman"/>
                <a:cs typeface="Times New Roman"/>
              </a:rPr>
              <a:t>intramural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cholinergic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ganglia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4621" y="424433"/>
            <a:ext cx="37623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PROSTAGLANDIN</a:t>
            </a:r>
            <a:r>
              <a:rPr spc="-15" dirty="0"/>
              <a:t> </a:t>
            </a:r>
            <a:r>
              <a:rPr spc="-10" dirty="0"/>
              <a:t>ANALOGUE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0">
              <a:lnSpc>
                <a:spcPts val="1240"/>
              </a:lnSpc>
            </a:pPr>
            <a:r>
              <a:rPr lang="en-US" smtClean="0">
                <a:solidFill>
                  <a:srgbClr val="888888"/>
                </a:solidFill>
                <a:latin typeface="Calibri"/>
                <a:cs typeface="Calibri"/>
              </a:rPr>
              <a:t>RDP</a:t>
            </a:r>
            <a:endParaRPr spc="-10" dirty="0">
              <a:solidFill>
                <a:srgbClr val="888888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984961"/>
            <a:ext cx="10124440" cy="4886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Inhibit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secretion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19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Exhibit </a:t>
            </a:r>
            <a:r>
              <a:rPr sz="1600" spc="-10" dirty="0">
                <a:latin typeface="Times New Roman"/>
                <a:cs typeface="Times New Roman"/>
              </a:rPr>
              <a:t>‘cytoprotective’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activity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Enhance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local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production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mucus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bicarbonate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19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Promote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local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cell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regeneration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19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Help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maintain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mucosal</a:t>
            </a:r>
            <a:r>
              <a:rPr sz="1600" spc="-20" dirty="0">
                <a:latin typeface="Times New Roman"/>
                <a:cs typeface="Times New Roman"/>
              </a:rPr>
              <a:t> blood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spc="-50" dirty="0">
                <a:latin typeface="Times New Roman"/>
                <a:cs typeface="Times New Roman"/>
              </a:rPr>
              <a:t>ONLY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DRUG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MARKET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MISOPROSTOL</a:t>
            </a:r>
            <a:endParaRPr sz="1600">
              <a:latin typeface="Times New Roman"/>
              <a:cs typeface="Times New Roman"/>
            </a:endParaRPr>
          </a:p>
          <a:p>
            <a:pPr marL="230504" algn="ctr">
              <a:lnSpc>
                <a:spcPct val="100000"/>
              </a:lnSpc>
              <a:spcBef>
                <a:spcPts val="1190"/>
              </a:spcBef>
            </a:pPr>
            <a:r>
              <a:rPr sz="1600" i="1" spc="-10" dirty="0">
                <a:latin typeface="Times New Roman"/>
                <a:cs typeface="Times New Roman"/>
              </a:rPr>
              <a:t>(Reinforcing </a:t>
            </a:r>
            <a:r>
              <a:rPr sz="1600" i="1" dirty="0">
                <a:latin typeface="Times New Roman"/>
                <a:cs typeface="Times New Roman"/>
              </a:rPr>
              <a:t>of</a:t>
            </a:r>
            <a:r>
              <a:rPr sz="1600" i="1" spc="-3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mucous</a:t>
            </a:r>
            <a:r>
              <a:rPr sz="1600" i="1" spc="-4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layer</a:t>
            </a:r>
            <a:r>
              <a:rPr sz="1600" i="1" spc="-3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buffered</a:t>
            </a:r>
            <a:r>
              <a:rPr sz="1600" i="1" spc="-3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by</a:t>
            </a:r>
            <a:r>
              <a:rPr sz="1600" i="1" spc="-4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HCO3</a:t>
            </a:r>
            <a:r>
              <a:rPr sz="1600" i="1" spc="-4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secretion</a:t>
            </a:r>
            <a:r>
              <a:rPr sz="1600" i="1" spc="-2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from</a:t>
            </a:r>
            <a:r>
              <a:rPr sz="1600" i="1" spc="-4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epithelial</a:t>
            </a:r>
            <a:r>
              <a:rPr sz="1600" i="1" spc="-1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cells)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1600" b="1" dirty="0">
                <a:latin typeface="Times New Roman"/>
                <a:cs typeface="Times New Roman"/>
              </a:rPr>
              <a:t>Mechanism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Of</a:t>
            </a:r>
            <a:r>
              <a:rPr sz="1600" b="1" spc="-9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Action: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Inhibit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histamine-</a:t>
            </a:r>
            <a:r>
              <a:rPr sz="1600" dirty="0">
                <a:latin typeface="Times New Roman"/>
                <a:cs typeface="Times New Roman"/>
              </a:rPr>
              <a:t>stimulated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secretion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190"/>
              </a:spcBef>
              <a:buFont typeface="Wingdings"/>
              <a:buChar char="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Stimulation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mucin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bicarbonate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secretion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1190"/>
              </a:spcBef>
              <a:buFont typeface="Wingdings"/>
              <a:buChar char="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Increase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mucosal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blood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flow</a:t>
            </a:r>
            <a:endParaRPr sz="1600">
              <a:latin typeface="Times New Roman"/>
              <a:cs typeface="Times New Roman"/>
            </a:endParaRPr>
          </a:p>
          <a:p>
            <a:pPr marL="241300" marR="5080" indent="-179070">
              <a:lnSpc>
                <a:spcPct val="110000"/>
              </a:lnSpc>
              <a:spcBef>
                <a:spcPts val="1010"/>
              </a:spcBef>
            </a:pPr>
            <a:r>
              <a:rPr sz="1600" b="1" dirty="0">
                <a:latin typeface="Times New Roman"/>
                <a:cs typeface="Times New Roman"/>
              </a:rPr>
              <a:t>Therapeutic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uses</a:t>
            </a:r>
            <a:r>
              <a:rPr sz="1600" dirty="0">
                <a:latin typeface="Times New Roman"/>
                <a:cs typeface="Times New Roman"/>
              </a:rPr>
              <a:t>: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Prevent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ion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NSAID-</a:t>
            </a:r>
            <a:r>
              <a:rPr sz="1600" dirty="0">
                <a:latin typeface="Times New Roman"/>
                <a:cs typeface="Times New Roman"/>
              </a:rPr>
              <a:t>induced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mucosal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injury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(rarely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used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because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needs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frequent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administration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4 </a:t>
            </a:r>
            <a:r>
              <a:rPr sz="1600" dirty="0">
                <a:latin typeface="Times New Roman"/>
                <a:cs typeface="Times New Roman"/>
              </a:rPr>
              <a:t>times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daily).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Misoprostol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contraindicated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Pregnancy.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93158" y="508838"/>
            <a:ext cx="28054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ULCER</a:t>
            </a:r>
            <a:r>
              <a:rPr spc="-75" dirty="0"/>
              <a:t> </a:t>
            </a:r>
            <a:r>
              <a:rPr spc="-10" dirty="0"/>
              <a:t>PROTECTIVES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0">
              <a:lnSpc>
                <a:spcPts val="1240"/>
              </a:lnSpc>
            </a:pPr>
            <a:r>
              <a:rPr lang="en-US" smtClean="0">
                <a:solidFill>
                  <a:srgbClr val="888888"/>
                </a:solidFill>
                <a:latin typeface="Calibri"/>
                <a:cs typeface="Calibri"/>
              </a:rPr>
              <a:t>RDP</a:t>
            </a:r>
            <a:endParaRPr spc="-10" dirty="0">
              <a:solidFill>
                <a:srgbClr val="888888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997355"/>
            <a:ext cx="9767570" cy="267017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600" b="1" dirty="0">
                <a:latin typeface="Times New Roman"/>
                <a:cs typeface="Times New Roman"/>
              </a:rPr>
              <a:t>Example:-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Bismuth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subsalicylate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600" b="1" dirty="0">
                <a:latin typeface="Times New Roman"/>
                <a:cs typeface="Times New Roman"/>
              </a:rPr>
              <a:t>Pharmacological</a:t>
            </a:r>
            <a:r>
              <a:rPr sz="1600" b="1" spc="-10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actions:</a:t>
            </a:r>
            <a:endParaRPr sz="1600">
              <a:latin typeface="Times New Roman"/>
              <a:cs typeface="Times New Roman"/>
            </a:endParaRPr>
          </a:p>
          <a:p>
            <a:pPr marL="290830" indent="-278130">
              <a:lnSpc>
                <a:spcPct val="100000"/>
              </a:lnSpc>
              <a:spcBef>
                <a:spcPts val="805"/>
              </a:spcBef>
              <a:buFont typeface="Wingdings"/>
              <a:buChar char=""/>
              <a:tabLst>
                <a:tab pos="290830" algn="l"/>
              </a:tabLst>
            </a:pPr>
            <a:r>
              <a:rPr sz="1600" dirty="0">
                <a:latin typeface="Times New Roman"/>
                <a:cs typeface="Times New Roman"/>
              </a:rPr>
              <a:t>Undergoes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rapid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dissolution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stomach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into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bismuth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salicylates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19"/>
              </a:spcBef>
              <a:buFont typeface="Wingdings"/>
              <a:buChar char="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Salicylates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absorbed</a:t>
            </a:r>
            <a:endParaRPr sz="1600">
              <a:latin typeface="Times New Roman"/>
              <a:cs typeface="Times New Roman"/>
            </a:endParaRPr>
          </a:p>
          <a:p>
            <a:pPr marL="240029" marR="5080" indent="-227965">
              <a:lnSpc>
                <a:spcPts val="1730"/>
              </a:lnSpc>
              <a:spcBef>
                <a:spcPts val="1019"/>
              </a:spcBef>
              <a:buFont typeface="Wingdings"/>
              <a:buChar char="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Bismuth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coats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erosions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protecting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them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from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pepsin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increases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prostaglandin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bicarbonate 	production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600" b="1" spc="-10" dirty="0">
                <a:latin typeface="Times New Roman"/>
                <a:cs typeface="Times New Roman"/>
              </a:rPr>
              <a:t>Uses</a:t>
            </a:r>
            <a:r>
              <a:rPr sz="1600" spc="-10" dirty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600" spc="-10" dirty="0">
                <a:latin typeface="Times New Roman"/>
                <a:cs typeface="Times New Roman"/>
              </a:rPr>
              <a:t>Treatment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dyspepsia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acute </a:t>
            </a:r>
            <a:r>
              <a:rPr sz="1600" spc="-10" dirty="0">
                <a:latin typeface="Times New Roman"/>
                <a:cs typeface="Times New Roman"/>
              </a:rPr>
              <a:t>diarrhoea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88002" y="548386"/>
            <a:ext cx="3014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ANTI-</a:t>
            </a:r>
            <a:r>
              <a:rPr dirty="0"/>
              <a:t>H.</a:t>
            </a:r>
            <a:r>
              <a:rPr spc="-20" dirty="0"/>
              <a:t> </a:t>
            </a:r>
            <a:r>
              <a:rPr dirty="0"/>
              <a:t>PYLORI</a:t>
            </a:r>
            <a:r>
              <a:rPr spc="5" dirty="0"/>
              <a:t> </a:t>
            </a:r>
            <a:r>
              <a:rPr spc="-10" dirty="0"/>
              <a:t>DRUGS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086992"/>
            <a:ext cx="56273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ORAL</a:t>
            </a:r>
            <a:r>
              <a:rPr sz="1600" b="1" u="sng" spc="-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DRUG</a:t>
            </a:r>
            <a:r>
              <a:rPr sz="1600" b="1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REGIMENS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USED</a:t>
            </a:r>
            <a:r>
              <a:rPr sz="1600" b="1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TO</a:t>
            </a:r>
            <a:r>
              <a:rPr sz="16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ERADICATE</a:t>
            </a:r>
            <a:r>
              <a:rPr sz="1600" b="1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H.PYLORI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1330682"/>
            <a:ext cx="4306570" cy="279654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b="1" dirty="0">
                <a:latin typeface="Times New Roman"/>
                <a:cs typeface="Times New Roman"/>
              </a:rPr>
              <a:t>Proton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Pump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inhibitor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based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3-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drug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regimens</a:t>
            </a:r>
            <a:endParaRPr sz="1600">
              <a:latin typeface="Times New Roman"/>
              <a:cs typeface="Times New Roman"/>
            </a:endParaRPr>
          </a:p>
          <a:p>
            <a:pPr marL="291465" indent="-278765">
              <a:lnSpc>
                <a:spcPct val="100000"/>
              </a:lnSpc>
              <a:spcBef>
                <a:spcPts val="805"/>
              </a:spcBef>
              <a:buFont typeface="Wingdings"/>
              <a:buChar char=""/>
              <a:tabLst>
                <a:tab pos="291465" algn="l"/>
              </a:tabLst>
            </a:pPr>
            <a:r>
              <a:rPr sz="1600" dirty="0">
                <a:latin typeface="Times New Roman"/>
                <a:cs typeface="Times New Roman"/>
              </a:rPr>
              <a:t>PPI-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standard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dose(a)-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BID-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14days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20"/>
              </a:spcBef>
              <a:buFont typeface="Wingdings"/>
              <a:buChar char="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Clarithromycin-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500mg-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BID-</a:t>
            </a:r>
            <a:r>
              <a:rPr sz="1600" dirty="0">
                <a:latin typeface="Times New Roman"/>
                <a:cs typeface="Times New Roman"/>
              </a:rPr>
              <a:t>14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00"/>
              </a:spcBef>
              <a:buFont typeface="Wingdings"/>
              <a:buChar char="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Amoxicillin-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1g-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BID-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14days</a:t>
            </a:r>
            <a:endParaRPr sz="160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805"/>
              </a:spcBef>
            </a:pPr>
            <a:r>
              <a:rPr sz="1600" spc="-25" dirty="0">
                <a:latin typeface="Times New Roman"/>
                <a:cs typeface="Times New Roman"/>
              </a:rPr>
              <a:t>OR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15"/>
              </a:spcBef>
              <a:buFont typeface="Wingdings"/>
              <a:buChar char="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PPI-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standard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dose(a)-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BID-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14days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10"/>
              </a:spcBef>
              <a:buFont typeface="Wingdings"/>
              <a:buChar char="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Clarithromycin-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500mg-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BID-</a:t>
            </a:r>
            <a:r>
              <a:rPr sz="1600" dirty="0">
                <a:latin typeface="Times New Roman"/>
                <a:cs typeface="Times New Roman"/>
              </a:rPr>
              <a:t>14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800"/>
              </a:spcBef>
              <a:buFont typeface="Wingdings"/>
              <a:buChar char="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Metronidazole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(c)-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500mg-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BID-</a:t>
            </a:r>
            <a:r>
              <a:rPr sz="1600" dirty="0">
                <a:latin typeface="Times New Roman"/>
                <a:cs typeface="Times New Roman"/>
              </a:rPr>
              <a:t>14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939" y="4897323"/>
            <a:ext cx="10304145" cy="8362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25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(a)-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Omeoprazole-</a:t>
            </a:r>
            <a:r>
              <a:rPr sz="1600" i="1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20mg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Lansoprazole-</a:t>
            </a:r>
            <a:r>
              <a:rPr sz="1600" i="1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30mg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Pantoprazole-</a:t>
            </a:r>
            <a:r>
              <a:rPr sz="1600" i="1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40mg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Rabeprazole-</a:t>
            </a:r>
            <a:r>
              <a:rPr sz="1600" i="1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20mg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daily,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Esomeprazole-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ts val="1825"/>
              </a:lnSpc>
            </a:pPr>
            <a:r>
              <a:rPr sz="1600" dirty="0">
                <a:latin typeface="Times New Roman"/>
                <a:cs typeface="Times New Roman"/>
              </a:rPr>
              <a:t>20mg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40mg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BID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600" dirty="0">
                <a:latin typeface="Times New Roman"/>
                <a:cs typeface="Times New Roman"/>
              </a:rPr>
              <a:t>(c)-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use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Amoxicillin</a:t>
            </a:r>
            <a:r>
              <a:rPr sz="1600" i="1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non-</a:t>
            </a:r>
            <a:r>
              <a:rPr sz="1600" i="1" dirty="0">
                <a:latin typeface="Times New Roman"/>
                <a:cs typeface="Times New Roman"/>
              </a:rPr>
              <a:t>penicillin</a:t>
            </a:r>
            <a:r>
              <a:rPr sz="1600" i="1" spc="-4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allergic</a:t>
            </a:r>
            <a:r>
              <a:rPr sz="1600" i="1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patients;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Metronidazole</a:t>
            </a:r>
            <a:r>
              <a:rPr sz="1600" i="1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amoxicillin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penicillin-</a:t>
            </a:r>
            <a:r>
              <a:rPr sz="1600" i="1" spc="-2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allergic</a:t>
            </a:r>
            <a:r>
              <a:rPr sz="1600" i="1" spc="-45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patients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78855" y="1477136"/>
            <a:ext cx="41268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 indent="-79375">
              <a:lnSpc>
                <a:spcPct val="100000"/>
              </a:lnSpc>
              <a:spcBef>
                <a:spcPts val="95"/>
              </a:spcBef>
              <a:buSzPct val="93750"/>
              <a:buFont typeface="Arial MT"/>
              <a:buChar char="•"/>
              <a:tabLst>
                <a:tab pos="83820" algn="l"/>
              </a:tabLst>
            </a:pPr>
            <a:r>
              <a:rPr sz="1600" b="1" dirty="0">
                <a:latin typeface="Times New Roman"/>
                <a:cs typeface="Times New Roman"/>
              </a:rPr>
              <a:t>Bismuth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based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4-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drug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regimens</a:t>
            </a:r>
            <a:endParaRPr sz="1600">
              <a:latin typeface="Times New Roman"/>
              <a:cs typeface="Times New Roman"/>
            </a:endParaRPr>
          </a:p>
          <a:p>
            <a:pPr marL="172085" indent="-161925">
              <a:lnSpc>
                <a:spcPct val="100000"/>
              </a:lnSpc>
              <a:buSzPct val="93750"/>
              <a:buFont typeface="Wingdings"/>
              <a:buChar char=""/>
              <a:tabLst>
                <a:tab pos="172085" algn="l"/>
              </a:tabLst>
            </a:pPr>
            <a:r>
              <a:rPr sz="1600" dirty="0">
                <a:latin typeface="Times New Roman"/>
                <a:cs typeface="Times New Roman"/>
              </a:rPr>
              <a:t>Bismuth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subsalicylate-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525mg,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QID,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10-</a:t>
            </a:r>
            <a:r>
              <a:rPr sz="1600" dirty="0">
                <a:latin typeface="Times New Roman"/>
                <a:cs typeface="Times New Roman"/>
              </a:rPr>
              <a:t>14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</a:t>
            </a:r>
            <a:endParaRPr sz="1600">
              <a:latin typeface="Times New Roman"/>
              <a:cs typeface="Times New Roman"/>
            </a:endParaRPr>
          </a:p>
          <a:p>
            <a:pPr marL="172085" indent="-161925">
              <a:lnSpc>
                <a:spcPct val="100000"/>
              </a:lnSpc>
              <a:spcBef>
                <a:spcPts val="5"/>
              </a:spcBef>
              <a:buSzPct val="93750"/>
              <a:buFont typeface="Wingdings"/>
              <a:buChar char=""/>
              <a:tabLst>
                <a:tab pos="172085" algn="l"/>
              </a:tabLst>
            </a:pPr>
            <a:r>
              <a:rPr sz="1600" dirty="0">
                <a:latin typeface="Times New Roman"/>
                <a:cs typeface="Times New Roman"/>
              </a:rPr>
              <a:t>Metronidazole-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250-</a:t>
            </a:r>
            <a:r>
              <a:rPr sz="1600" dirty="0">
                <a:latin typeface="Times New Roman"/>
                <a:cs typeface="Times New Roman"/>
              </a:rPr>
              <a:t>500mg,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QID,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10-</a:t>
            </a:r>
            <a:r>
              <a:rPr sz="1600" dirty="0">
                <a:latin typeface="Times New Roman"/>
                <a:cs typeface="Times New Roman"/>
              </a:rPr>
              <a:t>14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</a:t>
            </a:r>
            <a:endParaRPr sz="1600">
              <a:latin typeface="Times New Roman"/>
              <a:cs typeface="Times New Roman"/>
            </a:endParaRPr>
          </a:p>
          <a:p>
            <a:pPr marL="172085" indent="-161925">
              <a:lnSpc>
                <a:spcPct val="100000"/>
              </a:lnSpc>
              <a:buSzPct val="93750"/>
              <a:buFont typeface="Wingdings"/>
              <a:buChar char=""/>
              <a:tabLst>
                <a:tab pos="172085" algn="l"/>
              </a:tabLst>
            </a:pPr>
            <a:r>
              <a:rPr sz="1600" spc="-10" dirty="0">
                <a:latin typeface="Times New Roman"/>
                <a:cs typeface="Times New Roman"/>
              </a:rPr>
              <a:t>Tetracycline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plus-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500mg,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QID,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10-</a:t>
            </a:r>
            <a:r>
              <a:rPr sz="1600" dirty="0">
                <a:latin typeface="Times New Roman"/>
                <a:cs typeface="Times New Roman"/>
              </a:rPr>
              <a:t>14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</a:t>
            </a:r>
            <a:endParaRPr sz="1600">
              <a:latin typeface="Times New Roman"/>
              <a:cs typeface="Times New Roman"/>
            </a:endParaRPr>
          </a:p>
          <a:p>
            <a:pPr marL="12700" marR="934719" indent="-2540">
              <a:lnSpc>
                <a:spcPct val="100000"/>
              </a:lnSpc>
              <a:buSzPct val="93750"/>
              <a:buFont typeface="Wingdings"/>
              <a:buChar char=""/>
              <a:tabLst>
                <a:tab pos="172085" algn="l"/>
              </a:tabLst>
            </a:pPr>
            <a:r>
              <a:rPr sz="1600" dirty="0">
                <a:latin typeface="Times New Roman"/>
                <a:cs typeface="Times New Roman"/>
              </a:rPr>
              <a:t>	PPI-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standard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dose-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BID-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10-</a:t>
            </a:r>
            <a:r>
              <a:rPr sz="1600" dirty="0">
                <a:latin typeface="Times New Roman"/>
                <a:cs typeface="Times New Roman"/>
              </a:rPr>
              <a:t>14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 </a:t>
            </a:r>
            <a:r>
              <a:rPr sz="1600" spc="-25" dirty="0">
                <a:latin typeface="Times New Roman"/>
                <a:cs typeface="Times New Roman"/>
              </a:rPr>
              <a:t>Or</a:t>
            </a:r>
            <a:endParaRPr sz="1600">
              <a:latin typeface="Times New Roman"/>
              <a:cs typeface="Times New Roman"/>
            </a:endParaRPr>
          </a:p>
          <a:p>
            <a:pPr marL="172085" indent="-161925">
              <a:lnSpc>
                <a:spcPct val="100000"/>
              </a:lnSpc>
              <a:buSzPct val="93750"/>
              <a:buFont typeface="Wingdings"/>
              <a:buChar char=""/>
              <a:tabLst>
                <a:tab pos="172085" algn="l"/>
              </a:tabLst>
            </a:pPr>
            <a:r>
              <a:rPr sz="1600" spc="-10" dirty="0">
                <a:latin typeface="Times New Roman"/>
                <a:cs typeface="Times New Roman"/>
              </a:rPr>
              <a:t>H2RA-</a:t>
            </a:r>
            <a:r>
              <a:rPr sz="1600" dirty="0">
                <a:latin typeface="Times New Roman"/>
                <a:cs typeface="Times New Roman"/>
              </a:rPr>
              <a:t>standard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dose-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BID-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4-</a:t>
            </a:r>
            <a:r>
              <a:rPr sz="1600" dirty="0">
                <a:latin typeface="Times New Roman"/>
                <a:cs typeface="Times New Roman"/>
              </a:rPr>
              <a:t>6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weeks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15" name="object 15"/>
          <p:cNvSpPr txBox="1"/>
          <p:nvPr/>
        </p:nvSpPr>
        <p:spPr>
          <a:xfrm>
            <a:off x="5578855" y="3428491"/>
            <a:ext cx="540131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Standard</a:t>
            </a:r>
            <a:r>
              <a:rPr sz="1600" b="1" spc="3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dose-</a:t>
            </a:r>
            <a:r>
              <a:rPr sz="1600" b="1" spc="33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cimetidine-</a:t>
            </a:r>
            <a:r>
              <a:rPr sz="1600" i="1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300mg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QID,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400mg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BID,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800mg daily</a:t>
            </a:r>
            <a:endParaRPr sz="1600">
              <a:latin typeface="Times New Roman"/>
              <a:cs typeface="Times New Roman"/>
            </a:endParaRPr>
          </a:p>
          <a:p>
            <a:pPr marL="12700" marR="2469515">
              <a:lnSpc>
                <a:spcPct val="100000"/>
              </a:lnSpc>
            </a:pPr>
            <a:r>
              <a:rPr sz="1600" i="1" dirty="0">
                <a:latin typeface="Times New Roman"/>
                <a:cs typeface="Times New Roman"/>
              </a:rPr>
              <a:t>Famotidine-</a:t>
            </a:r>
            <a:r>
              <a:rPr sz="1600" i="1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20mg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40mg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HS </a:t>
            </a:r>
            <a:r>
              <a:rPr sz="1600" i="1" dirty="0">
                <a:latin typeface="Times New Roman"/>
                <a:cs typeface="Times New Roman"/>
              </a:rPr>
              <a:t>Nizatidine-</a:t>
            </a:r>
            <a:r>
              <a:rPr sz="1600" i="1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150mg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300mg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HS </a:t>
            </a:r>
            <a:r>
              <a:rPr sz="1600" i="1" dirty="0">
                <a:latin typeface="Times New Roman"/>
                <a:cs typeface="Times New Roman"/>
              </a:rPr>
              <a:t>Ranitidine-</a:t>
            </a:r>
            <a:r>
              <a:rPr sz="1600" i="1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150mg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BID,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300mg</a:t>
            </a:r>
            <a:r>
              <a:rPr sz="1600" spc="-25" dirty="0">
                <a:latin typeface="Times New Roman"/>
                <a:cs typeface="Times New Roman"/>
              </a:rPr>
              <a:t> HS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261366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SEQUENTIAL</a:t>
            </a:r>
            <a:r>
              <a:rPr spc="-70" dirty="0"/>
              <a:t> </a:t>
            </a:r>
            <a:r>
              <a:rPr spc="-10" dirty="0"/>
              <a:t>THERAPY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25828"/>
            <a:ext cx="2249805" cy="71755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PPI-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standard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dose-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BID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Amoxacillin-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1gm-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BID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2765577"/>
            <a:ext cx="3027045" cy="106362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PPI-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standard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dose-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BID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Clarithromycin-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250-</a:t>
            </a:r>
            <a:r>
              <a:rPr sz="1600" dirty="0">
                <a:latin typeface="Times New Roman"/>
                <a:cs typeface="Times New Roman"/>
              </a:rPr>
              <a:t>500mg-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BID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Metronidazole-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250-</a:t>
            </a:r>
            <a:r>
              <a:rPr sz="1600" dirty="0">
                <a:latin typeface="Times New Roman"/>
                <a:cs typeface="Times New Roman"/>
              </a:rPr>
              <a:t>500mg-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BID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3409188" y="1842516"/>
            <a:ext cx="157480" cy="600710"/>
          </a:xfrm>
          <a:custGeom>
            <a:avLst/>
            <a:gdLst/>
            <a:ahLst/>
            <a:cxnLst/>
            <a:rect l="l" t="t" r="r" b="b"/>
            <a:pathLst>
              <a:path w="157479" h="600710">
                <a:moveTo>
                  <a:pt x="0" y="0"/>
                </a:moveTo>
                <a:lnTo>
                  <a:pt x="30533" y="1025"/>
                </a:lnTo>
                <a:lnTo>
                  <a:pt x="55483" y="3825"/>
                </a:lnTo>
                <a:lnTo>
                  <a:pt x="72312" y="7983"/>
                </a:lnTo>
                <a:lnTo>
                  <a:pt x="78486" y="13081"/>
                </a:lnTo>
                <a:lnTo>
                  <a:pt x="78486" y="287147"/>
                </a:lnTo>
                <a:lnTo>
                  <a:pt x="84659" y="292244"/>
                </a:lnTo>
                <a:lnTo>
                  <a:pt x="101488" y="296402"/>
                </a:lnTo>
                <a:lnTo>
                  <a:pt x="126438" y="299202"/>
                </a:lnTo>
                <a:lnTo>
                  <a:pt x="156972" y="300228"/>
                </a:lnTo>
                <a:lnTo>
                  <a:pt x="126438" y="301253"/>
                </a:lnTo>
                <a:lnTo>
                  <a:pt x="101488" y="304053"/>
                </a:lnTo>
                <a:lnTo>
                  <a:pt x="84659" y="308211"/>
                </a:lnTo>
                <a:lnTo>
                  <a:pt x="78486" y="313309"/>
                </a:lnTo>
                <a:lnTo>
                  <a:pt x="78486" y="587375"/>
                </a:lnTo>
                <a:lnTo>
                  <a:pt x="72312" y="592472"/>
                </a:lnTo>
                <a:lnTo>
                  <a:pt x="55483" y="596630"/>
                </a:lnTo>
                <a:lnTo>
                  <a:pt x="30533" y="599430"/>
                </a:lnTo>
                <a:lnTo>
                  <a:pt x="0" y="600456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815334" y="1947113"/>
            <a:ext cx="1264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first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</a:t>
            </a:r>
            <a:r>
              <a:rPr sz="1600" spc="-20" dirty="0">
                <a:latin typeface="Times New Roman"/>
                <a:cs typeface="Times New Roman"/>
              </a:rPr>
              <a:t> days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058411" y="2834639"/>
            <a:ext cx="422275" cy="1015365"/>
          </a:xfrm>
          <a:custGeom>
            <a:avLst/>
            <a:gdLst/>
            <a:ahLst/>
            <a:cxnLst/>
            <a:rect l="l" t="t" r="r" b="b"/>
            <a:pathLst>
              <a:path w="422275" h="1015364">
                <a:moveTo>
                  <a:pt x="0" y="0"/>
                </a:moveTo>
                <a:lnTo>
                  <a:pt x="66720" y="1793"/>
                </a:lnTo>
                <a:lnTo>
                  <a:pt x="124663" y="6786"/>
                </a:lnTo>
                <a:lnTo>
                  <a:pt x="170352" y="14401"/>
                </a:lnTo>
                <a:lnTo>
                  <a:pt x="211074" y="35179"/>
                </a:lnTo>
                <a:lnTo>
                  <a:pt x="211074" y="472313"/>
                </a:lnTo>
                <a:lnTo>
                  <a:pt x="221833" y="483433"/>
                </a:lnTo>
                <a:lnTo>
                  <a:pt x="251795" y="493090"/>
                </a:lnTo>
                <a:lnTo>
                  <a:pt x="297484" y="500705"/>
                </a:lnTo>
                <a:lnTo>
                  <a:pt x="355427" y="505698"/>
                </a:lnTo>
                <a:lnTo>
                  <a:pt x="422148" y="507492"/>
                </a:lnTo>
                <a:lnTo>
                  <a:pt x="355427" y="509285"/>
                </a:lnTo>
                <a:lnTo>
                  <a:pt x="297484" y="514278"/>
                </a:lnTo>
                <a:lnTo>
                  <a:pt x="251795" y="521893"/>
                </a:lnTo>
                <a:lnTo>
                  <a:pt x="221833" y="531550"/>
                </a:lnTo>
                <a:lnTo>
                  <a:pt x="211074" y="542671"/>
                </a:lnTo>
                <a:lnTo>
                  <a:pt x="211074" y="979805"/>
                </a:lnTo>
                <a:lnTo>
                  <a:pt x="200314" y="990925"/>
                </a:lnTo>
                <a:lnTo>
                  <a:pt x="170352" y="1000582"/>
                </a:lnTo>
                <a:lnTo>
                  <a:pt x="124663" y="1008197"/>
                </a:lnTo>
                <a:lnTo>
                  <a:pt x="66720" y="1013190"/>
                </a:lnTo>
                <a:lnTo>
                  <a:pt x="0" y="1014984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803775" y="3197479"/>
            <a:ext cx="12827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next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205422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SECONDARY/</a:t>
            </a:r>
            <a:r>
              <a:rPr spc="-70" dirty="0"/>
              <a:t> </a:t>
            </a:r>
            <a:r>
              <a:rPr dirty="0"/>
              <a:t>RESCUE</a:t>
            </a:r>
            <a:r>
              <a:rPr spc="-75" dirty="0"/>
              <a:t> </a:t>
            </a:r>
            <a:r>
              <a:rPr spc="-10" dirty="0"/>
              <a:t>THERAPY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25828"/>
            <a:ext cx="4213225" cy="279654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Bismuth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Subsalicylate-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525mg-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QID-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10-14days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Metronidazole-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500mg-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QID-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10-</a:t>
            </a:r>
            <a:r>
              <a:rPr sz="1600" dirty="0">
                <a:latin typeface="Times New Roman"/>
                <a:cs typeface="Times New Roman"/>
              </a:rPr>
              <a:t>14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spc="-10" dirty="0">
                <a:latin typeface="Times New Roman"/>
                <a:cs typeface="Times New Roman"/>
              </a:rPr>
              <a:t>Tetracycline-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500mg-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QID-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10-</a:t>
            </a:r>
            <a:r>
              <a:rPr sz="1600" dirty="0">
                <a:latin typeface="Times New Roman"/>
                <a:cs typeface="Times New Roman"/>
              </a:rPr>
              <a:t>14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19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PPI-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standard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dose-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BID</a:t>
            </a:r>
            <a:endParaRPr sz="1600">
              <a:latin typeface="Times New Roman"/>
              <a:cs typeface="Times New Roman"/>
            </a:endParaRPr>
          </a:p>
          <a:p>
            <a:pPr marR="307975" algn="ctr">
              <a:lnSpc>
                <a:spcPct val="100000"/>
              </a:lnSpc>
              <a:spcBef>
                <a:spcPts val="805"/>
              </a:spcBef>
            </a:pPr>
            <a:r>
              <a:rPr sz="1600" spc="-25" dirty="0">
                <a:latin typeface="Times New Roman"/>
                <a:cs typeface="Times New Roman"/>
              </a:rPr>
              <a:t>Or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spc="-20" dirty="0">
                <a:latin typeface="Times New Roman"/>
                <a:cs typeface="Times New Roman"/>
              </a:rPr>
              <a:t>PPI-</a:t>
            </a:r>
            <a:r>
              <a:rPr sz="1600" dirty="0">
                <a:latin typeface="Times New Roman"/>
                <a:cs typeface="Times New Roman"/>
              </a:rPr>
              <a:t>Standard dose-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BID-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10-</a:t>
            </a:r>
            <a:r>
              <a:rPr sz="1600" dirty="0">
                <a:latin typeface="Times New Roman"/>
                <a:cs typeface="Times New Roman"/>
              </a:rPr>
              <a:t>14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1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Amoxicillin-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1g-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BID-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10-14days</a:t>
            </a: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Levofloxacin-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500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mg-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daily-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10-</a:t>
            </a:r>
            <a:r>
              <a:rPr sz="1600" dirty="0">
                <a:latin typeface="Times New Roman"/>
                <a:cs typeface="Times New Roman"/>
              </a:rPr>
              <a:t>14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3270" y="3150819"/>
            <a:ext cx="333375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TREATMENT</a:t>
            </a:r>
            <a:r>
              <a:rPr spc="-90" dirty="0"/>
              <a:t> </a:t>
            </a:r>
            <a:r>
              <a:rPr spc="-10" dirty="0"/>
              <a:t>ALGORITHM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2055" y="352043"/>
            <a:ext cx="8974836" cy="597103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ERADICATION</a:t>
            </a:r>
            <a:r>
              <a:rPr spc="-55" dirty="0"/>
              <a:t> </a:t>
            </a:r>
            <a:r>
              <a:rPr dirty="0"/>
              <a:t>REGIMENS</a:t>
            </a:r>
            <a:r>
              <a:rPr spc="-140" dirty="0"/>
              <a:t> </a:t>
            </a:r>
            <a:r>
              <a:rPr dirty="0"/>
              <a:t>AFTER</a:t>
            </a:r>
            <a:r>
              <a:rPr spc="5" dirty="0"/>
              <a:t> </a:t>
            </a:r>
            <a:r>
              <a:rPr spc="-10" dirty="0"/>
              <a:t>INITIAL</a:t>
            </a:r>
            <a:r>
              <a:rPr spc="-170" dirty="0"/>
              <a:t> </a:t>
            </a:r>
            <a:r>
              <a:rPr spc="-25" dirty="0"/>
              <a:t>TREATMENT</a:t>
            </a:r>
            <a:r>
              <a:rPr spc="-45" dirty="0"/>
              <a:t> </a:t>
            </a:r>
            <a:r>
              <a:rPr spc="-10" dirty="0"/>
              <a:t>FAILURE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8124"/>
            <a:ext cx="10227945" cy="2109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9235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After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unsuccessful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initial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treatment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PPI-amoxicillin-</a:t>
            </a:r>
            <a:r>
              <a:rPr sz="1600" dirty="0">
                <a:latin typeface="Times New Roman"/>
                <a:cs typeface="Times New Roman"/>
              </a:rPr>
              <a:t>clarithromycin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regimen,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empiric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second-</a:t>
            </a:r>
            <a:r>
              <a:rPr sz="1600" dirty="0">
                <a:latin typeface="Times New Roman"/>
                <a:cs typeface="Times New Roman"/>
              </a:rPr>
              <a:t>line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therapy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should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be </a:t>
            </a:r>
            <a:r>
              <a:rPr sz="1600" dirty="0">
                <a:latin typeface="Times New Roman"/>
                <a:cs typeface="Times New Roman"/>
              </a:rPr>
              <a:t>instituted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bismuth subsalicylate,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metronidazole,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tetracycline,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PPI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10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14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days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241300" marR="19050" indent="-229235">
              <a:lnSpc>
                <a:spcPct val="15000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When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metronidazole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resistance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suspected,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metronidazole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may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replaced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furazolidone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(100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mg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four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times a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day)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in </a:t>
            </a:r>
            <a:r>
              <a:rPr sz="1600" dirty="0">
                <a:latin typeface="Times New Roman"/>
                <a:cs typeface="Times New Roman"/>
              </a:rPr>
              <a:t>either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proton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pump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inhibitor-</a:t>
            </a:r>
            <a:r>
              <a:rPr sz="1600" dirty="0">
                <a:latin typeface="Times New Roman"/>
                <a:cs typeface="Times New Roman"/>
              </a:rPr>
              <a:t>based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three-</a:t>
            </a:r>
            <a:r>
              <a:rPr sz="1600" dirty="0">
                <a:latin typeface="Times New Roman"/>
                <a:cs typeface="Times New Roman"/>
              </a:rPr>
              <a:t>drug regimen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bismuth-</a:t>
            </a:r>
            <a:r>
              <a:rPr sz="1600" dirty="0">
                <a:latin typeface="Times New Roman"/>
                <a:cs typeface="Times New Roman"/>
              </a:rPr>
              <a:t>based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four-</a:t>
            </a:r>
            <a:r>
              <a:rPr sz="1600" dirty="0">
                <a:latin typeface="Times New Roman"/>
                <a:cs typeface="Times New Roman"/>
              </a:rPr>
              <a:t>drug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regimen.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When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furazolidone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used,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patients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should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counseled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not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ingest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alcohol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monoamine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oxidase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inhibitors.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1174750">
              <a:lnSpc>
                <a:spcPct val="100000"/>
              </a:lnSpc>
              <a:spcBef>
                <a:spcPts val="105"/>
              </a:spcBef>
            </a:pPr>
            <a:r>
              <a:rPr dirty="0"/>
              <a:t>CURLING</a:t>
            </a:r>
            <a:r>
              <a:rPr spc="-70" dirty="0"/>
              <a:t> </a:t>
            </a:r>
            <a:r>
              <a:rPr dirty="0"/>
              <a:t>ULCER</a:t>
            </a:r>
            <a:r>
              <a:rPr spc="-45" dirty="0"/>
              <a:t> </a:t>
            </a:r>
            <a:r>
              <a:rPr spc="-10" dirty="0"/>
              <a:t>(STRESS-</a:t>
            </a:r>
            <a:r>
              <a:rPr dirty="0"/>
              <a:t>INDUCED</a:t>
            </a:r>
            <a:r>
              <a:rPr spc="-85" dirty="0"/>
              <a:t> </a:t>
            </a:r>
            <a:r>
              <a:rPr spc="-10" dirty="0"/>
              <a:t>GASTRIC)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8124"/>
            <a:ext cx="10218420" cy="2109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9235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stress-</a:t>
            </a:r>
            <a:r>
              <a:rPr sz="1600" dirty="0">
                <a:latin typeface="Times New Roman"/>
                <a:cs typeface="Times New Roman"/>
              </a:rPr>
              <a:t>induced gastritis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gastropathy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where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sometimes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esophageal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duodenal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mucosal </a:t>
            </a:r>
            <a:r>
              <a:rPr sz="1600" dirty="0">
                <a:latin typeface="Times New Roman"/>
                <a:cs typeface="Times New Roman"/>
              </a:rPr>
              <a:t>barrier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disrupted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secondary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severe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acute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illness.</a:t>
            </a:r>
            <a:endParaRPr sz="1600">
              <a:latin typeface="Times New Roman"/>
              <a:cs typeface="Times New Roman"/>
            </a:endParaRPr>
          </a:p>
          <a:p>
            <a:pPr marL="241300" marR="11430" indent="-229235">
              <a:lnSpc>
                <a:spcPct val="15000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secondary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systemic burns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known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Curling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ulcer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patients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acute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traumatic </a:t>
            </a:r>
            <a:r>
              <a:rPr sz="1600" b="1" dirty="0">
                <a:latin typeface="Times New Roman"/>
                <a:cs typeface="Times New Roman"/>
              </a:rPr>
              <a:t>brain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injury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known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Cushing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ulcer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body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fundus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common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locations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ulcerations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but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also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seen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antrum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duodenum.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306006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EPIDEMIOLOGY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8124"/>
            <a:ext cx="10233660" cy="2601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228600" indent="-229235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incidence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ulceration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complications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known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declining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advent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active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prophylaxis </a:t>
            </a:r>
            <a:r>
              <a:rPr sz="1600" dirty="0">
                <a:latin typeface="Times New Roman"/>
                <a:cs typeface="Times New Roman"/>
              </a:rPr>
              <a:t>methods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prevention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stress-</a:t>
            </a:r>
            <a:r>
              <a:rPr sz="1600" dirty="0">
                <a:latin typeface="Times New Roman"/>
                <a:cs typeface="Times New Roman"/>
              </a:rPr>
              <a:t>related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gastritis.</a:t>
            </a:r>
            <a:endParaRPr sz="1600">
              <a:latin typeface="Times New Roman"/>
              <a:cs typeface="Times New Roman"/>
            </a:endParaRPr>
          </a:p>
          <a:p>
            <a:pPr marL="241300" marR="5080" indent="-229235">
              <a:lnSpc>
                <a:spcPct val="15000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Patients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GI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bleeding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secondary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ulceration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have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increased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morbidity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mortality compared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those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who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do </a:t>
            </a:r>
            <a:r>
              <a:rPr sz="1600" dirty="0">
                <a:latin typeface="Times New Roman"/>
                <a:cs typeface="Times New Roman"/>
              </a:rPr>
              <a:t>not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have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GI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bleed.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Hence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prophylaxis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been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center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many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randomized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clinical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trials.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spc="-45" dirty="0">
                <a:latin typeface="Times New Roman"/>
                <a:cs typeface="Times New Roman"/>
              </a:rPr>
              <a:t>Very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rarely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(less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1%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times),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cause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perforation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perforation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related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complications.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78322" y="451231"/>
            <a:ext cx="14103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ETIOLOGY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0046" y="943762"/>
            <a:ext cx="9993630" cy="426466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major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risk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factors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development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ulcerations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include:</a:t>
            </a:r>
            <a:endParaRPr sz="1600">
              <a:latin typeface="Times New Roman"/>
              <a:cs typeface="Times New Roman"/>
            </a:endParaRPr>
          </a:p>
          <a:p>
            <a:pPr marL="698500" indent="-229235">
              <a:lnSpc>
                <a:spcPct val="100000"/>
              </a:lnSpc>
              <a:spcBef>
                <a:spcPts val="495"/>
              </a:spcBef>
              <a:buFont typeface="Arial MT"/>
              <a:buChar char="•"/>
              <a:tabLst>
                <a:tab pos="698500" algn="l"/>
              </a:tabLst>
            </a:pPr>
            <a:r>
              <a:rPr sz="1600" dirty="0">
                <a:latin typeface="Times New Roman"/>
                <a:cs typeface="Times New Roman"/>
              </a:rPr>
              <a:t>Mechanical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ventilation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more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48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hours</a:t>
            </a:r>
            <a:endParaRPr sz="1600">
              <a:latin typeface="Times New Roman"/>
              <a:cs typeface="Times New Roman"/>
            </a:endParaRPr>
          </a:p>
          <a:p>
            <a:pPr marL="698500" indent="-229235">
              <a:lnSpc>
                <a:spcPct val="100000"/>
              </a:lnSpc>
              <a:spcBef>
                <a:spcPts val="500"/>
              </a:spcBef>
              <a:buFont typeface="Arial MT"/>
              <a:buChar char="•"/>
              <a:tabLst>
                <a:tab pos="698500" algn="l"/>
              </a:tabLst>
            </a:pPr>
            <a:r>
              <a:rPr sz="1600" dirty="0">
                <a:latin typeface="Times New Roman"/>
                <a:cs typeface="Times New Roman"/>
              </a:rPr>
              <a:t>Abnormal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coagulation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profile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such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platelet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count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less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50,000,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greater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1.5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PTT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greater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  <a:p>
            <a:pPr marL="6985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times the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control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value</a:t>
            </a:r>
            <a:endParaRPr sz="1600">
              <a:latin typeface="Times New Roman"/>
              <a:cs typeface="Times New Roman"/>
            </a:endParaRPr>
          </a:p>
          <a:p>
            <a:pPr marL="698500" indent="-22923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698500" algn="l"/>
              </a:tabLst>
            </a:pPr>
            <a:r>
              <a:rPr sz="1600" dirty="0">
                <a:latin typeface="Times New Roman"/>
                <a:cs typeface="Times New Roman"/>
              </a:rPr>
              <a:t>Sepsis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septic</a:t>
            </a:r>
            <a:r>
              <a:rPr sz="1600" spc="-20" dirty="0">
                <a:latin typeface="Times New Roman"/>
                <a:cs typeface="Times New Roman"/>
              </a:rPr>
              <a:t> shock</a:t>
            </a:r>
            <a:endParaRPr sz="1600">
              <a:latin typeface="Times New Roman"/>
              <a:cs typeface="Times New Roman"/>
            </a:endParaRPr>
          </a:p>
          <a:p>
            <a:pPr marL="698500" indent="-229235">
              <a:lnSpc>
                <a:spcPct val="100000"/>
              </a:lnSpc>
              <a:spcBef>
                <a:spcPts val="490"/>
              </a:spcBef>
              <a:buFont typeface="Arial MT"/>
              <a:buChar char="•"/>
              <a:tabLst>
                <a:tab pos="698500" algn="l"/>
              </a:tabLst>
            </a:pPr>
            <a:r>
              <a:rPr sz="1600" dirty="0">
                <a:latin typeface="Times New Roman"/>
                <a:cs typeface="Times New Roman"/>
              </a:rPr>
              <a:t>Use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vasopressors</a:t>
            </a:r>
            <a:endParaRPr sz="1600">
              <a:latin typeface="Times New Roman"/>
              <a:cs typeface="Times New Roman"/>
            </a:endParaRPr>
          </a:p>
          <a:p>
            <a:pPr marL="698500" indent="-22923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698500" algn="l"/>
              </a:tabLst>
            </a:pPr>
            <a:r>
              <a:rPr sz="1600" dirty="0">
                <a:latin typeface="Times New Roman"/>
                <a:cs typeface="Times New Roman"/>
              </a:rPr>
              <a:t>Use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high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dose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systemic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corticosteroids (more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250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mg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equivalent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hydrocortisone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per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day)</a:t>
            </a:r>
            <a:endParaRPr sz="1600">
              <a:latin typeface="Times New Roman"/>
              <a:cs typeface="Times New Roman"/>
            </a:endParaRPr>
          </a:p>
          <a:p>
            <a:pPr marL="698500" indent="-22923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698500" algn="l"/>
              </a:tabLst>
            </a:pPr>
            <a:r>
              <a:rPr sz="1600" dirty="0">
                <a:latin typeface="Times New Roman"/>
                <a:cs typeface="Times New Roman"/>
              </a:rPr>
              <a:t>Hepatic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failure</a:t>
            </a:r>
            <a:endParaRPr sz="1600">
              <a:latin typeface="Times New Roman"/>
              <a:cs typeface="Times New Roman"/>
            </a:endParaRPr>
          </a:p>
          <a:p>
            <a:pPr marL="698500" indent="-229235">
              <a:lnSpc>
                <a:spcPct val="100000"/>
              </a:lnSpc>
              <a:spcBef>
                <a:spcPts val="495"/>
              </a:spcBef>
              <a:buFont typeface="Arial MT"/>
              <a:buChar char="•"/>
              <a:tabLst>
                <a:tab pos="698500" algn="l"/>
              </a:tabLst>
            </a:pPr>
            <a:r>
              <a:rPr sz="1600" dirty="0">
                <a:latin typeface="Times New Roman"/>
                <a:cs typeface="Times New Roman"/>
              </a:rPr>
              <a:t>Renal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failure</a:t>
            </a:r>
            <a:endParaRPr sz="1600">
              <a:latin typeface="Times New Roman"/>
              <a:cs typeface="Times New Roman"/>
            </a:endParaRPr>
          </a:p>
          <a:p>
            <a:pPr marL="698500" indent="-229235">
              <a:lnSpc>
                <a:spcPct val="100000"/>
              </a:lnSpc>
              <a:spcBef>
                <a:spcPts val="500"/>
              </a:spcBef>
              <a:buFont typeface="Arial MT"/>
              <a:buChar char="•"/>
              <a:tabLst>
                <a:tab pos="698500" algn="l"/>
              </a:tabLst>
            </a:pPr>
            <a:r>
              <a:rPr sz="1600" spc="-10" dirty="0">
                <a:latin typeface="Times New Roman"/>
                <a:cs typeface="Times New Roman"/>
              </a:rPr>
              <a:t>Multi-</a:t>
            </a:r>
            <a:r>
              <a:rPr sz="1600" dirty="0">
                <a:latin typeface="Times New Roman"/>
                <a:cs typeface="Times New Roman"/>
              </a:rPr>
              <a:t>organ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failure</a:t>
            </a:r>
            <a:endParaRPr sz="1600">
              <a:latin typeface="Times New Roman"/>
              <a:cs typeface="Times New Roman"/>
            </a:endParaRPr>
          </a:p>
          <a:p>
            <a:pPr marL="698500" indent="-22923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698500" algn="l"/>
              </a:tabLst>
            </a:pPr>
            <a:r>
              <a:rPr sz="1600" dirty="0">
                <a:latin typeface="Times New Roman"/>
                <a:cs typeface="Times New Roman"/>
              </a:rPr>
              <a:t>Burns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more than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30%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body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surface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area</a:t>
            </a:r>
            <a:endParaRPr sz="1600">
              <a:latin typeface="Times New Roman"/>
              <a:cs typeface="Times New Roman"/>
            </a:endParaRPr>
          </a:p>
          <a:p>
            <a:pPr marL="698500" indent="-229235">
              <a:lnSpc>
                <a:spcPct val="100000"/>
              </a:lnSpc>
              <a:spcBef>
                <a:spcPts val="495"/>
              </a:spcBef>
              <a:buFont typeface="Arial MT"/>
              <a:buChar char="•"/>
              <a:tabLst>
                <a:tab pos="698500" algn="l"/>
              </a:tabLst>
            </a:pPr>
            <a:r>
              <a:rPr sz="1600" dirty="0">
                <a:latin typeface="Times New Roman"/>
                <a:cs typeface="Times New Roman"/>
              </a:rPr>
              <a:t>Head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trauma</a:t>
            </a:r>
            <a:endParaRPr sz="1600">
              <a:latin typeface="Times New Roman"/>
              <a:cs typeface="Times New Roman"/>
            </a:endParaRPr>
          </a:p>
          <a:p>
            <a:pPr marL="698500" indent="-229235">
              <a:lnSpc>
                <a:spcPct val="100000"/>
              </a:lnSpc>
              <a:spcBef>
                <a:spcPts val="500"/>
              </a:spcBef>
              <a:buFont typeface="Arial MT"/>
              <a:buChar char="•"/>
              <a:tabLst>
                <a:tab pos="698500" algn="l"/>
              </a:tabLst>
            </a:pPr>
            <a:r>
              <a:rPr sz="1600" dirty="0">
                <a:latin typeface="Times New Roman"/>
                <a:cs typeface="Times New Roman"/>
              </a:rPr>
              <a:t>Lack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sanitation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during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intensive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unit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(ICU)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stay</a:t>
            </a:r>
            <a:endParaRPr sz="1600">
              <a:latin typeface="Times New Roman"/>
              <a:cs typeface="Times New Roman"/>
            </a:endParaRPr>
          </a:p>
          <a:p>
            <a:pPr marL="698500" indent="-229235">
              <a:lnSpc>
                <a:spcPct val="100000"/>
              </a:lnSpc>
              <a:spcBef>
                <a:spcPts val="509"/>
              </a:spcBef>
              <a:buFont typeface="Arial MT"/>
              <a:buChar char="•"/>
              <a:tabLst>
                <a:tab pos="698500" algn="l"/>
              </a:tabLst>
            </a:pPr>
            <a:r>
              <a:rPr sz="1600" dirty="0">
                <a:latin typeface="Times New Roman"/>
                <a:cs typeface="Times New Roman"/>
              </a:rPr>
              <a:t>History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GI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bleeds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within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year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279654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PATHOPHYSIOLOGY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8124"/>
            <a:ext cx="10121900" cy="2967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9235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ulceration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results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from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damage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mucosal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barrier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secondary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systemic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resulting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multiple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superficial </a:t>
            </a:r>
            <a:r>
              <a:rPr sz="1600" dirty="0">
                <a:latin typeface="Times New Roman"/>
                <a:cs typeface="Times New Roman"/>
              </a:rPr>
              <a:t>erosions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mucosa.</a:t>
            </a:r>
            <a:endParaRPr sz="1600">
              <a:latin typeface="Times New Roman"/>
              <a:cs typeface="Times New Roman"/>
            </a:endParaRPr>
          </a:p>
          <a:p>
            <a:pPr marL="241300" marR="563880" indent="-229235">
              <a:lnSpc>
                <a:spcPct val="150000"/>
              </a:lnSpc>
              <a:spcBef>
                <a:spcPts val="1000"/>
              </a:spcBef>
              <a:buChar char="•"/>
              <a:tabLst>
                <a:tab pos="241300" algn="l"/>
                <a:tab pos="288290" algn="l"/>
              </a:tabLst>
            </a:pPr>
            <a:r>
              <a:rPr sz="1600" dirty="0">
                <a:latin typeface="Arial MT"/>
                <a:cs typeface="Arial MT"/>
              </a:rPr>
              <a:t>	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possible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pathological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changes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leading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ulceration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impaired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mucosal barrier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where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mucosal </a:t>
            </a:r>
            <a:r>
              <a:rPr sz="1600" dirty="0">
                <a:latin typeface="Times New Roman"/>
                <a:cs typeface="Times New Roman"/>
              </a:rPr>
              <a:t>glycoprotein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denuded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increased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concentrations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refluxed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bile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salts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uremic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toxins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due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critical </a:t>
            </a:r>
            <a:r>
              <a:rPr sz="1600" spc="-10" dirty="0">
                <a:latin typeface="Times New Roman"/>
                <a:cs typeface="Times New Roman"/>
              </a:rPr>
              <a:t>illness.</a:t>
            </a:r>
            <a:endParaRPr sz="1600">
              <a:latin typeface="Times New Roman"/>
              <a:cs typeface="Times New Roman"/>
            </a:endParaRPr>
          </a:p>
          <a:p>
            <a:pPr marL="241300" marR="370205" indent="-229235">
              <a:lnSpc>
                <a:spcPct val="15000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Increased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secretion of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acid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response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higher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secretion of gastrin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hormone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patients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also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thought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be </a:t>
            </a:r>
            <a:r>
              <a:rPr sz="1600" dirty="0">
                <a:latin typeface="Times New Roman"/>
                <a:cs typeface="Times New Roman"/>
              </a:rPr>
              <a:t>responsible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10" dirty="0">
                <a:latin typeface="Times New Roman"/>
                <a:cs typeface="Times New Roman"/>
              </a:rPr>
              <a:t> ulceration.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Arial MT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spc="-10" dirty="0">
                <a:latin typeface="Times New Roman"/>
                <a:cs typeface="Times New Roman"/>
              </a:rPr>
              <a:t>However,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this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more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commonly seen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patients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acute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neurological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trauma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other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stress-related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diseases.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9880" rIns="0" bIns="0" rtlCol="0">
            <a:spAutoFit/>
          </a:bodyPr>
          <a:lstStyle/>
          <a:p>
            <a:pPr marL="337756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DIAGNOSIS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8124"/>
            <a:ext cx="10361295" cy="198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8255" indent="-229235" algn="just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  <a:tab pos="242570" algn="l"/>
              </a:tabLst>
            </a:pPr>
            <a:r>
              <a:rPr sz="1600" dirty="0">
                <a:latin typeface="Times New Roman"/>
                <a:cs typeface="Times New Roman"/>
              </a:rPr>
              <a:t>	Gastric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lavage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used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confirm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whether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blood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present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upper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gastrointestinal</a:t>
            </a:r>
            <a:r>
              <a:rPr sz="1600" spc="1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tract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not.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also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helps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to </a:t>
            </a:r>
            <a:r>
              <a:rPr sz="1600" dirty="0">
                <a:latin typeface="Times New Roman"/>
                <a:cs typeface="Times New Roman"/>
              </a:rPr>
              <a:t>quantify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amount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blood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found.</a:t>
            </a:r>
            <a:endParaRPr sz="1600"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ct val="15000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  <a:tab pos="242570" algn="l"/>
              </a:tabLst>
            </a:pPr>
            <a:r>
              <a:rPr sz="1600" dirty="0">
                <a:latin typeface="Times New Roman"/>
                <a:cs typeface="Times New Roman"/>
              </a:rPr>
              <a:t>	Esophagogastroduodenoscopy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should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performed.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ulcers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4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seen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40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small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superficial</a:t>
            </a:r>
            <a:r>
              <a:rPr sz="1600" spc="4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mucosal</a:t>
            </a:r>
            <a:r>
              <a:rPr sz="1600" spc="4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erosions</a:t>
            </a:r>
            <a:r>
              <a:rPr sz="1600" spc="40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or </a:t>
            </a:r>
            <a:r>
              <a:rPr sz="1600" dirty="0">
                <a:latin typeface="Times New Roman"/>
                <a:cs typeface="Times New Roman"/>
              </a:rPr>
              <a:t>ulcerations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gastric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body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fundus.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Testing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H.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pylori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infection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like</a:t>
            </a:r>
            <a:r>
              <a:rPr sz="1600" spc="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urease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breath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test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stool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antigen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test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can </a:t>
            </a:r>
            <a:r>
              <a:rPr sz="1600" dirty="0">
                <a:latin typeface="Times New Roman"/>
                <a:cs typeface="Times New Roman"/>
              </a:rPr>
              <a:t>also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undertaken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refractory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stress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ulceration.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3055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MANAGEMENT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82219" rIns="0" bIns="0" rtlCol="0">
            <a:spAutoFit/>
          </a:bodyPr>
          <a:lstStyle/>
          <a:p>
            <a:pPr marL="241300" marR="5080" indent="-229235" algn="just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  <a:tab pos="314325" algn="l"/>
              </a:tabLst>
            </a:pPr>
            <a:r>
              <a:rPr dirty="0"/>
              <a:t>	The</a:t>
            </a:r>
            <a:r>
              <a:rPr spc="114" dirty="0"/>
              <a:t> </a:t>
            </a:r>
            <a:r>
              <a:rPr dirty="0"/>
              <a:t>nonpharmacological</a:t>
            </a:r>
            <a:r>
              <a:rPr spc="140" dirty="0"/>
              <a:t> </a:t>
            </a:r>
            <a:r>
              <a:rPr dirty="0"/>
              <a:t>interventions</a:t>
            </a:r>
            <a:r>
              <a:rPr spc="120" dirty="0"/>
              <a:t> </a:t>
            </a:r>
            <a:r>
              <a:rPr dirty="0"/>
              <a:t>include</a:t>
            </a:r>
            <a:r>
              <a:rPr spc="120" dirty="0"/>
              <a:t> </a:t>
            </a:r>
            <a:r>
              <a:rPr dirty="0"/>
              <a:t>early</a:t>
            </a:r>
            <a:r>
              <a:rPr spc="120" dirty="0"/>
              <a:t> </a:t>
            </a:r>
            <a:r>
              <a:rPr dirty="0"/>
              <a:t>enteral</a:t>
            </a:r>
            <a:r>
              <a:rPr spc="125" dirty="0"/>
              <a:t> </a:t>
            </a:r>
            <a:r>
              <a:rPr dirty="0"/>
              <a:t>feeding,</a:t>
            </a:r>
            <a:r>
              <a:rPr spc="114" dirty="0"/>
              <a:t> </a:t>
            </a:r>
            <a:r>
              <a:rPr dirty="0"/>
              <a:t>NG</a:t>
            </a:r>
            <a:r>
              <a:rPr spc="114" dirty="0"/>
              <a:t> </a:t>
            </a:r>
            <a:r>
              <a:rPr dirty="0"/>
              <a:t>tube</a:t>
            </a:r>
            <a:r>
              <a:rPr spc="120" dirty="0"/>
              <a:t> </a:t>
            </a:r>
            <a:r>
              <a:rPr dirty="0"/>
              <a:t>placement</a:t>
            </a:r>
            <a:r>
              <a:rPr spc="135" dirty="0"/>
              <a:t> </a:t>
            </a:r>
            <a:r>
              <a:rPr dirty="0"/>
              <a:t>intravenous</a:t>
            </a:r>
            <a:r>
              <a:rPr spc="125" dirty="0"/>
              <a:t> </a:t>
            </a:r>
            <a:r>
              <a:rPr dirty="0"/>
              <a:t>fluid</a:t>
            </a:r>
            <a:r>
              <a:rPr spc="125" dirty="0"/>
              <a:t> </a:t>
            </a:r>
            <a:r>
              <a:rPr spc="-10" dirty="0"/>
              <a:t>resuscitation, </a:t>
            </a:r>
            <a:r>
              <a:rPr dirty="0"/>
              <a:t>blood</a:t>
            </a:r>
            <a:r>
              <a:rPr spc="490" dirty="0"/>
              <a:t> </a:t>
            </a:r>
            <a:r>
              <a:rPr dirty="0"/>
              <a:t>transfusion,</a:t>
            </a:r>
            <a:r>
              <a:rPr spc="490" dirty="0"/>
              <a:t> </a:t>
            </a:r>
            <a:r>
              <a:rPr dirty="0"/>
              <a:t>and</a:t>
            </a:r>
            <a:r>
              <a:rPr spc="490" dirty="0"/>
              <a:t> </a:t>
            </a:r>
            <a:r>
              <a:rPr dirty="0"/>
              <a:t>reversal</a:t>
            </a:r>
            <a:r>
              <a:rPr spc="495" dirty="0"/>
              <a:t> </a:t>
            </a:r>
            <a:r>
              <a:rPr dirty="0"/>
              <a:t>of</a:t>
            </a:r>
            <a:r>
              <a:rPr spc="495" dirty="0"/>
              <a:t> </a:t>
            </a:r>
            <a:r>
              <a:rPr dirty="0"/>
              <a:t>coagulopathy</a:t>
            </a:r>
            <a:r>
              <a:rPr spc="484" dirty="0"/>
              <a:t> </a:t>
            </a:r>
            <a:r>
              <a:rPr dirty="0"/>
              <a:t>by</a:t>
            </a:r>
            <a:r>
              <a:rPr spc="495" dirty="0"/>
              <a:t> </a:t>
            </a:r>
            <a:r>
              <a:rPr dirty="0"/>
              <a:t>platelets</a:t>
            </a:r>
            <a:r>
              <a:rPr spc="50" dirty="0"/>
              <a:t>  </a:t>
            </a:r>
            <a:r>
              <a:rPr dirty="0"/>
              <a:t>transfusion</a:t>
            </a:r>
            <a:r>
              <a:rPr spc="495" dirty="0"/>
              <a:t> </a:t>
            </a:r>
            <a:r>
              <a:rPr dirty="0"/>
              <a:t>or</a:t>
            </a:r>
            <a:r>
              <a:rPr spc="484" dirty="0"/>
              <a:t> </a:t>
            </a:r>
            <a:r>
              <a:rPr dirty="0"/>
              <a:t>transfusion</a:t>
            </a:r>
            <a:r>
              <a:rPr spc="50" dirty="0"/>
              <a:t>  </a:t>
            </a:r>
            <a:r>
              <a:rPr dirty="0"/>
              <a:t>of</a:t>
            </a:r>
            <a:r>
              <a:rPr spc="495" dirty="0"/>
              <a:t> </a:t>
            </a:r>
            <a:r>
              <a:rPr dirty="0"/>
              <a:t>fresh</a:t>
            </a:r>
            <a:r>
              <a:rPr spc="495" dirty="0"/>
              <a:t> </a:t>
            </a:r>
            <a:r>
              <a:rPr dirty="0"/>
              <a:t>frozen</a:t>
            </a:r>
            <a:r>
              <a:rPr spc="50" dirty="0"/>
              <a:t>  </a:t>
            </a:r>
            <a:r>
              <a:rPr dirty="0"/>
              <a:t>plasma</a:t>
            </a:r>
            <a:r>
              <a:rPr spc="495" dirty="0"/>
              <a:t> </a:t>
            </a:r>
            <a:r>
              <a:rPr spc="-25" dirty="0"/>
              <a:t>or </a:t>
            </a:r>
            <a:r>
              <a:rPr spc="-10" dirty="0"/>
              <a:t>cryoprecipitate.</a:t>
            </a:r>
          </a:p>
          <a:p>
            <a:pPr marL="241300" marR="7620" indent="-229235" algn="just">
              <a:lnSpc>
                <a:spcPct val="1500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  <a:tab pos="242570" algn="l"/>
              </a:tabLst>
            </a:pPr>
            <a:r>
              <a:rPr dirty="0"/>
              <a:t>	The</a:t>
            </a:r>
            <a:r>
              <a:rPr spc="70" dirty="0"/>
              <a:t> </a:t>
            </a:r>
            <a:r>
              <a:rPr dirty="0"/>
              <a:t>medication</a:t>
            </a:r>
            <a:r>
              <a:rPr spc="75" dirty="0"/>
              <a:t> </a:t>
            </a:r>
            <a:r>
              <a:rPr dirty="0"/>
              <a:t>targeting</a:t>
            </a:r>
            <a:r>
              <a:rPr spc="75" dirty="0"/>
              <a:t> </a:t>
            </a:r>
            <a:r>
              <a:rPr dirty="0"/>
              <a:t>acid</a:t>
            </a:r>
            <a:r>
              <a:rPr spc="60" dirty="0"/>
              <a:t> </a:t>
            </a:r>
            <a:r>
              <a:rPr dirty="0"/>
              <a:t>peptic</a:t>
            </a:r>
            <a:r>
              <a:rPr spc="70" dirty="0"/>
              <a:t> </a:t>
            </a:r>
            <a:r>
              <a:rPr dirty="0"/>
              <a:t>disease</a:t>
            </a:r>
            <a:r>
              <a:rPr spc="65" dirty="0"/>
              <a:t> </a:t>
            </a:r>
            <a:r>
              <a:rPr dirty="0"/>
              <a:t>includes</a:t>
            </a:r>
            <a:r>
              <a:rPr spc="70" dirty="0"/>
              <a:t> </a:t>
            </a:r>
            <a:r>
              <a:rPr dirty="0"/>
              <a:t>proton</a:t>
            </a:r>
            <a:r>
              <a:rPr spc="60" dirty="0"/>
              <a:t> </a:t>
            </a:r>
            <a:r>
              <a:rPr dirty="0"/>
              <a:t>pump</a:t>
            </a:r>
            <a:r>
              <a:rPr spc="70" dirty="0"/>
              <a:t> </a:t>
            </a:r>
            <a:r>
              <a:rPr dirty="0"/>
              <a:t>inhibitors,</a:t>
            </a:r>
            <a:r>
              <a:rPr spc="70" dirty="0"/>
              <a:t> </a:t>
            </a:r>
            <a:r>
              <a:rPr dirty="0"/>
              <a:t>antihistaminic,</a:t>
            </a:r>
            <a:r>
              <a:rPr spc="75" dirty="0"/>
              <a:t> </a:t>
            </a:r>
            <a:r>
              <a:rPr dirty="0"/>
              <a:t>and</a:t>
            </a:r>
            <a:r>
              <a:rPr spc="60" dirty="0"/>
              <a:t> </a:t>
            </a:r>
            <a:r>
              <a:rPr spc="-20" dirty="0"/>
              <a:t>ulcer-</a:t>
            </a:r>
            <a:r>
              <a:rPr dirty="0"/>
              <a:t>healing</a:t>
            </a:r>
            <a:r>
              <a:rPr spc="60" dirty="0"/>
              <a:t> </a:t>
            </a:r>
            <a:r>
              <a:rPr dirty="0"/>
              <a:t>drugs</a:t>
            </a:r>
            <a:r>
              <a:rPr spc="70" dirty="0"/>
              <a:t> </a:t>
            </a:r>
            <a:r>
              <a:rPr spc="-20" dirty="0"/>
              <a:t>like </a:t>
            </a:r>
            <a:r>
              <a:rPr spc="-10" dirty="0"/>
              <a:t>sucralfate.</a:t>
            </a:r>
          </a:p>
          <a:p>
            <a:pPr marL="241300" marR="5715" indent="-229235" algn="just">
              <a:lnSpc>
                <a:spcPct val="1501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  <a:tab pos="242570" algn="l"/>
              </a:tabLst>
            </a:pPr>
            <a:r>
              <a:rPr dirty="0"/>
              <a:t>	Surgical</a:t>
            </a:r>
            <a:r>
              <a:rPr spc="190" dirty="0"/>
              <a:t> </a:t>
            </a:r>
            <a:r>
              <a:rPr dirty="0"/>
              <a:t>interventions</a:t>
            </a:r>
            <a:r>
              <a:rPr spc="185" dirty="0"/>
              <a:t> </a:t>
            </a:r>
            <a:r>
              <a:rPr dirty="0"/>
              <a:t>are</a:t>
            </a:r>
            <a:r>
              <a:rPr spc="180" dirty="0"/>
              <a:t> </a:t>
            </a:r>
            <a:r>
              <a:rPr dirty="0"/>
              <a:t>commonly</a:t>
            </a:r>
            <a:r>
              <a:rPr spc="170" dirty="0"/>
              <a:t> </a:t>
            </a:r>
            <a:r>
              <a:rPr dirty="0"/>
              <a:t>indicated</a:t>
            </a:r>
            <a:r>
              <a:rPr spc="195" dirty="0"/>
              <a:t> </a:t>
            </a:r>
            <a:r>
              <a:rPr dirty="0"/>
              <a:t>for</a:t>
            </a:r>
            <a:r>
              <a:rPr spc="180" dirty="0"/>
              <a:t> </a:t>
            </a:r>
            <a:r>
              <a:rPr dirty="0"/>
              <a:t>patients</a:t>
            </a:r>
            <a:r>
              <a:rPr spc="175" dirty="0"/>
              <a:t> </a:t>
            </a:r>
            <a:r>
              <a:rPr dirty="0"/>
              <a:t>with</a:t>
            </a:r>
            <a:r>
              <a:rPr spc="190" dirty="0"/>
              <a:t> </a:t>
            </a:r>
            <a:r>
              <a:rPr dirty="0"/>
              <a:t>refractory</a:t>
            </a:r>
            <a:r>
              <a:rPr spc="180" dirty="0"/>
              <a:t> </a:t>
            </a:r>
            <a:r>
              <a:rPr dirty="0"/>
              <a:t>bleeding</a:t>
            </a:r>
            <a:r>
              <a:rPr spc="180" dirty="0"/>
              <a:t> </a:t>
            </a:r>
            <a:r>
              <a:rPr dirty="0"/>
              <a:t>despite</a:t>
            </a:r>
            <a:r>
              <a:rPr spc="185" dirty="0"/>
              <a:t> </a:t>
            </a:r>
            <a:r>
              <a:rPr dirty="0"/>
              <a:t>endoscopic</a:t>
            </a:r>
            <a:r>
              <a:rPr spc="190" dirty="0"/>
              <a:t> </a:t>
            </a:r>
            <a:r>
              <a:rPr dirty="0"/>
              <a:t>or</a:t>
            </a:r>
            <a:r>
              <a:rPr spc="185" dirty="0"/>
              <a:t> </a:t>
            </a:r>
            <a:r>
              <a:rPr spc="-10" dirty="0"/>
              <a:t>angiographic </a:t>
            </a:r>
            <a:r>
              <a:rPr dirty="0"/>
              <a:t>treatment or</a:t>
            </a:r>
            <a:r>
              <a:rPr spc="-65" dirty="0"/>
              <a:t> </a:t>
            </a:r>
            <a:r>
              <a:rPr dirty="0"/>
              <a:t>patients</a:t>
            </a:r>
            <a:r>
              <a:rPr spc="-35" dirty="0"/>
              <a:t> </a:t>
            </a:r>
            <a:r>
              <a:rPr dirty="0"/>
              <a:t>with</a:t>
            </a:r>
            <a:r>
              <a:rPr spc="-40" dirty="0"/>
              <a:t> </a:t>
            </a:r>
            <a:r>
              <a:rPr dirty="0"/>
              <a:t>unstable</a:t>
            </a:r>
            <a:r>
              <a:rPr spc="-50" dirty="0"/>
              <a:t> </a:t>
            </a:r>
            <a:r>
              <a:rPr dirty="0"/>
              <a:t>hemodynamics to</a:t>
            </a:r>
            <a:r>
              <a:rPr spc="-45" dirty="0"/>
              <a:t> </a:t>
            </a:r>
            <a:r>
              <a:rPr dirty="0"/>
              <a:t>undergo</a:t>
            </a:r>
            <a:r>
              <a:rPr spc="-65" dirty="0"/>
              <a:t> </a:t>
            </a:r>
            <a:r>
              <a:rPr dirty="0"/>
              <a:t>endoscopic</a:t>
            </a:r>
            <a:r>
              <a:rPr spc="-55" dirty="0"/>
              <a:t> </a:t>
            </a:r>
            <a:r>
              <a:rPr dirty="0"/>
              <a:t>or</a:t>
            </a:r>
            <a:r>
              <a:rPr spc="-55" dirty="0"/>
              <a:t> </a:t>
            </a:r>
            <a:r>
              <a:rPr dirty="0"/>
              <a:t>angiographic</a:t>
            </a:r>
            <a:r>
              <a:rPr spc="-45" dirty="0"/>
              <a:t> </a:t>
            </a:r>
            <a:r>
              <a:rPr spc="-10" dirty="0"/>
              <a:t>procedures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-6350" y="-6350"/>
            <a:ext cx="12195810" cy="109220"/>
            <a:chOff x="-6350" y="-6350"/>
            <a:chExt cx="12195810" cy="10922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12182856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2182856" y="96011"/>
                  </a:lnTo>
                  <a:lnTo>
                    <a:pt x="121828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83110" cy="96520"/>
            </a:xfrm>
            <a:custGeom>
              <a:avLst/>
              <a:gdLst/>
              <a:ahLst/>
              <a:cxnLst/>
              <a:rect l="l" t="t" r="r" b="b"/>
              <a:pathLst>
                <a:path w="12183110" h="96520">
                  <a:moveTo>
                    <a:pt x="0" y="96011"/>
                  </a:moveTo>
                  <a:lnTo>
                    <a:pt x="12182856" y="96011"/>
                  </a:lnTo>
                  <a:lnTo>
                    <a:pt x="12182856" y="0"/>
                  </a:lnTo>
                  <a:lnTo>
                    <a:pt x="0" y="0"/>
                  </a:lnTo>
                  <a:lnTo>
                    <a:pt x="0" y="9601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39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603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mtClean="0"/>
              <a:t>RDP</a:t>
            </a:r>
            <a:endParaRPr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2732</Words>
  <Application>Microsoft Office PowerPoint</Application>
  <PresentationFormat>Widescreen</PresentationFormat>
  <Paragraphs>404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 MT</vt:lpstr>
      <vt:lpstr>Calibri</vt:lpstr>
      <vt:lpstr>Georgia</vt:lpstr>
      <vt:lpstr>Times New Roman</vt:lpstr>
      <vt:lpstr>Wingdings</vt:lpstr>
      <vt:lpstr>Office Theme</vt:lpstr>
      <vt:lpstr>PowerPoint Presentation</vt:lpstr>
      <vt:lpstr>TOPIC NAME – GASTROINTESTINAL SYSTEM</vt:lpstr>
      <vt:lpstr>GASTROINTESTINAL SYSTEM- ITRODUCTION</vt:lpstr>
      <vt:lpstr>BASIC STRUCTURE:</vt:lpstr>
      <vt:lpstr>PHYSIOLOGY OF ACID PRODUCTION</vt:lpstr>
      <vt:lpstr>PEPTIC ULCER DISEASE</vt:lpstr>
      <vt:lpstr>EPIDEMIOLOGY</vt:lpstr>
      <vt:lpstr>ETIOLOGY/ RISK FACTORS</vt:lpstr>
      <vt:lpstr>TYPES</vt:lpstr>
      <vt:lpstr>PowerPoint Presentation</vt:lpstr>
      <vt:lpstr>CLINICAL PRESENTATIONS:</vt:lpstr>
      <vt:lpstr>PATHOPHYSIOLOGY</vt:lpstr>
      <vt:lpstr>NSAIDs</vt:lpstr>
      <vt:lpstr>COMPLICATIONS OF PEPTIC ULCER</vt:lpstr>
      <vt:lpstr>COMPLICATIONS OF PEPTIC ULCER</vt:lpstr>
      <vt:lpstr>DIAGNOSIS</vt:lpstr>
      <vt:lpstr>MANAGEMENT OF PEPTIC ULCER</vt:lpstr>
      <vt:lpstr>NON-PHARMACOLOGICAL TREATMENT</vt:lpstr>
      <vt:lpstr>CLASSIFICATION</vt:lpstr>
      <vt:lpstr>ACID NEUTRALIZING AGENTS: (ANTACIDS)</vt:lpstr>
      <vt:lpstr>PowerPoint Presentation</vt:lpstr>
      <vt:lpstr>REDUCTION IN GASTRIC ACID SECRETION: H2 ANTIHISTAMINES</vt:lpstr>
      <vt:lpstr>REDUCTION IN GASTRIC ACID SECRETION: H2 ANTIHISTAMINES</vt:lpstr>
      <vt:lpstr>PROTON PUMP INHIBITORS</vt:lpstr>
      <vt:lpstr>ANTICHOLINERGICS</vt:lpstr>
      <vt:lpstr>PROSTAGLANDIN ANALOGUE</vt:lpstr>
      <vt:lpstr>ULCER PROTECTIVES</vt:lpstr>
      <vt:lpstr>ANTI-H. PYLORI DRUGS</vt:lpstr>
      <vt:lpstr>SEQUENTIAL THERAPY</vt:lpstr>
      <vt:lpstr>SECONDARY/ RESCUE THERAPY</vt:lpstr>
      <vt:lpstr>TREATMENT ALGORITHM</vt:lpstr>
      <vt:lpstr>PowerPoint Presentation</vt:lpstr>
      <vt:lpstr>ERADICATION REGIMENS AFTER INITIAL TREATMENT FAILURE</vt:lpstr>
      <vt:lpstr>CURLING ULCER (STRESS-INDUCED GASTRIC)</vt:lpstr>
      <vt:lpstr>EPIDEMIOLOGY</vt:lpstr>
      <vt:lpstr>ETIOLOGY</vt:lpstr>
      <vt:lpstr>PATHOPHYSIOLOGY</vt:lpstr>
      <vt:lpstr>DIAGNOSIS</vt:lpstr>
      <vt:lpstr>MANAGEMENT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1</cp:revision>
  <dcterms:created xsi:type="dcterms:W3CDTF">2024-09-16T06:16:37Z</dcterms:created>
  <dcterms:modified xsi:type="dcterms:W3CDTF">2024-09-16T06:22:11Z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2020-07-23T00:00:00Z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2024-09-16T00:00:00Z</vt:filetime>
  </property>
  <property fmtid="{D5CDD505-2E9C-101B-9397-08002B2CF9AE}" pid="5" name="Producer">
    <vt:lpwstr>Microsoft® PowerPoint® for Microsoft 365</vt:lpwstr>
  </property>
</Properties>
</file>