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2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52" y="7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A2CF9-F5A1-447A-836B-29DE48DAC9EC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7D455-B0E0-406F-B852-36140375A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633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7D455-B0E0-406F-B852-36140375AC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64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99D94-D515-420B-8CB4-E63BB929EB7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7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E9D8E-C110-44CE-985A-F7C893D932D4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24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FDC5-3355-44C5-97C5-1BE6C1F95FAE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5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5DDA-D07E-4586-BD2D-DF9DF1F273CE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3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9059-0245-4BDC-8B1A-524AAB4B2E44}" type="datetime1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9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97B0-5FA0-42D2-8EBE-38BA7921F5BA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3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9BC5-918B-4DC9-B4AF-0D7EB8B9EA68}" type="datetime1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0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9CE31-68AE-42B6-AE5F-7872CE327D8F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36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EA8C-564B-4420-BD75-BC525E49461C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3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A508B-9D49-45A5-B338-25965E714A5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3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7F56D-7879-4035-AD9D-EF0DA65783DE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4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E2662-A30B-4DBD-B375-27E875005B04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31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065775" y="2372868"/>
            <a:ext cx="2045207" cy="1057402"/>
            <a:chOff x="3541775" y="2372867"/>
            <a:chExt cx="2045207" cy="1057402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1506" y="3255136"/>
              <a:ext cx="156718" cy="17513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1775" y="2372867"/>
              <a:ext cx="2045207" cy="5379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9969" y="2404109"/>
              <a:ext cx="1999488" cy="49301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476750" y="3707384"/>
            <a:ext cx="3238500" cy="45589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540" algn="ctr">
              <a:spcBef>
                <a:spcPts val="675"/>
              </a:spcBef>
            </a:pPr>
            <a:endParaRPr sz="2400" dirty="0">
              <a:latin typeface="Palatino Linotype"/>
              <a:cs typeface="Palatino Linotype"/>
            </a:endParaRPr>
          </a:p>
        </p:txBody>
      </p:sp>
      <p:pic>
        <p:nvPicPr>
          <p:cNvPr id="1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0" y="76199"/>
            <a:ext cx="9144000" cy="6781800"/>
            <a:chOff x="0" y="76199"/>
            <a:chExt cx="9144000" cy="6781800"/>
          </a:xfrm>
        </p:grpSpPr>
        <p:sp>
          <p:nvSpPr>
            <p:cNvPr id="5" name="object 5"/>
            <p:cNvSpPr/>
            <p:nvPr/>
          </p:nvSpPr>
          <p:spPr>
            <a:xfrm>
              <a:off x="4832603" y="1933955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99"/>
              <a:ext cx="9144000" cy="6781797"/>
            </a:xfrm>
            <a:prstGeom prst="rect">
              <a:avLst/>
            </a:prstGeom>
          </p:spPr>
        </p:pic>
      </p:grp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61375" y="914400"/>
            <a:ext cx="10515600" cy="204414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378460" marR="5080" indent="-36576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b="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pc="-35" dirty="0"/>
              <a:t>Gout </a:t>
            </a:r>
            <a:r>
              <a:rPr spc="-15" dirty="0"/>
              <a:t>is </a:t>
            </a:r>
            <a:r>
              <a:rPr spc="-100" dirty="0"/>
              <a:t>a </a:t>
            </a:r>
            <a:r>
              <a:rPr spc="-5" dirty="0"/>
              <a:t>disease </a:t>
            </a:r>
            <a:r>
              <a:rPr spc="-15" dirty="0"/>
              <a:t>that </a:t>
            </a:r>
            <a:r>
              <a:rPr spc="-5" dirty="0"/>
              <a:t>most </a:t>
            </a:r>
            <a:r>
              <a:rPr spc="10" dirty="0"/>
              <a:t>commonly </a:t>
            </a:r>
            <a:r>
              <a:rPr spc="-25" dirty="0"/>
              <a:t>manifests </a:t>
            </a:r>
            <a:r>
              <a:rPr spc="-80" dirty="0"/>
              <a:t>as </a:t>
            </a:r>
            <a:r>
              <a:rPr spc="5" dirty="0"/>
              <a:t>recurrent </a:t>
            </a:r>
            <a:r>
              <a:rPr spc="10" dirty="0"/>
              <a:t> </a:t>
            </a:r>
            <a:r>
              <a:rPr spc="20" dirty="0"/>
              <a:t>episodes</a:t>
            </a:r>
            <a:r>
              <a:rPr spc="-65" dirty="0"/>
              <a:t> </a:t>
            </a:r>
            <a:r>
              <a:rPr spc="25" dirty="0"/>
              <a:t>of</a:t>
            </a:r>
            <a:r>
              <a:rPr spc="-55" dirty="0"/>
              <a:t> </a:t>
            </a:r>
            <a:r>
              <a:rPr spc="10" dirty="0"/>
              <a:t>acute</a:t>
            </a:r>
            <a:r>
              <a:rPr spc="-60" dirty="0"/>
              <a:t> </a:t>
            </a:r>
            <a:r>
              <a:rPr spc="10" dirty="0">
                <a:solidFill>
                  <a:srgbClr val="FF0000"/>
                </a:solidFill>
              </a:rPr>
              <a:t>joint</a:t>
            </a:r>
            <a:r>
              <a:rPr spc="-50" dirty="0">
                <a:solidFill>
                  <a:srgbClr val="FF0000"/>
                </a:solidFill>
              </a:rPr>
              <a:t> </a:t>
            </a:r>
            <a:r>
              <a:rPr spc="-5" dirty="0">
                <a:solidFill>
                  <a:srgbClr val="FF0000"/>
                </a:solidFill>
              </a:rPr>
              <a:t>pain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spc="-15" dirty="0">
                <a:solidFill>
                  <a:srgbClr val="FF0000"/>
                </a:solidFill>
              </a:rPr>
              <a:t>and</a:t>
            </a:r>
            <a:r>
              <a:rPr spc="-75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inflammation</a:t>
            </a:r>
            <a:r>
              <a:rPr spc="-35" dirty="0">
                <a:solidFill>
                  <a:srgbClr val="FF0000"/>
                </a:solidFill>
              </a:rPr>
              <a:t> </a:t>
            </a:r>
            <a:r>
              <a:rPr spc="5" dirty="0"/>
              <a:t>secondary</a:t>
            </a:r>
            <a:r>
              <a:rPr spc="-80" dirty="0"/>
              <a:t> </a:t>
            </a:r>
            <a:r>
              <a:rPr spc="60" dirty="0"/>
              <a:t>to</a:t>
            </a:r>
            <a:r>
              <a:rPr spc="-60" dirty="0"/>
              <a:t> </a:t>
            </a:r>
            <a:r>
              <a:rPr spc="25" dirty="0"/>
              <a:t>the </a:t>
            </a:r>
            <a:r>
              <a:rPr spc="-585" dirty="0"/>
              <a:t> </a:t>
            </a:r>
            <a:r>
              <a:rPr spc="35" dirty="0">
                <a:solidFill>
                  <a:srgbClr val="FF0000"/>
                </a:solidFill>
              </a:rPr>
              <a:t>deposition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25" dirty="0">
                <a:solidFill>
                  <a:srgbClr val="FF0000"/>
                </a:solidFill>
              </a:rPr>
              <a:t>of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15" dirty="0">
                <a:solidFill>
                  <a:srgbClr val="FF0000"/>
                </a:solidFill>
              </a:rPr>
              <a:t>monosodium</a:t>
            </a:r>
            <a:r>
              <a:rPr spc="-65" dirty="0">
                <a:solidFill>
                  <a:srgbClr val="FF0000"/>
                </a:solidFill>
              </a:rPr>
              <a:t> </a:t>
            </a:r>
            <a:r>
              <a:rPr spc="-25" dirty="0">
                <a:solidFill>
                  <a:srgbClr val="FF0000"/>
                </a:solidFill>
              </a:rPr>
              <a:t>urate</a:t>
            </a:r>
            <a:r>
              <a:rPr spc="-75" dirty="0">
                <a:solidFill>
                  <a:srgbClr val="FF0000"/>
                </a:solidFill>
              </a:rPr>
              <a:t> </a:t>
            </a:r>
            <a:r>
              <a:rPr spc="-40" dirty="0">
                <a:solidFill>
                  <a:srgbClr val="FF0000"/>
                </a:solidFill>
              </a:rPr>
              <a:t>(MSU)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-20" dirty="0">
                <a:solidFill>
                  <a:srgbClr val="FF0000"/>
                </a:solidFill>
              </a:rPr>
              <a:t>crystals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spc="25" dirty="0"/>
              <a:t>in</a:t>
            </a:r>
            <a:r>
              <a:rPr spc="-75" dirty="0"/>
              <a:t> </a:t>
            </a:r>
            <a:r>
              <a:rPr spc="30" dirty="0"/>
              <a:t>the</a:t>
            </a:r>
            <a:r>
              <a:rPr spc="-70" dirty="0"/>
              <a:t> </a:t>
            </a:r>
            <a:r>
              <a:rPr spc="-10" dirty="0"/>
              <a:t>synovial </a:t>
            </a:r>
            <a:r>
              <a:rPr spc="-585" dirty="0"/>
              <a:t> </a:t>
            </a:r>
            <a:r>
              <a:rPr spc="15" dirty="0"/>
              <a:t>fluid</a:t>
            </a:r>
            <a:r>
              <a:rPr spc="-65" dirty="0"/>
              <a:t> </a:t>
            </a:r>
            <a:r>
              <a:rPr spc="-15" dirty="0"/>
              <a:t>and</a:t>
            </a:r>
            <a:r>
              <a:rPr spc="-65" dirty="0"/>
              <a:t> </a:t>
            </a:r>
            <a:r>
              <a:rPr spc="20" dirty="0"/>
              <a:t>lining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55140" y="4085897"/>
            <a:ext cx="73164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576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result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increased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body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65" dirty="0">
                <a:solidFill>
                  <a:srgbClr val="252525"/>
                </a:solidFill>
                <a:latin typeface="Times New Roman"/>
                <a:cs typeface="Times New Roman"/>
              </a:rPr>
              <a:t>pool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urate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with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hyperuricemia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5140" y="5562600"/>
            <a:ext cx="78625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576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14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typically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characterized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by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episodic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acute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chronic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arthritis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95956" y="1937005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5" y="1650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55141" y="211023"/>
            <a:ext cx="846772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5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800" spc="-35" dirty="0">
                <a:solidFill>
                  <a:srgbClr val="001F5F"/>
                </a:solidFill>
              </a:rPr>
              <a:t>The</a:t>
            </a:r>
            <a:r>
              <a:rPr sz="2800" spc="-85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term</a:t>
            </a:r>
            <a:r>
              <a:rPr sz="2800" spc="-65" dirty="0">
                <a:solidFill>
                  <a:srgbClr val="001F5F"/>
                </a:solidFill>
              </a:rPr>
              <a:t> </a:t>
            </a:r>
            <a:r>
              <a:rPr sz="2800" spc="45" dirty="0">
                <a:solidFill>
                  <a:srgbClr val="001F5F"/>
                </a:solidFill>
              </a:rPr>
              <a:t>gout</a:t>
            </a:r>
            <a:r>
              <a:rPr sz="2800" spc="-85" dirty="0">
                <a:solidFill>
                  <a:srgbClr val="001F5F"/>
                </a:solidFill>
              </a:rPr>
              <a:t> </a:t>
            </a:r>
            <a:r>
              <a:rPr sz="2800" spc="5" dirty="0">
                <a:solidFill>
                  <a:srgbClr val="001F5F"/>
                </a:solidFill>
              </a:rPr>
              <a:t>describes</a:t>
            </a:r>
            <a:r>
              <a:rPr sz="2800" spc="-60" dirty="0">
                <a:solidFill>
                  <a:srgbClr val="001F5F"/>
                </a:solidFill>
              </a:rPr>
              <a:t> </a:t>
            </a:r>
            <a:r>
              <a:rPr sz="2800" spc="-120" dirty="0">
                <a:solidFill>
                  <a:srgbClr val="001F5F"/>
                </a:solidFill>
              </a:rPr>
              <a:t>a</a:t>
            </a:r>
            <a:r>
              <a:rPr sz="2800" spc="-70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disease</a:t>
            </a:r>
            <a:r>
              <a:rPr sz="2800" spc="-65" dirty="0">
                <a:solidFill>
                  <a:srgbClr val="001F5F"/>
                </a:solidFill>
              </a:rPr>
              <a:t> </a:t>
            </a:r>
            <a:r>
              <a:rPr sz="2800" dirty="0">
                <a:solidFill>
                  <a:srgbClr val="001F5F"/>
                </a:solidFill>
              </a:rPr>
              <a:t>spectrum</a:t>
            </a:r>
            <a:r>
              <a:rPr sz="2800" spc="-60" dirty="0">
                <a:solidFill>
                  <a:srgbClr val="001F5F"/>
                </a:solidFill>
              </a:rPr>
              <a:t> </a:t>
            </a:r>
            <a:r>
              <a:rPr sz="2800" spc="30" dirty="0">
                <a:solidFill>
                  <a:srgbClr val="001F5F"/>
                </a:solidFill>
              </a:rPr>
              <a:t>including</a:t>
            </a:r>
            <a:endParaRPr sz="28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7720" y="660984"/>
            <a:ext cx="8123555" cy="479798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01600">
              <a:spcBef>
                <a:spcPts val="55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</a:t>
            </a:r>
            <a:r>
              <a:rPr sz="2400" spc="-13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Hyperuricemia,</a:t>
            </a:r>
            <a:endParaRPr sz="2400">
              <a:latin typeface="Times New Roman"/>
              <a:cs typeface="Times New Roman"/>
            </a:endParaRPr>
          </a:p>
          <a:p>
            <a:pPr marL="467359" marR="55880" indent="-366395">
              <a:lnSpc>
                <a:spcPct val="90600"/>
              </a:lnSpc>
              <a:spcBef>
                <a:spcPts val="1639"/>
              </a:spcBef>
              <a:tabLst>
                <a:tab pos="7404100" algn="l"/>
              </a:tabLst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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Recu</a:t>
            </a:r>
            <a:r>
              <a:rPr sz="2400" b="1" spc="4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rent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2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tta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ks</a:t>
            </a:r>
            <a:r>
              <a:rPr sz="2400" b="1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acu</a:t>
            </a:r>
            <a:r>
              <a:rPr sz="2400" b="1" spc="-390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8100" spc="-7484" baseline="-15432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r>
              <a:rPr sz="2400" b="1" spc="6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b="1" u="heavy" spc="-5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h</a:t>
            </a:r>
            <a:r>
              <a:rPr sz="2400" b="1" u="heavy" spc="1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2400" b="1" u="heavy" spc="3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it</a:t>
            </a:r>
            <a:r>
              <a:rPr sz="2400" b="1" u="heavy" spc="2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400" b="1" u="heavy" spc="-6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b="1" u="heavy" spc="-6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assoc</a:t>
            </a:r>
            <a:r>
              <a:rPr sz="2400" b="1" u="heavy" spc="-1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400" b="1" u="heavy" spc="-12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b="1" u="heavy" spc="3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te</a:t>
            </a:r>
            <a:r>
              <a:rPr sz="2400" b="1" u="heavy" spc="4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2400" b="1" u="heavy" spc="-8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9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w</a:t>
            </a:r>
            <a:r>
              <a:rPr sz="2400" b="1" u="heavy" spc="2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400" b="1" u="heavy" spc="2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1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h </a:t>
            </a:r>
            <a:r>
              <a:rPr sz="2400" b="1" u="heavy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monosodium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urate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crystals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leukocytes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found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synovial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fluid,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101600"/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</a:t>
            </a:r>
            <a:r>
              <a:rPr sz="2400" spc="-12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Deposits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monosodium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urate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crystals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tissues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101600"/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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Interstitial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renal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disease,</a:t>
            </a:r>
            <a:r>
              <a:rPr sz="2400" b="1" spc="-1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101600"/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</a:t>
            </a:r>
            <a:r>
              <a:rPr sz="2400" spc="-13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Uric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acid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nephrolithiasis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55140" y="757417"/>
            <a:ext cx="8425815" cy="153631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pc="-135" dirty="0"/>
              <a:t>A</a:t>
            </a:r>
            <a:r>
              <a:rPr spc="-60" dirty="0"/>
              <a:t> </a:t>
            </a:r>
            <a:r>
              <a:rPr spc="-25" dirty="0"/>
              <a:t>urate</a:t>
            </a:r>
            <a:r>
              <a:rPr spc="-65" dirty="0"/>
              <a:t> </a:t>
            </a:r>
            <a:r>
              <a:rPr spc="15" dirty="0"/>
              <a:t>concentration</a:t>
            </a:r>
            <a:r>
              <a:rPr spc="-65" dirty="0"/>
              <a:t> </a:t>
            </a:r>
            <a:r>
              <a:rPr spc="229" dirty="0">
                <a:solidFill>
                  <a:srgbClr val="FF0000"/>
                </a:solidFill>
              </a:rPr>
              <a:t>&gt;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spc="-60" dirty="0">
                <a:solidFill>
                  <a:srgbClr val="FF0000"/>
                </a:solidFill>
              </a:rPr>
              <a:t>7.0</a:t>
            </a:r>
            <a:r>
              <a:rPr spc="-65" dirty="0">
                <a:solidFill>
                  <a:srgbClr val="FF0000"/>
                </a:solidFill>
              </a:rPr>
              <a:t> </a:t>
            </a:r>
            <a:r>
              <a:rPr spc="40" dirty="0">
                <a:solidFill>
                  <a:srgbClr val="FF0000"/>
                </a:solidFill>
              </a:rPr>
              <a:t>mg/dL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-15" dirty="0"/>
              <a:t>is</a:t>
            </a:r>
            <a:r>
              <a:rPr spc="-50" dirty="0"/>
              <a:t> </a:t>
            </a:r>
            <a:r>
              <a:rPr spc="-30" dirty="0"/>
              <a:t>abnormal</a:t>
            </a:r>
            <a:r>
              <a:rPr spc="-55" dirty="0"/>
              <a:t> </a:t>
            </a:r>
            <a:r>
              <a:rPr spc="-15" dirty="0"/>
              <a:t>and</a:t>
            </a:r>
            <a:r>
              <a:rPr spc="-70" dirty="0"/>
              <a:t> </a:t>
            </a:r>
            <a:r>
              <a:rPr spc="-5" dirty="0"/>
              <a:t>associated</a:t>
            </a:r>
          </a:p>
          <a:p>
            <a:pPr marL="378460">
              <a:lnSpc>
                <a:spcPct val="100000"/>
              </a:lnSpc>
              <a:spcBef>
                <a:spcPts val="5"/>
              </a:spcBef>
            </a:pPr>
            <a:r>
              <a:rPr spc="40" dirty="0"/>
              <a:t>with</a:t>
            </a:r>
            <a:r>
              <a:rPr spc="-80" dirty="0"/>
              <a:t> </a:t>
            </a:r>
            <a:r>
              <a:rPr spc="-45" dirty="0"/>
              <a:t>an</a:t>
            </a:r>
            <a:r>
              <a:rPr spc="-75" dirty="0"/>
              <a:t> </a:t>
            </a:r>
            <a:r>
              <a:rPr dirty="0"/>
              <a:t>increased</a:t>
            </a:r>
            <a:r>
              <a:rPr spc="-75" dirty="0"/>
              <a:t> </a:t>
            </a:r>
            <a:r>
              <a:rPr spc="-15" dirty="0"/>
              <a:t>risk</a:t>
            </a:r>
            <a:r>
              <a:rPr spc="-70" dirty="0"/>
              <a:t> </a:t>
            </a:r>
            <a:r>
              <a:rPr spc="-15" dirty="0"/>
              <a:t>for</a:t>
            </a:r>
            <a:r>
              <a:rPr spc="-80" dirty="0"/>
              <a:t> </a:t>
            </a:r>
            <a:r>
              <a:rPr spc="35" dirty="0"/>
              <a:t>gout.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34173" y="2971800"/>
            <a:ext cx="8667750" cy="3295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Hype</a:t>
            </a:r>
            <a:r>
              <a:rPr sz="2400" b="1" spc="5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icem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gout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9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-35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8100" spc="-6697" baseline="9259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r>
              <a:rPr sz="2400" b="1" spc="45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65" dirty="0">
                <a:solidFill>
                  <a:srgbClr val="252525"/>
                </a:solidFill>
                <a:latin typeface="Times New Roman"/>
                <a:cs typeface="Times New Roman"/>
              </a:rPr>
              <a:t>w</a:t>
            </a:r>
            <a:r>
              <a:rPr sz="2400" b="1" spc="-18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ys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conc</a:t>
            </a:r>
            <a:r>
              <a:rPr sz="2400" b="1" spc="60" dirty="0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ren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sz="2400" b="1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pres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nt.</a:t>
            </a:r>
            <a:endParaRPr sz="2400" dirty="0">
              <a:latin typeface="Times New Roman"/>
              <a:cs typeface="Times New Roman"/>
            </a:endParaRPr>
          </a:p>
          <a:p>
            <a:pPr marL="429259" marR="223520" indent="-365760">
              <a:spcBef>
                <a:spcPts val="3434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14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Sustained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elevation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serum</a:t>
            </a: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urate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virtually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essential</a:t>
            </a:r>
            <a:r>
              <a:rPr sz="2400" b="1" spc="-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for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development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gout</a:t>
            </a:r>
            <a:endParaRPr sz="24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429259" marR="17780" indent="-365760"/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However,</a:t>
            </a:r>
            <a:r>
              <a:rPr sz="2400" b="1" spc="-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hyperuricemia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does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5" dirty="0">
                <a:solidFill>
                  <a:srgbClr val="252525"/>
                </a:solidFill>
                <a:latin typeface="Times New Roman"/>
                <a:cs typeface="Times New Roman"/>
              </a:rPr>
              <a:t>not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always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lead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6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gout,</a:t>
            </a:r>
            <a:r>
              <a:rPr sz="2400" b="1" spc="-1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most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patients</a:t>
            </a:r>
            <a:r>
              <a:rPr sz="2400" b="1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hyperuricemia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remain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asymptomatic.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56604" y="1933956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4" y="1651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55140" y="211024"/>
            <a:ext cx="8090534" cy="826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Clr>
                <a:srgbClr val="863623"/>
              </a:buClr>
              <a:buSzPct val="96428"/>
              <a:buFont typeface="Wingdings"/>
              <a:buChar char=""/>
              <a:tabLst>
                <a:tab pos="299720" algn="l"/>
              </a:tabLst>
            </a:pPr>
            <a:r>
              <a:rPr sz="2800" b="1" spc="10" dirty="0">
                <a:solidFill>
                  <a:srgbClr val="001F5F"/>
                </a:solidFill>
                <a:latin typeface="Times New Roman"/>
                <a:cs typeface="Times New Roman"/>
              </a:rPr>
              <a:t>Uric</a:t>
            </a:r>
            <a:r>
              <a:rPr sz="2800" b="1" spc="-9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acid</a:t>
            </a:r>
            <a:r>
              <a:rPr sz="2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is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the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ﬁnal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metabolite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endogenous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and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dietary</a:t>
            </a:r>
            <a:endParaRPr sz="2400">
              <a:latin typeface="Times New Roman"/>
              <a:cs typeface="Times New Roman"/>
            </a:endParaRPr>
          </a:p>
          <a:p>
            <a:pPr marL="299085">
              <a:spcBef>
                <a:spcPts val="70"/>
              </a:spcBef>
            </a:pP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purine</a:t>
            </a:r>
            <a:r>
              <a:rPr sz="2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metabolism.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55141" y="1963039"/>
            <a:ext cx="8324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Clr>
                <a:srgbClr val="863623"/>
              </a:buClr>
              <a:buFont typeface="Wingdings"/>
              <a:buChar char=""/>
              <a:tabLst>
                <a:tab pos="299720" algn="l"/>
              </a:tabLst>
            </a:pPr>
            <a:r>
              <a:rPr sz="2400" b="1" spc="-55" dirty="0">
                <a:latin typeface="Times New Roman"/>
                <a:cs typeface="Times New Roman"/>
              </a:rPr>
              <a:t>At </a:t>
            </a:r>
            <a:r>
              <a:rPr sz="2400" b="1" spc="-105" dirty="0">
                <a:latin typeface="Times New Roman"/>
                <a:cs typeface="Times New Roman"/>
              </a:rPr>
              <a:t>a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physiological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pH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7·4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in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the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extracellular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compartment,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r>
              <a:rPr sz="24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r>
              <a:rPr sz="2400" b="1" spc="-500" dirty="0">
                <a:solidFill>
                  <a:srgbClr val="FF0000"/>
                </a:solidFill>
                <a:latin typeface="Times New Roman"/>
                <a:cs typeface="Times New Roman"/>
              </a:rPr>
              <a:t>%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ic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acid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is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35" dirty="0">
                <a:latin typeface="Times New Roman"/>
                <a:cs typeface="Times New Roman"/>
              </a:rPr>
              <a:t>he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spc="7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nised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fo</a:t>
            </a:r>
            <a:r>
              <a:rPr sz="2400" b="1" spc="5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9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ur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5141" y="3206318"/>
            <a:ext cx="8626475" cy="2402196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99085" marR="5080" indent="-287020">
              <a:lnSpc>
                <a:spcPct val="101299"/>
              </a:lnSpc>
              <a:spcBef>
                <a:spcPts val="65"/>
              </a:spcBef>
              <a:buClr>
                <a:srgbClr val="863623"/>
              </a:buClr>
              <a:buFont typeface="Wingdings"/>
              <a:buChar char=""/>
              <a:tabLst>
                <a:tab pos="299720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Because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the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high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concentration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sodium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extracellular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compartment, </a:t>
            </a:r>
            <a:r>
              <a:rPr sz="2400" b="1" spc="-25" dirty="0">
                <a:latin typeface="Times New Roman"/>
                <a:cs typeface="Times New Roman"/>
              </a:rPr>
              <a:t>urate </a:t>
            </a:r>
            <a:r>
              <a:rPr sz="2400" b="1" spc="-15" dirty="0">
                <a:latin typeface="Times New Roman"/>
                <a:cs typeface="Times New Roman"/>
              </a:rPr>
              <a:t>is largely </a:t>
            </a:r>
            <a:r>
              <a:rPr sz="2400" b="1" spc="5" dirty="0">
                <a:latin typeface="Times New Roman"/>
                <a:cs typeface="Times New Roman"/>
              </a:rPr>
              <a:t>present </a:t>
            </a:r>
            <a:r>
              <a:rPr sz="2400" b="1" spc="-80" dirty="0">
                <a:latin typeface="Times New Roman"/>
                <a:cs typeface="Times New Roman"/>
              </a:rPr>
              <a:t>as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monosodium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urate</a:t>
            </a:r>
            <a:r>
              <a:rPr sz="2400" b="1" spc="-15" dirty="0">
                <a:latin typeface="Times New Roman"/>
                <a:cs typeface="Times New Roman"/>
              </a:rPr>
              <a:t>, 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40" dirty="0">
                <a:latin typeface="Times New Roman"/>
                <a:cs typeface="Times New Roman"/>
              </a:rPr>
              <a:t>with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5" dirty="0">
                <a:latin typeface="Times New Roman"/>
                <a:cs typeface="Times New Roman"/>
              </a:rPr>
              <a:t>a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l</a:t>
            </a:r>
            <a:r>
              <a:rPr sz="2400" b="1" spc="5" dirty="0">
                <a:latin typeface="Times New Roman"/>
                <a:cs typeface="Times New Roman"/>
              </a:rPr>
              <a:t>o</a:t>
            </a:r>
            <a:r>
              <a:rPr sz="2400" b="1" spc="90" dirty="0">
                <a:latin typeface="Times New Roman"/>
                <a:cs typeface="Times New Roman"/>
              </a:rPr>
              <a:t>w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so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20" dirty="0">
                <a:latin typeface="Times New Roman"/>
                <a:cs typeface="Times New Roman"/>
              </a:rPr>
              <a:t>ubi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20" dirty="0">
                <a:latin typeface="Times New Roman"/>
                <a:cs typeface="Times New Roman"/>
              </a:rPr>
              <a:t>ity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l</a:t>
            </a:r>
            <a:r>
              <a:rPr sz="2400" b="1" spc="20" dirty="0">
                <a:latin typeface="Times New Roman"/>
                <a:cs typeface="Times New Roman"/>
              </a:rPr>
              <a:t>i</a:t>
            </a:r>
            <a:r>
              <a:rPr sz="2400" b="1" spc="-35" dirty="0">
                <a:latin typeface="Times New Roman"/>
                <a:cs typeface="Times New Roman"/>
              </a:rPr>
              <a:t>m</a:t>
            </a:r>
            <a:r>
              <a:rPr sz="2400" b="1" spc="-25" dirty="0">
                <a:latin typeface="Times New Roman"/>
                <a:cs typeface="Times New Roman"/>
              </a:rPr>
              <a:t>i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40" dirty="0">
                <a:latin typeface="Times New Roman"/>
                <a:cs typeface="Times New Roman"/>
              </a:rPr>
              <a:t>a</a:t>
            </a:r>
            <a:r>
              <a:rPr sz="2400" b="1" spc="45" dirty="0">
                <a:latin typeface="Times New Roman"/>
                <a:cs typeface="Times New Roman"/>
              </a:rPr>
              <a:t>b</a:t>
            </a:r>
            <a:r>
              <a:rPr sz="2400" b="1" spc="30" dirty="0">
                <a:latin typeface="Times New Roman"/>
                <a:cs typeface="Times New Roman"/>
              </a:rPr>
              <a:t>o</a:t>
            </a:r>
            <a:r>
              <a:rPr sz="2400" b="1" spc="20" dirty="0">
                <a:latin typeface="Times New Roman"/>
                <a:cs typeface="Times New Roman"/>
              </a:rPr>
              <a:t>ut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0" dirty="0">
                <a:latin typeface="Times New Roman"/>
                <a:cs typeface="Times New Roman"/>
              </a:rPr>
              <a:t>3</a:t>
            </a:r>
            <a:r>
              <a:rPr sz="2400" b="1" spc="-105" dirty="0">
                <a:latin typeface="Times New Roman"/>
                <a:cs typeface="Times New Roman"/>
              </a:rPr>
              <a:t>80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Cambria"/>
                <a:cs typeface="Cambria"/>
              </a:rPr>
              <a:t>μ</a:t>
            </a:r>
            <a:r>
              <a:rPr sz="2400" b="1" spc="10" dirty="0">
                <a:latin typeface="Times New Roman"/>
                <a:cs typeface="Times New Roman"/>
              </a:rPr>
              <a:t>mol</a:t>
            </a:r>
            <a:r>
              <a:rPr sz="2400" b="1" spc="60" dirty="0">
                <a:latin typeface="Times New Roman"/>
                <a:cs typeface="Times New Roman"/>
              </a:rPr>
              <a:t>/</a:t>
            </a:r>
            <a:r>
              <a:rPr sz="2400" b="1" spc="160" dirty="0">
                <a:latin typeface="Times New Roman"/>
                <a:cs typeface="Times New Roman"/>
              </a:rPr>
              <a:t>L</a:t>
            </a:r>
            <a:r>
              <a:rPr sz="2400" b="1" spc="2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3400">
              <a:latin typeface="Times New Roman"/>
              <a:cs typeface="Times New Roman"/>
            </a:endParaRPr>
          </a:p>
          <a:p>
            <a:pPr marL="378460" marR="417830" indent="-365760"/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MSU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2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ysta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ls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fo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ms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in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syn</a:t>
            </a:r>
            <a:r>
              <a:rPr sz="2400" b="1" spc="-60" dirty="0">
                <a:latin typeface="Times New Roman"/>
                <a:cs typeface="Times New Roman"/>
              </a:rPr>
              <a:t>o</a:t>
            </a:r>
            <a:r>
              <a:rPr sz="2400" b="1" spc="-10" dirty="0">
                <a:latin typeface="Times New Roman"/>
                <a:cs typeface="Times New Roman"/>
              </a:rPr>
              <a:t>vial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fluid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when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its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so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ubi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ity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t  </a:t>
            </a:r>
            <a:r>
              <a:rPr sz="2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exceeded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5140" y="719073"/>
            <a:ext cx="6661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14" dirty="0">
                <a:solidFill>
                  <a:srgbClr val="252525"/>
                </a:solidFill>
                <a:latin typeface="Times New Roman"/>
                <a:cs typeface="Times New Roman"/>
              </a:rPr>
              <a:t>MSU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so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ubi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ity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v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ies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direct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temper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ture.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3048000" y="2296811"/>
            <a:ext cx="9144000" cy="1213153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pc="-12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pc="-60" dirty="0">
                <a:solidFill>
                  <a:srgbClr val="252525"/>
                </a:solidFill>
              </a:rPr>
              <a:t>The</a:t>
            </a:r>
            <a:r>
              <a:rPr spc="-65" dirty="0">
                <a:solidFill>
                  <a:srgbClr val="252525"/>
                </a:solidFill>
              </a:rPr>
              <a:t> </a:t>
            </a:r>
            <a:r>
              <a:rPr spc="25" dirty="0"/>
              <a:t>so</a:t>
            </a:r>
            <a:r>
              <a:rPr dirty="0"/>
              <a:t>l</a:t>
            </a:r>
            <a:r>
              <a:rPr spc="15" dirty="0"/>
              <a:t>ub</a:t>
            </a:r>
            <a:r>
              <a:rPr spc="-5" dirty="0"/>
              <a:t>i</a:t>
            </a:r>
            <a:r>
              <a:rPr spc="30" dirty="0"/>
              <a:t>l</a:t>
            </a:r>
            <a:r>
              <a:rPr spc="15" dirty="0"/>
              <a:t>i</a:t>
            </a:r>
            <a:r>
              <a:rPr spc="5" dirty="0"/>
              <a:t>t</a:t>
            </a:r>
            <a:r>
              <a:rPr spc="15" dirty="0"/>
              <a:t>y</a:t>
            </a:r>
            <a:r>
              <a:rPr spc="-55" dirty="0"/>
              <a:t> </a:t>
            </a:r>
            <a:r>
              <a:rPr spc="25" dirty="0"/>
              <a:t>of</a:t>
            </a:r>
            <a:r>
              <a:rPr spc="-70" dirty="0"/>
              <a:t> </a:t>
            </a:r>
            <a:r>
              <a:rPr spc="-60" dirty="0"/>
              <a:t>ur</a:t>
            </a:r>
            <a:r>
              <a:rPr spc="-80" dirty="0"/>
              <a:t>a</a:t>
            </a:r>
            <a:r>
              <a:rPr spc="30" dirty="0"/>
              <a:t>t</a:t>
            </a:r>
            <a:r>
              <a:rPr spc="50" dirty="0"/>
              <a:t>e</a:t>
            </a:r>
            <a:r>
              <a:rPr spc="-75" dirty="0"/>
              <a:t> </a:t>
            </a:r>
            <a:r>
              <a:rPr spc="25" dirty="0">
                <a:solidFill>
                  <a:srgbClr val="252525"/>
                </a:solidFill>
              </a:rPr>
              <a:t>in</a:t>
            </a:r>
            <a:r>
              <a:rPr spc="-60" dirty="0">
                <a:solidFill>
                  <a:srgbClr val="252525"/>
                </a:solidFill>
              </a:rPr>
              <a:t> </a:t>
            </a:r>
            <a:r>
              <a:rPr spc="25" dirty="0">
                <a:solidFill>
                  <a:srgbClr val="252525"/>
                </a:solidFill>
              </a:rPr>
              <a:t>p</a:t>
            </a:r>
            <a:r>
              <a:rPr spc="-70" dirty="0">
                <a:solidFill>
                  <a:srgbClr val="252525"/>
                </a:solidFill>
              </a:rPr>
              <a:t>h</a:t>
            </a:r>
            <a:r>
              <a:rPr spc="-915" dirty="0">
                <a:solidFill>
                  <a:srgbClr val="252525"/>
                </a:solidFill>
              </a:rPr>
              <a:t>y</a:t>
            </a:r>
            <a:r>
              <a:rPr sz="8100" spc="-6742" baseline="-15432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r>
              <a:rPr sz="2400" spc="-15" dirty="0">
                <a:solidFill>
                  <a:srgbClr val="252525"/>
                </a:solidFill>
              </a:rPr>
              <a:t>s</a:t>
            </a:r>
            <a:r>
              <a:rPr sz="2400" spc="-20" dirty="0">
                <a:solidFill>
                  <a:srgbClr val="252525"/>
                </a:solidFill>
              </a:rPr>
              <a:t>i</a:t>
            </a:r>
            <a:r>
              <a:rPr sz="2400" spc="85" dirty="0">
                <a:solidFill>
                  <a:srgbClr val="252525"/>
                </a:solidFill>
              </a:rPr>
              <a:t>o</a:t>
            </a:r>
            <a:r>
              <a:rPr sz="2400" spc="30" dirty="0">
                <a:solidFill>
                  <a:srgbClr val="252525"/>
                </a:solidFill>
              </a:rPr>
              <a:t>l</a:t>
            </a:r>
            <a:r>
              <a:rPr sz="2400" u="heavy" spc="6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o</a:t>
            </a:r>
            <a:r>
              <a:rPr sz="2400" u="heavy" spc="9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g</a:t>
            </a:r>
            <a:r>
              <a:rPr sz="2400" u="heavy" spc="3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i</a:t>
            </a:r>
            <a:r>
              <a:rPr sz="2400" u="heavy" spc="6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c</a:t>
            </a:r>
            <a:r>
              <a:rPr sz="2400" u="heavy" spc="-6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 </a:t>
            </a:r>
            <a:r>
              <a:rPr sz="2400" u="heavy" spc="-5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sa</a:t>
            </a:r>
            <a:r>
              <a:rPr sz="2400" u="heavy" spc="-4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l</a:t>
            </a:r>
            <a:r>
              <a:rPr sz="2400" u="heavy" spc="2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in</a:t>
            </a:r>
            <a:r>
              <a:rPr sz="2400" u="heavy" spc="6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e</a:t>
            </a:r>
            <a:r>
              <a:rPr sz="2400" u="heavy" spc="-75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 </a:t>
            </a:r>
            <a:r>
              <a:rPr sz="2400" u="heavy" spc="3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i</a:t>
            </a:r>
            <a:r>
              <a:rPr sz="2400" u="heavy" spc="-60" dirty="0">
                <a:solidFill>
                  <a:srgbClr val="252525"/>
                </a:solidFill>
                <a:uFill>
                  <a:solidFill>
                    <a:srgbClr val="DBA354"/>
                  </a:solidFill>
                </a:uFill>
              </a:rPr>
              <a:t>s </a:t>
            </a:r>
            <a:r>
              <a:rPr sz="2400" u="heavy" spc="-40" dirty="0">
                <a:uFill>
                  <a:solidFill>
                    <a:srgbClr val="DBA354"/>
                  </a:solidFill>
                </a:uFill>
              </a:rPr>
              <a:t>6.</a:t>
            </a:r>
            <a:r>
              <a:rPr sz="2400" u="heavy" spc="-100" dirty="0">
                <a:uFill>
                  <a:solidFill>
                    <a:srgbClr val="DBA354"/>
                  </a:solidFill>
                </a:uFill>
              </a:rPr>
              <a:t>8</a:t>
            </a:r>
            <a:r>
              <a:rPr sz="2400" u="heavy" spc="-60" dirty="0">
                <a:uFill>
                  <a:solidFill>
                    <a:srgbClr val="DBA354"/>
                  </a:solidFill>
                </a:uFill>
              </a:rPr>
              <a:t> </a:t>
            </a:r>
            <a:r>
              <a:rPr sz="2400" u="heavy" spc="-90" dirty="0">
                <a:uFill>
                  <a:solidFill>
                    <a:srgbClr val="DBA354"/>
                  </a:solidFill>
                </a:uFill>
              </a:rPr>
              <a:t>m</a:t>
            </a:r>
            <a:r>
              <a:rPr sz="2400" u="heavy" spc="20" dirty="0">
                <a:uFill>
                  <a:solidFill>
                    <a:srgbClr val="DBA354"/>
                  </a:solidFill>
                </a:uFill>
              </a:rPr>
              <a:t>g</a:t>
            </a:r>
            <a:r>
              <a:rPr sz="2400" u="heavy" spc="-55" dirty="0">
                <a:uFill>
                  <a:solidFill>
                    <a:srgbClr val="DBA354"/>
                  </a:solidFill>
                </a:uFill>
              </a:rPr>
              <a:t> </a:t>
            </a:r>
            <a:r>
              <a:rPr sz="2400" u="heavy" spc="50" dirty="0">
                <a:uFill>
                  <a:solidFill>
                    <a:srgbClr val="DBA354"/>
                  </a:solidFill>
                </a:uFill>
              </a:rPr>
              <a:t>pe</a:t>
            </a:r>
            <a:r>
              <a:rPr sz="2400" u="heavy" spc="-95" dirty="0">
                <a:uFill>
                  <a:solidFill>
                    <a:srgbClr val="DBA354"/>
                  </a:solidFill>
                </a:uFill>
              </a:rPr>
              <a:t>r</a:t>
            </a:r>
            <a:r>
              <a:rPr sz="2400" u="heavy" spc="-70" dirty="0">
                <a:uFill>
                  <a:solidFill>
                    <a:srgbClr val="DBA354"/>
                  </a:solidFill>
                </a:uFill>
              </a:rPr>
              <a:t> </a:t>
            </a:r>
            <a:r>
              <a:rPr sz="2400" u="heavy" spc="40" dirty="0">
                <a:uFill>
                  <a:solidFill>
                    <a:srgbClr val="DBA354"/>
                  </a:solidFill>
                </a:uFill>
              </a:rPr>
              <a:t>d</a:t>
            </a:r>
            <a:r>
              <a:rPr sz="2400" spc="-380" dirty="0"/>
              <a:t>L</a:t>
            </a:r>
            <a:r>
              <a:rPr sz="2400" spc="-65" dirty="0"/>
              <a:t> (400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141" y="1963040"/>
            <a:ext cx="8641715" cy="1659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>
              <a:spcBef>
                <a:spcPts val="100"/>
              </a:spcBef>
            </a:pP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µmol/L)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at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37°C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but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only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4.5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mg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per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70" dirty="0">
                <a:solidFill>
                  <a:srgbClr val="FF0000"/>
                </a:solidFill>
                <a:latin typeface="Times New Roman"/>
                <a:cs typeface="Times New Roman"/>
              </a:rPr>
              <a:t>dL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(270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µmol/L)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at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30°C.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378460" marR="5080" indent="-365760"/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Joint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temperatures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decrease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distally.The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average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temperature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th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knee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33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°</a:t>
            </a:r>
            <a:r>
              <a:rPr sz="2400" b="1" spc="-26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b="1" spc="-180" dirty="0">
                <a:solidFill>
                  <a:srgbClr val="252525"/>
                </a:solidFill>
                <a:latin typeface="Times New Roman"/>
                <a:cs typeface="Times New Roman"/>
              </a:rPr>
              <a:t>;</a:t>
            </a:r>
            <a:r>
              <a:rPr sz="2400" b="1" spc="-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th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th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kle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2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°</a:t>
            </a:r>
            <a:r>
              <a:rPr sz="2400" b="1" spc="-26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96561" y="162305"/>
            <a:ext cx="2877820" cy="515620"/>
          </a:xfrm>
          <a:custGeom>
            <a:avLst/>
            <a:gdLst/>
            <a:ahLst/>
            <a:cxnLst/>
            <a:rect l="l" t="t" r="r" b="b"/>
            <a:pathLst>
              <a:path w="2877820" h="515620">
                <a:moveTo>
                  <a:pt x="2791460" y="0"/>
                </a:moveTo>
                <a:lnTo>
                  <a:pt x="85851" y="0"/>
                </a:lnTo>
                <a:lnTo>
                  <a:pt x="52452" y="6752"/>
                </a:lnTo>
                <a:lnTo>
                  <a:pt x="25161" y="25161"/>
                </a:lnTo>
                <a:lnTo>
                  <a:pt x="6752" y="52452"/>
                </a:lnTo>
                <a:lnTo>
                  <a:pt x="0" y="85851"/>
                </a:lnTo>
                <a:lnTo>
                  <a:pt x="0" y="429260"/>
                </a:lnTo>
                <a:lnTo>
                  <a:pt x="6752" y="462659"/>
                </a:lnTo>
                <a:lnTo>
                  <a:pt x="25161" y="489950"/>
                </a:lnTo>
                <a:lnTo>
                  <a:pt x="52452" y="508359"/>
                </a:lnTo>
                <a:lnTo>
                  <a:pt x="85851" y="515112"/>
                </a:lnTo>
                <a:lnTo>
                  <a:pt x="2791460" y="515112"/>
                </a:lnTo>
                <a:lnTo>
                  <a:pt x="2824859" y="508359"/>
                </a:lnTo>
                <a:lnTo>
                  <a:pt x="2852150" y="489950"/>
                </a:lnTo>
                <a:lnTo>
                  <a:pt x="2870559" y="462659"/>
                </a:lnTo>
                <a:lnTo>
                  <a:pt x="2877312" y="429260"/>
                </a:lnTo>
                <a:lnTo>
                  <a:pt x="2877312" y="85851"/>
                </a:lnTo>
                <a:lnTo>
                  <a:pt x="2870559" y="52452"/>
                </a:lnTo>
                <a:lnTo>
                  <a:pt x="2852150" y="25161"/>
                </a:lnTo>
                <a:lnTo>
                  <a:pt x="2824859" y="6752"/>
                </a:lnTo>
                <a:lnTo>
                  <a:pt x="27914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787652" y="152401"/>
            <a:ext cx="8458200" cy="3726179"/>
            <a:chOff x="263652" y="152400"/>
            <a:chExt cx="8458200" cy="3726179"/>
          </a:xfrm>
        </p:grpSpPr>
        <p:sp>
          <p:nvSpPr>
            <p:cNvPr id="6" name="object 6"/>
            <p:cNvSpPr/>
            <p:nvPr/>
          </p:nvSpPr>
          <p:spPr>
            <a:xfrm>
              <a:off x="4832604" y="1933955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2562" y="162305"/>
              <a:ext cx="2877820" cy="515620"/>
            </a:xfrm>
            <a:custGeom>
              <a:avLst/>
              <a:gdLst/>
              <a:ahLst/>
              <a:cxnLst/>
              <a:rect l="l" t="t" r="r" b="b"/>
              <a:pathLst>
                <a:path w="2877820" h="515620">
                  <a:moveTo>
                    <a:pt x="0" y="85851"/>
                  </a:moveTo>
                  <a:lnTo>
                    <a:pt x="6752" y="52452"/>
                  </a:lnTo>
                  <a:lnTo>
                    <a:pt x="25161" y="25161"/>
                  </a:lnTo>
                  <a:lnTo>
                    <a:pt x="52452" y="6752"/>
                  </a:lnTo>
                  <a:lnTo>
                    <a:pt x="85851" y="0"/>
                  </a:lnTo>
                  <a:lnTo>
                    <a:pt x="2791460" y="0"/>
                  </a:lnTo>
                  <a:lnTo>
                    <a:pt x="2824859" y="6752"/>
                  </a:lnTo>
                  <a:lnTo>
                    <a:pt x="2852150" y="25161"/>
                  </a:lnTo>
                  <a:lnTo>
                    <a:pt x="2870559" y="52452"/>
                  </a:lnTo>
                  <a:lnTo>
                    <a:pt x="2877312" y="85851"/>
                  </a:lnTo>
                  <a:lnTo>
                    <a:pt x="2877312" y="429260"/>
                  </a:lnTo>
                  <a:lnTo>
                    <a:pt x="2870559" y="462659"/>
                  </a:lnTo>
                  <a:lnTo>
                    <a:pt x="2852150" y="489950"/>
                  </a:lnTo>
                  <a:lnTo>
                    <a:pt x="2824859" y="508359"/>
                  </a:lnTo>
                  <a:lnTo>
                    <a:pt x="2791460" y="515112"/>
                  </a:lnTo>
                  <a:lnTo>
                    <a:pt x="85851" y="515112"/>
                  </a:lnTo>
                  <a:lnTo>
                    <a:pt x="52452" y="508359"/>
                  </a:lnTo>
                  <a:lnTo>
                    <a:pt x="25161" y="489950"/>
                  </a:lnTo>
                  <a:lnTo>
                    <a:pt x="6752" y="462659"/>
                  </a:lnTo>
                  <a:lnTo>
                    <a:pt x="0" y="429260"/>
                  </a:lnTo>
                  <a:lnTo>
                    <a:pt x="0" y="85851"/>
                  </a:lnTo>
                  <a:close/>
                </a:path>
              </a:pathLst>
            </a:custGeom>
            <a:ln w="19812">
              <a:solidFill>
                <a:srgbClr val="7718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7168" y="196596"/>
              <a:ext cx="3846576" cy="14630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96946" y="199771"/>
              <a:ext cx="2825623" cy="4432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652" y="914400"/>
              <a:ext cx="8458200" cy="2964180"/>
            </a:xfrm>
            <a:prstGeom prst="rect">
              <a:avLst/>
            </a:prstGeom>
          </p:spPr>
        </p:pic>
      </p:grp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78940" y="127203"/>
            <a:ext cx="230441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780" dirty="0">
                <a:solidFill>
                  <a:srgbClr val="701807"/>
                </a:solidFill>
              </a:rPr>
              <a:t>T</a:t>
            </a:r>
            <a:r>
              <a:rPr sz="3200" spc="15" dirty="0">
                <a:solidFill>
                  <a:srgbClr val="701807"/>
                </a:solidFill>
              </a:rPr>
              <a:t>ypes</a:t>
            </a:r>
            <a:r>
              <a:rPr sz="3200" spc="-80" dirty="0">
                <a:solidFill>
                  <a:srgbClr val="701807"/>
                </a:solidFill>
              </a:rPr>
              <a:t> </a:t>
            </a:r>
            <a:r>
              <a:rPr sz="3200" spc="35" dirty="0">
                <a:solidFill>
                  <a:srgbClr val="701807"/>
                </a:solidFill>
              </a:rPr>
              <a:t>of</a:t>
            </a:r>
            <a:r>
              <a:rPr sz="3200" spc="-80" dirty="0">
                <a:solidFill>
                  <a:srgbClr val="701807"/>
                </a:solidFill>
              </a:rPr>
              <a:t> </a:t>
            </a:r>
            <a:r>
              <a:rPr sz="3200" spc="55" dirty="0">
                <a:solidFill>
                  <a:srgbClr val="701807"/>
                </a:solidFill>
              </a:rPr>
              <a:t>gout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678940" y="630683"/>
            <a:ext cx="4783455" cy="85343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spcBef>
                <a:spcPts val="6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50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m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ts val="2475"/>
              </a:lnSpc>
              <a:spcBef>
                <a:spcPts val="5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4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 smtClean="0">
                <a:solidFill>
                  <a:srgbClr val="252525"/>
                </a:solidFill>
                <a:latin typeface="Times New Roman"/>
                <a:cs typeface="Times New Roman"/>
              </a:rPr>
              <a:t>Secondary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55141" y="1171702"/>
            <a:ext cx="7419975" cy="367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Wingdings"/>
              <a:buChar char=""/>
              <a:tabLst>
                <a:tab pos="299720" algn="l"/>
              </a:tabLst>
            </a:pP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Heredity</a:t>
            </a:r>
            <a:endParaRPr>
              <a:latin typeface="Cambria"/>
              <a:cs typeface="Cambria"/>
            </a:endParaRPr>
          </a:p>
          <a:p>
            <a:pPr>
              <a:spcBef>
                <a:spcPts val="45"/>
              </a:spcBef>
              <a:buClr>
                <a:srgbClr val="64281B"/>
              </a:buClr>
              <a:buFont typeface="Wingdings"/>
              <a:buChar char=""/>
            </a:pPr>
            <a:endParaRPr>
              <a:latin typeface="Cambria"/>
              <a:cs typeface="Cambria"/>
            </a:endParaRPr>
          </a:p>
          <a:p>
            <a:pPr marL="364490" indent="-352425">
              <a:spcBef>
                <a:spcPts val="5"/>
              </a:spcBef>
              <a:buFont typeface="Wingdings"/>
              <a:buChar char=""/>
              <a:tabLst>
                <a:tab pos="364490" algn="l"/>
                <a:tab pos="365125" algn="l"/>
              </a:tabLst>
            </a:pPr>
            <a:r>
              <a:rPr b="1" spc="125" dirty="0">
                <a:solidFill>
                  <a:srgbClr val="64281B"/>
                </a:solidFill>
                <a:latin typeface="Cambria"/>
                <a:cs typeface="Cambria"/>
              </a:rPr>
              <a:t>Dehydration.</a:t>
            </a:r>
            <a:endParaRPr>
              <a:latin typeface="Cambria"/>
              <a:cs typeface="Cambria"/>
            </a:endParaRPr>
          </a:p>
          <a:p>
            <a:pPr>
              <a:spcBef>
                <a:spcPts val="50"/>
              </a:spcBef>
              <a:buClr>
                <a:srgbClr val="64281B"/>
              </a:buClr>
              <a:buFont typeface="Wingdings"/>
              <a:buChar char=""/>
            </a:pPr>
            <a:endParaRPr>
              <a:latin typeface="Cambria"/>
              <a:cs typeface="Cambria"/>
            </a:endParaRPr>
          </a:p>
          <a:p>
            <a:pPr marL="299085" indent="-287020">
              <a:buFont typeface="Wingdings"/>
              <a:buChar char=""/>
              <a:tabLst>
                <a:tab pos="299720" algn="l"/>
              </a:tabLst>
            </a:pP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Obesity</a:t>
            </a:r>
            <a:endParaRPr>
              <a:latin typeface="Cambria"/>
              <a:cs typeface="Cambria"/>
            </a:endParaRPr>
          </a:p>
          <a:p>
            <a:pPr>
              <a:spcBef>
                <a:spcPts val="50"/>
              </a:spcBef>
              <a:buClr>
                <a:srgbClr val="64281B"/>
              </a:buClr>
              <a:buFont typeface="Wingdings"/>
              <a:buChar char=""/>
            </a:pPr>
            <a:endParaRPr>
              <a:latin typeface="Cambria"/>
              <a:cs typeface="Cambria"/>
            </a:endParaRPr>
          </a:p>
          <a:p>
            <a:pPr marL="364490" indent="-352425">
              <a:buFont typeface="Wingdings"/>
              <a:buChar char=""/>
              <a:tabLst>
                <a:tab pos="364490" algn="l"/>
                <a:tab pos="365125" algn="l"/>
              </a:tabLst>
            </a:pPr>
            <a:r>
              <a:rPr b="1" spc="130" dirty="0">
                <a:solidFill>
                  <a:srgbClr val="64281B"/>
                </a:solidFill>
                <a:latin typeface="Cambria"/>
                <a:cs typeface="Cambria"/>
              </a:rPr>
              <a:t>Excessive</a:t>
            </a:r>
            <a:r>
              <a:rPr b="1" spc="105" dirty="0">
                <a:solidFill>
                  <a:srgbClr val="64281B"/>
                </a:solidFill>
                <a:latin typeface="Cambria"/>
                <a:cs typeface="Cambria"/>
              </a:rPr>
              <a:t> alcohol </a:t>
            </a:r>
            <a:r>
              <a:rPr b="1" spc="110" dirty="0">
                <a:solidFill>
                  <a:srgbClr val="64281B"/>
                </a:solidFill>
                <a:latin typeface="Cambria"/>
                <a:cs typeface="Cambria"/>
              </a:rPr>
              <a:t>consumption, </a:t>
            </a:r>
            <a:r>
              <a:rPr b="1" spc="135" dirty="0">
                <a:solidFill>
                  <a:srgbClr val="64281B"/>
                </a:solidFill>
                <a:latin typeface="Cambria"/>
                <a:cs typeface="Cambria"/>
              </a:rPr>
              <a:t>and</a:t>
            </a: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10" dirty="0">
                <a:solidFill>
                  <a:srgbClr val="64281B"/>
                </a:solidFill>
                <a:latin typeface="Cambria"/>
                <a:cs typeface="Cambria"/>
              </a:rPr>
              <a:t>purines</a:t>
            </a:r>
            <a:r>
              <a:rPr b="1" spc="105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25" dirty="0">
                <a:solidFill>
                  <a:srgbClr val="64281B"/>
                </a:solidFill>
                <a:latin typeface="Cambria"/>
                <a:cs typeface="Cambria"/>
              </a:rPr>
              <a:t>rich</a:t>
            </a:r>
            <a:r>
              <a:rPr b="1" spc="114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90" dirty="0">
                <a:solidFill>
                  <a:srgbClr val="64281B"/>
                </a:solidFill>
                <a:latin typeface="Cambria"/>
                <a:cs typeface="Cambria"/>
              </a:rPr>
              <a:t>foods.</a:t>
            </a:r>
            <a:endParaRPr>
              <a:latin typeface="Cambria"/>
              <a:cs typeface="Cambria"/>
            </a:endParaRPr>
          </a:p>
          <a:p>
            <a:pPr>
              <a:spcBef>
                <a:spcPts val="50"/>
              </a:spcBef>
              <a:buClr>
                <a:srgbClr val="64281B"/>
              </a:buClr>
              <a:buFont typeface="Wingdings"/>
              <a:buChar char=""/>
            </a:pPr>
            <a:endParaRPr>
              <a:latin typeface="Cambria"/>
              <a:cs typeface="Cambria"/>
            </a:endParaRPr>
          </a:p>
          <a:p>
            <a:pPr marL="364490" indent="-352425">
              <a:buFont typeface="Wingdings"/>
              <a:buChar char=""/>
              <a:tabLst>
                <a:tab pos="364490" algn="l"/>
                <a:tab pos="365125" algn="l"/>
              </a:tabLst>
            </a:pPr>
            <a:r>
              <a:rPr b="1" spc="140" dirty="0">
                <a:solidFill>
                  <a:srgbClr val="64281B"/>
                </a:solidFill>
                <a:latin typeface="Cambria"/>
                <a:cs typeface="Cambria"/>
              </a:rPr>
              <a:t>Gender</a:t>
            </a:r>
            <a:r>
              <a:rPr b="1" spc="11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200" dirty="0">
                <a:solidFill>
                  <a:srgbClr val="64281B"/>
                </a:solidFill>
                <a:latin typeface="Cambria"/>
                <a:cs typeface="Cambria"/>
              </a:rPr>
              <a:t>&amp;</a:t>
            </a:r>
            <a:r>
              <a:rPr b="1" spc="9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40" dirty="0">
                <a:solidFill>
                  <a:srgbClr val="64281B"/>
                </a:solidFill>
                <a:latin typeface="Cambria"/>
                <a:cs typeface="Cambria"/>
              </a:rPr>
              <a:t>Age</a:t>
            </a:r>
            <a:endParaRPr>
              <a:latin typeface="Cambria"/>
              <a:cs typeface="Cambria"/>
            </a:endParaRPr>
          </a:p>
          <a:p>
            <a:pPr>
              <a:spcBef>
                <a:spcPts val="50"/>
              </a:spcBef>
              <a:buClr>
                <a:srgbClr val="64281B"/>
              </a:buClr>
              <a:buFont typeface="Wingdings"/>
              <a:buChar char=""/>
            </a:pPr>
            <a:endParaRPr>
              <a:latin typeface="Cambria"/>
              <a:cs typeface="Cambria"/>
            </a:endParaRPr>
          </a:p>
          <a:p>
            <a:pPr marL="299085" indent="-287020">
              <a:buFont typeface="Wingdings"/>
              <a:buChar char=""/>
              <a:tabLst>
                <a:tab pos="299720" algn="l"/>
              </a:tabLst>
            </a:pP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Medications</a:t>
            </a:r>
            <a:r>
              <a:rPr b="1" spc="95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40" dirty="0">
                <a:solidFill>
                  <a:srgbClr val="64281B"/>
                </a:solidFill>
                <a:latin typeface="Cambria"/>
                <a:cs typeface="Cambria"/>
              </a:rPr>
              <a:t>can</a:t>
            </a:r>
            <a:r>
              <a:rPr b="1" spc="114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85" dirty="0">
                <a:solidFill>
                  <a:srgbClr val="64281B"/>
                </a:solidFill>
                <a:latin typeface="Cambria"/>
                <a:cs typeface="Cambria"/>
              </a:rPr>
              <a:t>also</a:t>
            </a:r>
            <a:r>
              <a:rPr b="1" spc="11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90" dirty="0">
                <a:solidFill>
                  <a:srgbClr val="64281B"/>
                </a:solidFill>
                <a:latin typeface="Cambria"/>
                <a:cs typeface="Cambria"/>
              </a:rPr>
              <a:t>be</a:t>
            </a: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10" dirty="0">
                <a:solidFill>
                  <a:srgbClr val="64281B"/>
                </a:solidFill>
                <a:latin typeface="Cambria"/>
                <a:cs typeface="Cambria"/>
              </a:rPr>
              <a:t>causes</a:t>
            </a:r>
            <a:r>
              <a:rPr b="1" spc="125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90" dirty="0">
                <a:solidFill>
                  <a:srgbClr val="64281B"/>
                </a:solidFill>
                <a:latin typeface="Cambria"/>
                <a:cs typeface="Cambria"/>
              </a:rPr>
              <a:t>of</a:t>
            </a: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14" dirty="0">
                <a:solidFill>
                  <a:srgbClr val="64281B"/>
                </a:solidFill>
                <a:latin typeface="Cambria"/>
                <a:cs typeface="Cambria"/>
              </a:rPr>
              <a:t>gout.</a:t>
            </a:r>
            <a:r>
              <a:rPr b="1" spc="10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Diuretics</a:t>
            </a:r>
            <a:r>
              <a:rPr b="1" spc="100" dirty="0">
                <a:solidFill>
                  <a:srgbClr val="64281B"/>
                </a:solidFill>
                <a:latin typeface="Cambria"/>
                <a:cs typeface="Cambria"/>
              </a:rPr>
              <a:t> especially.</a:t>
            </a:r>
            <a:endParaRPr>
              <a:latin typeface="Cambria"/>
              <a:cs typeface="Cambria"/>
            </a:endParaRPr>
          </a:p>
          <a:p>
            <a:pPr>
              <a:spcBef>
                <a:spcPts val="50"/>
              </a:spcBef>
              <a:buClr>
                <a:srgbClr val="64281B"/>
              </a:buClr>
              <a:buFont typeface="Wingdings"/>
              <a:buChar char=""/>
            </a:pPr>
            <a:endParaRPr>
              <a:latin typeface="Cambria"/>
              <a:cs typeface="Cambria"/>
            </a:endParaRPr>
          </a:p>
          <a:p>
            <a:pPr marL="299085" indent="-287020">
              <a:buFont typeface="Wingdings"/>
              <a:buChar char=""/>
              <a:tabLst>
                <a:tab pos="299720" algn="l"/>
              </a:tabLst>
            </a:pPr>
            <a:r>
              <a:rPr b="1" spc="114" dirty="0">
                <a:solidFill>
                  <a:srgbClr val="64281B"/>
                </a:solidFill>
                <a:latin typeface="Cambria"/>
                <a:cs typeface="Cambria"/>
              </a:rPr>
              <a:t>Abnormal </a:t>
            </a:r>
            <a:r>
              <a:rPr b="1" spc="135" dirty="0">
                <a:solidFill>
                  <a:srgbClr val="64281B"/>
                </a:solidFill>
                <a:latin typeface="Cambria"/>
                <a:cs typeface="Cambria"/>
              </a:rPr>
              <a:t>Kidney</a:t>
            </a:r>
            <a:r>
              <a:rPr b="1" spc="110" dirty="0">
                <a:solidFill>
                  <a:srgbClr val="64281B"/>
                </a:solidFill>
                <a:latin typeface="Cambria"/>
                <a:cs typeface="Cambria"/>
              </a:rPr>
              <a:t> </a:t>
            </a:r>
            <a:r>
              <a:rPr b="1" spc="120" dirty="0">
                <a:solidFill>
                  <a:srgbClr val="64281B"/>
                </a:solidFill>
                <a:latin typeface="Cambria"/>
                <a:cs typeface="Cambria"/>
              </a:rPr>
              <a:t>function</a:t>
            </a:r>
            <a:endParaRPr>
              <a:latin typeface="Cambria"/>
              <a:cs typeface="Cambr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53107" y="322834"/>
            <a:ext cx="5407025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5550" algn="l"/>
                <a:tab pos="4164329" algn="l"/>
              </a:tabLst>
            </a:pPr>
            <a:r>
              <a:rPr sz="3200" spc="345" dirty="0">
                <a:solidFill>
                  <a:srgbClr val="6F2F9F"/>
                </a:solidFill>
                <a:latin typeface="Cambria"/>
                <a:cs typeface="Cambria"/>
              </a:rPr>
              <a:t>RISK	</a:t>
            </a:r>
            <a:r>
              <a:rPr sz="3200" spc="370" dirty="0">
                <a:solidFill>
                  <a:srgbClr val="6F2F9F"/>
                </a:solidFill>
                <a:latin typeface="Cambria"/>
                <a:cs typeface="Cambria"/>
              </a:rPr>
              <a:t>FACTOR</a:t>
            </a:r>
            <a:r>
              <a:rPr sz="3200" spc="305" dirty="0">
                <a:solidFill>
                  <a:srgbClr val="6F2F9F"/>
                </a:solidFill>
                <a:latin typeface="Cambria"/>
                <a:cs typeface="Cambria"/>
              </a:rPr>
              <a:t>S</a:t>
            </a:r>
            <a:r>
              <a:rPr sz="3200" spc="35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3200" spc="375" dirty="0">
                <a:solidFill>
                  <a:srgbClr val="6F2F9F"/>
                </a:solidFill>
                <a:latin typeface="Cambria"/>
                <a:cs typeface="Cambria"/>
              </a:rPr>
              <a:t>OF</a:t>
            </a:r>
            <a:r>
              <a:rPr sz="3200" dirty="0">
                <a:solidFill>
                  <a:srgbClr val="6F2F9F"/>
                </a:solidFill>
                <a:latin typeface="Cambria"/>
                <a:cs typeface="Cambria"/>
              </a:rPr>
              <a:t>	</a:t>
            </a:r>
            <a:r>
              <a:rPr sz="3200" spc="290" dirty="0">
                <a:solidFill>
                  <a:srgbClr val="6F2F9F"/>
                </a:solidFill>
                <a:latin typeface="Cambria"/>
                <a:cs typeface="Cambria"/>
              </a:rPr>
              <a:t>GOUT</a:t>
            </a:r>
            <a:endParaRPr sz="3200">
              <a:latin typeface="Cambria"/>
              <a:cs typeface="Cambria"/>
            </a:endParaRPr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30144" y="2221229"/>
            <a:ext cx="6365240" cy="10312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5" dirty="0">
                <a:solidFill>
                  <a:srgbClr val="701807"/>
                </a:solidFill>
                <a:latin typeface="Palatino Linotype"/>
                <a:cs typeface="Palatino Linotype"/>
              </a:rPr>
              <a:t>Etiopathogenesis</a:t>
            </a:r>
            <a:endParaRPr sz="6600">
              <a:latin typeface="Palatino Linotype"/>
              <a:cs typeface="Palatino Linotype"/>
            </a:endParaRPr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48911" y="1"/>
            <a:ext cx="2780030" cy="966469"/>
            <a:chOff x="2724911" y="0"/>
            <a:chExt cx="2780030" cy="96646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4911" y="42671"/>
              <a:ext cx="2779776" cy="7772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8667" y="0"/>
              <a:ext cx="2109216" cy="9662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70631" y="76200"/>
              <a:ext cx="2688590" cy="685800"/>
            </a:xfrm>
            <a:custGeom>
              <a:avLst/>
              <a:gdLst/>
              <a:ahLst/>
              <a:cxnLst/>
              <a:rect l="l" t="t" r="r" b="b"/>
              <a:pathLst>
                <a:path w="2688590" h="685800">
                  <a:moveTo>
                    <a:pt x="2574035" y="0"/>
                  </a:moveTo>
                  <a:lnTo>
                    <a:pt x="114300" y="0"/>
                  </a:lnTo>
                  <a:lnTo>
                    <a:pt x="69812" y="8983"/>
                  </a:lnTo>
                  <a:lnTo>
                    <a:pt x="33480" y="33480"/>
                  </a:lnTo>
                  <a:lnTo>
                    <a:pt x="8983" y="69812"/>
                  </a:lnTo>
                  <a:lnTo>
                    <a:pt x="0" y="114300"/>
                  </a:lnTo>
                  <a:lnTo>
                    <a:pt x="0" y="571500"/>
                  </a:lnTo>
                  <a:lnTo>
                    <a:pt x="8983" y="615987"/>
                  </a:lnTo>
                  <a:lnTo>
                    <a:pt x="33480" y="652319"/>
                  </a:lnTo>
                  <a:lnTo>
                    <a:pt x="69812" y="676816"/>
                  </a:lnTo>
                  <a:lnTo>
                    <a:pt x="114300" y="685800"/>
                  </a:lnTo>
                  <a:lnTo>
                    <a:pt x="2574035" y="685800"/>
                  </a:lnTo>
                  <a:lnTo>
                    <a:pt x="2618523" y="676816"/>
                  </a:lnTo>
                  <a:lnTo>
                    <a:pt x="2654855" y="652319"/>
                  </a:lnTo>
                  <a:lnTo>
                    <a:pt x="2679352" y="615987"/>
                  </a:lnTo>
                  <a:lnTo>
                    <a:pt x="2688335" y="571500"/>
                  </a:lnTo>
                  <a:lnTo>
                    <a:pt x="2688335" y="114300"/>
                  </a:lnTo>
                  <a:lnTo>
                    <a:pt x="2679352" y="69812"/>
                  </a:lnTo>
                  <a:lnTo>
                    <a:pt x="2654855" y="33480"/>
                  </a:lnTo>
                  <a:lnTo>
                    <a:pt x="2618523" y="8983"/>
                  </a:lnTo>
                  <a:lnTo>
                    <a:pt x="2574035" y="0"/>
                  </a:lnTo>
                  <a:close/>
                </a:path>
              </a:pathLst>
            </a:custGeom>
            <a:solidFill>
              <a:srgbClr val="DFE8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70631" y="76200"/>
              <a:ext cx="2688590" cy="685800"/>
            </a:xfrm>
            <a:custGeom>
              <a:avLst/>
              <a:gdLst/>
              <a:ahLst/>
              <a:cxnLst/>
              <a:rect l="l" t="t" r="r" b="b"/>
              <a:pathLst>
                <a:path w="2688590" h="685800">
                  <a:moveTo>
                    <a:pt x="0" y="114300"/>
                  </a:moveTo>
                  <a:lnTo>
                    <a:pt x="8983" y="69812"/>
                  </a:lnTo>
                  <a:lnTo>
                    <a:pt x="33480" y="33480"/>
                  </a:lnTo>
                  <a:lnTo>
                    <a:pt x="69812" y="8983"/>
                  </a:lnTo>
                  <a:lnTo>
                    <a:pt x="114300" y="0"/>
                  </a:lnTo>
                  <a:lnTo>
                    <a:pt x="2574035" y="0"/>
                  </a:lnTo>
                  <a:lnTo>
                    <a:pt x="2618523" y="8983"/>
                  </a:lnTo>
                  <a:lnTo>
                    <a:pt x="2654855" y="33480"/>
                  </a:lnTo>
                  <a:lnTo>
                    <a:pt x="2679352" y="69812"/>
                  </a:lnTo>
                  <a:lnTo>
                    <a:pt x="2688335" y="114300"/>
                  </a:lnTo>
                  <a:lnTo>
                    <a:pt x="2688335" y="571500"/>
                  </a:lnTo>
                  <a:lnTo>
                    <a:pt x="2679352" y="615987"/>
                  </a:lnTo>
                  <a:lnTo>
                    <a:pt x="2654855" y="652319"/>
                  </a:lnTo>
                  <a:lnTo>
                    <a:pt x="2618523" y="676816"/>
                  </a:lnTo>
                  <a:lnTo>
                    <a:pt x="2574035" y="685800"/>
                  </a:lnTo>
                  <a:lnTo>
                    <a:pt x="114300" y="685800"/>
                  </a:lnTo>
                  <a:lnTo>
                    <a:pt x="69812" y="676816"/>
                  </a:lnTo>
                  <a:lnTo>
                    <a:pt x="33480" y="652319"/>
                  </a:lnTo>
                  <a:lnTo>
                    <a:pt x="8983" y="615987"/>
                  </a:lnTo>
                  <a:lnTo>
                    <a:pt x="0" y="571500"/>
                  </a:lnTo>
                  <a:lnTo>
                    <a:pt x="0" y="114300"/>
                  </a:lnTo>
                  <a:close/>
                </a:path>
              </a:pathLst>
            </a:custGeom>
            <a:ln w="12192">
              <a:solidFill>
                <a:srgbClr val="96A0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350509" y="1109472"/>
            <a:ext cx="3132455" cy="1501140"/>
            <a:chOff x="4826508" y="1109472"/>
            <a:chExt cx="3132455" cy="1501140"/>
          </a:xfrm>
        </p:grpSpPr>
        <p:sp>
          <p:nvSpPr>
            <p:cNvPr id="10" name="object 10"/>
            <p:cNvSpPr/>
            <p:nvPr/>
          </p:nvSpPr>
          <p:spPr>
            <a:xfrm>
              <a:off x="4832604" y="1933955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0" y="1109472"/>
              <a:ext cx="1905000" cy="150113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870831" y="96392"/>
            <a:ext cx="1534795" cy="54356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5" dirty="0">
                <a:solidFill>
                  <a:srgbClr val="006FC0"/>
                </a:solidFill>
                <a:latin typeface="Palatino Linotype"/>
                <a:cs typeface="Palatino Linotype"/>
              </a:rPr>
              <a:t>Purines</a:t>
            </a:r>
            <a:endParaRPr sz="3400">
              <a:latin typeface="Palatino Linotype"/>
              <a:cs typeface="Palatino Linotype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09800" y="1200911"/>
            <a:ext cx="1295400" cy="139141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517445" y="2697607"/>
            <a:ext cx="746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20" dirty="0">
                <a:latin typeface="Cambria"/>
                <a:cs typeface="Cambria"/>
              </a:rPr>
              <a:t>Pu</a:t>
            </a:r>
            <a:r>
              <a:rPr spc="95" dirty="0">
                <a:latin typeface="Cambria"/>
                <a:cs typeface="Cambria"/>
              </a:rPr>
              <a:t>r</a:t>
            </a:r>
            <a:r>
              <a:rPr spc="60" dirty="0">
                <a:latin typeface="Cambria"/>
                <a:cs typeface="Cambria"/>
              </a:rPr>
              <a:t>ine</a:t>
            </a:r>
            <a:endParaRPr>
              <a:latin typeface="Cambria"/>
              <a:cs typeface="Cambri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69179" y="958597"/>
            <a:ext cx="1371600" cy="174345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108575" y="2732659"/>
            <a:ext cx="901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65" dirty="0">
                <a:latin typeface="Cambria"/>
                <a:cs typeface="Cambria"/>
              </a:rPr>
              <a:t>Adenine</a:t>
            </a:r>
            <a:endParaRPr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52410" y="2748534"/>
            <a:ext cx="936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10" dirty="0">
                <a:latin typeface="Cambria"/>
                <a:cs typeface="Cambria"/>
              </a:rPr>
              <a:t>Guanine</a:t>
            </a:r>
            <a:endParaRPr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78940" y="3310254"/>
            <a:ext cx="8303895" cy="28655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b="1" spc="-75" dirty="0">
                <a:latin typeface="Times New Roman"/>
                <a:cs typeface="Times New Roman"/>
              </a:rPr>
              <a:t>Pu</a:t>
            </a:r>
            <a:r>
              <a:rPr sz="2000" b="1" spc="-15" dirty="0">
                <a:latin typeface="Times New Roman"/>
                <a:cs typeface="Times New Roman"/>
              </a:rPr>
              <a:t>r</a:t>
            </a:r>
            <a:r>
              <a:rPr sz="2000" b="1" spc="30" dirty="0">
                <a:latin typeface="Times New Roman"/>
                <a:cs typeface="Times New Roman"/>
              </a:rPr>
              <a:t>ine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is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85" dirty="0">
                <a:latin typeface="Times New Roman"/>
                <a:cs typeface="Times New Roman"/>
              </a:rPr>
              <a:t>a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25" dirty="0">
                <a:latin typeface="Times New Roman"/>
                <a:cs typeface="Times New Roman"/>
              </a:rPr>
              <a:t>He</a:t>
            </a:r>
            <a:r>
              <a:rPr sz="2000" b="1" dirty="0">
                <a:latin typeface="Times New Roman"/>
                <a:cs typeface="Times New Roman"/>
              </a:rPr>
              <a:t>t</a:t>
            </a:r>
            <a:r>
              <a:rPr sz="2000" b="1" spc="5" dirty="0">
                <a:latin typeface="Times New Roman"/>
                <a:cs typeface="Times New Roman"/>
              </a:rPr>
              <a:t>r</a:t>
            </a:r>
            <a:r>
              <a:rPr sz="2000" b="1" spc="10" dirty="0">
                <a:latin typeface="Times New Roman"/>
                <a:cs typeface="Times New Roman"/>
              </a:rPr>
              <a:t>o</a:t>
            </a:r>
            <a:r>
              <a:rPr sz="2000" b="1" spc="75" dirty="0">
                <a:latin typeface="Times New Roman"/>
                <a:cs typeface="Times New Roman"/>
              </a:rPr>
              <a:t>c</a:t>
            </a:r>
            <a:r>
              <a:rPr sz="2000" b="1" spc="30" dirty="0">
                <a:latin typeface="Times New Roman"/>
                <a:cs typeface="Times New Roman"/>
              </a:rPr>
              <a:t>ycl</a:t>
            </a:r>
            <a:r>
              <a:rPr sz="2000" b="1" spc="25" dirty="0">
                <a:latin typeface="Times New Roman"/>
                <a:cs typeface="Times New Roman"/>
              </a:rPr>
              <a:t>i</a:t>
            </a:r>
            <a:r>
              <a:rPr sz="2000" b="1" spc="50" dirty="0">
                <a:latin typeface="Times New Roman"/>
                <a:cs typeface="Times New Roman"/>
              </a:rPr>
              <a:t>c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20" dirty="0">
                <a:latin typeface="Times New Roman"/>
                <a:cs typeface="Times New Roman"/>
              </a:rPr>
              <a:t>com</a:t>
            </a:r>
            <a:r>
              <a:rPr sz="2000" b="1" spc="25" dirty="0">
                <a:latin typeface="Times New Roman"/>
                <a:cs typeface="Times New Roman"/>
              </a:rPr>
              <a:t>p</a:t>
            </a:r>
            <a:r>
              <a:rPr sz="2000" b="1" spc="35" dirty="0">
                <a:latin typeface="Times New Roman"/>
                <a:cs typeface="Times New Roman"/>
              </a:rPr>
              <a:t>oun</a:t>
            </a:r>
            <a:r>
              <a:rPr sz="2000" b="1" spc="45" dirty="0">
                <a:latin typeface="Times New Roman"/>
                <a:cs typeface="Times New Roman"/>
              </a:rPr>
              <a:t>d</a:t>
            </a:r>
            <a:r>
              <a:rPr sz="2000" b="1" spc="2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  <a:buChar char=""/>
            </a:pPr>
            <a:endParaRPr sz="2000">
              <a:latin typeface="Times New Roman"/>
              <a:cs typeface="Times New Roman"/>
            </a:endParaRPr>
          </a:p>
          <a:p>
            <a:pPr marL="355600" indent="-342900">
              <a:spcBef>
                <a:spcPts val="5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Sources</a:t>
            </a:r>
            <a:endParaRPr sz="2400">
              <a:latin typeface="Times New Roman"/>
              <a:cs typeface="Times New Roman"/>
            </a:endParaRPr>
          </a:p>
          <a:p>
            <a:pPr marL="1727200" lvl="1" indent="-343535">
              <a:spcBef>
                <a:spcPts val="50"/>
              </a:spcBef>
              <a:buFont typeface="Wingdings"/>
              <a:buChar char=""/>
              <a:tabLst>
                <a:tab pos="1727835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Dietary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Times New Roman"/>
                <a:cs typeface="Times New Roman"/>
              </a:rPr>
              <a:t>purine,</a:t>
            </a:r>
            <a:endParaRPr sz="2000">
              <a:latin typeface="Times New Roman"/>
              <a:cs typeface="Times New Roman"/>
            </a:endParaRPr>
          </a:p>
          <a:p>
            <a:pPr marL="1727200" lvl="1" indent="-343535">
              <a:buFont typeface="Wingdings"/>
              <a:buChar char=""/>
              <a:tabLst>
                <a:tab pos="1727835" algn="l"/>
              </a:tabLst>
            </a:pPr>
            <a:r>
              <a:rPr sz="2000" b="1" spc="-20" dirty="0">
                <a:latin typeface="Times New Roman"/>
                <a:cs typeface="Times New Roman"/>
              </a:rPr>
              <a:t>Conversion</a:t>
            </a:r>
            <a:r>
              <a:rPr sz="2000" b="1" spc="-90" dirty="0">
                <a:latin typeface="Times New Roman"/>
                <a:cs typeface="Times New Roman"/>
              </a:rPr>
              <a:t> </a:t>
            </a:r>
            <a:r>
              <a:rPr sz="2000" b="1" spc="20" dirty="0">
                <a:latin typeface="Times New Roman"/>
                <a:cs typeface="Times New Roman"/>
              </a:rPr>
              <a:t>of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tissue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25" dirty="0">
                <a:latin typeface="Times New Roman"/>
                <a:cs typeface="Times New Roman"/>
              </a:rPr>
              <a:t>nucleic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acid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45" dirty="0">
                <a:latin typeface="Times New Roman"/>
                <a:cs typeface="Times New Roman"/>
              </a:rPr>
              <a:t>to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Times New Roman"/>
                <a:cs typeface="Times New Roman"/>
              </a:rPr>
              <a:t>purine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25" dirty="0">
                <a:latin typeface="Times New Roman"/>
                <a:cs typeface="Times New Roman"/>
              </a:rPr>
              <a:t>nucleotides,</a:t>
            </a:r>
            <a:endParaRPr sz="2000">
              <a:latin typeface="Times New Roman"/>
              <a:cs typeface="Times New Roman"/>
            </a:endParaRPr>
          </a:p>
          <a:p>
            <a:pPr marL="1727200" lvl="1" indent="-343535">
              <a:buFont typeface="Wingdings"/>
              <a:buChar char=""/>
              <a:tabLst>
                <a:tab pos="1727835" algn="l"/>
              </a:tabLst>
            </a:pPr>
            <a:r>
              <a:rPr sz="2000" b="1" spc="20" dirty="0">
                <a:latin typeface="Times New Roman"/>
                <a:cs typeface="Times New Roman"/>
              </a:rPr>
              <a:t>De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25" dirty="0">
                <a:latin typeface="Times New Roman"/>
                <a:cs typeface="Times New Roman"/>
              </a:rPr>
              <a:t>novo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synthesis</a:t>
            </a:r>
            <a:r>
              <a:rPr sz="2000" b="1" spc="-85" dirty="0">
                <a:latin typeface="Times New Roman"/>
                <a:cs typeface="Times New Roman"/>
              </a:rPr>
              <a:t> </a:t>
            </a:r>
            <a:r>
              <a:rPr sz="2000" b="1" spc="20" dirty="0">
                <a:latin typeface="Times New Roman"/>
                <a:cs typeface="Times New Roman"/>
              </a:rPr>
              <a:t>of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Times New Roman"/>
                <a:cs typeface="Times New Roman"/>
              </a:rPr>
              <a:t>purine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-30" dirty="0">
                <a:latin typeface="Times New Roman"/>
                <a:cs typeface="Times New Roman"/>
              </a:rPr>
              <a:t>bases</a:t>
            </a:r>
            <a:endParaRPr sz="2000">
              <a:latin typeface="Times New Roman"/>
              <a:cs typeface="Times New Roman"/>
            </a:endParaRPr>
          </a:p>
          <a:p>
            <a:pPr lvl="1">
              <a:spcBef>
                <a:spcPts val="45"/>
              </a:spcBef>
              <a:buFont typeface="Wingdings"/>
              <a:buChar char=""/>
            </a:pPr>
            <a:endParaRPr sz="2050">
              <a:latin typeface="Times New Roman"/>
              <a:cs typeface="Times New Roman"/>
            </a:endParaRPr>
          </a:p>
          <a:p>
            <a:pPr marL="355600" marR="5080" indent="-342900">
              <a:buFont typeface="Wingdings"/>
              <a:buChar char=""/>
              <a:tabLst>
                <a:tab pos="355600" algn="l"/>
              </a:tabLst>
            </a:pPr>
            <a:r>
              <a:rPr sz="20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Adenine</a:t>
            </a:r>
            <a:r>
              <a:rPr sz="2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0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Guanine</a:t>
            </a:r>
            <a:r>
              <a:rPr sz="20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35" dirty="0">
                <a:latin typeface="Times New Roman"/>
                <a:cs typeface="Times New Roman"/>
              </a:rPr>
              <a:t>are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25" dirty="0">
                <a:latin typeface="Times New Roman"/>
                <a:cs typeface="Times New Roman"/>
              </a:rPr>
              <a:t>the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35" dirty="0">
                <a:latin typeface="Times New Roman"/>
                <a:cs typeface="Times New Roman"/>
              </a:rPr>
              <a:t>two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10" dirty="0">
                <a:latin typeface="Times New Roman"/>
                <a:cs typeface="Times New Roman"/>
              </a:rPr>
              <a:t>principal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purines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20" dirty="0">
                <a:latin typeface="Times New Roman"/>
                <a:cs typeface="Times New Roman"/>
              </a:rPr>
              <a:t>found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spc="20" dirty="0">
                <a:latin typeface="Times New Roman"/>
                <a:cs typeface="Times New Roman"/>
              </a:rPr>
              <a:t>in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25" dirty="0">
                <a:latin typeface="Times New Roman"/>
                <a:cs typeface="Times New Roman"/>
              </a:rPr>
              <a:t>both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DNA</a:t>
            </a:r>
            <a:r>
              <a:rPr sz="20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&amp; </a:t>
            </a:r>
            <a:r>
              <a:rPr sz="2000" b="1" spc="-48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RNA.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356604" y="1933956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4" y="1651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33600" y="228600"/>
            <a:ext cx="7467600" cy="579120"/>
          </a:xfrm>
          <a:custGeom>
            <a:avLst/>
            <a:gdLst/>
            <a:ahLst/>
            <a:cxnLst/>
            <a:rect l="l" t="t" r="r" b="b"/>
            <a:pathLst>
              <a:path w="7467600" h="579120">
                <a:moveTo>
                  <a:pt x="7467600" y="0"/>
                </a:moveTo>
                <a:lnTo>
                  <a:pt x="0" y="0"/>
                </a:lnTo>
                <a:lnTo>
                  <a:pt x="0" y="579120"/>
                </a:lnTo>
                <a:lnTo>
                  <a:pt x="7467600" y="579120"/>
                </a:lnTo>
                <a:lnTo>
                  <a:pt x="7467600" y="0"/>
                </a:lnTo>
                <a:close/>
              </a:path>
            </a:pathLst>
          </a:custGeom>
          <a:solidFill>
            <a:srgbClr val="F357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77160" y="40894"/>
            <a:ext cx="4970780" cy="221361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420495">
              <a:lnSpc>
                <a:spcPct val="100000"/>
              </a:lnSpc>
              <a:spcBef>
                <a:spcPts val="100"/>
              </a:spcBef>
            </a:pPr>
            <a:r>
              <a:rPr sz="5400" spc="-320" dirty="0">
                <a:solidFill>
                  <a:srgbClr val="64281B"/>
                </a:solidFill>
              </a:rPr>
              <a:t>P</a:t>
            </a:r>
            <a:r>
              <a:rPr sz="5400" spc="-275" dirty="0">
                <a:solidFill>
                  <a:srgbClr val="64281B"/>
                </a:solidFill>
              </a:rPr>
              <a:t>u</a:t>
            </a:r>
            <a:r>
              <a:rPr sz="5400" spc="-229" dirty="0">
                <a:solidFill>
                  <a:srgbClr val="64281B"/>
                </a:solidFill>
              </a:rPr>
              <a:t>rin</a:t>
            </a:r>
            <a:r>
              <a:rPr sz="5400" spc="-235" dirty="0">
                <a:solidFill>
                  <a:srgbClr val="64281B"/>
                </a:solidFill>
              </a:rPr>
              <a:t>e </a:t>
            </a:r>
            <a:r>
              <a:rPr sz="5400" spc="-114" dirty="0">
                <a:solidFill>
                  <a:srgbClr val="64281B"/>
                </a:solidFill>
              </a:rPr>
              <a:t>Ba</a:t>
            </a:r>
            <a:r>
              <a:rPr sz="5400" spc="-60" dirty="0">
                <a:solidFill>
                  <a:srgbClr val="64281B"/>
                </a:solidFill>
              </a:rPr>
              <a:t>s</a:t>
            </a:r>
            <a:r>
              <a:rPr sz="5400" dirty="0">
                <a:solidFill>
                  <a:srgbClr val="64281B"/>
                </a:solidFill>
              </a:rPr>
              <a:t>es</a:t>
            </a:r>
            <a:endParaRPr sz="5400"/>
          </a:p>
          <a:p>
            <a:pPr marL="12700">
              <a:lnSpc>
                <a:spcPct val="100000"/>
              </a:lnSpc>
              <a:spcBef>
                <a:spcPts val="4265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990600"/>
            <a:ext cx="8458200" cy="5486400"/>
          </a:xfrm>
          <a:prstGeom prst="rect">
            <a:avLst/>
          </a:prstGeom>
        </p:spPr>
      </p:pic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750434" y="1405585"/>
            <a:ext cx="7118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400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51760" y="1581911"/>
            <a:ext cx="6831330" cy="1347470"/>
            <a:chOff x="1127760" y="1581911"/>
            <a:chExt cx="6831330" cy="1347470"/>
          </a:xfrm>
        </p:grpSpPr>
        <p:sp>
          <p:nvSpPr>
            <p:cNvPr id="5" name="object 5"/>
            <p:cNvSpPr/>
            <p:nvPr/>
          </p:nvSpPr>
          <p:spPr>
            <a:xfrm>
              <a:off x="1171956" y="1933955"/>
              <a:ext cx="6780530" cy="5080"/>
            </a:xfrm>
            <a:custGeom>
              <a:avLst/>
              <a:gdLst/>
              <a:ahLst/>
              <a:cxnLst/>
              <a:rect l="l" t="t" r="r" b="b"/>
              <a:pathLst>
                <a:path w="6780530" h="5080">
                  <a:moveTo>
                    <a:pt x="3119755" y="4699"/>
                  </a:moveTo>
                  <a:lnTo>
                    <a:pt x="0" y="3048"/>
                  </a:lnTo>
                </a:path>
                <a:path w="6780530" h="5080">
                  <a:moveTo>
                    <a:pt x="6780403" y="1651"/>
                  </a:moveTo>
                  <a:lnTo>
                    <a:pt x="3660648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7760" y="1581911"/>
              <a:ext cx="5667755" cy="134721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55140" y="211023"/>
            <a:ext cx="543433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25" dirty="0">
                <a:solidFill>
                  <a:srgbClr val="701807"/>
                </a:solidFill>
              </a:rPr>
              <a:t>O</a:t>
            </a:r>
            <a:r>
              <a:rPr sz="2800" spc="-300" dirty="0">
                <a:solidFill>
                  <a:srgbClr val="701807"/>
                </a:solidFill>
              </a:rPr>
              <a:t>VER</a:t>
            </a:r>
            <a:r>
              <a:rPr sz="2800" spc="-265" dirty="0">
                <a:solidFill>
                  <a:srgbClr val="701807"/>
                </a:solidFill>
              </a:rPr>
              <a:t>P</a:t>
            </a:r>
            <a:r>
              <a:rPr sz="2800" spc="-300" dirty="0">
                <a:solidFill>
                  <a:srgbClr val="701807"/>
                </a:solidFill>
              </a:rPr>
              <a:t>R</a:t>
            </a:r>
            <a:r>
              <a:rPr sz="2800" spc="-70" dirty="0">
                <a:solidFill>
                  <a:srgbClr val="701807"/>
                </a:solidFill>
              </a:rPr>
              <a:t>OD</a:t>
            </a:r>
            <a:r>
              <a:rPr sz="2800" spc="-55" dirty="0">
                <a:solidFill>
                  <a:srgbClr val="701807"/>
                </a:solidFill>
              </a:rPr>
              <a:t>U</a:t>
            </a:r>
            <a:r>
              <a:rPr sz="2800" spc="-315" dirty="0">
                <a:solidFill>
                  <a:srgbClr val="701807"/>
                </a:solidFill>
              </a:rPr>
              <a:t>C</a:t>
            </a:r>
            <a:r>
              <a:rPr sz="2800" spc="-295" dirty="0">
                <a:solidFill>
                  <a:srgbClr val="701807"/>
                </a:solidFill>
              </a:rPr>
              <a:t>T</a:t>
            </a:r>
            <a:r>
              <a:rPr sz="2800" spc="-125" dirty="0">
                <a:solidFill>
                  <a:srgbClr val="701807"/>
                </a:solidFill>
              </a:rPr>
              <a:t>IO</a:t>
            </a:r>
            <a:r>
              <a:rPr sz="2800" spc="-150" dirty="0">
                <a:solidFill>
                  <a:srgbClr val="701807"/>
                </a:solidFill>
              </a:rPr>
              <a:t>N</a:t>
            </a:r>
            <a:r>
              <a:rPr sz="2800" spc="-55" dirty="0">
                <a:solidFill>
                  <a:srgbClr val="701807"/>
                </a:solidFill>
              </a:rPr>
              <a:t> </a:t>
            </a:r>
            <a:r>
              <a:rPr sz="2800" spc="-305" dirty="0">
                <a:solidFill>
                  <a:srgbClr val="701807"/>
                </a:solidFill>
              </a:rPr>
              <a:t>O</a:t>
            </a:r>
            <a:r>
              <a:rPr sz="2800" spc="-240" dirty="0">
                <a:solidFill>
                  <a:srgbClr val="701807"/>
                </a:solidFill>
              </a:rPr>
              <a:t>F</a:t>
            </a:r>
            <a:r>
              <a:rPr sz="2800" spc="-85" dirty="0">
                <a:solidFill>
                  <a:srgbClr val="701807"/>
                </a:solidFill>
              </a:rPr>
              <a:t> </a:t>
            </a:r>
            <a:r>
              <a:rPr sz="2800" spc="-140" dirty="0">
                <a:solidFill>
                  <a:srgbClr val="701807"/>
                </a:solidFill>
              </a:rPr>
              <a:t>URI</a:t>
            </a:r>
            <a:r>
              <a:rPr sz="2800" spc="-160" dirty="0">
                <a:solidFill>
                  <a:srgbClr val="701807"/>
                </a:solidFill>
              </a:rPr>
              <a:t>C</a:t>
            </a:r>
            <a:r>
              <a:rPr sz="2800" spc="-170" dirty="0">
                <a:solidFill>
                  <a:srgbClr val="701807"/>
                </a:solidFill>
              </a:rPr>
              <a:t> </a:t>
            </a:r>
            <a:r>
              <a:rPr sz="2800" spc="-240" dirty="0">
                <a:solidFill>
                  <a:srgbClr val="701807"/>
                </a:solidFill>
              </a:rPr>
              <a:t>A</a:t>
            </a:r>
            <a:r>
              <a:rPr sz="2800" spc="-135" dirty="0">
                <a:solidFill>
                  <a:srgbClr val="701807"/>
                </a:solidFill>
              </a:rPr>
              <a:t>CID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1755140" y="740409"/>
            <a:ext cx="1108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Palatino Linotype"/>
                <a:cs typeface="Palatino Linotype"/>
              </a:rPr>
              <a:t>1.</a:t>
            </a:r>
            <a:r>
              <a:rPr sz="2400" b="1" spc="-75" dirty="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sz="2400" b="1" dirty="0">
                <a:solidFill>
                  <a:srgbClr val="001F5F"/>
                </a:solidFill>
                <a:latin typeface="Palatino Linotype"/>
                <a:cs typeface="Palatino Linotype"/>
              </a:rPr>
              <a:t>PRPP</a:t>
            </a:r>
            <a:endParaRPr sz="2400">
              <a:latin typeface="Palatino Linotype"/>
              <a:cs typeface="Palatino Linotyp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47974" y="1631060"/>
            <a:ext cx="2053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4A0F04"/>
                </a:solidFill>
                <a:latin typeface="Times New Roman"/>
                <a:cs typeface="Times New Roman"/>
              </a:rPr>
              <a:t>Phospho</a:t>
            </a:r>
            <a:r>
              <a:rPr sz="2400" b="1" spc="35" dirty="0">
                <a:solidFill>
                  <a:srgbClr val="4A0F04"/>
                </a:solidFill>
                <a:latin typeface="Times New Roman"/>
                <a:cs typeface="Times New Roman"/>
              </a:rPr>
              <a:t>r</a:t>
            </a:r>
            <a:r>
              <a:rPr sz="2400" b="1" spc="5" dirty="0">
                <a:solidFill>
                  <a:srgbClr val="4A0F04"/>
                </a:solidFill>
                <a:latin typeface="Times New Roman"/>
                <a:cs typeface="Times New Roman"/>
              </a:rPr>
              <a:t>ib</a:t>
            </a:r>
            <a:r>
              <a:rPr sz="2400" b="1" spc="15" dirty="0">
                <a:solidFill>
                  <a:srgbClr val="4A0F04"/>
                </a:solidFill>
                <a:latin typeface="Times New Roman"/>
                <a:cs typeface="Times New Roman"/>
              </a:rPr>
              <a:t>osyl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7913" y="1945005"/>
            <a:ext cx="2973070" cy="70548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2470"/>
              </a:lnSpc>
              <a:spcBef>
                <a:spcPts val="525"/>
              </a:spcBef>
            </a:pPr>
            <a:r>
              <a:rPr sz="2400" b="1" spc="5" dirty="0">
                <a:solidFill>
                  <a:srgbClr val="4A0F04"/>
                </a:solidFill>
                <a:latin typeface="Times New Roman"/>
                <a:cs typeface="Times New Roman"/>
              </a:rPr>
              <a:t>pyrophosphate</a:t>
            </a:r>
            <a:r>
              <a:rPr sz="2400" b="1" spc="-120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-90" dirty="0">
                <a:solidFill>
                  <a:srgbClr val="4A0F04"/>
                </a:solidFill>
                <a:latin typeface="Times New Roman"/>
                <a:cs typeface="Times New Roman"/>
              </a:rPr>
              <a:t>(PRPP) </a:t>
            </a:r>
            <a:r>
              <a:rPr sz="2400" b="1" spc="-585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A0F04"/>
                </a:solidFill>
                <a:latin typeface="Times New Roman"/>
                <a:cs typeface="Times New Roman"/>
              </a:rPr>
              <a:t>synthetase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89732" y="2859023"/>
            <a:ext cx="6101080" cy="2360930"/>
            <a:chOff x="1665732" y="2859023"/>
            <a:chExt cx="6101080" cy="236093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5732" y="2859023"/>
              <a:ext cx="5614416" cy="114909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8548" y="4070603"/>
              <a:ext cx="5667756" cy="114909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839718" y="3157474"/>
            <a:ext cx="3848735" cy="18004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090">
              <a:spcBef>
                <a:spcPts val="100"/>
              </a:spcBef>
            </a:pPr>
            <a:r>
              <a:rPr sz="2400" b="1" spc="-170" dirty="0">
                <a:solidFill>
                  <a:srgbClr val="4A0F04"/>
                </a:solidFill>
                <a:latin typeface="Times New Roman"/>
                <a:cs typeface="Times New Roman"/>
              </a:rPr>
              <a:t>PRPP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 marR="5080">
              <a:lnSpc>
                <a:spcPts val="2470"/>
              </a:lnSpc>
            </a:pPr>
            <a:r>
              <a:rPr sz="2400" b="1" spc="-20" dirty="0">
                <a:solidFill>
                  <a:srgbClr val="4A0F04"/>
                </a:solidFill>
                <a:latin typeface="Times New Roman"/>
                <a:cs typeface="Times New Roman"/>
              </a:rPr>
              <a:t>Increase</a:t>
            </a:r>
            <a:r>
              <a:rPr sz="2400" b="1" spc="-95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4A0F04"/>
                </a:solidFill>
                <a:latin typeface="Times New Roman"/>
                <a:cs typeface="Times New Roman"/>
              </a:rPr>
              <a:t>purine</a:t>
            </a:r>
            <a:r>
              <a:rPr sz="2400" b="1" spc="-85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4A0F04"/>
                </a:solidFill>
                <a:latin typeface="Times New Roman"/>
                <a:cs typeface="Times New Roman"/>
              </a:rPr>
              <a:t>synthesis</a:t>
            </a:r>
            <a:r>
              <a:rPr sz="2400" b="1" spc="-90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4A0F04"/>
                </a:solidFill>
                <a:latin typeface="Times New Roman"/>
                <a:cs typeface="Times New Roman"/>
              </a:rPr>
              <a:t>and </a:t>
            </a:r>
            <a:r>
              <a:rPr sz="2400" b="1" spc="-585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4A0F04"/>
                </a:solidFill>
                <a:latin typeface="Times New Roman"/>
                <a:cs typeface="Times New Roman"/>
              </a:rPr>
              <a:t>thus</a:t>
            </a:r>
            <a:r>
              <a:rPr sz="2400" b="1" spc="-80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4A0F04"/>
                </a:solidFill>
                <a:latin typeface="Times New Roman"/>
                <a:cs typeface="Times New Roman"/>
              </a:rPr>
              <a:t>uric</a:t>
            </a:r>
            <a:r>
              <a:rPr sz="2400" b="1" spc="-60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4A0F04"/>
                </a:solidFill>
                <a:latin typeface="Times New Roman"/>
                <a:cs typeface="Times New Roman"/>
              </a:rPr>
              <a:t>acid</a:t>
            </a:r>
            <a:r>
              <a:rPr sz="2400" b="1" spc="-80" dirty="0">
                <a:solidFill>
                  <a:srgbClr val="4A0F04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4A0F04"/>
                </a:solidFill>
                <a:latin typeface="Times New Roman"/>
                <a:cs typeface="Times New Roman"/>
              </a:rPr>
              <a:t>production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74263" y="1667255"/>
            <a:ext cx="5896610" cy="2688590"/>
            <a:chOff x="1350263" y="1667255"/>
            <a:chExt cx="5896610" cy="268859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4184" y="2453639"/>
              <a:ext cx="716280" cy="6979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30340" y="3659123"/>
              <a:ext cx="716279" cy="69646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009394" y="3201161"/>
              <a:ext cx="304800" cy="245745"/>
            </a:xfrm>
            <a:custGeom>
              <a:avLst/>
              <a:gdLst/>
              <a:ahLst/>
              <a:cxnLst/>
              <a:rect l="l" t="t" r="r" b="b"/>
              <a:pathLst>
                <a:path w="304800" h="245745">
                  <a:moveTo>
                    <a:pt x="152400" y="0"/>
                  </a:moveTo>
                  <a:lnTo>
                    <a:pt x="0" y="122682"/>
                  </a:lnTo>
                  <a:lnTo>
                    <a:pt x="76200" y="122682"/>
                  </a:lnTo>
                  <a:lnTo>
                    <a:pt x="76200" y="245363"/>
                  </a:lnTo>
                  <a:lnTo>
                    <a:pt x="228600" y="245363"/>
                  </a:lnTo>
                  <a:lnTo>
                    <a:pt x="228600" y="122682"/>
                  </a:lnTo>
                  <a:lnTo>
                    <a:pt x="304800" y="12268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09394" y="3201161"/>
              <a:ext cx="304800" cy="245745"/>
            </a:xfrm>
            <a:custGeom>
              <a:avLst/>
              <a:gdLst/>
              <a:ahLst/>
              <a:cxnLst/>
              <a:rect l="l" t="t" r="r" b="b"/>
              <a:pathLst>
                <a:path w="304800" h="245745">
                  <a:moveTo>
                    <a:pt x="304800" y="122682"/>
                  </a:moveTo>
                  <a:lnTo>
                    <a:pt x="228600" y="122682"/>
                  </a:lnTo>
                  <a:lnTo>
                    <a:pt x="228600" y="245363"/>
                  </a:lnTo>
                  <a:lnTo>
                    <a:pt x="76200" y="245363"/>
                  </a:lnTo>
                  <a:lnTo>
                    <a:pt x="76200" y="122682"/>
                  </a:lnTo>
                  <a:lnTo>
                    <a:pt x="0" y="122682"/>
                  </a:lnTo>
                  <a:lnTo>
                    <a:pt x="152400" y="0"/>
                  </a:lnTo>
                  <a:lnTo>
                    <a:pt x="304800" y="122682"/>
                  </a:lnTo>
                  <a:close/>
                </a:path>
              </a:pathLst>
            </a:custGeom>
            <a:ln w="19812">
              <a:solidFill>
                <a:srgbClr val="4D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60169" y="16771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152400" y="0"/>
                  </a:moveTo>
                  <a:lnTo>
                    <a:pt x="0" y="152400"/>
                  </a:lnTo>
                  <a:lnTo>
                    <a:pt x="76200" y="152400"/>
                  </a:lnTo>
                  <a:lnTo>
                    <a:pt x="76200" y="381000"/>
                  </a:lnTo>
                  <a:lnTo>
                    <a:pt x="228600" y="381000"/>
                  </a:lnTo>
                  <a:lnTo>
                    <a:pt x="228600" y="152400"/>
                  </a:lnTo>
                  <a:lnTo>
                    <a:pt x="304800" y="1524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60169" y="1677161"/>
              <a:ext cx="304800" cy="381000"/>
            </a:xfrm>
            <a:custGeom>
              <a:avLst/>
              <a:gdLst/>
              <a:ahLst/>
              <a:cxnLst/>
              <a:rect l="l" t="t" r="r" b="b"/>
              <a:pathLst>
                <a:path w="304800" h="381000">
                  <a:moveTo>
                    <a:pt x="0" y="152400"/>
                  </a:moveTo>
                  <a:lnTo>
                    <a:pt x="76200" y="152400"/>
                  </a:lnTo>
                  <a:lnTo>
                    <a:pt x="76200" y="381000"/>
                  </a:lnTo>
                  <a:lnTo>
                    <a:pt x="228600" y="381000"/>
                  </a:lnTo>
                  <a:lnTo>
                    <a:pt x="228600" y="152400"/>
                  </a:lnTo>
                  <a:lnTo>
                    <a:pt x="304800" y="152400"/>
                  </a:lnTo>
                  <a:lnTo>
                    <a:pt x="152400" y="0"/>
                  </a:lnTo>
                  <a:lnTo>
                    <a:pt x="0" y="152400"/>
                  </a:lnTo>
                  <a:close/>
                </a:path>
              </a:pathLst>
            </a:custGeom>
            <a:ln w="19812">
              <a:solidFill>
                <a:srgbClr val="4D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5" name="object 5"/>
            <p:cNvSpPr/>
            <p:nvPr/>
          </p:nvSpPr>
          <p:spPr>
            <a:xfrm>
              <a:off x="4832603" y="1933955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</p:grp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95956" y="1937005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5" y="1650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56604" y="1933956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4" y="1651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65190" y="996441"/>
            <a:ext cx="1261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2.</a:t>
            </a:r>
            <a:r>
              <a:rPr sz="2400" b="1" spc="-1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145" dirty="0">
                <a:solidFill>
                  <a:srgbClr val="001F5F"/>
                </a:solidFill>
                <a:latin typeface="Times New Roman"/>
                <a:cs typeface="Times New Roman"/>
              </a:rPr>
              <a:t>H</a:t>
            </a:r>
            <a:r>
              <a:rPr sz="2400" b="1" spc="-155" dirty="0">
                <a:solidFill>
                  <a:srgbClr val="001F5F"/>
                </a:solidFill>
                <a:latin typeface="Times New Roman"/>
                <a:cs typeface="Times New Roman"/>
              </a:rPr>
              <a:t>G</a:t>
            </a:r>
            <a:r>
              <a:rPr sz="2400" b="1" spc="-170" dirty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2400" b="1" spc="-280" dirty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2400" b="1" spc="-250" dirty="0">
                <a:solidFill>
                  <a:srgbClr val="001F5F"/>
                </a:solidFill>
                <a:latin typeface="Times New Roman"/>
                <a:cs typeface="Times New Roman"/>
              </a:rPr>
              <a:t>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26769" y="1237731"/>
            <a:ext cx="8536305" cy="121315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13905" algn="l"/>
              </a:tabLst>
            </a:pPr>
            <a:r>
              <a:rPr spc="25" dirty="0"/>
              <a:t>Deficien</a:t>
            </a:r>
            <a:r>
              <a:rPr spc="65" dirty="0"/>
              <a:t>c</a:t>
            </a:r>
            <a:r>
              <a:rPr dirty="0"/>
              <a:t>y</a:t>
            </a:r>
            <a:r>
              <a:rPr spc="-80" dirty="0"/>
              <a:t> </a:t>
            </a:r>
            <a:r>
              <a:rPr spc="25" dirty="0"/>
              <a:t>of</a:t>
            </a:r>
            <a:r>
              <a:rPr spc="-60" dirty="0"/>
              <a:t> </a:t>
            </a:r>
            <a:r>
              <a:rPr spc="-85" dirty="0"/>
              <a:t>h</a:t>
            </a:r>
            <a:r>
              <a:rPr spc="45" dirty="0"/>
              <a:t>yp</a:t>
            </a:r>
            <a:r>
              <a:rPr dirty="0"/>
              <a:t>o</a:t>
            </a:r>
            <a:r>
              <a:rPr spc="25" dirty="0"/>
              <a:t>xanthine</a:t>
            </a:r>
            <a:r>
              <a:rPr spc="310" dirty="0">
                <a:latin typeface="Trebuchet MS"/>
                <a:cs typeface="Trebuchet MS"/>
              </a:rPr>
              <a:t>–</a:t>
            </a:r>
            <a:r>
              <a:rPr spc="20" dirty="0"/>
              <a:t>g</a:t>
            </a:r>
            <a:r>
              <a:rPr spc="-1205" dirty="0"/>
              <a:t>u</a:t>
            </a:r>
            <a:r>
              <a:rPr sz="8100" spc="-6277" baseline="1028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r>
              <a:rPr sz="2400" spc="-20" dirty="0"/>
              <a:t>ani</a:t>
            </a:r>
            <a:r>
              <a:rPr sz="2400" spc="35" dirty="0"/>
              <a:t>ne</a:t>
            </a:r>
            <a:r>
              <a:rPr sz="2400" spc="-95" dirty="0"/>
              <a:t> </a:t>
            </a:r>
            <a:r>
              <a:rPr sz="2400" spc="20" dirty="0"/>
              <a:t>phospho</a:t>
            </a:r>
            <a:r>
              <a:rPr sz="2400" spc="55" dirty="0"/>
              <a:t>r</a:t>
            </a:r>
            <a:r>
              <a:rPr sz="2400" spc="5" dirty="0"/>
              <a:t>i</a:t>
            </a:r>
            <a:r>
              <a:rPr sz="2400" dirty="0"/>
              <a:t>b</a:t>
            </a:r>
            <a:r>
              <a:rPr sz="2400" spc="15" dirty="0"/>
              <a:t>os</a:t>
            </a:r>
            <a:r>
              <a:rPr sz="2400" spc="5" dirty="0"/>
              <a:t>y</a:t>
            </a:r>
            <a:r>
              <a:rPr sz="2400" spc="30" dirty="0"/>
              <a:t>l</a:t>
            </a:r>
            <a:r>
              <a:rPr sz="2400" dirty="0"/>
              <a:t>	</a:t>
            </a:r>
            <a:r>
              <a:rPr sz="2400" spc="-50" dirty="0"/>
              <a:t>trans</a:t>
            </a:r>
            <a:r>
              <a:rPr sz="2400" spc="-30" dirty="0"/>
              <a:t>ferase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1099" y="2130678"/>
            <a:ext cx="12084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(H</a:t>
            </a:r>
            <a:r>
              <a:rPr sz="2400" b="1" spc="-95" dirty="0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sz="2400" b="1" spc="-170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2400" b="1" spc="-28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-245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b="1" spc="75" dirty="0">
                <a:solidFill>
                  <a:srgbClr val="252525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5141" y="3740277"/>
            <a:ext cx="8485505" cy="26520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algn="ctr">
              <a:spcBef>
                <a:spcPts val="100"/>
              </a:spcBef>
            </a:pP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Overproduction</a:t>
            </a:r>
            <a:r>
              <a:rPr sz="2400" b="1" spc="-9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uric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acid.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3300">
              <a:latin typeface="Times New Roman"/>
              <a:cs typeface="Times New Roman"/>
            </a:endParaRPr>
          </a:p>
          <a:p>
            <a:pPr marL="378460" marR="5080" indent="-365760">
              <a:lnSpc>
                <a:spcPts val="2590"/>
              </a:lnSpc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Complete absence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 </a:t>
            </a:r>
            <a:r>
              <a:rPr sz="2400" b="1" spc="-200" dirty="0">
                <a:solidFill>
                  <a:srgbClr val="252525"/>
                </a:solidFill>
                <a:latin typeface="Times New Roman"/>
                <a:cs typeface="Times New Roman"/>
              </a:rPr>
              <a:t>HGPRT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results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in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the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childhood </a:t>
            </a:r>
            <a:r>
              <a:rPr sz="2400" b="1" spc="-40" dirty="0">
                <a:solidFill>
                  <a:srgbClr val="001F5F"/>
                </a:solidFill>
                <a:latin typeface="Times New Roman"/>
                <a:cs typeface="Times New Roman"/>
              </a:rPr>
              <a:t>Lesch- </a:t>
            </a:r>
            <a:r>
              <a:rPr sz="2400" b="1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001F5F"/>
                </a:solidFill>
                <a:latin typeface="Times New Roman"/>
                <a:cs typeface="Times New Roman"/>
              </a:rPr>
              <a:t>Nyhan </a:t>
            </a:r>
            <a:r>
              <a:rPr sz="24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syndrome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characterized 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by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choreoathetosis,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spasticity,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mental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retardation,</a:t>
            </a:r>
            <a:r>
              <a:rPr sz="2400" b="1" spc="-1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markedly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excessive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production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uric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acid.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67172" y="2923033"/>
            <a:ext cx="504825" cy="998219"/>
            <a:chOff x="4043171" y="2923032"/>
            <a:chExt cx="504825" cy="998219"/>
          </a:xfrm>
        </p:grpSpPr>
        <p:sp>
          <p:nvSpPr>
            <p:cNvPr id="10" name="object 10"/>
            <p:cNvSpPr/>
            <p:nvPr/>
          </p:nvSpPr>
          <p:spPr>
            <a:xfrm>
              <a:off x="4053077" y="2932938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363474" y="0"/>
                  </a:moveTo>
                  <a:lnTo>
                    <a:pt x="121158" y="0"/>
                  </a:lnTo>
                  <a:lnTo>
                    <a:pt x="121158" y="736092"/>
                  </a:lnTo>
                  <a:lnTo>
                    <a:pt x="0" y="736092"/>
                  </a:lnTo>
                  <a:lnTo>
                    <a:pt x="242316" y="978407"/>
                  </a:lnTo>
                  <a:lnTo>
                    <a:pt x="484632" y="736092"/>
                  </a:lnTo>
                  <a:lnTo>
                    <a:pt x="363474" y="736092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53077" y="2932938"/>
              <a:ext cx="485140" cy="978535"/>
            </a:xfrm>
            <a:custGeom>
              <a:avLst/>
              <a:gdLst/>
              <a:ahLst/>
              <a:cxnLst/>
              <a:rect l="l" t="t" r="r" b="b"/>
              <a:pathLst>
                <a:path w="485139" h="978535">
                  <a:moveTo>
                    <a:pt x="0" y="736092"/>
                  </a:moveTo>
                  <a:lnTo>
                    <a:pt x="121158" y="736092"/>
                  </a:lnTo>
                  <a:lnTo>
                    <a:pt x="121158" y="0"/>
                  </a:lnTo>
                  <a:lnTo>
                    <a:pt x="363474" y="0"/>
                  </a:lnTo>
                  <a:lnTo>
                    <a:pt x="363474" y="736092"/>
                  </a:lnTo>
                  <a:lnTo>
                    <a:pt x="484632" y="736092"/>
                  </a:lnTo>
                  <a:lnTo>
                    <a:pt x="242316" y="978407"/>
                  </a:lnTo>
                  <a:lnTo>
                    <a:pt x="0" y="736092"/>
                  </a:lnTo>
                  <a:close/>
                </a:path>
              </a:pathLst>
            </a:custGeom>
            <a:ln w="19812">
              <a:solidFill>
                <a:srgbClr val="4D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0200" y="941961"/>
            <a:ext cx="8966200" cy="409599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38100" marR="30480" indent="68580">
              <a:lnSpc>
                <a:spcPct val="100000"/>
              </a:lnSpc>
              <a:spcBef>
                <a:spcPts val="100"/>
              </a:spcBef>
            </a:pPr>
            <a:r>
              <a:rPr spc="-40" dirty="0">
                <a:solidFill>
                  <a:srgbClr val="001F5F"/>
                </a:solidFill>
              </a:rPr>
              <a:t>3.</a:t>
            </a:r>
            <a:r>
              <a:rPr spc="-14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Myeloproliferative</a:t>
            </a:r>
            <a:r>
              <a:rPr spc="-15" dirty="0">
                <a:solidFill>
                  <a:srgbClr val="001F5F"/>
                </a:solidFill>
              </a:rPr>
              <a:t> and</a:t>
            </a:r>
            <a:r>
              <a:rPr spc="-55" dirty="0">
                <a:solidFill>
                  <a:srgbClr val="001F5F"/>
                </a:solidFill>
              </a:rPr>
              <a:t> </a:t>
            </a:r>
            <a:r>
              <a:rPr spc="-5" dirty="0">
                <a:solidFill>
                  <a:srgbClr val="001F5F"/>
                </a:solidFill>
              </a:rPr>
              <a:t>lymphoproliferative</a:t>
            </a:r>
            <a:r>
              <a:rPr spc="-25" dirty="0">
                <a:solidFill>
                  <a:srgbClr val="001F5F"/>
                </a:solidFill>
              </a:rPr>
              <a:t> </a:t>
            </a:r>
            <a:r>
              <a:rPr dirty="0"/>
              <a:t>disorders(breakdown </a:t>
            </a:r>
            <a:r>
              <a:rPr spc="-585" dirty="0"/>
              <a:t> </a:t>
            </a:r>
            <a:r>
              <a:rPr spc="25" dirty="0"/>
              <a:t>of</a:t>
            </a:r>
            <a:r>
              <a:rPr spc="-65" dirty="0"/>
              <a:t> </a:t>
            </a:r>
            <a:r>
              <a:rPr spc="-5" dirty="0"/>
              <a:t>tissue</a:t>
            </a:r>
            <a:r>
              <a:rPr spc="-70" dirty="0"/>
              <a:t> </a:t>
            </a:r>
            <a:r>
              <a:rPr spc="35" dirty="0"/>
              <a:t>nucleic</a:t>
            </a:r>
            <a:r>
              <a:rPr spc="-80" dirty="0"/>
              <a:t> </a:t>
            </a:r>
            <a:r>
              <a:rPr spc="5" dirty="0"/>
              <a:t>acids).</a:t>
            </a:r>
          </a:p>
          <a:p>
            <a:pPr marL="38100">
              <a:lnSpc>
                <a:spcPct val="100000"/>
              </a:lnSpc>
              <a:spcBef>
                <a:spcPts val="1030"/>
              </a:spcBef>
              <a:tabLst>
                <a:tab pos="7904480" algn="l"/>
              </a:tabLst>
            </a:pPr>
            <a:r>
              <a:rPr spc="-5" dirty="0">
                <a:solidFill>
                  <a:srgbClr val="001F5F"/>
                </a:solidFill>
              </a:rPr>
              <a:t>Cytot</a:t>
            </a:r>
            <a:r>
              <a:rPr spc="-50" dirty="0">
                <a:solidFill>
                  <a:srgbClr val="001F5F"/>
                </a:solidFill>
              </a:rPr>
              <a:t>o</a:t>
            </a:r>
            <a:r>
              <a:rPr spc="100" dirty="0">
                <a:solidFill>
                  <a:srgbClr val="001F5F"/>
                </a:solidFill>
              </a:rPr>
              <a:t>x</a:t>
            </a:r>
            <a:r>
              <a:rPr spc="40" dirty="0">
                <a:solidFill>
                  <a:srgbClr val="001F5F"/>
                </a:solidFill>
              </a:rPr>
              <a:t>i</a:t>
            </a:r>
            <a:r>
              <a:rPr spc="60" dirty="0">
                <a:solidFill>
                  <a:srgbClr val="001F5F"/>
                </a:solidFill>
              </a:rPr>
              <a:t>c</a:t>
            </a:r>
            <a:r>
              <a:rPr spc="-60" dirty="0">
                <a:solidFill>
                  <a:srgbClr val="001F5F"/>
                </a:solidFill>
              </a:rPr>
              <a:t> </a:t>
            </a:r>
            <a:r>
              <a:rPr spc="-30" dirty="0">
                <a:solidFill>
                  <a:srgbClr val="001F5F"/>
                </a:solidFill>
              </a:rPr>
              <a:t>d</a:t>
            </a:r>
            <a:r>
              <a:rPr spc="30" dirty="0">
                <a:solidFill>
                  <a:srgbClr val="001F5F"/>
                </a:solidFill>
              </a:rPr>
              <a:t>r</a:t>
            </a:r>
            <a:r>
              <a:rPr spc="-5" dirty="0">
                <a:solidFill>
                  <a:srgbClr val="001F5F"/>
                </a:solidFill>
              </a:rPr>
              <a:t>ugs</a:t>
            </a:r>
            <a:r>
              <a:rPr spc="-70" dirty="0">
                <a:solidFill>
                  <a:srgbClr val="001F5F"/>
                </a:solidFill>
              </a:rPr>
              <a:t> </a:t>
            </a:r>
            <a:r>
              <a:rPr spc="70" dirty="0"/>
              <a:t>(</a:t>
            </a:r>
            <a:r>
              <a:rPr spc="-480" dirty="0"/>
              <a:t>L</a:t>
            </a:r>
            <a:r>
              <a:rPr spc="-20" dirty="0"/>
              <a:t>ysis</a:t>
            </a:r>
            <a:r>
              <a:rPr spc="-70" dirty="0"/>
              <a:t> </a:t>
            </a:r>
            <a:r>
              <a:rPr spc="-15" dirty="0"/>
              <a:t>and</a:t>
            </a:r>
            <a:r>
              <a:rPr spc="-65" dirty="0"/>
              <a:t> </a:t>
            </a:r>
            <a:r>
              <a:rPr spc="-60" dirty="0"/>
              <a:t>b</a:t>
            </a:r>
            <a:r>
              <a:rPr spc="-55" dirty="0"/>
              <a:t>r</a:t>
            </a:r>
            <a:r>
              <a:rPr spc="-25" dirty="0"/>
              <a:t>ea</a:t>
            </a:r>
            <a:r>
              <a:rPr spc="-730" dirty="0"/>
              <a:t>k</a:t>
            </a:r>
            <a:r>
              <a:rPr sz="8100" spc="-6982" baseline="-9259" dirty="0" smtClean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2400" dirty="0">
              <a:latin typeface="Wingdings"/>
              <a:cs typeface="Wingdings"/>
            </a:endParaRPr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55140" y="211023"/>
            <a:ext cx="538099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45" dirty="0">
                <a:solidFill>
                  <a:srgbClr val="701807"/>
                </a:solidFill>
              </a:rPr>
              <a:t>UNDEREXCRET</a:t>
            </a:r>
            <a:r>
              <a:rPr sz="2800" spc="-125" dirty="0">
                <a:solidFill>
                  <a:srgbClr val="701807"/>
                </a:solidFill>
              </a:rPr>
              <a:t>IO</a:t>
            </a:r>
            <a:r>
              <a:rPr sz="2800" spc="-150" dirty="0">
                <a:solidFill>
                  <a:srgbClr val="701807"/>
                </a:solidFill>
              </a:rPr>
              <a:t>N</a:t>
            </a:r>
            <a:r>
              <a:rPr sz="2800" spc="-55" dirty="0">
                <a:solidFill>
                  <a:srgbClr val="701807"/>
                </a:solidFill>
              </a:rPr>
              <a:t> </a:t>
            </a:r>
            <a:r>
              <a:rPr sz="2800" spc="-305" dirty="0">
                <a:solidFill>
                  <a:srgbClr val="701807"/>
                </a:solidFill>
              </a:rPr>
              <a:t>O</a:t>
            </a:r>
            <a:r>
              <a:rPr sz="2800" spc="-240" dirty="0">
                <a:solidFill>
                  <a:srgbClr val="701807"/>
                </a:solidFill>
              </a:rPr>
              <a:t>F</a:t>
            </a:r>
            <a:r>
              <a:rPr sz="2800" spc="-85" dirty="0">
                <a:solidFill>
                  <a:srgbClr val="701807"/>
                </a:solidFill>
              </a:rPr>
              <a:t> </a:t>
            </a:r>
            <a:r>
              <a:rPr sz="2800" spc="-140" dirty="0">
                <a:solidFill>
                  <a:srgbClr val="701807"/>
                </a:solidFill>
              </a:rPr>
              <a:t>URI</a:t>
            </a:r>
            <a:r>
              <a:rPr sz="2800" spc="-160" dirty="0">
                <a:solidFill>
                  <a:srgbClr val="701807"/>
                </a:solidFill>
              </a:rPr>
              <a:t>C</a:t>
            </a:r>
            <a:r>
              <a:rPr sz="2800" spc="-170" dirty="0">
                <a:solidFill>
                  <a:srgbClr val="701807"/>
                </a:solidFill>
              </a:rPr>
              <a:t> </a:t>
            </a:r>
            <a:r>
              <a:rPr sz="2800" spc="-240" dirty="0">
                <a:solidFill>
                  <a:srgbClr val="701807"/>
                </a:solidFill>
              </a:rPr>
              <a:t>A</a:t>
            </a:r>
            <a:r>
              <a:rPr sz="2800" spc="-135" dirty="0">
                <a:solidFill>
                  <a:srgbClr val="701807"/>
                </a:solidFill>
              </a:rPr>
              <a:t>CID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1600200" y="1600200"/>
            <a:ext cx="8488045" cy="3362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ts val="1670"/>
              </a:lnSpc>
              <a:spcBef>
                <a:spcPts val="100"/>
              </a:spcBef>
            </a:pPr>
            <a:r>
              <a:rPr sz="24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Uric</a:t>
            </a:r>
            <a:r>
              <a:rPr sz="24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acid</a:t>
            </a:r>
            <a:r>
              <a:rPr sz="2400" b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Times New Roman"/>
                <a:cs typeface="Times New Roman"/>
              </a:rPr>
              <a:t>is</a:t>
            </a:r>
            <a:r>
              <a:rPr sz="2400" b="1" spc="-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eliminated</a:t>
            </a:r>
            <a:r>
              <a:rPr sz="2400" b="1" spc="-7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001F5F"/>
                </a:solidFill>
                <a:latin typeface="Times New Roman"/>
                <a:cs typeface="Times New Roman"/>
              </a:rPr>
              <a:t>in</a:t>
            </a:r>
            <a:r>
              <a:rPr sz="24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45" dirty="0">
                <a:solidFill>
                  <a:srgbClr val="001F5F"/>
                </a:solidFill>
                <a:latin typeface="Times New Roman"/>
                <a:cs typeface="Times New Roman"/>
              </a:rPr>
              <a:t>two</a:t>
            </a:r>
            <a:r>
              <a:rPr sz="2400" b="1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001F5F"/>
                </a:solidFill>
                <a:latin typeface="Times New Roman"/>
                <a:cs typeface="Times New Roman"/>
              </a:rPr>
              <a:t>ways.</a:t>
            </a:r>
            <a:endParaRPr sz="2400" dirty="0">
              <a:latin typeface="Times New Roman"/>
              <a:cs typeface="Times New Roman"/>
            </a:endParaRPr>
          </a:p>
          <a:p>
            <a:pPr marL="63500">
              <a:lnSpc>
                <a:spcPts val="5270"/>
              </a:lnSpc>
              <a:tabLst>
                <a:tab pos="7777480" algn="l"/>
              </a:tabLst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53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2400" b="1" spc="9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spc="7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third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producti</a:t>
            </a:r>
            <a:r>
              <a:rPr sz="2400" b="1" spc="30" dirty="0">
                <a:latin typeface="Times New Roman"/>
                <a:cs typeface="Times New Roman"/>
              </a:rPr>
              <a:t>o</a:t>
            </a:r>
            <a:r>
              <a:rPr sz="2400" b="1" spc="135" dirty="0">
                <a:latin typeface="Times New Roman"/>
                <a:cs typeface="Times New Roman"/>
              </a:rPr>
              <a:t>n/d</a:t>
            </a:r>
            <a:r>
              <a:rPr sz="2400" b="1" spc="70" dirty="0">
                <a:latin typeface="Times New Roman"/>
                <a:cs typeface="Times New Roman"/>
              </a:rPr>
              <a:t>a</a:t>
            </a:r>
            <a:r>
              <a:rPr sz="2400" b="1" dirty="0">
                <a:latin typeface="Times New Roman"/>
                <a:cs typeface="Times New Roman"/>
              </a:rPr>
              <a:t>y</a:t>
            </a:r>
            <a:r>
              <a:rPr sz="2400" b="1" spc="-220" dirty="0">
                <a:latin typeface="Times New Roman"/>
                <a:cs typeface="Times New Roman"/>
              </a:rPr>
              <a:t> </a:t>
            </a:r>
            <a:r>
              <a:rPr sz="8100" spc="-7912" baseline="-15432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r>
              <a:rPr sz="2400" b="1" spc="30" dirty="0">
                <a:latin typeface="Times New Roman"/>
                <a:cs typeface="Times New Roman"/>
              </a:rPr>
              <a:t>excr</a:t>
            </a:r>
            <a:r>
              <a:rPr sz="2400" b="1" u="heavy" spc="45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ete</a:t>
            </a:r>
            <a:r>
              <a:rPr sz="2400" b="1" u="heavy" spc="40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2400" b="1" u="heavy" spc="-65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30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400" b="1" u="heavy" spc="15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400" b="1" u="heavy" spc="-60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15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th</a:t>
            </a:r>
            <a:r>
              <a:rPr sz="2400" b="1" u="heavy" spc="60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b="1" u="heavy" spc="-80" dirty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45" dirty="0">
                <a:solidFill>
                  <a:srgbClr val="FF0000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400" b="1" u="heavy" spc="10" dirty="0">
                <a:solidFill>
                  <a:srgbClr val="FF0000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2400" b="1" u="heavy" spc="35" dirty="0">
                <a:solidFill>
                  <a:srgbClr val="FF0000"/>
                </a:solidFill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ine</a:t>
            </a:r>
            <a:r>
              <a:rPr sz="2400" b="1" u="heavy" spc="20" dirty="0" smtClean="0">
                <a:uFill>
                  <a:solidFill>
                    <a:srgbClr val="DBA354"/>
                  </a:solidFill>
                </a:u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429259" marR="536575" indent="-365760">
              <a:spcBef>
                <a:spcPts val="343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latin typeface="Times New Roman"/>
                <a:cs typeface="Times New Roman"/>
              </a:rPr>
              <a:t>The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rest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is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eliminated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through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the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165" dirty="0">
                <a:solidFill>
                  <a:srgbClr val="FF0000"/>
                </a:solidFill>
                <a:latin typeface="Times New Roman"/>
                <a:cs typeface="Times New Roman"/>
              </a:rPr>
              <a:t>GI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tract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latin typeface="Times New Roman"/>
                <a:cs typeface="Times New Roman"/>
              </a:rPr>
              <a:t>after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enzymatic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degradation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colonic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bacteria</a:t>
            </a:r>
            <a:endParaRPr sz="24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marL="429259" marR="17780" indent="-365760">
              <a:spcBef>
                <a:spcPts val="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35" dirty="0">
                <a:latin typeface="Times New Roman"/>
                <a:cs typeface="Times New Roman"/>
              </a:rPr>
              <a:t>A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40" dirty="0">
                <a:latin typeface="Times New Roman"/>
                <a:cs typeface="Times New Roman"/>
              </a:rPr>
              <a:t>decline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in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30" dirty="0">
                <a:latin typeface="Times New Roman"/>
                <a:cs typeface="Times New Roman"/>
              </a:rPr>
              <a:t>the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urinary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excretion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of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uric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acid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to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5" dirty="0">
                <a:latin typeface="Times New Roman"/>
                <a:cs typeface="Times New Roman"/>
              </a:rPr>
              <a:t>a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level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below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rate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production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leads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to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hyperuricemia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56604" y="1933956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4" y="1651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31402" y="112118"/>
            <a:ext cx="10103397" cy="339836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378460" marR="5080" indent="-36576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pc="33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pc="-10" dirty="0"/>
              <a:t>Approximately</a:t>
            </a:r>
            <a:r>
              <a:rPr spc="-50" dirty="0"/>
              <a:t> </a:t>
            </a:r>
            <a:r>
              <a:rPr spc="-235" dirty="0">
                <a:solidFill>
                  <a:srgbClr val="FF0000"/>
                </a:solidFill>
              </a:rPr>
              <a:t>90%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25" dirty="0">
                <a:solidFill>
                  <a:srgbClr val="FF0000"/>
                </a:solidFill>
              </a:rPr>
              <a:t>of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10" dirty="0">
                <a:solidFill>
                  <a:srgbClr val="FF0000"/>
                </a:solidFill>
              </a:rPr>
              <a:t>filtered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15" dirty="0">
                <a:solidFill>
                  <a:srgbClr val="FF0000"/>
                </a:solidFill>
              </a:rPr>
              <a:t>uric</a:t>
            </a:r>
            <a:r>
              <a:rPr spc="-55" dirty="0">
                <a:solidFill>
                  <a:srgbClr val="FF0000"/>
                </a:solidFill>
              </a:rPr>
              <a:t> </a:t>
            </a:r>
            <a:r>
              <a:rPr spc="5" dirty="0">
                <a:solidFill>
                  <a:srgbClr val="FF0000"/>
                </a:solidFill>
              </a:rPr>
              <a:t>acid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-15" dirty="0"/>
              <a:t>is</a:t>
            </a:r>
            <a:r>
              <a:rPr spc="-60" dirty="0"/>
              <a:t> </a:t>
            </a:r>
            <a:r>
              <a:rPr spc="-20" dirty="0">
                <a:solidFill>
                  <a:srgbClr val="FF0000"/>
                </a:solidFill>
              </a:rPr>
              <a:t>reabsorbed</a:t>
            </a:r>
            <a:r>
              <a:rPr spc="-50" dirty="0">
                <a:solidFill>
                  <a:srgbClr val="FF0000"/>
                </a:solidFill>
              </a:rPr>
              <a:t> </a:t>
            </a:r>
            <a:r>
              <a:rPr spc="25" dirty="0"/>
              <a:t>in</a:t>
            </a:r>
            <a:r>
              <a:rPr spc="-55" dirty="0"/>
              <a:t> </a:t>
            </a:r>
            <a:r>
              <a:rPr spc="30" dirty="0"/>
              <a:t>the </a:t>
            </a:r>
            <a:r>
              <a:rPr spc="-585" dirty="0"/>
              <a:t> </a:t>
            </a:r>
            <a:r>
              <a:rPr dirty="0"/>
              <a:t>proximal </a:t>
            </a:r>
            <a:r>
              <a:rPr spc="20" dirty="0"/>
              <a:t>tubule </a:t>
            </a:r>
            <a:r>
              <a:rPr spc="5" dirty="0"/>
              <a:t>mediated </a:t>
            </a:r>
            <a:r>
              <a:rPr spc="-35" dirty="0"/>
              <a:t>by </a:t>
            </a:r>
            <a:r>
              <a:rPr spc="25" dirty="0"/>
              <a:t>speciﬁc </a:t>
            </a:r>
            <a:r>
              <a:rPr spc="10" dirty="0"/>
              <a:t>anion </a:t>
            </a:r>
            <a:r>
              <a:rPr spc="-10" dirty="0"/>
              <a:t>transporters, </a:t>
            </a:r>
            <a:r>
              <a:rPr spc="-5" dirty="0"/>
              <a:t> </a:t>
            </a:r>
            <a:r>
              <a:rPr spc="30" dirty="0"/>
              <a:t>including</a:t>
            </a:r>
            <a:r>
              <a:rPr spc="-75" dirty="0"/>
              <a:t> </a:t>
            </a:r>
            <a:r>
              <a:rPr spc="-50" dirty="0">
                <a:solidFill>
                  <a:srgbClr val="FF0000"/>
                </a:solidFill>
              </a:rPr>
              <a:t>URAT1(active)</a:t>
            </a:r>
            <a:r>
              <a:rPr spc="-50" dirty="0"/>
              <a:t>and</a:t>
            </a:r>
            <a:r>
              <a:rPr spc="-90" dirty="0"/>
              <a:t> </a:t>
            </a:r>
            <a:r>
              <a:rPr spc="-30" dirty="0">
                <a:solidFill>
                  <a:srgbClr val="FF0000"/>
                </a:solidFill>
              </a:rPr>
              <a:t>passive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10" dirty="0"/>
              <a:t>transport</a:t>
            </a:r>
            <a:r>
              <a:rPr spc="-75" dirty="0"/>
              <a:t> </a:t>
            </a:r>
            <a:r>
              <a:rPr spc="-15" dirty="0"/>
              <a:t>mechanisms.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78939" y="3920003"/>
            <a:ext cx="8125459" cy="76644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78460" marR="5080" indent="-365760">
              <a:lnSpc>
                <a:spcPct val="102499"/>
              </a:lnSpc>
              <a:spcBef>
                <a:spcPts val="2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protein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04" dirty="0">
                <a:solidFill>
                  <a:srgbClr val="FF0000"/>
                </a:solidFill>
                <a:latin typeface="Times New Roman"/>
                <a:cs typeface="Times New Roman"/>
              </a:rPr>
              <a:t>GLUT9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35" dirty="0">
                <a:solidFill>
                  <a:srgbClr val="FF0000"/>
                </a:solidFill>
                <a:latin typeface="Times New Roman"/>
                <a:cs typeface="Times New Roman"/>
              </a:rPr>
              <a:t>(SLC2A9)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was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reported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60" dirty="0">
                <a:solidFill>
                  <a:srgbClr val="252525"/>
                </a:solidFill>
                <a:latin typeface="Times New Roman"/>
                <a:cs typeface="Times New Roman"/>
              </a:rPr>
              <a:t>to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function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an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ﬄ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ux</a:t>
            </a:r>
            <a:r>
              <a:rPr sz="24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transporter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urate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from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tubular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cells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5745" y="5257800"/>
            <a:ext cx="82537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576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Enhance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sodium</a:t>
            </a: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reabsorption</a:t>
            </a: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(e.g.,</a:t>
            </a:r>
            <a:r>
              <a:rPr sz="2400" b="1" spc="-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dehydration)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lead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5" dirty="0">
                <a:solidFill>
                  <a:srgbClr val="252525"/>
                </a:solidFill>
                <a:latin typeface="Times New Roman"/>
                <a:cs typeface="Times New Roman"/>
              </a:rPr>
              <a:t>to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increased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uric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acid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reabsorption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95956" y="1937005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5" y="1650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93824" y="260096"/>
            <a:ext cx="3462654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1F5F"/>
                </a:solidFill>
              </a:rPr>
              <a:t>Genetic</a:t>
            </a:r>
            <a:r>
              <a:rPr sz="2800" spc="-125" dirty="0">
                <a:solidFill>
                  <a:srgbClr val="001F5F"/>
                </a:solidFill>
              </a:rPr>
              <a:t> </a:t>
            </a:r>
            <a:r>
              <a:rPr sz="2800" spc="20" dirty="0">
                <a:solidFill>
                  <a:srgbClr val="001F5F"/>
                </a:solidFill>
              </a:rPr>
              <a:t>predisposition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1893824" y="767588"/>
            <a:ext cx="6096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Polymorphisms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04" dirty="0">
                <a:solidFill>
                  <a:srgbClr val="252525"/>
                </a:solidFill>
                <a:latin typeface="Times New Roman"/>
                <a:cs typeface="Times New Roman"/>
              </a:rPr>
              <a:t>GLUT9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35" dirty="0">
                <a:solidFill>
                  <a:srgbClr val="252525"/>
                </a:solidFill>
                <a:latin typeface="Times New Roman"/>
                <a:cs typeface="Times New Roman"/>
              </a:rPr>
              <a:t>(SLC2A9)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gene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93825" y="1206500"/>
            <a:ext cx="47491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75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2400" b="1" spc="85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ym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p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h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ism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th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90" dirty="0">
                <a:solidFill>
                  <a:srgbClr val="252525"/>
                </a:solidFill>
                <a:latin typeface="Times New Roman"/>
                <a:cs typeface="Times New Roman"/>
              </a:rPr>
              <a:t>UR</a:t>
            </a:r>
            <a:r>
              <a:rPr sz="2400" b="1" spc="-33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180" dirty="0">
                <a:solidFill>
                  <a:srgbClr val="252525"/>
                </a:solidFill>
                <a:latin typeface="Times New Roman"/>
                <a:cs typeface="Times New Roman"/>
              </a:rPr>
              <a:t>T1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ge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2400" b="1" spc="6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8425" y="1271727"/>
            <a:ext cx="81387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535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w</a:t>
            </a:r>
            <a:r>
              <a:rPr sz="2400" b="1" spc="10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pc="90" dirty="0">
                <a:solidFill>
                  <a:srgbClr val="252525"/>
                </a:solidFill>
                <a:latin typeface="Times New Roman"/>
                <a:cs typeface="Times New Roman"/>
              </a:rPr>
              <a:t>w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7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5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h</a:t>
            </a:r>
            <a:r>
              <a:rPr sz="2400" b="1" spc="-12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v</a:t>
            </a:r>
            <a:r>
              <a:rPr sz="2400" b="1" spc="60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been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id</a:t>
            </a:r>
            <a:r>
              <a:rPr sz="2400" b="1" spc="-135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8100" spc="-7822" baseline="-10802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nt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ﬁ</a:t>
            </a:r>
            <a:r>
              <a:rPr sz="2400" b="1" spc="-3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trike="sngStrike" spc="-2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trike="sngStrike" spc="45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trike="sngStrike" spc="60" dirty="0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sz="2400" b="1" strike="sngStrike" spc="630" dirty="0">
                <a:solidFill>
                  <a:srgbClr val="252525"/>
                </a:solidFill>
                <a:latin typeface="Trebuchet MS"/>
                <a:cs typeface="Trebuchet MS"/>
              </a:rPr>
              <a:t>—</a:t>
            </a:r>
            <a:r>
              <a:rPr sz="2400" b="1" strike="sngStrike" spc="-135" dirty="0">
                <a:solidFill>
                  <a:srgbClr val="252525"/>
                </a:solidFill>
                <a:latin typeface="Times New Roman"/>
                <a:cs typeface="Times New Roman"/>
              </a:rPr>
              <a:t>AB</a:t>
            </a:r>
            <a:r>
              <a:rPr sz="2400" b="1" strike="sngStrike" spc="-26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trike="sngStrike" spc="-280" dirty="0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sz="2400" b="1" strike="sngStrike" spc="-100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2400" b="1" strike="sngStrike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trike="sngStrike" spc="-4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400" b="1" strike="sngStrike" spc="40" dirty="0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sz="2400" b="1" strike="sngStrike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trike="sngStrike" spc="-215" dirty="0">
                <a:solidFill>
                  <a:srgbClr val="252525"/>
                </a:solidFill>
                <a:latin typeface="Times New Roman"/>
                <a:cs typeface="Times New Roman"/>
              </a:rPr>
              <a:t>SLC17</a:t>
            </a:r>
            <a:r>
              <a:rPr sz="2400" b="1" strike="sngStrike" spc="-13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95" dirty="0">
                <a:solidFill>
                  <a:srgbClr val="252525"/>
                </a:solidFill>
                <a:latin typeface="Times New Roman"/>
                <a:cs typeface="Times New Roman"/>
              </a:rPr>
              <a:t>3</a:t>
            </a:r>
            <a:r>
              <a:rPr sz="2400" b="1" spc="635" dirty="0">
                <a:solidFill>
                  <a:srgbClr val="252525"/>
                </a:solidFill>
                <a:latin typeface="Trebuchet MS"/>
                <a:cs typeface="Trebuchet MS"/>
              </a:rPr>
              <a:t>—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9584" y="2011426"/>
            <a:ext cx="79038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which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also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show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association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with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uric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acid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concentrations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risk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gout.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71600" y="218074"/>
            <a:ext cx="10515600" cy="2038058"/>
          </a:xfrm>
          <a:prstGeom prst="rect">
            <a:avLst/>
          </a:prstGeom>
        </p:spPr>
        <p:txBody>
          <a:bodyPr vert="horz" wrap="square" lIns="0" tIns="8255" rIns="0" bIns="0" rtlCol="0" anchor="ctr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65"/>
              </a:spcBef>
            </a:pPr>
            <a:r>
              <a:rPr sz="2800" spc="-15" dirty="0">
                <a:solidFill>
                  <a:srgbClr val="001F5F"/>
                </a:solidFill>
              </a:rPr>
              <a:t>Drugs </a:t>
            </a:r>
            <a:r>
              <a:rPr sz="2800" spc="-20" dirty="0">
                <a:solidFill>
                  <a:srgbClr val="001F5F"/>
                </a:solidFill>
              </a:rPr>
              <a:t>that </a:t>
            </a:r>
            <a:r>
              <a:rPr sz="2800" dirty="0">
                <a:solidFill>
                  <a:srgbClr val="001F5F"/>
                </a:solidFill>
              </a:rPr>
              <a:t>decrease </a:t>
            </a:r>
            <a:r>
              <a:rPr sz="2800" spc="-20" dirty="0">
                <a:solidFill>
                  <a:srgbClr val="001F5F"/>
                </a:solidFill>
              </a:rPr>
              <a:t>renal </a:t>
            </a:r>
            <a:r>
              <a:rPr sz="2800" spc="-5" dirty="0">
                <a:solidFill>
                  <a:srgbClr val="001F5F"/>
                </a:solidFill>
              </a:rPr>
              <a:t>clearance </a:t>
            </a:r>
            <a:r>
              <a:rPr sz="2800" spc="30" dirty="0">
                <a:solidFill>
                  <a:srgbClr val="001F5F"/>
                </a:solidFill>
              </a:rPr>
              <a:t>of </a:t>
            </a:r>
            <a:r>
              <a:rPr sz="2800" spc="15" dirty="0">
                <a:solidFill>
                  <a:srgbClr val="001F5F"/>
                </a:solidFill>
              </a:rPr>
              <a:t>uric </a:t>
            </a:r>
            <a:r>
              <a:rPr sz="2800" spc="5" dirty="0">
                <a:solidFill>
                  <a:srgbClr val="001F5F"/>
                </a:solidFill>
              </a:rPr>
              <a:t>acid </a:t>
            </a:r>
            <a:r>
              <a:rPr sz="2800" spc="10" dirty="0">
                <a:solidFill>
                  <a:srgbClr val="001F5F"/>
                </a:solidFill>
              </a:rPr>
              <a:t> </a:t>
            </a:r>
            <a:r>
              <a:rPr spc="15" dirty="0"/>
              <a:t>(modification</a:t>
            </a:r>
            <a:r>
              <a:rPr spc="-55" dirty="0"/>
              <a:t> </a:t>
            </a:r>
            <a:r>
              <a:rPr spc="25" dirty="0"/>
              <a:t>of</a:t>
            </a:r>
            <a:r>
              <a:rPr spc="-50" dirty="0"/>
              <a:t> </a:t>
            </a:r>
            <a:r>
              <a:rPr spc="10" dirty="0"/>
              <a:t>filtered</a:t>
            </a:r>
            <a:r>
              <a:rPr spc="-55" dirty="0"/>
              <a:t> </a:t>
            </a:r>
            <a:r>
              <a:rPr spc="10" dirty="0"/>
              <a:t>load</a:t>
            </a:r>
            <a:r>
              <a:rPr spc="-50" dirty="0"/>
              <a:t> </a:t>
            </a:r>
            <a:r>
              <a:rPr dirty="0"/>
              <a:t>or</a:t>
            </a:r>
            <a:r>
              <a:rPr spc="-55" dirty="0"/>
              <a:t> </a:t>
            </a:r>
            <a:r>
              <a:rPr spc="55" dirty="0"/>
              <a:t>one</a:t>
            </a:r>
            <a:r>
              <a:rPr spc="-50" dirty="0"/>
              <a:t> </a:t>
            </a:r>
            <a:r>
              <a:rPr spc="25" dirty="0"/>
              <a:t>of</a:t>
            </a:r>
            <a:r>
              <a:rPr spc="-70" dirty="0"/>
              <a:t> </a:t>
            </a:r>
            <a:r>
              <a:rPr spc="30" dirty="0"/>
              <a:t>the</a:t>
            </a:r>
            <a:r>
              <a:rPr spc="-60" dirty="0"/>
              <a:t> </a:t>
            </a:r>
            <a:r>
              <a:rPr spc="-25" dirty="0"/>
              <a:t>tubular</a:t>
            </a:r>
            <a:r>
              <a:rPr spc="-65" dirty="0"/>
              <a:t> </a:t>
            </a:r>
            <a:r>
              <a:rPr spc="-10" dirty="0"/>
              <a:t>transport </a:t>
            </a:r>
            <a:r>
              <a:rPr spc="-585" dirty="0"/>
              <a:t> </a:t>
            </a:r>
            <a:r>
              <a:rPr spc="10" dirty="0"/>
              <a:t>processes</a:t>
            </a:r>
            <a:r>
              <a:rPr spc="10" dirty="0" smtClean="0"/>
              <a:t>)</a:t>
            </a:r>
            <a:endParaRPr sz="2800" dirty="0"/>
          </a:p>
        </p:txBody>
      </p:sp>
      <p:sp>
        <p:nvSpPr>
          <p:cNvPr id="7" name="object 7"/>
          <p:cNvSpPr txBox="1"/>
          <p:nvPr/>
        </p:nvSpPr>
        <p:spPr>
          <a:xfrm>
            <a:off x="1974278" y="2428546"/>
            <a:ext cx="2281555" cy="9042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spcBef>
                <a:spcPts val="6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5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Diuretics,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8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cotini</a:t>
            </a:r>
            <a:r>
              <a:rPr sz="2400" b="1" spc="5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acid,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05000" y="3505200"/>
            <a:ext cx="4848225" cy="268727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spcBef>
                <a:spcPts val="6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8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b="1" spc="-15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95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yl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te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5" dirty="0">
                <a:solidFill>
                  <a:srgbClr val="252525"/>
                </a:solidFill>
                <a:latin typeface="Times New Roman"/>
                <a:cs typeface="Times New Roman"/>
              </a:rPr>
              <a:t>(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es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h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5" dirty="0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sz="2400" b="1" spc="215" dirty="0">
                <a:solidFill>
                  <a:srgbClr val="252525"/>
                </a:solidFill>
                <a:latin typeface="Times New Roman"/>
                <a:cs typeface="Times New Roman"/>
              </a:rPr>
              <a:t>/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y),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110" dirty="0">
                <a:solidFill>
                  <a:srgbClr val="252525"/>
                </a:solidFill>
                <a:latin typeface="Times New Roman"/>
                <a:cs typeface="Times New Roman"/>
              </a:rPr>
              <a:t>Et</a:t>
            </a:r>
            <a:r>
              <a:rPr sz="2400" b="1" spc="-114" dirty="0">
                <a:solidFill>
                  <a:srgbClr val="252525"/>
                </a:solidFill>
                <a:latin typeface="Times New Roman"/>
                <a:cs typeface="Times New Roman"/>
              </a:rPr>
              <a:t>h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400" b="1" spc="85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5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Pyrazinamide,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8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4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Levodopa,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4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Ethambutol</a:t>
            </a: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spcBef>
                <a:spcPts val="575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Cycl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spo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rine,</a:t>
            </a:r>
            <a:r>
              <a:rPr sz="2400" b="1" spc="-1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and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95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pc="50" dirty="0">
                <a:solidFill>
                  <a:srgbClr val="252525"/>
                </a:solidFill>
                <a:latin typeface="Times New Roman"/>
                <a:cs typeface="Times New Roman"/>
              </a:rPr>
              <a:t>ytot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100" dirty="0">
                <a:solidFill>
                  <a:srgbClr val="252525"/>
                </a:solidFill>
                <a:latin typeface="Times New Roman"/>
                <a:cs typeface="Times New Roman"/>
              </a:rPr>
              <a:t>x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60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ugs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95956" y="1937005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5" y="1650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56604" y="1933956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4" y="1651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5400" y="-6626"/>
            <a:ext cx="10515599" cy="68993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" dirty="0"/>
              <a:t>Deposition</a:t>
            </a:r>
            <a:r>
              <a:rPr spc="-80" dirty="0"/>
              <a:t> </a:t>
            </a:r>
            <a:r>
              <a:rPr spc="25" dirty="0"/>
              <a:t>of</a:t>
            </a:r>
            <a:r>
              <a:rPr spc="-65" dirty="0"/>
              <a:t> </a:t>
            </a:r>
            <a:r>
              <a:rPr spc="-25" dirty="0"/>
              <a:t>urate</a:t>
            </a:r>
            <a:r>
              <a:rPr spc="-70" dirty="0"/>
              <a:t> </a:t>
            </a:r>
            <a:r>
              <a:rPr spc="-20" dirty="0"/>
              <a:t>crystals</a:t>
            </a:r>
            <a:r>
              <a:rPr spc="-85" dirty="0"/>
              <a:t> </a:t>
            </a:r>
            <a:r>
              <a:rPr spc="25" dirty="0"/>
              <a:t>in</a:t>
            </a:r>
            <a:r>
              <a:rPr spc="-65" dirty="0"/>
              <a:t> </a:t>
            </a:r>
            <a:r>
              <a:rPr spc="-10" dirty="0"/>
              <a:t>synovial</a:t>
            </a:r>
            <a:r>
              <a:rPr spc="-65" dirty="0"/>
              <a:t> </a:t>
            </a:r>
            <a:r>
              <a:rPr spc="15" dirty="0"/>
              <a:t>fluid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55264" y="923734"/>
            <a:ext cx="6396990" cy="5278496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algn="ctr">
              <a:spcBef>
                <a:spcPts val="555"/>
              </a:spcBef>
            </a:pPr>
            <a:r>
              <a:rPr sz="2400" b="1" spc="-35" dirty="0">
                <a:solidFill>
                  <a:srgbClr val="252525"/>
                </a:solidFill>
                <a:latin typeface="Times New Roman"/>
                <a:cs typeface="Times New Roman"/>
              </a:rPr>
              <a:t>Inflammatory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mediators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activation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like</a:t>
            </a:r>
            <a:endParaRPr sz="2400" dirty="0">
              <a:latin typeface="Times New Roman"/>
              <a:cs typeface="Times New Roman"/>
            </a:endParaRPr>
          </a:p>
          <a:p>
            <a:pPr marL="1112520" marR="1095375" algn="ctr">
              <a:lnSpc>
                <a:spcPct val="99300"/>
              </a:lnSpc>
              <a:spcBef>
                <a:spcPts val="1085"/>
              </a:spcBef>
            </a:pP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Incre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se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v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as</a:t>
            </a:r>
            <a:r>
              <a:rPr sz="2400" b="1" spc="-865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8100" spc="-6712" baseline="9259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ular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pe</a:t>
            </a:r>
            <a:r>
              <a:rPr sz="2400" b="1" spc="7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-45" dirty="0">
                <a:solidFill>
                  <a:srgbClr val="252525"/>
                </a:solidFill>
                <a:latin typeface="Times New Roman"/>
                <a:cs typeface="Times New Roman"/>
              </a:rPr>
              <a:t>me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b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it</a:t>
            </a:r>
            <a:r>
              <a:rPr sz="2400" b="1" spc="-195" dirty="0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, 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vasodilation,</a:t>
            </a:r>
            <a:endParaRPr sz="2400" dirty="0">
              <a:latin typeface="Times New Roman"/>
              <a:cs typeface="Times New Roman"/>
            </a:endParaRPr>
          </a:p>
          <a:p>
            <a:pPr marL="1165860" marR="1158240" indent="-2540" algn="ctr">
              <a:lnSpc>
                <a:spcPct val="120000"/>
              </a:lnSpc>
            </a:pP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complement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activation,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chemotactic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activity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for </a:t>
            </a: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polymorphonuclear</a:t>
            </a:r>
            <a:r>
              <a:rPr sz="2400" b="1" spc="-12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leukocytes</a:t>
            </a:r>
            <a:endParaRPr sz="24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35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spc="-10" dirty="0">
                <a:solidFill>
                  <a:srgbClr val="252525"/>
                </a:solidFill>
                <a:latin typeface="Times New Roman"/>
                <a:cs typeface="Times New Roman"/>
              </a:rPr>
              <a:t>Phago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ytos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s </a:t>
            </a:r>
            <a:r>
              <a:rPr sz="2400" b="1" spc="-150" dirty="0">
                <a:solidFill>
                  <a:srgbClr val="252525"/>
                </a:solidFill>
                <a:latin typeface="Times New Roman"/>
                <a:cs typeface="Times New Roman"/>
              </a:rPr>
              <a:t>&amp;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di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ch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arge</a:t>
            </a:r>
            <a:r>
              <a:rPr sz="2400" b="1" spc="-9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prote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ytic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en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z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m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es</a:t>
            </a:r>
            <a:endParaRPr sz="2400" dirty="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092835" marR="1087120" indent="927735">
              <a:lnSpc>
                <a:spcPct val="120000"/>
              </a:lnSpc>
              <a:spcBef>
                <a:spcPts val="5"/>
              </a:spcBef>
            </a:pP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Intense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joint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pain,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yth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em</a:t>
            </a:r>
            <a:r>
              <a:rPr sz="2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sz="2400" b="1" spc="-1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65" dirty="0">
                <a:solidFill>
                  <a:srgbClr val="252525"/>
                </a:solidFill>
                <a:latin typeface="Times New Roman"/>
                <a:cs typeface="Times New Roman"/>
              </a:rPr>
              <a:t>w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mth,</a:t>
            </a:r>
            <a:r>
              <a:rPr sz="2400" b="1" spc="-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252525"/>
                </a:solidFill>
                <a:latin typeface="Times New Roman"/>
                <a:cs typeface="Times New Roman"/>
              </a:rPr>
              <a:t>an</a:t>
            </a:r>
            <a:r>
              <a:rPr sz="2400" b="1" spc="35" dirty="0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10" dirty="0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w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el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in</a:t>
            </a:r>
            <a:r>
              <a:rPr sz="2400" b="1" spc="-50" dirty="0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sz="2400" b="1" spc="20" dirty="0">
                <a:solidFill>
                  <a:srgbClr val="252525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56503" y="669036"/>
            <a:ext cx="407034" cy="509270"/>
            <a:chOff x="4032503" y="669036"/>
            <a:chExt cx="407034" cy="509270"/>
          </a:xfrm>
        </p:grpSpPr>
        <p:sp>
          <p:nvSpPr>
            <p:cNvPr id="8" name="object 8"/>
            <p:cNvSpPr/>
            <p:nvPr/>
          </p:nvSpPr>
          <p:spPr>
            <a:xfrm>
              <a:off x="4042409" y="678942"/>
              <a:ext cx="387350" cy="489584"/>
            </a:xfrm>
            <a:custGeom>
              <a:avLst/>
              <a:gdLst/>
              <a:ahLst/>
              <a:cxnLst/>
              <a:rect l="l" t="t" r="r" b="b"/>
              <a:pathLst>
                <a:path w="387350" h="489584">
                  <a:moveTo>
                    <a:pt x="290322" y="0"/>
                  </a:moveTo>
                  <a:lnTo>
                    <a:pt x="96774" y="0"/>
                  </a:lnTo>
                  <a:lnTo>
                    <a:pt x="96774" y="295656"/>
                  </a:lnTo>
                  <a:lnTo>
                    <a:pt x="0" y="295656"/>
                  </a:lnTo>
                  <a:lnTo>
                    <a:pt x="193548" y="489204"/>
                  </a:lnTo>
                  <a:lnTo>
                    <a:pt x="387095" y="295656"/>
                  </a:lnTo>
                  <a:lnTo>
                    <a:pt x="290322" y="295656"/>
                  </a:lnTo>
                  <a:lnTo>
                    <a:pt x="290322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42409" y="678942"/>
              <a:ext cx="387350" cy="489584"/>
            </a:xfrm>
            <a:custGeom>
              <a:avLst/>
              <a:gdLst/>
              <a:ahLst/>
              <a:cxnLst/>
              <a:rect l="l" t="t" r="r" b="b"/>
              <a:pathLst>
                <a:path w="387350" h="489584">
                  <a:moveTo>
                    <a:pt x="0" y="295656"/>
                  </a:moveTo>
                  <a:lnTo>
                    <a:pt x="96774" y="295656"/>
                  </a:lnTo>
                  <a:lnTo>
                    <a:pt x="96774" y="0"/>
                  </a:lnTo>
                  <a:lnTo>
                    <a:pt x="290322" y="0"/>
                  </a:lnTo>
                  <a:lnTo>
                    <a:pt x="290322" y="295656"/>
                  </a:lnTo>
                  <a:lnTo>
                    <a:pt x="387095" y="295656"/>
                  </a:lnTo>
                  <a:lnTo>
                    <a:pt x="193548" y="489204"/>
                  </a:lnTo>
                  <a:lnTo>
                    <a:pt x="0" y="295656"/>
                  </a:lnTo>
                  <a:close/>
                </a:path>
              </a:pathLst>
            </a:custGeom>
            <a:ln w="19812">
              <a:solidFill>
                <a:srgbClr val="4D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556503" y="1479803"/>
            <a:ext cx="407034" cy="477520"/>
            <a:chOff x="4032503" y="1479803"/>
            <a:chExt cx="407034" cy="477520"/>
          </a:xfrm>
        </p:grpSpPr>
        <p:sp>
          <p:nvSpPr>
            <p:cNvPr id="11" name="object 11"/>
            <p:cNvSpPr/>
            <p:nvPr/>
          </p:nvSpPr>
          <p:spPr>
            <a:xfrm>
              <a:off x="4042409" y="1489709"/>
              <a:ext cx="387350" cy="457200"/>
            </a:xfrm>
            <a:custGeom>
              <a:avLst/>
              <a:gdLst/>
              <a:ahLst/>
              <a:cxnLst/>
              <a:rect l="l" t="t" r="r" b="b"/>
              <a:pathLst>
                <a:path w="387350" h="457200">
                  <a:moveTo>
                    <a:pt x="290322" y="0"/>
                  </a:moveTo>
                  <a:lnTo>
                    <a:pt x="96774" y="0"/>
                  </a:lnTo>
                  <a:lnTo>
                    <a:pt x="96774" y="263651"/>
                  </a:lnTo>
                  <a:lnTo>
                    <a:pt x="0" y="263651"/>
                  </a:lnTo>
                  <a:lnTo>
                    <a:pt x="193548" y="457200"/>
                  </a:lnTo>
                  <a:lnTo>
                    <a:pt x="387095" y="263651"/>
                  </a:lnTo>
                  <a:lnTo>
                    <a:pt x="290322" y="263651"/>
                  </a:lnTo>
                  <a:lnTo>
                    <a:pt x="290322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42409" y="1489709"/>
              <a:ext cx="387350" cy="457200"/>
            </a:xfrm>
            <a:custGeom>
              <a:avLst/>
              <a:gdLst/>
              <a:ahLst/>
              <a:cxnLst/>
              <a:rect l="l" t="t" r="r" b="b"/>
              <a:pathLst>
                <a:path w="387350" h="457200">
                  <a:moveTo>
                    <a:pt x="0" y="263651"/>
                  </a:moveTo>
                  <a:lnTo>
                    <a:pt x="96774" y="263651"/>
                  </a:lnTo>
                  <a:lnTo>
                    <a:pt x="96774" y="0"/>
                  </a:lnTo>
                  <a:lnTo>
                    <a:pt x="290322" y="0"/>
                  </a:lnTo>
                  <a:lnTo>
                    <a:pt x="290322" y="263651"/>
                  </a:lnTo>
                  <a:lnTo>
                    <a:pt x="387095" y="263651"/>
                  </a:lnTo>
                  <a:lnTo>
                    <a:pt x="193548" y="457200"/>
                  </a:lnTo>
                  <a:lnTo>
                    <a:pt x="0" y="263651"/>
                  </a:lnTo>
                  <a:close/>
                </a:path>
              </a:pathLst>
            </a:custGeom>
            <a:ln w="19811">
              <a:solidFill>
                <a:srgbClr val="4D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556503" y="4029455"/>
            <a:ext cx="445134" cy="477520"/>
            <a:chOff x="4032503" y="4029455"/>
            <a:chExt cx="445134" cy="477520"/>
          </a:xfrm>
        </p:grpSpPr>
        <p:sp>
          <p:nvSpPr>
            <p:cNvPr id="14" name="object 14"/>
            <p:cNvSpPr/>
            <p:nvPr/>
          </p:nvSpPr>
          <p:spPr>
            <a:xfrm>
              <a:off x="4042409" y="4039361"/>
              <a:ext cx="425450" cy="457200"/>
            </a:xfrm>
            <a:custGeom>
              <a:avLst/>
              <a:gdLst/>
              <a:ahLst/>
              <a:cxnLst/>
              <a:rect l="l" t="t" r="r" b="b"/>
              <a:pathLst>
                <a:path w="425450" h="457200">
                  <a:moveTo>
                    <a:pt x="318897" y="0"/>
                  </a:moveTo>
                  <a:lnTo>
                    <a:pt x="106299" y="0"/>
                  </a:lnTo>
                  <a:lnTo>
                    <a:pt x="106299" y="244601"/>
                  </a:lnTo>
                  <a:lnTo>
                    <a:pt x="0" y="244601"/>
                  </a:lnTo>
                  <a:lnTo>
                    <a:pt x="212598" y="457200"/>
                  </a:lnTo>
                  <a:lnTo>
                    <a:pt x="425195" y="244601"/>
                  </a:lnTo>
                  <a:lnTo>
                    <a:pt x="318897" y="244601"/>
                  </a:lnTo>
                  <a:lnTo>
                    <a:pt x="318897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42409" y="4039361"/>
              <a:ext cx="425450" cy="457200"/>
            </a:xfrm>
            <a:custGeom>
              <a:avLst/>
              <a:gdLst/>
              <a:ahLst/>
              <a:cxnLst/>
              <a:rect l="l" t="t" r="r" b="b"/>
              <a:pathLst>
                <a:path w="425450" h="457200">
                  <a:moveTo>
                    <a:pt x="0" y="244601"/>
                  </a:moveTo>
                  <a:lnTo>
                    <a:pt x="106299" y="244601"/>
                  </a:lnTo>
                  <a:lnTo>
                    <a:pt x="106299" y="0"/>
                  </a:lnTo>
                  <a:lnTo>
                    <a:pt x="318897" y="0"/>
                  </a:lnTo>
                  <a:lnTo>
                    <a:pt x="318897" y="244601"/>
                  </a:lnTo>
                  <a:lnTo>
                    <a:pt x="425195" y="244601"/>
                  </a:lnTo>
                  <a:lnTo>
                    <a:pt x="212598" y="457200"/>
                  </a:lnTo>
                  <a:lnTo>
                    <a:pt x="0" y="244601"/>
                  </a:lnTo>
                  <a:close/>
                </a:path>
              </a:pathLst>
            </a:custGeom>
            <a:ln w="19812">
              <a:solidFill>
                <a:srgbClr val="4D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556503" y="4956047"/>
            <a:ext cx="445134" cy="509270"/>
            <a:chOff x="4032503" y="4956047"/>
            <a:chExt cx="445134" cy="509270"/>
          </a:xfrm>
        </p:grpSpPr>
        <p:sp>
          <p:nvSpPr>
            <p:cNvPr id="17" name="object 17"/>
            <p:cNvSpPr/>
            <p:nvPr/>
          </p:nvSpPr>
          <p:spPr>
            <a:xfrm>
              <a:off x="4042409" y="4965953"/>
              <a:ext cx="425450" cy="489584"/>
            </a:xfrm>
            <a:custGeom>
              <a:avLst/>
              <a:gdLst/>
              <a:ahLst/>
              <a:cxnLst/>
              <a:rect l="l" t="t" r="r" b="b"/>
              <a:pathLst>
                <a:path w="425450" h="489585">
                  <a:moveTo>
                    <a:pt x="318897" y="0"/>
                  </a:moveTo>
                  <a:lnTo>
                    <a:pt x="106299" y="0"/>
                  </a:lnTo>
                  <a:lnTo>
                    <a:pt x="106299" y="276606"/>
                  </a:lnTo>
                  <a:lnTo>
                    <a:pt x="0" y="276606"/>
                  </a:lnTo>
                  <a:lnTo>
                    <a:pt x="212598" y="489204"/>
                  </a:lnTo>
                  <a:lnTo>
                    <a:pt x="425195" y="276606"/>
                  </a:lnTo>
                  <a:lnTo>
                    <a:pt x="318897" y="276606"/>
                  </a:lnTo>
                  <a:lnTo>
                    <a:pt x="318897" y="0"/>
                  </a:lnTo>
                  <a:close/>
                </a:path>
              </a:pathLst>
            </a:custGeom>
            <a:solidFill>
              <a:srgbClr val="8636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42409" y="4965953"/>
              <a:ext cx="425450" cy="489584"/>
            </a:xfrm>
            <a:custGeom>
              <a:avLst/>
              <a:gdLst/>
              <a:ahLst/>
              <a:cxnLst/>
              <a:rect l="l" t="t" r="r" b="b"/>
              <a:pathLst>
                <a:path w="425450" h="489585">
                  <a:moveTo>
                    <a:pt x="0" y="276606"/>
                  </a:moveTo>
                  <a:lnTo>
                    <a:pt x="106299" y="276606"/>
                  </a:lnTo>
                  <a:lnTo>
                    <a:pt x="106299" y="0"/>
                  </a:lnTo>
                  <a:lnTo>
                    <a:pt x="318897" y="0"/>
                  </a:lnTo>
                  <a:lnTo>
                    <a:pt x="318897" y="276606"/>
                  </a:lnTo>
                  <a:lnTo>
                    <a:pt x="425195" y="276606"/>
                  </a:lnTo>
                  <a:lnTo>
                    <a:pt x="212598" y="489204"/>
                  </a:lnTo>
                  <a:lnTo>
                    <a:pt x="0" y="276606"/>
                  </a:lnTo>
                  <a:close/>
                </a:path>
              </a:pathLst>
            </a:custGeom>
            <a:ln w="19812">
              <a:solidFill>
                <a:srgbClr val="4D1C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0" y="76198"/>
            <a:ext cx="9144000" cy="6705600"/>
            <a:chOff x="0" y="76198"/>
            <a:chExt cx="9144000" cy="6705600"/>
          </a:xfrm>
        </p:grpSpPr>
        <p:sp>
          <p:nvSpPr>
            <p:cNvPr id="5" name="object 5"/>
            <p:cNvSpPr/>
            <p:nvPr/>
          </p:nvSpPr>
          <p:spPr>
            <a:xfrm>
              <a:off x="4832603" y="1933956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98"/>
              <a:ext cx="9144000" cy="6705600"/>
            </a:xfrm>
            <a:prstGeom prst="rect">
              <a:avLst/>
            </a:prstGeom>
          </p:spPr>
        </p:pic>
      </p:grp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74594" y="2755214"/>
            <a:ext cx="6112510" cy="84899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0" dirty="0">
                <a:solidFill>
                  <a:srgbClr val="701807"/>
                </a:solidFill>
              </a:rPr>
              <a:t>Clinical</a:t>
            </a:r>
            <a:r>
              <a:rPr sz="5400" spc="-204" dirty="0">
                <a:solidFill>
                  <a:srgbClr val="701807"/>
                </a:solidFill>
              </a:rPr>
              <a:t> </a:t>
            </a:r>
            <a:r>
              <a:rPr sz="5400" spc="20" dirty="0">
                <a:solidFill>
                  <a:srgbClr val="701807"/>
                </a:solidFill>
              </a:rPr>
              <a:t>presentation</a:t>
            </a:r>
            <a:endParaRPr sz="5400"/>
          </a:p>
        </p:txBody>
      </p:sp>
      <p:pic>
        <p:nvPicPr>
          <p:cNvPr id="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55140" y="134823"/>
            <a:ext cx="276860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25" dirty="0">
                <a:solidFill>
                  <a:srgbClr val="863623"/>
                </a:solidFill>
              </a:rPr>
              <a:t>PH</a:t>
            </a:r>
            <a:r>
              <a:rPr sz="2800" spc="-140" dirty="0">
                <a:solidFill>
                  <a:srgbClr val="863623"/>
                </a:solidFill>
              </a:rPr>
              <a:t>A</a:t>
            </a:r>
            <a:r>
              <a:rPr sz="2800" spc="-335" dirty="0">
                <a:solidFill>
                  <a:srgbClr val="863623"/>
                </a:solidFill>
              </a:rPr>
              <a:t>SES</a:t>
            </a:r>
            <a:r>
              <a:rPr sz="2800" spc="-65" dirty="0">
                <a:solidFill>
                  <a:srgbClr val="863623"/>
                </a:solidFill>
              </a:rPr>
              <a:t> </a:t>
            </a:r>
            <a:r>
              <a:rPr sz="2800" spc="-305" dirty="0">
                <a:solidFill>
                  <a:srgbClr val="863623"/>
                </a:solidFill>
              </a:rPr>
              <a:t>O</a:t>
            </a:r>
            <a:r>
              <a:rPr sz="2800" spc="-240" dirty="0">
                <a:solidFill>
                  <a:srgbClr val="863623"/>
                </a:solidFill>
              </a:rPr>
              <a:t>F</a:t>
            </a:r>
            <a:r>
              <a:rPr sz="2800" spc="-85" dirty="0">
                <a:solidFill>
                  <a:srgbClr val="863623"/>
                </a:solidFill>
              </a:rPr>
              <a:t> </a:t>
            </a:r>
            <a:r>
              <a:rPr sz="2800" spc="-195" dirty="0">
                <a:solidFill>
                  <a:srgbClr val="863623"/>
                </a:solidFill>
              </a:rPr>
              <a:t>GOUT</a:t>
            </a:r>
            <a:endParaRPr sz="2800"/>
          </a:p>
        </p:txBody>
      </p:sp>
      <p:sp>
        <p:nvSpPr>
          <p:cNvPr id="9" name="object 9"/>
          <p:cNvSpPr txBox="1">
            <a:spLocks noGrp="1"/>
          </p:cNvSpPr>
          <p:nvPr>
            <p:ph idx="1"/>
          </p:nvPr>
        </p:nvSpPr>
        <p:spPr>
          <a:xfrm>
            <a:off x="1676400" y="2131314"/>
            <a:ext cx="10515600" cy="3531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103505" indent="-36576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1F5F"/>
                </a:solidFill>
              </a:rPr>
              <a:t>Intercritical</a:t>
            </a:r>
            <a:r>
              <a:rPr spc="-65" dirty="0">
                <a:solidFill>
                  <a:srgbClr val="001F5F"/>
                </a:solidFill>
              </a:rPr>
              <a:t> </a:t>
            </a:r>
            <a:r>
              <a:rPr spc="35" dirty="0">
                <a:solidFill>
                  <a:srgbClr val="001F5F"/>
                </a:solidFill>
              </a:rPr>
              <a:t>period</a:t>
            </a:r>
            <a:r>
              <a:rPr spc="-50" dirty="0">
                <a:solidFill>
                  <a:srgbClr val="001F5F"/>
                </a:solidFill>
              </a:rPr>
              <a:t> </a:t>
            </a:r>
            <a:r>
              <a:rPr spc="635" dirty="0">
                <a:latin typeface="Trebuchet MS"/>
                <a:cs typeface="Trebuchet MS"/>
              </a:rPr>
              <a:t>—</a:t>
            </a:r>
            <a:r>
              <a:rPr spc="-475" dirty="0">
                <a:latin typeface="Trebuchet MS"/>
                <a:cs typeface="Trebuchet MS"/>
              </a:rPr>
              <a:t> </a:t>
            </a:r>
            <a:r>
              <a:rPr spc="-60" dirty="0"/>
              <a:t>The</a:t>
            </a:r>
            <a:r>
              <a:rPr spc="-85" dirty="0"/>
              <a:t> </a:t>
            </a:r>
            <a:r>
              <a:rPr spc="5" dirty="0"/>
              <a:t>time</a:t>
            </a:r>
            <a:r>
              <a:rPr spc="-65" dirty="0"/>
              <a:t> </a:t>
            </a:r>
            <a:r>
              <a:rPr spc="30" dirty="0"/>
              <a:t>between</a:t>
            </a:r>
            <a:r>
              <a:rPr spc="-65" dirty="0"/>
              <a:t> </a:t>
            </a:r>
            <a:r>
              <a:rPr spc="40" dirty="0"/>
              <a:t>gout</a:t>
            </a:r>
            <a:r>
              <a:rPr spc="-70" dirty="0"/>
              <a:t> </a:t>
            </a:r>
            <a:r>
              <a:rPr spc="-25" dirty="0"/>
              <a:t>attacks</a:t>
            </a:r>
            <a:r>
              <a:rPr spc="-75" dirty="0"/>
              <a:t> </a:t>
            </a:r>
            <a:r>
              <a:rPr spc="-15" dirty="0"/>
              <a:t>is</a:t>
            </a:r>
            <a:r>
              <a:rPr spc="-60" dirty="0"/>
              <a:t> </a:t>
            </a:r>
            <a:r>
              <a:rPr spc="30" dirty="0"/>
              <a:t>known </a:t>
            </a:r>
            <a:r>
              <a:rPr spc="-585" dirty="0"/>
              <a:t> </a:t>
            </a:r>
            <a:r>
              <a:rPr spc="-80" dirty="0"/>
              <a:t>as</a:t>
            </a:r>
            <a:r>
              <a:rPr spc="-60" dirty="0"/>
              <a:t> </a:t>
            </a:r>
            <a:r>
              <a:rPr spc="25" dirty="0"/>
              <a:t>th</a:t>
            </a:r>
            <a:r>
              <a:rPr spc="30" dirty="0"/>
              <a:t>e</a:t>
            </a:r>
            <a:r>
              <a:rPr spc="-70" dirty="0"/>
              <a:t> </a:t>
            </a:r>
            <a:r>
              <a:rPr dirty="0"/>
              <a:t>interc</a:t>
            </a:r>
            <a:r>
              <a:rPr spc="45" dirty="0"/>
              <a:t>r</a:t>
            </a:r>
            <a:r>
              <a:rPr spc="30" dirty="0"/>
              <a:t>it</a:t>
            </a:r>
            <a:r>
              <a:rPr spc="15" dirty="0"/>
              <a:t>i</a:t>
            </a:r>
            <a:r>
              <a:rPr spc="-10" dirty="0"/>
              <a:t>ca</a:t>
            </a:r>
            <a:r>
              <a:rPr spc="-5" dirty="0"/>
              <a:t>l</a:t>
            </a:r>
            <a:r>
              <a:rPr spc="-55" dirty="0"/>
              <a:t> </a:t>
            </a:r>
            <a:r>
              <a:rPr dirty="0"/>
              <a:t>pe</a:t>
            </a:r>
            <a:r>
              <a:rPr spc="50" dirty="0"/>
              <a:t>r</a:t>
            </a:r>
            <a:r>
              <a:rPr spc="45" dirty="0"/>
              <a:t>i</a:t>
            </a:r>
            <a:r>
              <a:rPr spc="75" dirty="0"/>
              <a:t>o</a:t>
            </a:r>
            <a:r>
              <a:rPr spc="30" dirty="0"/>
              <a:t>d.</a:t>
            </a:r>
            <a:r>
              <a:rPr spc="-260" dirty="0"/>
              <a:t> </a:t>
            </a:r>
            <a:r>
              <a:rPr spc="-135" dirty="0"/>
              <a:t>A</a:t>
            </a:r>
            <a:r>
              <a:rPr spc="-60" dirty="0"/>
              <a:t> </a:t>
            </a:r>
            <a:r>
              <a:rPr spc="30" dirty="0"/>
              <a:t>secon</a:t>
            </a:r>
            <a:r>
              <a:rPr spc="40" dirty="0"/>
              <a:t>d</a:t>
            </a:r>
            <a:r>
              <a:rPr spc="-80" dirty="0"/>
              <a:t> </a:t>
            </a:r>
            <a:r>
              <a:rPr spc="-125" dirty="0"/>
              <a:t>a</a:t>
            </a:r>
            <a:r>
              <a:rPr spc="-20" dirty="0"/>
              <a:t>tta</a:t>
            </a:r>
            <a:r>
              <a:rPr spc="25" dirty="0"/>
              <a:t>c</a:t>
            </a:r>
            <a:r>
              <a:rPr spc="40" dirty="0"/>
              <a:t>k</a:t>
            </a:r>
            <a:r>
              <a:rPr spc="-80" dirty="0"/>
              <a:t> </a:t>
            </a:r>
            <a:r>
              <a:rPr spc="15" dirty="0"/>
              <a:t>ty</a:t>
            </a:r>
            <a:r>
              <a:rPr spc="25" dirty="0"/>
              <a:t>p</a:t>
            </a:r>
            <a:r>
              <a:rPr spc="10" dirty="0"/>
              <a:t>ical</a:t>
            </a:r>
            <a:r>
              <a:rPr spc="-55" dirty="0"/>
              <a:t>l</a:t>
            </a:r>
            <a:r>
              <a:rPr dirty="0"/>
              <a:t>y</a:t>
            </a:r>
            <a:r>
              <a:rPr spc="-60" dirty="0"/>
              <a:t> </a:t>
            </a:r>
            <a:r>
              <a:rPr spc="30" dirty="0"/>
              <a:t>occu</a:t>
            </a:r>
            <a:r>
              <a:rPr spc="45" dirty="0"/>
              <a:t>r</a:t>
            </a:r>
            <a:r>
              <a:rPr spc="-45" dirty="0"/>
              <a:t>s  </a:t>
            </a:r>
            <a:r>
              <a:rPr spc="35" dirty="0"/>
              <a:t>within</a:t>
            </a:r>
            <a:r>
              <a:rPr spc="-70" dirty="0"/>
              <a:t> </a:t>
            </a:r>
            <a:r>
              <a:rPr spc="30" dirty="0"/>
              <a:t>t</a:t>
            </a:r>
            <a:r>
              <a:rPr spc="10" dirty="0"/>
              <a:t>w</a:t>
            </a:r>
            <a:r>
              <a:rPr spc="100" dirty="0"/>
              <a:t>o</a:t>
            </a:r>
            <a:r>
              <a:rPr spc="-60" dirty="0"/>
              <a:t> </a:t>
            </a:r>
            <a:r>
              <a:rPr spc="-80" dirty="0"/>
              <a:t>y</a:t>
            </a:r>
            <a:r>
              <a:rPr spc="-50" dirty="0"/>
              <a:t>ea</a:t>
            </a:r>
            <a:r>
              <a:rPr spc="-20" dirty="0"/>
              <a:t>r</a:t>
            </a:r>
            <a:r>
              <a:rPr spc="-30" dirty="0"/>
              <a:t>s</a:t>
            </a:r>
            <a:r>
              <a:rPr spc="-15" dirty="0"/>
              <a:t>,</a:t>
            </a:r>
            <a:r>
              <a:rPr spc="-160" dirty="0"/>
              <a:t> </a:t>
            </a:r>
            <a:r>
              <a:rPr spc="-40" dirty="0"/>
              <a:t>an</a:t>
            </a:r>
            <a:r>
              <a:rPr spc="35" dirty="0"/>
              <a:t>d</a:t>
            </a:r>
            <a:r>
              <a:rPr spc="-80" dirty="0"/>
              <a:t> </a:t>
            </a:r>
            <a:r>
              <a:rPr spc="-30" dirty="0"/>
              <a:t>a</a:t>
            </a:r>
            <a:r>
              <a:rPr spc="-50" dirty="0"/>
              <a:t>d</a:t>
            </a:r>
            <a:r>
              <a:rPr spc="40" dirty="0"/>
              <a:t>diti</a:t>
            </a:r>
            <a:r>
              <a:rPr spc="50" dirty="0"/>
              <a:t>o</a:t>
            </a:r>
            <a:r>
              <a:rPr spc="-45" dirty="0"/>
              <a:t>n</a:t>
            </a:r>
            <a:r>
              <a:rPr spc="-35" dirty="0"/>
              <a:t>a</a:t>
            </a:r>
            <a:r>
              <a:rPr spc="30" dirty="0"/>
              <a:t>l</a:t>
            </a:r>
            <a:r>
              <a:rPr spc="-80" dirty="0"/>
              <a:t> </a:t>
            </a:r>
            <a:r>
              <a:rPr spc="-125" dirty="0"/>
              <a:t>a</a:t>
            </a:r>
            <a:r>
              <a:rPr spc="-20" dirty="0"/>
              <a:t>tta</a:t>
            </a:r>
            <a:r>
              <a:rPr dirty="0"/>
              <a:t>ck</a:t>
            </a:r>
            <a:r>
              <a:rPr spc="5" dirty="0"/>
              <a:t>s</a:t>
            </a:r>
            <a:r>
              <a:rPr spc="-80" dirty="0"/>
              <a:t> </a:t>
            </a:r>
            <a:r>
              <a:rPr spc="-110" dirty="0"/>
              <a:t>m</a:t>
            </a:r>
            <a:r>
              <a:rPr spc="-155" dirty="0"/>
              <a:t>a</a:t>
            </a:r>
            <a:r>
              <a:rPr dirty="0"/>
              <a:t>y</a:t>
            </a:r>
            <a:r>
              <a:rPr spc="-60" dirty="0"/>
              <a:t> </a:t>
            </a:r>
            <a:r>
              <a:rPr spc="25" dirty="0"/>
              <a:t>occur</a:t>
            </a:r>
            <a:r>
              <a:rPr spc="-70" dirty="0"/>
              <a:t> </a:t>
            </a:r>
            <a:r>
              <a:rPr spc="25" dirty="0"/>
              <a:t>th</a:t>
            </a:r>
            <a:r>
              <a:rPr spc="35" dirty="0"/>
              <a:t>e</a:t>
            </a:r>
            <a:r>
              <a:rPr spc="-50" dirty="0"/>
              <a:t>rea</a:t>
            </a:r>
            <a:r>
              <a:rPr spc="-30" dirty="0"/>
              <a:t>f</a:t>
            </a:r>
            <a:r>
              <a:rPr spc="35" dirty="0"/>
              <a:t>te</a:t>
            </a:r>
            <a:r>
              <a:rPr spc="-240" dirty="0"/>
              <a:t>r</a:t>
            </a:r>
            <a:r>
              <a:rPr spc="20" dirty="0"/>
              <a:t>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/>
          </a:p>
          <a:p>
            <a:pPr marL="378460" marR="154305" indent="-365760">
              <a:lnSpc>
                <a:spcPct val="100000"/>
              </a:lnSpc>
              <a:spcBef>
                <a:spcPts val="5"/>
              </a:spcBef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pc="-25" dirty="0">
                <a:solidFill>
                  <a:srgbClr val="001F5F"/>
                </a:solidFill>
              </a:rPr>
              <a:t>Chronic</a:t>
            </a:r>
            <a:r>
              <a:rPr spc="-65" dirty="0">
                <a:solidFill>
                  <a:srgbClr val="001F5F"/>
                </a:solidFill>
              </a:rPr>
              <a:t> </a:t>
            </a:r>
            <a:r>
              <a:rPr spc="25" dirty="0">
                <a:solidFill>
                  <a:srgbClr val="001F5F"/>
                </a:solidFill>
              </a:rPr>
              <a:t>tophaceous</a:t>
            </a:r>
            <a:r>
              <a:rPr spc="-80" dirty="0">
                <a:solidFill>
                  <a:srgbClr val="001F5F"/>
                </a:solidFill>
              </a:rPr>
              <a:t> </a:t>
            </a:r>
            <a:r>
              <a:rPr spc="40" dirty="0">
                <a:solidFill>
                  <a:srgbClr val="001F5F"/>
                </a:solidFill>
              </a:rPr>
              <a:t>gout</a:t>
            </a:r>
            <a:r>
              <a:rPr spc="-60" dirty="0">
                <a:solidFill>
                  <a:srgbClr val="001F5F"/>
                </a:solidFill>
              </a:rPr>
              <a:t> </a:t>
            </a:r>
            <a:r>
              <a:rPr spc="635" dirty="0">
                <a:latin typeface="Trebuchet MS"/>
                <a:cs typeface="Trebuchet MS"/>
              </a:rPr>
              <a:t>—</a:t>
            </a:r>
            <a:r>
              <a:rPr spc="-180" dirty="0">
                <a:latin typeface="Trebuchet MS"/>
                <a:cs typeface="Trebuchet MS"/>
              </a:rPr>
              <a:t> </a:t>
            </a:r>
            <a:r>
              <a:rPr dirty="0"/>
              <a:t>People</a:t>
            </a:r>
            <a:r>
              <a:rPr spc="-75" dirty="0"/>
              <a:t> </a:t>
            </a:r>
            <a:r>
              <a:rPr spc="45" dirty="0"/>
              <a:t>who</a:t>
            </a:r>
            <a:r>
              <a:rPr spc="-60" dirty="0"/>
              <a:t> </a:t>
            </a:r>
            <a:r>
              <a:rPr spc="-40" dirty="0"/>
              <a:t>have</a:t>
            </a:r>
            <a:r>
              <a:rPr spc="-65" dirty="0"/>
              <a:t> </a:t>
            </a:r>
            <a:r>
              <a:rPr spc="5" dirty="0">
                <a:solidFill>
                  <a:srgbClr val="FF0000"/>
                </a:solidFill>
              </a:rPr>
              <a:t>repeated</a:t>
            </a:r>
            <a:r>
              <a:rPr spc="-80" dirty="0">
                <a:solidFill>
                  <a:srgbClr val="FF0000"/>
                </a:solidFill>
              </a:rPr>
              <a:t> </a:t>
            </a:r>
            <a:r>
              <a:rPr spc="-25" dirty="0">
                <a:solidFill>
                  <a:srgbClr val="FF0000"/>
                </a:solidFill>
              </a:rPr>
              <a:t>attacks </a:t>
            </a:r>
            <a:r>
              <a:rPr spc="-585" dirty="0">
                <a:solidFill>
                  <a:srgbClr val="FF0000"/>
                </a:solidFill>
              </a:rPr>
              <a:t> </a:t>
            </a:r>
            <a:r>
              <a:rPr spc="25" dirty="0"/>
              <a:t>of</a:t>
            </a:r>
            <a:r>
              <a:rPr spc="-65" dirty="0"/>
              <a:t> </a:t>
            </a:r>
            <a:r>
              <a:rPr spc="40" dirty="0"/>
              <a:t>gout</a:t>
            </a:r>
            <a:r>
              <a:rPr spc="-70" dirty="0"/>
              <a:t> </a:t>
            </a:r>
            <a:r>
              <a:rPr spc="-20" dirty="0"/>
              <a:t>over</a:t>
            </a:r>
            <a:r>
              <a:rPr spc="-65" dirty="0"/>
              <a:t> </a:t>
            </a:r>
            <a:r>
              <a:rPr spc="-65" dirty="0">
                <a:solidFill>
                  <a:srgbClr val="FF0000"/>
                </a:solidFill>
              </a:rPr>
              <a:t>many </a:t>
            </a:r>
            <a:r>
              <a:rPr spc="-50" dirty="0">
                <a:solidFill>
                  <a:srgbClr val="FF0000"/>
                </a:solidFill>
              </a:rPr>
              <a:t>years</a:t>
            </a:r>
            <a:r>
              <a:rPr spc="-70" dirty="0">
                <a:solidFill>
                  <a:srgbClr val="FF0000"/>
                </a:solidFill>
              </a:rPr>
              <a:t> </a:t>
            </a:r>
            <a:r>
              <a:rPr spc="-15" dirty="0"/>
              <a:t>can</a:t>
            </a:r>
            <a:r>
              <a:rPr spc="-65" dirty="0"/>
              <a:t> </a:t>
            </a:r>
            <a:r>
              <a:rPr spc="35" dirty="0"/>
              <a:t>develop</a:t>
            </a:r>
            <a:r>
              <a:rPr spc="-65" dirty="0"/>
              <a:t> </a:t>
            </a:r>
            <a:r>
              <a:rPr spc="25" dirty="0">
                <a:solidFill>
                  <a:srgbClr val="FF0000"/>
                </a:solidFill>
              </a:rPr>
              <a:t>tophaceous</a:t>
            </a:r>
            <a:r>
              <a:rPr spc="-85" dirty="0">
                <a:solidFill>
                  <a:srgbClr val="FF0000"/>
                </a:solidFill>
              </a:rPr>
              <a:t> </a:t>
            </a:r>
            <a:r>
              <a:rPr spc="35" dirty="0">
                <a:solidFill>
                  <a:srgbClr val="FF0000"/>
                </a:solidFill>
              </a:rPr>
              <a:t>gout</a:t>
            </a:r>
            <a:r>
              <a:rPr spc="35" dirty="0"/>
              <a:t>.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pc="-125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pc="-55" dirty="0">
                <a:solidFill>
                  <a:srgbClr val="FF0000"/>
                </a:solidFill>
              </a:rPr>
              <a:t>Tophi</a:t>
            </a:r>
            <a:r>
              <a:rPr spc="-75" dirty="0">
                <a:solidFill>
                  <a:srgbClr val="FF0000"/>
                </a:solidFill>
              </a:rPr>
              <a:t> </a:t>
            </a:r>
            <a:r>
              <a:rPr dirty="0"/>
              <a:t>accumulation</a:t>
            </a:r>
            <a:r>
              <a:rPr spc="-80" dirty="0"/>
              <a:t> </a:t>
            </a:r>
            <a:r>
              <a:rPr spc="25" dirty="0"/>
              <a:t>of</a:t>
            </a:r>
            <a:r>
              <a:rPr spc="-55" dirty="0"/>
              <a:t> </a:t>
            </a:r>
            <a:r>
              <a:rPr spc="-20" dirty="0"/>
              <a:t>large</a:t>
            </a:r>
            <a:r>
              <a:rPr spc="-55" dirty="0"/>
              <a:t> </a:t>
            </a:r>
            <a:r>
              <a:rPr spc="-25" dirty="0"/>
              <a:t>numbers</a:t>
            </a:r>
            <a:r>
              <a:rPr spc="-70" dirty="0"/>
              <a:t> </a:t>
            </a:r>
            <a:r>
              <a:rPr spc="25" dirty="0"/>
              <a:t>of</a:t>
            </a:r>
            <a:r>
              <a:rPr spc="-55" dirty="0"/>
              <a:t> </a:t>
            </a:r>
            <a:r>
              <a:rPr spc="-25" dirty="0"/>
              <a:t>urate</a:t>
            </a:r>
            <a:r>
              <a:rPr spc="-65" dirty="0"/>
              <a:t> </a:t>
            </a:r>
            <a:r>
              <a:rPr spc="-20" dirty="0"/>
              <a:t>crystals</a:t>
            </a:r>
            <a:r>
              <a:rPr spc="-75" dirty="0"/>
              <a:t> </a:t>
            </a:r>
            <a:r>
              <a:rPr spc="25" dirty="0"/>
              <a:t>in</a:t>
            </a:r>
            <a:r>
              <a:rPr spc="-60" dirty="0"/>
              <a:t> </a:t>
            </a:r>
            <a:r>
              <a:rPr spc="-50" dirty="0"/>
              <a:t>masses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 dirty="0"/>
          </a:p>
          <a:p>
            <a:pPr marL="378460" marR="883285" indent="-365760">
              <a:lnSpc>
                <a:spcPct val="100000"/>
              </a:lnSpc>
            </a:pPr>
            <a:r>
              <a:rPr b="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pc="-55" dirty="0"/>
              <a:t>Tophi</a:t>
            </a:r>
            <a:r>
              <a:rPr spc="-70" dirty="0"/>
              <a:t> </a:t>
            </a:r>
            <a:r>
              <a:rPr spc="-90" dirty="0"/>
              <a:t>may</a:t>
            </a:r>
            <a:r>
              <a:rPr spc="-60" dirty="0"/>
              <a:t> </a:t>
            </a:r>
            <a:r>
              <a:rPr spc="-10" dirty="0">
                <a:solidFill>
                  <a:srgbClr val="FF0000"/>
                </a:solidFill>
              </a:rPr>
              <a:t>cause</a:t>
            </a:r>
            <a:r>
              <a:rPr spc="-85" dirty="0">
                <a:solidFill>
                  <a:srgbClr val="FF0000"/>
                </a:solidFill>
              </a:rPr>
              <a:t> </a:t>
            </a:r>
            <a:r>
              <a:rPr spc="15" dirty="0">
                <a:solidFill>
                  <a:srgbClr val="FF0000"/>
                </a:solidFill>
              </a:rPr>
              <a:t>erosion</a:t>
            </a:r>
            <a:r>
              <a:rPr spc="-45" dirty="0">
                <a:solidFill>
                  <a:srgbClr val="FF0000"/>
                </a:solidFill>
              </a:rPr>
              <a:t> </a:t>
            </a:r>
            <a:r>
              <a:rPr spc="25" dirty="0"/>
              <a:t>of</a:t>
            </a:r>
            <a:r>
              <a:rPr spc="-55" dirty="0"/>
              <a:t> </a:t>
            </a:r>
            <a:r>
              <a:rPr spc="30" dirty="0"/>
              <a:t>the</a:t>
            </a:r>
            <a:r>
              <a:rPr spc="-70" dirty="0"/>
              <a:t> </a:t>
            </a:r>
            <a:r>
              <a:rPr spc="35" dirty="0"/>
              <a:t>bone</a:t>
            </a:r>
            <a:r>
              <a:rPr spc="-55" dirty="0"/>
              <a:t> </a:t>
            </a:r>
            <a:r>
              <a:rPr spc="-15" dirty="0"/>
              <a:t>and</a:t>
            </a:r>
            <a:r>
              <a:rPr spc="-80" dirty="0"/>
              <a:t> </a:t>
            </a:r>
            <a:r>
              <a:rPr dirty="0"/>
              <a:t>eventually</a:t>
            </a:r>
            <a:r>
              <a:rPr spc="-70" dirty="0"/>
              <a:t> </a:t>
            </a:r>
            <a:r>
              <a:rPr spc="10" dirty="0"/>
              <a:t>joint </a:t>
            </a:r>
            <a:r>
              <a:rPr spc="-585" dirty="0"/>
              <a:t> </a:t>
            </a:r>
            <a:r>
              <a:rPr spc="-25" dirty="0"/>
              <a:t>damage</a:t>
            </a:r>
            <a:r>
              <a:rPr spc="-65" dirty="0"/>
              <a:t> </a:t>
            </a:r>
            <a:r>
              <a:rPr spc="-15" dirty="0"/>
              <a:t>and</a:t>
            </a:r>
            <a:r>
              <a:rPr spc="-70" dirty="0"/>
              <a:t> </a:t>
            </a:r>
            <a:r>
              <a:rPr spc="-10" dirty="0"/>
              <a:t>deformity.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55141" y="642873"/>
            <a:ext cx="85464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marR="5080" indent="-365760">
              <a:spcBef>
                <a:spcPts val="100"/>
              </a:spcBef>
            </a:pPr>
            <a:r>
              <a:rPr sz="2400" dirty="0">
                <a:solidFill>
                  <a:srgbClr val="863623"/>
                </a:solidFill>
                <a:latin typeface="Wingdings"/>
                <a:cs typeface="Wingdings"/>
              </a:rPr>
              <a:t></a:t>
            </a:r>
            <a:r>
              <a:rPr sz="2400" spc="-120" dirty="0">
                <a:solidFill>
                  <a:srgbClr val="863623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Acute</a:t>
            </a:r>
            <a:r>
              <a:rPr sz="2400" b="1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001F5F"/>
                </a:solidFill>
                <a:latin typeface="Times New Roman"/>
                <a:cs typeface="Times New Roman"/>
              </a:rPr>
              <a:t>gouty</a:t>
            </a:r>
            <a:r>
              <a:rPr sz="2400" b="1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1F5F"/>
                </a:solidFill>
                <a:latin typeface="Times New Roman"/>
                <a:cs typeface="Times New Roman"/>
              </a:rPr>
              <a:t>arthritis</a:t>
            </a:r>
            <a:r>
              <a:rPr sz="2400" b="1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b="1" spc="635" dirty="0">
                <a:solidFill>
                  <a:srgbClr val="252525"/>
                </a:solidFill>
                <a:latin typeface="Trebuchet MS"/>
                <a:cs typeface="Trebuchet MS"/>
              </a:rPr>
              <a:t>—</a:t>
            </a:r>
            <a:r>
              <a:rPr sz="2400" b="1" spc="-275" dirty="0">
                <a:solidFill>
                  <a:srgbClr val="252525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Times New Roman"/>
                <a:cs typeface="Times New Roman"/>
              </a:rPr>
              <a:t>Attacks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252525"/>
                </a:solidFill>
                <a:latin typeface="Times New Roman"/>
                <a:cs typeface="Times New Roman"/>
              </a:rPr>
              <a:t>of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40" dirty="0">
                <a:solidFill>
                  <a:srgbClr val="252525"/>
                </a:solidFill>
                <a:latin typeface="Times New Roman"/>
                <a:cs typeface="Times New Roman"/>
              </a:rPr>
              <a:t>gout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usually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involve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single </a:t>
            </a:r>
            <a:r>
              <a:rPr sz="2400" b="1" spc="-58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252525"/>
                </a:solidFill>
                <a:latin typeface="Times New Roman"/>
                <a:cs typeface="Times New Roman"/>
              </a:rPr>
              <a:t>joint,</a:t>
            </a:r>
            <a:r>
              <a:rPr sz="2400" b="1" spc="-1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Times New Roman"/>
                <a:cs typeface="Times New Roman"/>
              </a:rPr>
              <a:t>most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often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the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big</a:t>
            </a:r>
            <a:r>
              <a:rPr sz="2400" b="1" spc="-6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5" dirty="0">
                <a:solidFill>
                  <a:srgbClr val="252525"/>
                </a:solidFill>
                <a:latin typeface="Times New Roman"/>
                <a:cs typeface="Times New Roman"/>
              </a:rPr>
              <a:t>toe</a:t>
            </a:r>
            <a:r>
              <a:rPr sz="2400" b="1" spc="-6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52525"/>
                </a:solidFill>
                <a:latin typeface="Times New Roman"/>
                <a:cs typeface="Times New Roman"/>
              </a:rPr>
              <a:t>or</a:t>
            </a:r>
            <a:r>
              <a:rPr sz="2400" b="1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252525"/>
                </a:solidFill>
                <a:latin typeface="Times New Roman"/>
                <a:cs typeface="Times New Roman"/>
              </a:rPr>
              <a:t>knee.This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attack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is</a:t>
            </a:r>
            <a:r>
              <a:rPr sz="2400" b="1" spc="-5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known</a:t>
            </a:r>
            <a:r>
              <a:rPr sz="2400" b="1" spc="-80" dirty="0">
                <a:solidFill>
                  <a:srgbClr val="252525"/>
                </a:solidFill>
                <a:latin typeface="Times New Roman"/>
                <a:cs typeface="Times New Roman"/>
              </a:rPr>
              <a:t> 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20900" y="1374394"/>
            <a:ext cx="26873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10" dirty="0">
                <a:solidFill>
                  <a:srgbClr val="252525"/>
                </a:solidFill>
                <a:latin typeface="Times New Roman"/>
                <a:cs typeface="Times New Roman"/>
              </a:rPr>
              <a:t>acute</a:t>
            </a:r>
            <a:r>
              <a:rPr sz="2400" b="1" spc="-1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252525"/>
                </a:solidFill>
                <a:latin typeface="Times New Roman"/>
                <a:cs typeface="Times New Roman"/>
              </a:rPr>
              <a:t>gouty</a:t>
            </a:r>
            <a:r>
              <a:rPr sz="2400" b="1" spc="-7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Times New Roman"/>
                <a:cs typeface="Times New Roman"/>
              </a:rPr>
              <a:t>arthritis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28800" y="228600"/>
            <a:ext cx="8382000" cy="6400800"/>
            <a:chOff x="304800" y="228600"/>
            <a:chExt cx="8382000" cy="6400800"/>
          </a:xfrm>
        </p:grpSpPr>
        <p:sp>
          <p:nvSpPr>
            <p:cNvPr id="5" name="object 5"/>
            <p:cNvSpPr/>
            <p:nvPr/>
          </p:nvSpPr>
          <p:spPr>
            <a:xfrm>
              <a:off x="4832603" y="1933955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228600"/>
              <a:ext cx="8382000" cy="6400800"/>
            </a:xfrm>
            <a:prstGeom prst="rect">
              <a:avLst/>
            </a:prstGeom>
          </p:spPr>
        </p:pic>
      </p:grp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356604" y="1933956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54" y="1651"/>
                </a:moveTo>
                <a:lnTo>
                  <a:pt x="0" y="0"/>
                </a:lnTo>
              </a:path>
            </a:pathLst>
          </a:custGeom>
          <a:ln w="12192">
            <a:solidFill>
              <a:srgbClr val="DBA3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77161" y="59750"/>
            <a:ext cx="6044565" cy="2194560"/>
          </a:xfrm>
          <a:prstGeom prst="rect">
            <a:avLst/>
          </a:prstGeom>
        </p:spPr>
        <p:txBody>
          <a:bodyPr vert="horz" wrap="square" lIns="0" tIns="274320" rIns="0" bIns="0" rtlCol="0" anchor="ctr">
            <a:spAutoFit/>
          </a:bodyPr>
          <a:lstStyle/>
          <a:p>
            <a:pPr marL="334645">
              <a:lnSpc>
                <a:spcPct val="100000"/>
              </a:lnSpc>
              <a:spcBef>
                <a:spcPts val="2160"/>
              </a:spcBef>
            </a:pPr>
            <a:r>
              <a:rPr sz="5400" dirty="0">
                <a:solidFill>
                  <a:srgbClr val="000000"/>
                </a:solidFill>
                <a:latin typeface="Times New Roman"/>
                <a:cs typeface="Times New Roman"/>
              </a:rPr>
              <a:t>Clinical</a:t>
            </a:r>
            <a:r>
              <a:rPr sz="54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400" dirty="0">
                <a:solidFill>
                  <a:srgbClr val="000000"/>
                </a:solidFill>
                <a:latin typeface="Times New Roman"/>
                <a:cs typeface="Times New Roman"/>
              </a:rPr>
              <a:t>presentation</a:t>
            </a:r>
            <a:endParaRPr sz="5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1295400"/>
            <a:ext cx="8305800" cy="5410200"/>
          </a:xfrm>
          <a:prstGeom prst="rect">
            <a:avLst/>
          </a:prstGeom>
        </p:spPr>
      </p:pic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38400" y="2254579"/>
            <a:ext cx="7239000" cy="4472940"/>
            <a:chOff x="838200" y="1927860"/>
            <a:chExt cx="7239000" cy="4472940"/>
          </a:xfrm>
        </p:grpSpPr>
        <p:sp>
          <p:nvSpPr>
            <p:cNvPr id="5" name="object 5"/>
            <p:cNvSpPr/>
            <p:nvPr/>
          </p:nvSpPr>
          <p:spPr>
            <a:xfrm>
              <a:off x="4832603" y="1933956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981200"/>
              <a:ext cx="7239000" cy="44196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55141" y="726293"/>
            <a:ext cx="7548245" cy="1015278"/>
          </a:xfrm>
          <a:prstGeom prst="rect">
            <a:avLst/>
          </a:prstGeom>
        </p:spPr>
        <p:txBody>
          <a:bodyPr vert="horz" wrap="square" lIns="0" tIns="19685" rIns="0" bIns="0" rtlCol="0" anchor="ctr">
            <a:spAutoFit/>
          </a:bodyPr>
          <a:lstStyle/>
          <a:p>
            <a:pPr marL="12700" marR="5080">
              <a:lnSpc>
                <a:spcPct val="98000"/>
              </a:lnSpc>
              <a:spcBef>
                <a:spcPts val="155"/>
              </a:spcBef>
            </a:pPr>
            <a:r>
              <a:rPr spc="-130" dirty="0">
                <a:solidFill>
                  <a:srgbClr val="000000"/>
                </a:solidFill>
              </a:rPr>
              <a:t>T</a:t>
            </a:r>
            <a:r>
              <a:rPr spc="-105" dirty="0">
                <a:solidFill>
                  <a:srgbClr val="000000"/>
                </a:solidFill>
              </a:rPr>
              <a:t>h</a:t>
            </a:r>
            <a:r>
              <a:rPr spc="60" dirty="0">
                <a:solidFill>
                  <a:srgbClr val="000000"/>
                </a:solidFill>
              </a:rPr>
              <a:t>e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spc="-35" dirty="0">
                <a:solidFill>
                  <a:srgbClr val="000000"/>
                </a:solidFill>
              </a:rPr>
              <a:t>fi</a:t>
            </a:r>
            <a:r>
              <a:rPr spc="-25" dirty="0">
                <a:solidFill>
                  <a:srgbClr val="000000"/>
                </a:solidFill>
              </a:rPr>
              <a:t>rs</a:t>
            </a:r>
            <a:r>
              <a:rPr spc="-15" dirty="0">
                <a:solidFill>
                  <a:srgbClr val="000000"/>
                </a:solidFill>
              </a:rPr>
              <a:t>t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met</a:t>
            </a:r>
            <a:r>
              <a:rPr spc="-40" dirty="0">
                <a:solidFill>
                  <a:srgbClr val="000000"/>
                </a:solidFill>
              </a:rPr>
              <a:t>a</a:t>
            </a:r>
            <a:r>
              <a:rPr spc="-35" dirty="0">
                <a:solidFill>
                  <a:srgbClr val="000000"/>
                </a:solidFill>
              </a:rPr>
              <a:t>t</a:t>
            </a:r>
            <a:r>
              <a:rPr spc="-40" dirty="0">
                <a:solidFill>
                  <a:srgbClr val="000000"/>
                </a:solidFill>
              </a:rPr>
              <a:t>a</a:t>
            </a:r>
            <a:r>
              <a:rPr spc="-75" dirty="0">
                <a:solidFill>
                  <a:srgbClr val="000000"/>
                </a:solidFill>
              </a:rPr>
              <a:t>r</a:t>
            </a:r>
            <a:r>
              <a:rPr spc="20" dirty="0">
                <a:solidFill>
                  <a:srgbClr val="000000"/>
                </a:solidFill>
              </a:rPr>
              <a:t>so</a:t>
            </a:r>
            <a:r>
              <a:rPr spc="30" dirty="0">
                <a:solidFill>
                  <a:srgbClr val="000000"/>
                </a:solidFill>
              </a:rPr>
              <a:t>p</a:t>
            </a:r>
            <a:r>
              <a:rPr spc="15" dirty="0">
                <a:solidFill>
                  <a:srgbClr val="000000"/>
                </a:solidFill>
              </a:rPr>
              <a:t>h</a:t>
            </a:r>
            <a:r>
              <a:rPr spc="-55" dirty="0">
                <a:solidFill>
                  <a:srgbClr val="000000"/>
                </a:solidFill>
              </a:rPr>
              <a:t>al</a:t>
            </a:r>
            <a:r>
              <a:rPr spc="-65" dirty="0">
                <a:solidFill>
                  <a:srgbClr val="000000"/>
                </a:solidFill>
              </a:rPr>
              <a:t>a</a:t>
            </a:r>
            <a:r>
              <a:rPr spc="15" dirty="0">
                <a:solidFill>
                  <a:srgbClr val="000000"/>
                </a:solidFill>
              </a:rPr>
              <a:t>n</a:t>
            </a:r>
            <a:r>
              <a:rPr spc="40" dirty="0">
                <a:solidFill>
                  <a:srgbClr val="000000"/>
                </a:solidFill>
              </a:rPr>
              <a:t>ge</a:t>
            </a:r>
            <a:r>
              <a:rPr spc="-35" dirty="0">
                <a:solidFill>
                  <a:srgbClr val="000000"/>
                </a:solidFill>
              </a:rPr>
              <a:t>al</a:t>
            </a:r>
            <a:r>
              <a:rPr spc="-9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j</a:t>
            </a:r>
            <a:r>
              <a:rPr spc="-10" dirty="0">
                <a:solidFill>
                  <a:srgbClr val="000000"/>
                </a:solidFill>
              </a:rPr>
              <a:t>o</a:t>
            </a:r>
            <a:r>
              <a:rPr spc="25" dirty="0">
                <a:solidFill>
                  <a:srgbClr val="000000"/>
                </a:solidFill>
              </a:rPr>
              <a:t>int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spc="-15" dirty="0">
                <a:solidFill>
                  <a:srgbClr val="000000"/>
                </a:solidFill>
              </a:rPr>
              <a:t>is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spc="-90" dirty="0">
                <a:solidFill>
                  <a:srgbClr val="000000"/>
                </a:solidFill>
              </a:rPr>
              <a:t>a</a:t>
            </a:r>
            <a:r>
              <a:rPr spc="-55" dirty="0">
                <a:solidFill>
                  <a:srgbClr val="000000"/>
                </a:solidFill>
              </a:rPr>
              <a:t>f</a:t>
            </a:r>
            <a:r>
              <a:rPr spc="5" dirty="0">
                <a:solidFill>
                  <a:srgbClr val="000000"/>
                </a:solidFill>
              </a:rPr>
              <a:t>f</a:t>
            </a:r>
            <a:r>
              <a:rPr spc="10" dirty="0">
                <a:solidFill>
                  <a:srgbClr val="000000"/>
                </a:solidFill>
              </a:rPr>
              <a:t>e</a:t>
            </a:r>
            <a:r>
              <a:rPr spc="45" dirty="0">
                <a:solidFill>
                  <a:srgbClr val="000000"/>
                </a:solidFill>
              </a:rPr>
              <a:t>c</a:t>
            </a:r>
            <a:r>
              <a:rPr spc="35" dirty="0">
                <a:solidFill>
                  <a:srgbClr val="000000"/>
                </a:solidFill>
              </a:rPr>
              <a:t>te</a:t>
            </a:r>
            <a:r>
              <a:rPr spc="60" dirty="0">
                <a:solidFill>
                  <a:srgbClr val="000000"/>
                </a:solidFill>
              </a:rPr>
              <a:t>d</a:t>
            </a:r>
            <a:r>
              <a:rPr spc="20" dirty="0">
                <a:solidFill>
                  <a:srgbClr val="000000"/>
                </a:solidFill>
              </a:rPr>
              <a:t>,</a:t>
            </a:r>
            <a:r>
              <a:rPr spc="-195" dirty="0">
                <a:solidFill>
                  <a:srgbClr val="000000"/>
                </a:solidFill>
              </a:rPr>
              <a:t> </a:t>
            </a:r>
            <a:r>
              <a:rPr spc="-105" dirty="0">
                <a:solidFill>
                  <a:srgbClr val="000000"/>
                </a:solidFill>
              </a:rPr>
              <a:t>a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spc="45" dirty="0">
                <a:solidFill>
                  <a:srgbClr val="000000"/>
                </a:solidFill>
              </a:rPr>
              <a:t>con</a:t>
            </a:r>
            <a:r>
              <a:rPr spc="60" dirty="0">
                <a:solidFill>
                  <a:srgbClr val="000000"/>
                </a:solidFill>
              </a:rPr>
              <a:t>d</a:t>
            </a:r>
            <a:r>
              <a:rPr spc="30" dirty="0">
                <a:solidFill>
                  <a:srgbClr val="000000"/>
                </a:solidFill>
              </a:rPr>
              <a:t>it</a:t>
            </a:r>
            <a:r>
              <a:rPr spc="15" dirty="0">
                <a:solidFill>
                  <a:srgbClr val="000000"/>
                </a:solidFill>
              </a:rPr>
              <a:t>i</a:t>
            </a:r>
            <a:r>
              <a:rPr spc="40" dirty="0">
                <a:solidFill>
                  <a:srgbClr val="000000"/>
                </a:solidFill>
              </a:rPr>
              <a:t>on  </a:t>
            </a:r>
            <a:r>
              <a:rPr spc="15" dirty="0">
                <a:solidFill>
                  <a:srgbClr val="000000"/>
                </a:solidFill>
              </a:rPr>
              <a:t>k</a:t>
            </a:r>
            <a:r>
              <a:rPr spc="20" dirty="0">
                <a:solidFill>
                  <a:srgbClr val="000000"/>
                </a:solidFill>
              </a:rPr>
              <a:t>no</a:t>
            </a:r>
            <a:r>
              <a:rPr spc="50" dirty="0">
                <a:solidFill>
                  <a:srgbClr val="000000"/>
                </a:solidFill>
              </a:rPr>
              <a:t>wn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spc="-80" dirty="0">
                <a:solidFill>
                  <a:srgbClr val="000000"/>
                </a:solidFill>
              </a:rPr>
              <a:t>as</a:t>
            </a:r>
            <a:r>
              <a:rPr spc="-75" dirty="0">
                <a:solidFill>
                  <a:srgbClr val="000000"/>
                </a:solidFill>
              </a:rPr>
              <a:t> </a:t>
            </a:r>
            <a:r>
              <a:rPr sz="2800" spc="80" dirty="0">
                <a:solidFill>
                  <a:srgbClr val="701807"/>
                </a:solidFill>
              </a:rPr>
              <a:t>p</a:t>
            </a:r>
            <a:r>
              <a:rPr sz="2800" spc="65" dirty="0">
                <a:solidFill>
                  <a:srgbClr val="701807"/>
                </a:solidFill>
              </a:rPr>
              <a:t>o</a:t>
            </a:r>
            <a:r>
              <a:rPr sz="2800" spc="-20" dirty="0">
                <a:solidFill>
                  <a:srgbClr val="701807"/>
                </a:solidFill>
              </a:rPr>
              <a:t>da</a:t>
            </a:r>
            <a:r>
              <a:rPr sz="2800" spc="35" dirty="0">
                <a:solidFill>
                  <a:srgbClr val="701807"/>
                </a:solidFill>
              </a:rPr>
              <a:t>g</a:t>
            </a:r>
            <a:r>
              <a:rPr sz="2800" spc="-114" dirty="0">
                <a:solidFill>
                  <a:srgbClr val="701807"/>
                </a:solidFill>
              </a:rPr>
              <a:t>ra</a:t>
            </a:r>
            <a:endParaRPr sz="2800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524000" y="36577"/>
            <a:ext cx="8929370" cy="6631305"/>
            <a:chOff x="0" y="36576"/>
            <a:chExt cx="8929370" cy="66313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576"/>
              <a:ext cx="4038600" cy="27066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600" y="2743199"/>
              <a:ext cx="4890515" cy="3924300"/>
            </a:xfrm>
            <a:prstGeom prst="rect">
              <a:avLst/>
            </a:prstGeom>
          </p:spPr>
        </p:pic>
      </p:grp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77161" y="1405585"/>
            <a:ext cx="37852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85465" algn="l"/>
              </a:tabLst>
            </a:pPr>
            <a:r>
              <a:rPr sz="5400" strike="sngStrike" dirty="0">
                <a:solidFill>
                  <a:srgbClr val="DBA354"/>
                </a:solidFill>
                <a:latin typeface="Times New Roman"/>
                <a:cs typeface="Times New Roman"/>
              </a:rPr>
              <a:t> 	</a:t>
            </a:r>
            <a:r>
              <a:rPr sz="5400" strike="sngStrike" dirty="0">
                <a:solidFill>
                  <a:srgbClr val="DBA354"/>
                </a:solidFill>
                <a:latin typeface="Wingdings"/>
                <a:cs typeface="Wingdings"/>
              </a:rPr>
              <a:t></a:t>
            </a:r>
            <a:endParaRPr sz="5400">
              <a:latin typeface="Wingdings"/>
              <a:cs typeface="Wingding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0" y="76199"/>
            <a:ext cx="9144000" cy="6781800"/>
            <a:chOff x="0" y="76199"/>
            <a:chExt cx="9144000" cy="6781800"/>
          </a:xfrm>
        </p:grpSpPr>
        <p:sp>
          <p:nvSpPr>
            <p:cNvPr id="5" name="object 5"/>
            <p:cNvSpPr/>
            <p:nvPr/>
          </p:nvSpPr>
          <p:spPr>
            <a:xfrm>
              <a:off x="4832603" y="1933955"/>
              <a:ext cx="3119755" cy="1905"/>
            </a:xfrm>
            <a:custGeom>
              <a:avLst/>
              <a:gdLst/>
              <a:ahLst/>
              <a:cxnLst/>
              <a:rect l="l" t="t" r="r" b="b"/>
              <a:pathLst>
                <a:path w="3119754" h="1905">
                  <a:moveTo>
                    <a:pt x="3119754" y="1651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DBA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99"/>
              <a:ext cx="9144000" cy="6781798"/>
            </a:xfrm>
            <a:prstGeom prst="rect">
              <a:avLst/>
            </a:prstGeom>
          </p:spPr>
        </p:pic>
      </p:grp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68345" y="2225802"/>
            <a:ext cx="4196715" cy="10312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701807"/>
                </a:solidFill>
                <a:latin typeface="Palatino Linotype"/>
                <a:cs typeface="Palatino Linotype"/>
              </a:rPr>
              <a:t>Thank</a:t>
            </a:r>
            <a:r>
              <a:rPr sz="6600" spc="-70" dirty="0">
                <a:solidFill>
                  <a:srgbClr val="701807"/>
                </a:solidFill>
                <a:latin typeface="Palatino Linotype"/>
                <a:cs typeface="Palatino Linotype"/>
              </a:rPr>
              <a:t> </a:t>
            </a:r>
            <a:r>
              <a:rPr sz="6600" spc="-5" dirty="0">
                <a:solidFill>
                  <a:srgbClr val="701807"/>
                </a:solidFill>
                <a:latin typeface="Palatino Linotype"/>
                <a:cs typeface="Palatino Linotype"/>
              </a:rPr>
              <a:t>you</a:t>
            </a:r>
            <a:endParaRPr sz="6600">
              <a:latin typeface="Palatino Linotype"/>
              <a:cs typeface="Palatino Linotype"/>
            </a:endParaRPr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923</Words>
  <Application>Microsoft Office PowerPoint</Application>
  <PresentationFormat>Widescreen</PresentationFormat>
  <Paragraphs>199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Cambria</vt:lpstr>
      <vt:lpstr>Palatino Linotype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 Gout is a disease that most commonly manifests as recurrent  episodes of acute joint pain and inflammation secondary to the  deposition of monosodium urate (MSU) crystals in the synovial  fluid and lining</vt:lpstr>
      <vt:lpstr>The term gout describes a disease spectrum including</vt:lpstr>
      <vt:lpstr> A urate concentration &gt; 7.0 mg/dL is abnormal and associated with an increased risk for gout.</vt:lpstr>
      <vt:lpstr>PowerPoint Presentation</vt:lpstr>
      <vt:lpstr> The solubility of urate in physiologic saline is 6.8 mg per dL (400</vt:lpstr>
      <vt:lpstr>PowerPoint Presentation</vt:lpstr>
      <vt:lpstr>Types of gout</vt:lpstr>
      <vt:lpstr>RISK FACTORS OF GOUT</vt:lpstr>
      <vt:lpstr>Etiopathogenesis</vt:lpstr>
      <vt:lpstr>Purines</vt:lpstr>
      <vt:lpstr>Purine Bases   </vt:lpstr>
      <vt:lpstr>OVERPRODUCTION OF URIC ACID</vt:lpstr>
      <vt:lpstr>PowerPoint Presentation</vt:lpstr>
      <vt:lpstr>Deficiency of hypoxanthine–guanine phosphoribosyl transferase</vt:lpstr>
      <vt:lpstr>3. Myeloproliferative and lymphoproliferative disorders(breakdown  of tissue nucleic acids). Cytotoxic drugs (Lysis and break</vt:lpstr>
      <vt:lpstr>UNDEREXCRETION OF URIC ACID</vt:lpstr>
      <vt:lpstr> Approximately 90% of filtered uric acid is reabsorbed in the  proximal tubule mediated by speciﬁc anion transporters,  including URAT1(active)and passive transport mechanisms.</vt:lpstr>
      <vt:lpstr>Genetic predisposition</vt:lpstr>
      <vt:lpstr>Drugs that decrease renal clearance of uric acid  (modification of filtered load or one of the tubular transport  processes)</vt:lpstr>
      <vt:lpstr>Deposition of urate crystals in synovial fluid</vt:lpstr>
      <vt:lpstr>PowerPoint Presentation</vt:lpstr>
      <vt:lpstr>Clinical presentation</vt:lpstr>
      <vt:lpstr>PHASES OF GOUT</vt:lpstr>
      <vt:lpstr>PowerPoint Presentation</vt:lpstr>
      <vt:lpstr>Clinical presentation   </vt:lpstr>
      <vt:lpstr>The first metatarsophalangeal joint is affected, a condition  known as podagra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GOUT</dc:title>
  <dc:creator>SWATHI</dc:creator>
  <cp:lastModifiedBy>User</cp:lastModifiedBy>
  <cp:revision>2</cp:revision>
  <dcterms:created xsi:type="dcterms:W3CDTF">2024-09-17T12:44:11Z</dcterms:created>
  <dcterms:modified xsi:type="dcterms:W3CDTF">2024-09-17T12:53:51Z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2017-04-11T00:00:00Z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2024-09-17T00:00:00Z</vt:filetime>
  </property>
</Properties>
</file>