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71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DB7E77-D2DB-4C11-85EA-CE3F4035240E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0CCC85-5741-4C13-9D10-E959BACC603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5515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B17F-74D8-4EBB-8338-190EEC55B3DB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0342-F5B3-4D6C-96C2-32054AB57980}" type="slidenum">
              <a:rPr lang="en-IN" smtClean="0"/>
              <a:t>‹#›</a:t>
            </a:fld>
            <a:endParaRPr lang="en-IN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954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B17F-74D8-4EBB-8338-190EEC55B3DB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0342-F5B3-4D6C-96C2-32054AB579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10605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B17F-74D8-4EBB-8338-190EEC55B3DB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0342-F5B3-4D6C-96C2-32054AB579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724074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B17F-74D8-4EBB-8338-190EEC55B3DB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0342-F5B3-4D6C-96C2-32054AB57980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561559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B17F-74D8-4EBB-8338-190EEC55B3DB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0342-F5B3-4D6C-96C2-32054AB579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511750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B17F-74D8-4EBB-8338-190EEC55B3DB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0342-F5B3-4D6C-96C2-32054AB57980}" type="slidenum">
              <a:rPr lang="en-IN" smtClean="0"/>
              <a:t>‹#›</a:t>
            </a:fld>
            <a:endParaRPr lang="en-IN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486493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B17F-74D8-4EBB-8338-190EEC55B3DB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0342-F5B3-4D6C-96C2-32054AB579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0267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B17F-74D8-4EBB-8338-190EEC55B3DB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0342-F5B3-4D6C-96C2-32054AB579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318413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B17F-74D8-4EBB-8338-190EEC55B3DB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0342-F5B3-4D6C-96C2-32054AB579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68709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B17F-74D8-4EBB-8338-190EEC55B3DB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0342-F5B3-4D6C-96C2-32054AB579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21155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B17F-74D8-4EBB-8338-190EEC55B3DB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0342-F5B3-4D6C-96C2-32054AB579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6965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B17F-74D8-4EBB-8338-190EEC55B3DB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0342-F5B3-4D6C-96C2-32054AB579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13267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B17F-74D8-4EBB-8338-190EEC55B3DB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0342-F5B3-4D6C-96C2-32054AB579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8041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B17F-74D8-4EBB-8338-190EEC55B3DB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0342-F5B3-4D6C-96C2-32054AB579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73175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B17F-74D8-4EBB-8338-190EEC55B3DB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0342-F5B3-4D6C-96C2-32054AB579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10275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B17F-74D8-4EBB-8338-190EEC55B3DB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0342-F5B3-4D6C-96C2-32054AB579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16542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B17F-74D8-4EBB-8338-190EEC55B3DB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0342-F5B3-4D6C-96C2-32054AB579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2014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E6BB17F-74D8-4EBB-8338-190EEC55B3DB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BA90342-F5B3-4D6C-96C2-32054AB579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674154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B891F1-E4EB-4D0E-8E70-F1F19244F4D9}"/>
              </a:ext>
            </a:extLst>
          </p:cNvPr>
          <p:cNvSpPr txBox="1"/>
          <p:nvPr/>
        </p:nvSpPr>
        <p:spPr>
          <a:xfrm>
            <a:off x="4243526" y="0"/>
            <a:ext cx="46430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Gastroenteritis</a:t>
            </a:r>
            <a:r>
              <a:rPr lang="en-IN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C26B1E-3669-4F57-8FEC-880C680A0A1E}"/>
              </a:ext>
            </a:extLst>
          </p:cNvPr>
          <p:cNvSpPr txBox="1"/>
          <p:nvPr/>
        </p:nvSpPr>
        <p:spPr>
          <a:xfrm>
            <a:off x="186431" y="1590932"/>
            <a:ext cx="4643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>
                <a:solidFill>
                  <a:schemeClr val="bg1"/>
                </a:solidFill>
                <a:latin typeface="Algerian" panose="04020705040A02060702" pitchFamily="82" charset="0"/>
              </a:rPr>
              <a:t>Infection Disease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26B5FA-B2C9-4CED-B53F-3E08096340F5}"/>
              </a:ext>
            </a:extLst>
          </p:cNvPr>
          <p:cNvSpPr txBox="1"/>
          <p:nvPr/>
        </p:nvSpPr>
        <p:spPr>
          <a:xfrm>
            <a:off x="8043170" y="5415379"/>
            <a:ext cx="4021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>
                <a:latin typeface="Cooper Black" panose="0208090404030B020404" pitchFamily="18" charset="0"/>
              </a:rPr>
              <a:t>By Animesh Das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8747F9-AB75-4C37-A7FA-7D8B9973E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431" y="2870076"/>
            <a:ext cx="3863635" cy="38636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D6D8C8-8D65-49D8-AE74-939D161D4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1127" y="1359208"/>
            <a:ext cx="3446126" cy="261798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374763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F6684DA-6F09-4B50-AB69-4167D5BB1D6D}"/>
              </a:ext>
            </a:extLst>
          </p:cNvPr>
          <p:cNvSpPr txBox="1"/>
          <p:nvPr/>
        </p:nvSpPr>
        <p:spPr>
          <a:xfrm>
            <a:off x="4953740" y="16604"/>
            <a:ext cx="34622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Diagnosis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921793-80B0-4AED-9798-B51E84F7CF01}"/>
              </a:ext>
            </a:extLst>
          </p:cNvPr>
          <p:cNvSpPr txBox="1"/>
          <p:nvPr/>
        </p:nvSpPr>
        <p:spPr>
          <a:xfrm>
            <a:off x="1393794" y="1198485"/>
            <a:ext cx="600130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Physical examination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IN" sz="28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Stool testing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IN" sz="28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Serum electrolytes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IN" sz="28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Blood urea nitrogen [ BUN ]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IN" sz="28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Complete blood picture [ CBP ] </a:t>
            </a:r>
          </a:p>
        </p:txBody>
      </p:sp>
    </p:spTree>
    <p:extLst>
      <p:ext uri="{BB962C8B-B14F-4D97-AF65-F5344CB8AC3E}">
        <p14:creationId xmlns:p14="http://schemas.microsoft.com/office/powerpoint/2010/main" val="3349882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700B8EA-769C-4444-80E8-AAFF7544394D}"/>
              </a:ext>
            </a:extLst>
          </p:cNvPr>
          <p:cNvSpPr txBox="1"/>
          <p:nvPr/>
        </p:nvSpPr>
        <p:spPr>
          <a:xfrm>
            <a:off x="4660776" y="0"/>
            <a:ext cx="548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Investigations</a:t>
            </a:r>
            <a:r>
              <a:rPr lang="en-IN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374625-5D94-4D9E-BD58-59F0DE8F48CC}"/>
              </a:ext>
            </a:extLst>
          </p:cNvPr>
          <p:cNvSpPr txBox="1"/>
          <p:nvPr/>
        </p:nvSpPr>
        <p:spPr>
          <a:xfrm>
            <a:off x="1192567" y="1278384"/>
            <a:ext cx="895460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Random blood sugar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IN" sz="28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Hemogram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IN" sz="28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Haemoglobin levels and </a:t>
            </a:r>
            <a:r>
              <a:rPr lang="en-IN" sz="2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hematocrit</a:t>
            </a:r>
            <a:r>
              <a:rPr lang="en-IN" sz="2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may be low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IN" sz="28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Serum electrolyte  </a:t>
            </a:r>
          </a:p>
        </p:txBody>
      </p:sp>
    </p:spTree>
    <p:extLst>
      <p:ext uri="{BB962C8B-B14F-4D97-AF65-F5344CB8AC3E}">
        <p14:creationId xmlns:p14="http://schemas.microsoft.com/office/powerpoint/2010/main" val="717681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C3342BF-A13B-4E2A-98CE-85F18CB27094}"/>
              </a:ext>
            </a:extLst>
          </p:cNvPr>
          <p:cNvSpPr txBox="1"/>
          <p:nvPr/>
        </p:nvSpPr>
        <p:spPr>
          <a:xfrm>
            <a:off x="4625265" y="0"/>
            <a:ext cx="3338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Treatment</a:t>
            </a:r>
            <a:r>
              <a:rPr lang="en-IN" dirty="0"/>
              <a:t> 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56E273A3-15C0-4764-A660-FFC83B546F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774285"/>
              </p:ext>
            </p:extLst>
          </p:nvPr>
        </p:nvGraphicFramePr>
        <p:xfrm>
          <a:off x="1623627" y="1181305"/>
          <a:ext cx="9278152" cy="493540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639076">
                  <a:extLst>
                    <a:ext uri="{9D8B030D-6E8A-4147-A177-3AD203B41FA5}">
                      <a16:colId xmlns:a16="http://schemas.microsoft.com/office/drawing/2014/main" val="3837163455"/>
                    </a:ext>
                  </a:extLst>
                </a:gridCol>
                <a:gridCol w="4639076">
                  <a:extLst>
                    <a:ext uri="{9D8B030D-6E8A-4147-A177-3AD203B41FA5}">
                      <a16:colId xmlns:a16="http://schemas.microsoft.com/office/drawing/2014/main" val="4202782190"/>
                    </a:ext>
                  </a:extLst>
                </a:gridCol>
              </a:tblGrid>
              <a:tr h="616926">
                <a:tc>
                  <a:txBody>
                    <a:bodyPr/>
                    <a:lstStyle/>
                    <a:p>
                      <a:r>
                        <a:rPr lang="en-IN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Schoolbook" panose="02040604050505020304" pitchFamily="18" charset="0"/>
                        </a:rPr>
                        <a:t>               Category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Schoolbook" panose="02040604050505020304" pitchFamily="18" charset="0"/>
                        </a:rPr>
                        <a:t>           Drug Name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8068575"/>
                  </a:ext>
                </a:extLst>
              </a:tr>
              <a:tr h="616926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Franklin Gothic Medium Cond" panose="020B0606030402020204" pitchFamily="34" charset="0"/>
                        </a:rPr>
                        <a:t>5-HT3 receptor antagonists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Franklin Gothic Medium Cond" panose="020B0606030402020204" pitchFamily="34" charset="0"/>
                        </a:rPr>
                        <a:t> ondansetron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4596617"/>
                  </a:ext>
                </a:extLst>
              </a:tr>
              <a:tr h="616926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Franklin Gothic Medium Cond" panose="020B0606030402020204" pitchFamily="34" charset="0"/>
                        </a:rPr>
                        <a:t> Proton pump inhibitors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Franklin Gothic Medium Cond" panose="020B0606030402020204" pitchFamily="34" charset="0"/>
                        </a:rPr>
                        <a:t> Esomeprazole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586633"/>
                  </a:ext>
                </a:extLst>
              </a:tr>
              <a:tr h="616926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Franklin Gothic Medium Cond" panose="020B0606030402020204" pitchFamily="34" charset="0"/>
                        </a:rPr>
                        <a:t>Quinolone antibiotics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Franklin Gothic Medium Cond" panose="020B0606030402020204" pitchFamily="34" charset="0"/>
                        </a:rPr>
                        <a:t> ofloxacin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464351"/>
                  </a:ext>
                </a:extLst>
              </a:tr>
              <a:tr h="616926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Franklin Gothic Medium Cond" panose="020B0606030402020204" pitchFamily="34" charset="0"/>
                        </a:rPr>
                        <a:t>Antibiotics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Franklin Gothic Medium Cond" panose="020B0606030402020204" pitchFamily="34" charset="0"/>
                        </a:rPr>
                        <a:t> Rifaximin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2692153"/>
                  </a:ext>
                </a:extLst>
              </a:tr>
              <a:tr h="616926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Franklin Gothic Medium Cond" panose="020B0606030402020204" pitchFamily="34" charset="0"/>
                        </a:rPr>
                        <a:t>Antidiarrheal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Franklin Gothic Medium Cond" panose="020B0606030402020204" pitchFamily="34" charset="0"/>
                        </a:rPr>
                        <a:t> Racecadotril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9683470"/>
                  </a:ext>
                </a:extLst>
              </a:tr>
              <a:tr h="616926"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8949610"/>
                  </a:ext>
                </a:extLst>
              </a:tr>
              <a:tr h="616926">
                <a:tc>
                  <a:txBody>
                    <a:bodyPr/>
                    <a:lstStyle/>
                    <a:p>
                      <a:endParaRPr lang="en-IN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73379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5450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BE4F92-6A81-4DE2-889F-5AD796D0CD24}"/>
              </a:ext>
            </a:extLst>
          </p:cNvPr>
          <p:cNvSpPr txBox="1"/>
          <p:nvPr/>
        </p:nvSpPr>
        <p:spPr>
          <a:xfrm>
            <a:off x="4243526" y="7727"/>
            <a:ext cx="47673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Complication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F0988F-C6E4-45D6-8705-2ACB0EA2D30E}"/>
              </a:ext>
            </a:extLst>
          </p:cNvPr>
          <p:cNvSpPr txBox="1"/>
          <p:nvPr/>
        </p:nvSpPr>
        <p:spPr>
          <a:xfrm>
            <a:off x="958788" y="772359"/>
            <a:ext cx="877113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Dehydration.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Malabsorption.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Transient lactose intolerance.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Chronic Diarrhea.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Systemic infection (meningitis, arthritis, pneumonia)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 especially with Salmonella infections.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Sepsis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90D042-E7FC-46AA-A46A-8A2B95861D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0545" y="1154791"/>
            <a:ext cx="3510913" cy="233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954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54027C3-0E72-4E73-9225-7858B9276764}"/>
              </a:ext>
            </a:extLst>
          </p:cNvPr>
          <p:cNvSpPr txBox="1"/>
          <p:nvPr/>
        </p:nvSpPr>
        <p:spPr>
          <a:xfrm>
            <a:off x="4838329" y="0"/>
            <a:ext cx="35777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Prevention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26CA3E-991A-47E3-8425-5A554A3133DB}"/>
              </a:ext>
            </a:extLst>
          </p:cNvPr>
          <p:cNvSpPr txBox="1"/>
          <p:nvPr/>
        </p:nvSpPr>
        <p:spPr>
          <a:xfrm>
            <a:off x="1269508" y="1251752"/>
            <a:ext cx="56550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Algerian" panose="04020705040A02060702" pitchFamily="82" charset="0"/>
              </a:rPr>
              <a:t> Hand washing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800" dirty="0">
              <a:latin typeface="Algerian" panose="04020705040A02060702" pitchFamily="82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Algerian" panose="04020705040A02060702" pitchFamily="82" charset="0"/>
              </a:rPr>
              <a:t> proper food handling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800" dirty="0">
              <a:latin typeface="Algerian" panose="04020705040A02060702" pitchFamily="82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Algerian" panose="04020705040A02060702" pitchFamily="82" charset="0"/>
              </a:rPr>
              <a:t> complete cooking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800" dirty="0">
              <a:latin typeface="Algerian" panose="04020705040A02060702" pitchFamily="82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Algerian" panose="04020705040A02060702" pitchFamily="82" charset="0"/>
              </a:rPr>
              <a:t> Adequate sanitation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800" dirty="0">
              <a:latin typeface="Algerian" panose="04020705040A02060702" pitchFamily="82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Algerian" panose="04020705040A02060702" pitchFamily="82" charset="0"/>
              </a:rPr>
              <a:t> Safe water Supplies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5298B0-2293-41F4-9A84-B6CE288F8B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384"/>
          <a:stretch/>
        </p:blipFill>
        <p:spPr>
          <a:xfrm>
            <a:off x="7019787" y="3368008"/>
            <a:ext cx="5051612" cy="3332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2225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743CF4-365E-46BF-A6EC-FA1C22151385}"/>
              </a:ext>
            </a:extLst>
          </p:cNvPr>
          <p:cNvSpPr txBox="1"/>
          <p:nvPr/>
        </p:nvSpPr>
        <p:spPr>
          <a:xfrm>
            <a:off x="2902998" y="2432482"/>
            <a:ext cx="68269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5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anose="0202090407030B020401" pitchFamily="18" charset="0"/>
              </a:rPr>
              <a:t>Thank </a:t>
            </a:r>
          </a:p>
          <a:p>
            <a:r>
              <a:rPr lang="en-IN" sz="5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anose="0202090407030B020401" pitchFamily="18" charset="0"/>
              </a:rPr>
              <a:t>          you </a:t>
            </a:r>
          </a:p>
        </p:txBody>
      </p:sp>
    </p:spTree>
    <p:extLst>
      <p:ext uri="{BB962C8B-B14F-4D97-AF65-F5344CB8AC3E}">
        <p14:creationId xmlns:p14="http://schemas.microsoft.com/office/powerpoint/2010/main" val="2295032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4050CFF-3ACA-4642-A4BE-779266E54096}"/>
              </a:ext>
            </a:extLst>
          </p:cNvPr>
          <p:cNvSpPr txBox="1"/>
          <p:nvPr/>
        </p:nvSpPr>
        <p:spPr>
          <a:xfrm>
            <a:off x="5157927" y="0"/>
            <a:ext cx="27520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Definition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8D7206-1D59-49C6-A5F6-D85D1E8F524F}"/>
              </a:ext>
            </a:extLst>
          </p:cNvPr>
          <p:cNvSpPr txBox="1"/>
          <p:nvPr/>
        </p:nvSpPr>
        <p:spPr>
          <a:xfrm>
            <a:off x="455721" y="941409"/>
            <a:ext cx="1173627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Arial Rounded MT Bold" panose="020F0704030504030204" pitchFamily="34" charset="0"/>
              </a:rPr>
              <a:t>It is an intestinal infection disease also called as stomach flu , is typically spread by contact with an infected person or through contaminated food or water and marketed by Diarrhea , Cramps , Nausea , Vomiting and fever .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CDEAD3-018B-4F12-9C89-788C1BCC4415}"/>
              </a:ext>
            </a:extLst>
          </p:cNvPr>
          <p:cNvSpPr txBox="1"/>
          <p:nvPr/>
        </p:nvSpPr>
        <p:spPr>
          <a:xfrm>
            <a:off x="1589102" y="3272960"/>
            <a:ext cx="81408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srgbClr val="FFFF00"/>
                </a:solidFill>
                <a:latin typeface="Britannic Bold" panose="020B0903060703020204" pitchFamily="34" charset="0"/>
              </a:rPr>
              <a:t>Causative Agent – Norovirus [ most common ]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78584B-3C56-4DAF-B63E-744B90F7B5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3165" y="3796180"/>
            <a:ext cx="2924216" cy="292421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D804AC0-2E40-4877-A7D6-E9BE767F9C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29" y="3967120"/>
            <a:ext cx="3174830" cy="2753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067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9140DEA-F425-47C8-A9BA-A42B4582033A}"/>
              </a:ext>
            </a:extLst>
          </p:cNvPr>
          <p:cNvSpPr txBox="1"/>
          <p:nvPr/>
        </p:nvSpPr>
        <p:spPr>
          <a:xfrm>
            <a:off x="3826275" y="0"/>
            <a:ext cx="6276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Type / Classification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5908A6-8C73-4EEA-9E2C-36121AFCB4DB}"/>
              </a:ext>
            </a:extLst>
          </p:cNvPr>
          <p:cNvSpPr txBox="1"/>
          <p:nvPr/>
        </p:nvSpPr>
        <p:spPr>
          <a:xfrm>
            <a:off x="1367161" y="1874728"/>
            <a:ext cx="531772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Eras Bold ITC" panose="020B0907030504020204" pitchFamily="34" charset="0"/>
              </a:rPr>
              <a:t> Viral gastroenteritis.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Eras Bold ITC" panose="020B090703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Eras Bold ITC" panose="020B0907030504020204" pitchFamily="34" charset="0"/>
              </a:rPr>
              <a:t>Bacterial gastroenteritis.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Eras Bold ITC" panose="020B090703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Eras Bold ITC" panose="020B0907030504020204" pitchFamily="34" charset="0"/>
              </a:rPr>
              <a:t>Amoebic dysentery.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Eras Bold ITC" panose="020B090703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Eras Bold ITC" panose="020B0907030504020204" pitchFamily="34" charset="0"/>
              </a:rPr>
              <a:t>Bacillary dysentery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8EC8A5-6384-4A79-A4C2-623C035D673C}"/>
              </a:ext>
            </a:extLst>
          </p:cNvPr>
          <p:cNvSpPr txBox="1"/>
          <p:nvPr/>
        </p:nvSpPr>
        <p:spPr>
          <a:xfrm>
            <a:off x="745724" y="968141"/>
            <a:ext cx="7075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schemeClr val="bg1"/>
                </a:solidFill>
                <a:latin typeface="Britannic Bold" panose="020B0903060703020204" pitchFamily="34" charset="0"/>
              </a:rPr>
              <a:t>There are 4 type of gastroenteritis --</a:t>
            </a:r>
          </a:p>
        </p:txBody>
      </p:sp>
    </p:spTree>
    <p:extLst>
      <p:ext uri="{BB962C8B-B14F-4D97-AF65-F5344CB8AC3E}">
        <p14:creationId xmlns:p14="http://schemas.microsoft.com/office/powerpoint/2010/main" val="204859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7F3E5BF-766C-4334-89DE-8EB624175C7D}"/>
              </a:ext>
            </a:extLst>
          </p:cNvPr>
          <p:cNvSpPr txBox="1"/>
          <p:nvPr/>
        </p:nvSpPr>
        <p:spPr>
          <a:xfrm>
            <a:off x="4722920" y="0"/>
            <a:ext cx="4536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Epidemiology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104094-D62F-4C82-AEEE-145CEE621E95}"/>
              </a:ext>
            </a:extLst>
          </p:cNvPr>
          <p:cNvSpPr txBox="1"/>
          <p:nvPr/>
        </p:nvSpPr>
        <p:spPr>
          <a:xfrm>
            <a:off x="727968" y="1207363"/>
            <a:ext cx="114640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Century Schoolbook" panose="02040604050505020304" pitchFamily="18" charset="0"/>
              </a:rPr>
              <a:t> One of the most common worldwide fecal oral route transmission  disease water common reservoir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Century Schoolbook" panose="020406040505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Century Schoolbook" panose="02040604050505020304" pitchFamily="18" charset="0"/>
              </a:rPr>
              <a:t> it represent a major cause of morbidity and mortality 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Century Schoolbook" panose="020406040505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Century Schoolbook" panose="02040604050505020304" pitchFamily="18" charset="0"/>
              </a:rPr>
              <a:t> Gastroenteritis zone – UK , India , Africa , Russia .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DC7C32-0643-4D75-8B5E-97EEFDE38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3464" y="4574266"/>
            <a:ext cx="4871168" cy="215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079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F817C52-5A4C-4F30-B9E6-0851CA86C5B7}"/>
              </a:ext>
            </a:extLst>
          </p:cNvPr>
          <p:cNvSpPr txBox="1"/>
          <p:nvPr/>
        </p:nvSpPr>
        <p:spPr>
          <a:xfrm>
            <a:off x="3986073" y="-1151"/>
            <a:ext cx="5015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Sings and symptoms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EF9CF1-E2FD-468A-ACF5-C24A8CC36685}"/>
              </a:ext>
            </a:extLst>
          </p:cNvPr>
          <p:cNvSpPr txBox="1"/>
          <p:nvPr/>
        </p:nvSpPr>
        <p:spPr>
          <a:xfrm>
            <a:off x="985421" y="772357"/>
            <a:ext cx="5110579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Copperplate Gothic Bold" panose="020E0705020206020404" pitchFamily="34" charset="0"/>
              </a:rPr>
              <a:t> Loss of appetite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Copperplate Gothic Bold" panose="020E07050202060204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Copperplate Gothic Bold" panose="020E0705020206020404" pitchFamily="34" charset="0"/>
              </a:rPr>
              <a:t> Bloating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Copperplate Gothic Bold" panose="020E07050202060204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Copperplate Gothic Bold" panose="020E0705020206020404" pitchFamily="34" charset="0"/>
              </a:rPr>
              <a:t> Nausea and Vomiting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Copperplate Gothic Bold" panose="020E07050202060204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Copperplate Gothic Bold" panose="020E0705020206020404" pitchFamily="34" charset="0"/>
              </a:rPr>
              <a:t> Diarrhea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Copperplate Gothic Bold" panose="020E07050202060204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Copperplate Gothic Bold" panose="020E0705020206020404" pitchFamily="34" charset="0"/>
              </a:rPr>
              <a:t> Abdominal pain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Copperplate Gothic Bold" panose="020E07050202060204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Copperplate Gothic Bold" panose="020E0705020206020404" pitchFamily="34" charset="0"/>
              </a:rPr>
              <a:t> Body aches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Copperplate Gothic Bold" panose="020E07050202060204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Copperplate Gothic Bold" panose="020E0705020206020404" pitchFamily="34" charset="0"/>
              </a:rPr>
              <a:t> Bloody stools </a:t>
            </a:r>
          </a:p>
        </p:txBody>
      </p:sp>
    </p:spTree>
    <p:extLst>
      <p:ext uri="{BB962C8B-B14F-4D97-AF65-F5344CB8AC3E}">
        <p14:creationId xmlns:p14="http://schemas.microsoft.com/office/powerpoint/2010/main" val="670522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AE47041-F159-4AAD-815F-E1F15F0A2C38}"/>
              </a:ext>
            </a:extLst>
          </p:cNvPr>
          <p:cNvSpPr txBox="1"/>
          <p:nvPr/>
        </p:nvSpPr>
        <p:spPr>
          <a:xfrm>
            <a:off x="4634144" y="0"/>
            <a:ext cx="4438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Risk factor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3ADD51-6D3A-4F6B-A606-C60CA51F8960}"/>
              </a:ext>
            </a:extLst>
          </p:cNvPr>
          <p:cNvSpPr txBox="1"/>
          <p:nvPr/>
        </p:nvSpPr>
        <p:spPr>
          <a:xfrm>
            <a:off x="1118588" y="887767"/>
            <a:ext cx="682692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Century Schoolbook" panose="02040604050505020304" pitchFamily="18" charset="0"/>
              </a:rPr>
              <a:t> Infants , children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Century Schoolbook" panose="020406040505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Century Schoolbook" panose="02040604050505020304" pitchFamily="18" charset="0"/>
              </a:rPr>
              <a:t> poor hygienic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Century Schoolbook" panose="020406040505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Century Schoolbook" panose="02040604050505020304" pitchFamily="18" charset="0"/>
              </a:rPr>
              <a:t> improperly stored and cooked food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Century Schoolbook" panose="020406040505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Century Schoolbook" panose="02040604050505020304" pitchFamily="18" charset="0"/>
              </a:rPr>
              <a:t> Non vegetarians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Century Schoolbook" panose="020406040505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Century Schoolbook" panose="02040604050505020304" pitchFamily="18" charset="0"/>
              </a:rPr>
              <a:t> Swimming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Century Schoolbook" panose="020406040505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Century Schoolbook" panose="02040604050505020304" pitchFamily="18" charset="0"/>
              </a:rPr>
              <a:t> Travellers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Century Schoolbook" panose="020406040505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Century Schoolbook" panose="02040604050505020304" pitchFamily="18" charset="0"/>
              </a:rPr>
              <a:t>Immune compressed patient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67A248-7250-49E4-A3B2-45F1EE1F3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9928" y="4119932"/>
            <a:ext cx="3907801" cy="260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668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055EE7-0CAE-4A2C-9E72-698FAD69EF24}"/>
              </a:ext>
            </a:extLst>
          </p:cNvPr>
          <p:cNvSpPr txBox="1"/>
          <p:nvPr/>
        </p:nvSpPr>
        <p:spPr>
          <a:xfrm>
            <a:off x="3826275" y="0"/>
            <a:ext cx="71554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Mode of transmission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F5F330-314D-40BE-BC4B-E8905282A46D}"/>
              </a:ext>
            </a:extLst>
          </p:cNvPr>
          <p:cNvSpPr txBox="1"/>
          <p:nvPr/>
        </p:nvSpPr>
        <p:spPr>
          <a:xfrm>
            <a:off x="2769833" y="2743200"/>
            <a:ext cx="70843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the vomit or feces of an infected person</a:t>
            </a:r>
            <a:endParaRPr lang="en-IN" sz="28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BA5CCE3-8744-4CCB-B4CA-E3E4C9FC6003}"/>
              </a:ext>
            </a:extLst>
          </p:cNvPr>
          <p:cNvSpPr/>
          <p:nvPr/>
        </p:nvSpPr>
        <p:spPr>
          <a:xfrm>
            <a:off x="864094" y="1046415"/>
            <a:ext cx="8865832" cy="94991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dirty="0">
                <a:solidFill>
                  <a:schemeClr val="bg1"/>
                </a:solidFill>
                <a:latin typeface="Algerian" panose="04020705040A02060702" pitchFamily="82" charset="0"/>
              </a:rPr>
              <a:t>Incubation period -- 12 to 48 hours [33 hours ] </a:t>
            </a:r>
          </a:p>
        </p:txBody>
      </p:sp>
    </p:spTree>
    <p:extLst>
      <p:ext uri="{BB962C8B-B14F-4D97-AF65-F5344CB8AC3E}">
        <p14:creationId xmlns:p14="http://schemas.microsoft.com/office/powerpoint/2010/main" val="2311270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23BF01B-407D-4B35-8A58-3C1D8E2FB474}"/>
              </a:ext>
            </a:extLst>
          </p:cNvPr>
          <p:cNvSpPr txBox="1"/>
          <p:nvPr/>
        </p:nvSpPr>
        <p:spPr>
          <a:xfrm>
            <a:off x="4385569" y="0"/>
            <a:ext cx="4154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Pathophysiology</a:t>
            </a:r>
            <a:r>
              <a:rPr lang="en-IN" dirty="0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0916A03-F9EA-4CE5-BD84-8E45902CA2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278" b="12409"/>
          <a:stretch/>
        </p:blipFill>
        <p:spPr>
          <a:xfrm>
            <a:off x="674702" y="1136342"/>
            <a:ext cx="11139221" cy="512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91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BA00D7A-7375-4057-B79B-526B56BD8917}"/>
              </a:ext>
            </a:extLst>
          </p:cNvPr>
          <p:cNvSpPr txBox="1"/>
          <p:nvPr/>
        </p:nvSpPr>
        <p:spPr>
          <a:xfrm>
            <a:off x="4554244" y="0"/>
            <a:ext cx="4003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Management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B5FB97-94DC-467A-A796-87DBEDC0A87F}"/>
              </a:ext>
            </a:extLst>
          </p:cNvPr>
          <p:cNvSpPr txBox="1"/>
          <p:nvPr/>
        </p:nvSpPr>
        <p:spPr>
          <a:xfrm>
            <a:off x="2006353" y="1464815"/>
            <a:ext cx="60279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Britannic Bold" panose="020B0903060703020204" pitchFamily="34" charset="0"/>
              </a:rPr>
              <a:t> Diagnosis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Britannic Bold" panose="020B0903060703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Britannic Bold" panose="020B0903060703020204" pitchFamily="34" charset="0"/>
              </a:rPr>
              <a:t> Treatment </a:t>
            </a:r>
          </a:p>
        </p:txBody>
      </p:sp>
    </p:spTree>
    <p:extLst>
      <p:ext uri="{BB962C8B-B14F-4D97-AF65-F5344CB8AC3E}">
        <p14:creationId xmlns:p14="http://schemas.microsoft.com/office/powerpoint/2010/main" val="1797435023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265</TotalTime>
  <Words>312</Words>
  <Application>Microsoft Office PowerPoint</Application>
  <PresentationFormat>Widescreen</PresentationFormat>
  <Paragraphs>114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34" baseType="lpstr">
      <vt:lpstr>Algerian</vt:lpstr>
      <vt:lpstr>Arial</vt:lpstr>
      <vt:lpstr>Arial Black</vt:lpstr>
      <vt:lpstr>Arial Rounded MT Bold</vt:lpstr>
      <vt:lpstr>Britannic Bold</vt:lpstr>
      <vt:lpstr>Calibri</vt:lpstr>
      <vt:lpstr>Cambria Math</vt:lpstr>
      <vt:lpstr>Century Gothic</vt:lpstr>
      <vt:lpstr>Century Schoolbook</vt:lpstr>
      <vt:lpstr>Cooper Black</vt:lpstr>
      <vt:lpstr>Copperplate Gothic Bold</vt:lpstr>
      <vt:lpstr>Courier New</vt:lpstr>
      <vt:lpstr>Eras Bold ITC</vt:lpstr>
      <vt:lpstr>Franklin Gothic Medium Cond</vt:lpstr>
      <vt:lpstr>Goudy Stout</vt:lpstr>
      <vt:lpstr>Microsoft Sans Serif</vt:lpstr>
      <vt:lpstr>Wingdings</vt:lpstr>
      <vt:lpstr>Wingdings 3</vt:lpstr>
      <vt:lpstr>Slice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Animesh Das</dc:creator>
  <cp:lastModifiedBy>Animesh Das</cp:lastModifiedBy>
  <cp:revision>2</cp:revision>
  <dcterms:created xsi:type="dcterms:W3CDTF">2021-12-06T18:12:10Z</dcterms:created>
  <dcterms:modified xsi:type="dcterms:W3CDTF">2021-12-07T18:46:14Z</dcterms:modified>
</cp:coreProperties>
</file>