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2"/>
  </p:notesMasterIdLst>
  <p:handoutMasterIdLst>
    <p:handoutMasterId r:id="rId23"/>
  </p:handoutMasterIdLst>
  <p:sldIdLst>
    <p:sldId id="263" r:id="rId5"/>
    <p:sldId id="262" r:id="rId6"/>
    <p:sldId id="267" r:id="rId7"/>
    <p:sldId id="269" r:id="rId8"/>
    <p:sldId id="264" r:id="rId9"/>
    <p:sldId id="265" r:id="rId10"/>
    <p:sldId id="268" r:id="rId11"/>
    <p:sldId id="276" r:id="rId12"/>
    <p:sldId id="277" r:id="rId13"/>
    <p:sldId id="278" r:id="rId14"/>
    <p:sldId id="274" r:id="rId15"/>
    <p:sldId id="275" r:id="rId16"/>
    <p:sldId id="266" r:id="rId17"/>
    <p:sldId id="270" r:id="rId18"/>
    <p:sldId id="271" r:id="rId19"/>
    <p:sldId id="272" r:id="rId20"/>
    <p:sldId id="27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3341965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032CBF0-9E0B-4464-A2AE-BD6947FE266C}"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392D25-24D1-468F-BA14-A72A8B58247B}"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69BE84-5380-4882-8D12-67FB83029D48}"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E07837-78A7-4CE0-9333-2F30B8A55C8F}"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F1C8B8-17A1-4AFD-B865-BD10BB7F4AFD}"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283DF23-8D78-4005-A6C9-32FC02593749}"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6B48EF2-1A4A-4293-BC15-C95DD5589EAE}"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0681CF-C2A7-49F0-AD4B-AF224F48E777}"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B2CF12-9789-443E-ACC5-D2D5A839C6ED}"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02DEE4D-C672-4614-890D-316DA0E84BEC}"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6EA1FF-9795-4071-BD1B-EA0D7D800B9E}"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12E978-B4A7-48ED-8B2D-CE0C29ABAF88}"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r>
              <a:rPr lang="en-US" sz="4800" b="1" dirty="0" smtClean="0">
                <a:solidFill>
                  <a:schemeClr val="bg2"/>
                </a:solidFill>
                <a:latin typeface="Times New Roman" panose="02020603050405020304" pitchFamily="18" charset="0"/>
                <a:cs typeface="Times New Roman" panose="02020603050405020304" pitchFamily="18" charset="0"/>
              </a:rPr>
              <a:t>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a:extLst>
              <a:ext uri="{FF2B5EF4-FFF2-40B4-BE49-F238E27FC236}">
                <a16:creationId xmlns:a16="http://schemas.microsoft.com/office/drawing/2014/main" xmlns="" id="{D8957920-506D-4F31-9CB9-011BD525C6C5}"/>
              </a:ext>
            </a:extLst>
          </p:cNvPr>
          <p:cNvSpPr txBox="1"/>
          <p:nvPr/>
        </p:nvSpPr>
        <p:spPr>
          <a:xfrm>
            <a:off x="1997363" y="1019491"/>
            <a:ext cx="7848600" cy="461665"/>
          </a:xfrm>
          <a:prstGeom prst="rect">
            <a:avLst/>
          </a:prstGeom>
          <a:noFill/>
        </p:spPr>
        <p:txBody>
          <a:bodyPr wrap="square" rtlCol="0">
            <a:spAutoFit/>
          </a:bodyPr>
          <a:lstStyle/>
          <a:p>
            <a:pPr algn="ctr"/>
            <a:r>
              <a:rPr lang="en-IN" sz="2400" b="1" u="sng" dirty="0">
                <a:latin typeface="Times New Roman" panose="02020603050405020304" pitchFamily="18" charset="0"/>
                <a:cs typeface="Times New Roman" panose="02020603050405020304" pitchFamily="18" charset="0"/>
              </a:rPr>
              <a:t>PHARMACOGNOSY &amp; PHYTOPHARMACEUTICALS</a:t>
            </a:r>
          </a:p>
        </p:txBody>
      </p:sp>
      <p:sp>
        <p:nvSpPr>
          <p:cNvPr id="14" name="TextBox 13">
            <a:extLst>
              <a:ext uri="{FF2B5EF4-FFF2-40B4-BE49-F238E27FC236}">
                <a16:creationId xmlns:a16="http://schemas.microsoft.com/office/drawing/2014/main" xmlns="" id="{E5D32C6D-EED6-45D3-B2F4-4A294908127E}"/>
              </a:ext>
            </a:extLst>
          </p:cNvPr>
          <p:cNvSpPr txBox="1"/>
          <p:nvPr/>
        </p:nvSpPr>
        <p:spPr>
          <a:xfrm>
            <a:off x="2166937" y="3126445"/>
            <a:ext cx="7848600" cy="1200329"/>
          </a:xfrm>
          <a:prstGeom prst="rect">
            <a:avLst/>
          </a:prstGeom>
          <a:noFill/>
        </p:spPr>
        <p:txBody>
          <a:bodyPr wrap="square" rtlCol="0">
            <a:spAutoFit/>
          </a:bodyPr>
          <a:lstStyle/>
          <a:p>
            <a:pPr algn="ctr"/>
            <a:r>
              <a:rPr lang="en-US" sz="3600" b="1" u="sng" dirty="0">
                <a:latin typeface="Times New Roman" panose="02020603050405020304" pitchFamily="18" charset="0"/>
                <a:cs typeface="Times New Roman" panose="02020603050405020304" pitchFamily="18" charset="0"/>
              </a:rPr>
              <a:t>Macro, powder and microscopic study of Ginger</a:t>
            </a:r>
            <a:r>
              <a:rPr lang="en-US" sz="1600" u="sng" dirty="0">
                <a:latin typeface="Times New Roman" panose="02020603050405020304" pitchFamily="18" charset="0"/>
                <a:cs typeface="Times New Roman" panose="02020603050405020304" pitchFamily="18" charset="0"/>
              </a:rPr>
              <a:t>.</a:t>
            </a:r>
            <a:endParaRPr lang="en-IN" sz="1600" u="sng"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p:cNvPicPr>
            <a:picLocks noChangeAspect="1"/>
          </p:cNvPicPr>
          <p:nvPr/>
        </p:nvPicPr>
        <p:blipFill rotWithShape="1">
          <a:blip r:embed="rId2"/>
          <a:srcRect l="10473" t="24780" r="43104" b="29797"/>
          <a:stretch/>
        </p:blipFill>
        <p:spPr>
          <a:xfrm>
            <a:off x="1499584" y="687630"/>
            <a:ext cx="9551928" cy="5254582"/>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513474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4"/>
          <p:cNvPicPr>
            <a:picLocks noChangeAspect="1"/>
          </p:cNvPicPr>
          <p:nvPr/>
        </p:nvPicPr>
        <p:blipFill>
          <a:blip r:embed="rId2"/>
          <a:stretch>
            <a:fillRect/>
          </a:stretch>
        </p:blipFill>
        <p:spPr>
          <a:xfrm>
            <a:off x="0" y="185135"/>
            <a:ext cx="7901449" cy="6165291"/>
          </a:xfrm>
          <a:prstGeom prst="rect">
            <a:avLst/>
          </a:prstGeom>
        </p:spPr>
      </p:pic>
      <p:sp>
        <p:nvSpPr>
          <p:cNvPr id="6" name="TextBox 5"/>
          <p:cNvSpPr txBox="1"/>
          <p:nvPr/>
        </p:nvSpPr>
        <p:spPr>
          <a:xfrm>
            <a:off x="8028965" y="343873"/>
            <a:ext cx="3864533" cy="6301533"/>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Anatomy of the rhizome.</a:t>
            </a:r>
          </a:p>
          <a:p>
            <a:endParaRPr lang="en-US" sz="1400" dirty="0">
              <a:latin typeface="Times New Roman" panose="02020603050405020304" pitchFamily="18" charset="0"/>
              <a:cs typeface="Times New Roman" panose="02020603050405020304" pitchFamily="18" charset="0"/>
            </a:endParaRPr>
          </a:p>
          <a:p>
            <a:pPr algn="just">
              <a:lnSpc>
                <a:spcPct val="150000"/>
              </a:lnSpc>
            </a:pPr>
            <a:r>
              <a:rPr lang="en-US" sz="1400" dirty="0">
                <a:latin typeface="Times New Roman" panose="02020603050405020304" pitchFamily="18" charset="0"/>
                <a:cs typeface="Times New Roman" panose="02020603050405020304" pitchFamily="18" charset="0"/>
              </a:rPr>
              <a:t> (A) Transverse section of mature and young rhizome, consisting of epidermis, cortex, and stele</a:t>
            </a:r>
          </a:p>
          <a:p>
            <a:pPr algn="just">
              <a:lnSpc>
                <a:spcPct val="150000"/>
              </a:lnSpc>
            </a:pPr>
            <a:r>
              <a:rPr lang="en-US" sz="1400" dirty="0">
                <a:latin typeface="Times New Roman" panose="02020603050405020304" pitchFamily="18" charset="0"/>
                <a:cs typeface="Times New Roman" panose="02020603050405020304" pitchFamily="18" charset="0"/>
              </a:rPr>
              <a:t> (B) </a:t>
            </a:r>
            <a:r>
              <a:rPr lang="en-US" sz="1400" b="1" dirty="0">
                <a:latin typeface="Times New Roman" panose="02020603050405020304" pitchFamily="18" charset="0"/>
                <a:cs typeface="Times New Roman" panose="02020603050405020304" pitchFamily="18" charset="0"/>
              </a:rPr>
              <a:t>Epidermis</a:t>
            </a:r>
            <a:r>
              <a:rPr lang="en-US" sz="1400" dirty="0">
                <a:latin typeface="Times New Roman" panose="02020603050405020304" pitchFamily="18" charset="0"/>
                <a:cs typeface="Times New Roman" panose="02020603050405020304" pitchFamily="18" charset="0"/>
              </a:rPr>
              <a:t> with leaf scar. </a:t>
            </a:r>
          </a:p>
          <a:p>
            <a:pPr algn="just">
              <a:lnSpc>
                <a:spcPct val="150000"/>
              </a:lnSpc>
            </a:pPr>
            <a:r>
              <a:rPr lang="en-US" sz="1400" dirty="0">
                <a:latin typeface="Times New Roman" panose="02020603050405020304" pitchFamily="18" charset="0"/>
                <a:cs typeface="Times New Roman" panose="02020603050405020304" pitchFamily="18" charset="0"/>
              </a:rPr>
              <a:t>(C) </a:t>
            </a:r>
            <a:r>
              <a:rPr lang="en-US" sz="1400" b="1" dirty="0">
                <a:latin typeface="Times New Roman" panose="02020603050405020304" pitchFamily="18" charset="0"/>
                <a:cs typeface="Times New Roman" panose="02020603050405020304" pitchFamily="18" charset="0"/>
              </a:rPr>
              <a:t>Suberized epidermis</a:t>
            </a:r>
            <a:r>
              <a:rPr lang="en-US" sz="1400" dirty="0">
                <a:latin typeface="Times New Roman" panose="02020603050405020304" pitchFamily="18" charset="0"/>
                <a:cs typeface="Times New Roman" panose="02020603050405020304" pitchFamily="18" charset="0"/>
              </a:rPr>
              <a:t>. </a:t>
            </a:r>
          </a:p>
          <a:p>
            <a:pPr algn="just">
              <a:lnSpc>
                <a:spcPct val="150000"/>
              </a:lnSpc>
            </a:pPr>
            <a:r>
              <a:rPr lang="en-US" sz="1400" dirty="0">
                <a:latin typeface="Times New Roman" panose="02020603050405020304" pitchFamily="18" charset="0"/>
                <a:cs typeface="Times New Roman" panose="02020603050405020304" pitchFamily="18" charset="0"/>
              </a:rPr>
              <a:t>(D) </a:t>
            </a:r>
            <a:r>
              <a:rPr lang="en-US" sz="1400" b="1" dirty="0">
                <a:latin typeface="Times New Roman" panose="02020603050405020304" pitchFamily="18" charset="0"/>
                <a:cs typeface="Times New Roman" panose="02020603050405020304" pitchFamily="18" charset="0"/>
              </a:rPr>
              <a:t>Multilayered hypodermis and oil cells</a:t>
            </a:r>
            <a:r>
              <a:rPr lang="en-US" sz="1400" dirty="0">
                <a:latin typeface="Times New Roman" panose="02020603050405020304" pitchFamily="18" charset="0"/>
                <a:cs typeface="Times New Roman" panose="02020603050405020304" pitchFamily="18" charset="0"/>
              </a:rPr>
              <a:t> present in cortex. </a:t>
            </a:r>
          </a:p>
          <a:p>
            <a:pPr algn="just">
              <a:lnSpc>
                <a:spcPct val="150000"/>
              </a:lnSpc>
            </a:pPr>
            <a:r>
              <a:rPr lang="en-US" sz="1400" dirty="0">
                <a:latin typeface="Times New Roman" panose="02020603050405020304" pitchFamily="18" charset="0"/>
                <a:cs typeface="Times New Roman" panose="02020603050405020304" pitchFamily="18" charset="0"/>
              </a:rPr>
              <a:t>(E) Transverse section of mature rhizome.</a:t>
            </a:r>
          </a:p>
          <a:p>
            <a:pPr algn="just">
              <a:lnSpc>
                <a:spcPct val="150000"/>
              </a:lnSpc>
            </a:pPr>
            <a:r>
              <a:rPr lang="en-US" sz="1400" dirty="0">
                <a:latin typeface="Times New Roman" panose="02020603050405020304" pitchFamily="18" charset="0"/>
                <a:cs typeface="Times New Roman" panose="02020603050405020304" pitchFamily="18" charset="0"/>
              </a:rPr>
              <a:t>F) </a:t>
            </a:r>
            <a:r>
              <a:rPr lang="en-US" sz="1400" b="1" dirty="0">
                <a:latin typeface="Times New Roman" panose="02020603050405020304" pitchFamily="18" charset="0"/>
                <a:cs typeface="Times New Roman" panose="02020603050405020304" pitchFamily="18" charset="0"/>
              </a:rPr>
              <a:t>Cortex and stele </a:t>
            </a:r>
            <a:r>
              <a:rPr lang="en-US" sz="1400" dirty="0">
                <a:latin typeface="Times New Roman" panose="02020603050405020304" pitchFamily="18" charset="0"/>
                <a:cs typeface="Times New Roman" panose="02020603050405020304" pitchFamily="18" charset="0"/>
              </a:rPr>
              <a:t>with many starch grains in them separated by endodermis and </a:t>
            </a:r>
            <a:r>
              <a:rPr lang="en-US" sz="1400" dirty="0" err="1">
                <a:latin typeface="Times New Roman" panose="02020603050405020304" pitchFamily="18" charset="0"/>
                <a:cs typeface="Times New Roman" panose="02020603050405020304" pitchFamily="18" charset="0"/>
              </a:rPr>
              <a:t>pericycle</a:t>
            </a:r>
            <a:r>
              <a:rPr lang="en-US" sz="1400" dirty="0">
                <a:latin typeface="Times New Roman" panose="02020603050405020304" pitchFamily="18" charset="0"/>
                <a:cs typeface="Times New Roman" panose="02020603050405020304" pitchFamily="18" charset="0"/>
              </a:rPr>
              <a:t> in young rhizome.</a:t>
            </a:r>
          </a:p>
          <a:p>
            <a:pPr algn="just">
              <a:lnSpc>
                <a:spcPct val="150000"/>
              </a:lnSpc>
            </a:pPr>
            <a:r>
              <a:rPr lang="en-US" sz="1400" dirty="0">
                <a:latin typeface="Times New Roman" panose="02020603050405020304" pitchFamily="18" charset="0"/>
                <a:cs typeface="Times New Roman" panose="02020603050405020304" pitchFamily="18" charset="0"/>
              </a:rPr>
              <a:t> (G) </a:t>
            </a:r>
            <a:r>
              <a:rPr lang="en-US" sz="1400" b="1" dirty="0">
                <a:latin typeface="Times New Roman" panose="02020603050405020304" pitchFamily="18" charset="0"/>
                <a:cs typeface="Times New Roman" panose="02020603050405020304" pitchFamily="18" charset="0"/>
              </a:rPr>
              <a:t>Tangential and radial division (arrows) </a:t>
            </a:r>
            <a:r>
              <a:rPr lang="en-US" sz="1400" dirty="0">
                <a:latin typeface="Times New Roman" panose="02020603050405020304" pitchFamily="18" charset="0"/>
                <a:cs typeface="Times New Roman" panose="02020603050405020304" pitchFamily="18" charset="0"/>
              </a:rPr>
              <a:t>in the </a:t>
            </a:r>
            <a:r>
              <a:rPr lang="en-US" sz="1400" dirty="0" err="1">
                <a:latin typeface="Times New Roman" panose="02020603050405020304" pitchFamily="18" charset="0"/>
                <a:cs typeface="Times New Roman" panose="02020603050405020304" pitchFamily="18" charset="0"/>
              </a:rPr>
              <a:t>pericycle</a:t>
            </a:r>
            <a:r>
              <a:rPr lang="en-US" sz="1400" dirty="0">
                <a:latin typeface="Times New Roman" panose="02020603050405020304" pitchFamily="18" charset="0"/>
                <a:cs typeface="Times New Roman" panose="02020603050405020304" pitchFamily="18" charset="0"/>
              </a:rPr>
              <a:t> with vascular tissues generated from it in young rhizome.</a:t>
            </a:r>
          </a:p>
          <a:p>
            <a:pPr algn="just">
              <a:lnSpc>
                <a:spcPct val="150000"/>
              </a:lnSpc>
            </a:pPr>
            <a:r>
              <a:rPr lang="en-US" sz="1400" dirty="0">
                <a:latin typeface="Times New Roman" panose="02020603050405020304" pitchFamily="18" charset="0"/>
                <a:cs typeface="Times New Roman" panose="02020603050405020304" pitchFamily="18" charset="0"/>
              </a:rPr>
              <a:t> (H) </a:t>
            </a:r>
            <a:r>
              <a:rPr lang="en-US" sz="1400" b="1" dirty="0">
                <a:latin typeface="Times New Roman" panose="02020603050405020304" pitchFamily="18" charset="0"/>
                <a:cs typeface="Times New Roman" panose="02020603050405020304" pitchFamily="18" charset="0"/>
              </a:rPr>
              <a:t>Vascular bundles </a:t>
            </a:r>
            <a:r>
              <a:rPr lang="en-US" sz="1400" dirty="0">
                <a:latin typeface="Times New Roman" panose="02020603050405020304" pitchFamily="18" charset="0"/>
                <a:cs typeface="Times New Roman" panose="02020603050405020304" pitchFamily="18" charset="0"/>
              </a:rPr>
              <a:t>collateral in a ring in the </a:t>
            </a:r>
            <a:r>
              <a:rPr lang="en-US" sz="1400" dirty="0" err="1">
                <a:latin typeface="Times New Roman" panose="02020603050405020304" pitchFamily="18" charset="0"/>
                <a:cs typeface="Times New Roman" panose="02020603050405020304" pitchFamily="18" charset="0"/>
              </a:rPr>
              <a:t>pericycle</a:t>
            </a:r>
            <a:r>
              <a:rPr lang="en-US" sz="1400" dirty="0">
                <a:latin typeface="Times New Roman" panose="02020603050405020304" pitchFamily="18" charset="0"/>
                <a:cs typeface="Times New Roman" panose="02020603050405020304" pitchFamily="18" charset="0"/>
              </a:rPr>
              <a:t>. </a:t>
            </a:r>
          </a:p>
          <a:p>
            <a:pPr algn="just">
              <a:lnSpc>
                <a:spcPct val="150000"/>
              </a:lnSpc>
            </a:pPr>
            <a:r>
              <a:rPr lang="en-US" sz="1400" dirty="0">
                <a:latin typeface="Times New Roman" panose="02020603050405020304" pitchFamily="18" charset="0"/>
                <a:cs typeface="Times New Roman" panose="02020603050405020304" pitchFamily="18" charset="0"/>
              </a:rPr>
              <a:t>(I) </a:t>
            </a:r>
            <a:r>
              <a:rPr lang="en-US" sz="1400" b="1" dirty="0">
                <a:latin typeface="Times New Roman" panose="02020603050405020304" pitchFamily="18" charset="0"/>
                <a:cs typeface="Times New Roman" panose="02020603050405020304" pitchFamily="18" charset="0"/>
              </a:rPr>
              <a:t>Vascular bundles </a:t>
            </a:r>
            <a:r>
              <a:rPr lang="en-US" sz="1400" dirty="0">
                <a:latin typeface="Times New Roman" panose="02020603050405020304" pitchFamily="18" charset="0"/>
                <a:cs typeface="Times New Roman" panose="02020603050405020304" pitchFamily="18" charset="0"/>
              </a:rPr>
              <a:t>collateral in a ring and scattered more in pith than cortex in mature rhizome. </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11</a:t>
            </a:fld>
            <a:endParaRPr lang="en-IN"/>
          </a:p>
        </p:txBody>
      </p:sp>
    </p:spTree>
    <p:extLst>
      <p:ext uri="{BB962C8B-B14F-4D97-AF65-F5344CB8AC3E}">
        <p14:creationId xmlns:p14="http://schemas.microsoft.com/office/powerpoint/2010/main" val="1896278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p:cNvPicPr>
            <a:picLocks noChangeAspect="1"/>
          </p:cNvPicPr>
          <p:nvPr/>
        </p:nvPicPr>
        <p:blipFill>
          <a:blip r:embed="rId2"/>
          <a:stretch>
            <a:fillRect/>
          </a:stretch>
        </p:blipFill>
        <p:spPr>
          <a:xfrm>
            <a:off x="0" y="184844"/>
            <a:ext cx="6595090" cy="6388993"/>
          </a:xfrm>
          <a:prstGeom prst="rect">
            <a:avLst/>
          </a:prstGeom>
        </p:spPr>
      </p:pic>
      <p:sp>
        <p:nvSpPr>
          <p:cNvPr id="5" name="TextBox 4"/>
          <p:cNvSpPr txBox="1"/>
          <p:nvPr/>
        </p:nvSpPr>
        <p:spPr>
          <a:xfrm>
            <a:off x="6877318" y="321972"/>
            <a:ext cx="5190186" cy="5509200"/>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Anatomy of the rhizome. </a:t>
            </a:r>
          </a:p>
          <a:p>
            <a:endParaRPr lang="en-US" sz="1600" dirty="0">
              <a:latin typeface="Times New Roman" panose="02020603050405020304" pitchFamily="18" charset="0"/>
              <a:cs typeface="Times New Roman" panose="02020603050405020304" pitchFamily="18" charset="0"/>
            </a:endParaRPr>
          </a:p>
          <a:p>
            <a:pPr marL="342900" indent="-342900">
              <a:buAutoNum type="alphaUcParenBoth"/>
            </a:pPr>
            <a:r>
              <a:rPr lang="en-US" sz="1600" b="1" dirty="0">
                <a:latin typeface="Times New Roman" panose="02020603050405020304" pitchFamily="18" charset="0"/>
                <a:cs typeface="Times New Roman" panose="02020603050405020304" pitchFamily="18" charset="0"/>
              </a:rPr>
              <a:t>Xylem vessels </a:t>
            </a:r>
            <a:r>
              <a:rPr lang="en-US" sz="1600" dirty="0">
                <a:latin typeface="Times New Roman" panose="02020603050405020304" pitchFamily="18" charset="0"/>
                <a:cs typeface="Times New Roman" panose="02020603050405020304" pitchFamily="18" charset="0"/>
              </a:rPr>
              <a:t>with </a:t>
            </a:r>
            <a:r>
              <a:rPr lang="en-US" sz="1600" dirty="0" err="1">
                <a:latin typeface="Times New Roman" panose="02020603050405020304" pitchFamily="18" charset="0"/>
                <a:cs typeface="Times New Roman" panose="02020603050405020304" pitchFamily="18" charset="0"/>
              </a:rPr>
              <a:t>scalariform</a:t>
            </a:r>
            <a:r>
              <a:rPr lang="en-US" sz="1600" dirty="0">
                <a:latin typeface="Times New Roman" panose="02020603050405020304" pitchFamily="18" charset="0"/>
                <a:cs typeface="Times New Roman" panose="02020603050405020304" pitchFamily="18" charset="0"/>
              </a:rPr>
              <a:t> perforation plates (arrow). </a:t>
            </a:r>
          </a:p>
          <a:p>
            <a:r>
              <a:rPr lang="en-US" sz="1600" dirty="0">
                <a:latin typeface="Times New Roman" panose="02020603050405020304" pitchFamily="18" charset="0"/>
                <a:cs typeface="Times New Roman" panose="02020603050405020304" pitchFamily="18" charset="0"/>
              </a:rPr>
              <a:t>(B</a:t>
            </a:r>
            <a:r>
              <a:rPr lang="en-US" sz="1600" b="1" dirty="0">
                <a:latin typeface="Times New Roman" panose="02020603050405020304" pitchFamily="18" charset="0"/>
                <a:cs typeface="Times New Roman" panose="02020603050405020304" pitchFamily="18" charset="0"/>
              </a:rPr>
              <a:t>) Degraded vessel </a:t>
            </a:r>
            <a:r>
              <a:rPr lang="en-US" sz="1600" dirty="0">
                <a:latin typeface="Times New Roman" panose="02020603050405020304" pitchFamily="18" charset="0"/>
                <a:cs typeface="Times New Roman" panose="02020603050405020304" pitchFamily="18" charset="0"/>
              </a:rPr>
              <a:t>with surrounding parenchyma cells containing endoplasmic reticulum and mitochondria. </a:t>
            </a:r>
          </a:p>
          <a:p>
            <a:r>
              <a:rPr lang="en-US" sz="1600" dirty="0">
                <a:latin typeface="Times New Roman" panose="02020603050405020304" pitchFamily="18" charset="0"/>
                <a:cs typeface="Times New Roman" panose="02020603050405020304" pitchFamily="18" charset="0"/>
              </a:rPr>
              <a:t>(C) </a:t>
            </a:r>
            <a:r>
              <a:rPr lang="en-US" sz="1600" b="1" dirty="0">
                <a:latin typeface="Times New Roman" panose="02020603050405020304" pitchFamily="18" charset="0"/>
                <a:cs typeface="Times New Roman" panose="02020603050405020304" pitchFamily="18" charset="0"/>
              </a:rPr>
              <a:t>Round starch grains with endoplasmic reticulum and mitochondria in young rhizome. </a:t>
            </a:r>
          </a:p>
          <a:p>
            <a:r>
              <a:rPr lang="en-US" sz="1600" dirty="0">
                <a:latin typeface="Times New Roman" panose="02020603050405020304" pitchFamily="18" charset="0"/>
                <a:cs typeface="Times New Roman" panose="02020603050405020304" pitchFamily="18" charset="0"/>
              </a:rPr>
              <a:t>(D</a:t>
            </a:r>
            <a:r>
              <a:rPr lang="en-US" sz="1600" b="1" dirty="0">
                <a:latin typeface="Times New Roman" panose="02020603050405020304" pitchFamily="18" charset="0"/>
                <a:cs typeface="Times New Roman" panose="02020603050405020304" pitchFamily="18" charset="0"/>
              </a:rPr>
              <a:t>) Oval starch grains </a:t>
            </a:r>
            <a:r>
              <a:rPr lang="en-US" sz="1600" dirty="0">
                <a:latin typeface="Times New Roman" panose="02020603050405020304" pitchFamily="18" charset="0"/>
                <a:cs typeface="Times New Roman" panose="02020603050405020304" pitchFamily="18" charset="0"/>
              </a:rPr>
              <a:t>with plastid inclusions in its corner (arrows). </a:t>
            </a:r>
          </a:p>
          <a:p>
            <a:r>
              <a:rPr lang="en-US" sz="1600" dirty="0">
                <a:latin typeface="Times New Roman" panose="02020603050405020304" pitchFamily="18" charset="0"/>
                <a:cs typeface="Times New Roman" panose="02020603050405020304" pitchFamily="18" charset="0"/>
              </a:rPr>
              <a:t>(E) </a:t>
            </a:r>
            <a:r>
              <a:rPr lang="en-US" sz="1600" b="1" dirty="0">
                <a:latin typeface="Times New Roman" panose="02020603050405020304" pitchFamily="18" charset="0"/>
                <a:cs typeface="Times New Roman" panose="02020603050405020304" pitchFamily="18" charset="0"/>
              </a:rPr>
              <a:t>Abundant starch grains </a:t>
            </a:r>
            <a:r>
              <a:rPr lang="en-US" sz="1600" dirty="0">
                <a:latin typeface="Times New Roman" panose="02020603050405020304" pitchFamily="18" charset="0"/>
                <a:cs typeface="Times New Roman" panose="02020603050405020304" pitchFamily="18" charset="0"/>
              </a:rPr>
              <a:t>in long and oval shape.</a:t>
            </a:r>
          </a:p>
          <a:p>
            <a:r>
              <a:rPr lang="en-US" sz="1600" dirty="0">
                <a:latin typeface="Times New Roman" panose="02020603050405020304" pitchFamily="18" charset="0"/>
                <a:cs typeface="Times New Roman" panose="02020603050405020304" pitchFamily="18" charset="0"/>
              </a:rPr>
              <a:t> (F</a:t>
            </a:r>
            <a:r>
              <a:rPr lang="en-US" sz="1600" b="1" dirty="0">
                <a:latin typeface="Times New Roman" panose="02020603050405020304" pitchFamily="18" charset="0"/>
                <a:cs typeface="Times New Roman" panose="02020603050405020304" pitchFamily="18" charset="0"/>
              </a:rPr>
              <a:t>) Oil droplets </a:t>
            </a:r>
            <a:r>
              <a:rPr lang="en-US" sz="1600" dirty="0">
                <a:latin typeface="Times New Roman" panose="02020603050405020304" pitchFamily="18" charset="0"/>
                <a:cs typeface="Times New Roman" panose="02020603050405020304" pitchFamily="18" charset="0"/>
              </a:rPr>
              <a:t>with endoplasmic reticula and mitochondria around them. </a:t>
            </a:r>
          </a:p>
          <a:p>
            <a:r>
              <a:rPr lang="en-US" sz="1600" dirty="0">
                <a:latin typeface="Times New Roman" panose="02020603050405020304" pitchFamily="18" charset="0"/>
                <a:cs typeface="Times New Roman" panose="02020603050405020304" pitchFamily="18" charset="0"/>
              </a:rPr>
              <a:t>(G) Oil cells in rhizome.</a:t>
            </a:r>
          </a:p>
          <a:p>
            <a:r>
              <a:rPr lang="en-US" sz="1600" dirty="0">
                <a:latin typeface="Times New Roman" panose="02020603050405020304" pitchFamily="18" charset="0"/>
                <a:cs typeface="Times New Roman" panose="02020603050405020304" pitchFamily="18" charset="0"/>
              </a:rPr>
              <a:t> (H) Oil cell surrounded by parenchyma cells with few organelles. </a:t>
            </a:r>
          </a:p>
          <a:p>
            <a:pPr marL="400050" indent="-400050">
              <a:buAutoNum type="romanUcParenBoth"/>
            </a:pPr>
            <a:r>
              <a:rPr lang="en-US" sz="1600" b="1" dirty="0">
                <a:latin typeface="Times New Roman" panose="02020603050405020304" pitchFamily="18" charset="0"/>
                <a:cs typeface="Times New Roman" panose="02020603050405020304" pitchFamily="18" charset="0"/>
              </a:rPr>
              <a:t>Mature rhizome </a:t>
            </a:r>
            <a:r>
              <a:rPr lang="en-US" sz="1600" dirty="0">
                <a:latin typeface="Times New Roman" panose="02020603050405020304" pitchFamily="18" charset="0"/>
                <a:cs typeface="Times New Roman" panose="02020603050405020304" pitchFamily="18" charset="0"/>
              </a:rPr>
              <a:t>with oil cells and cavities. </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G, I) are </a:t>
            </a:r>
            <a:r>
              <a:rPr lang="en-US" sz="1600" dirty="0" err="1">
                <a:latin typeface="Times New Roman" panose="02020603050405020304" pitchFamily="18" charset="0"/>
                <a:cs typeface="Times New Roman" panose="02020603050405020304" pitchFamily="18" charset="0"/>
              </a:rPr>
              <a:t>semithin</a:t>
            </a:r>
            <a:r>
              <a:rPr lang="en-US" sz="1600" dirty="0">
                <a:latin typeface="Times New Roman" panose="02020603050405020304" pitchFamily="18" charset="0"/>
                <a:cs typeface="Times New Roman" panose="02020603050405020304" pitchFamily="18" charset="0"/>
              </a:rPr>
              <a:t> sections;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(B, C, D, E, F, H) are ultra-thin sections.</a:t>
            </a:r>
          </a:p>
        </p:txBody>
      </p:sp>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12</a:t>
            </a:fld>
            <a:endParaRPr lang="en-IN"/>
          </a:p>
        </p:txBody>
      </p:sp>
    </p:spTree>
    <p:extLst>
      <p:ext uri="{BB962C8B-B14F-4D97-AF65-F5344CB8AC3E}">
        <p14:creationId xmlns:p14="http://schemas.microsoft.com/office/powerpoint/2010/main" val="3093183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1107583" y="437882"/>
            <a:ext cx="10779617" cy="5755422"/>
          </a:xfrm>
          <a:prstGeom prst="rect">
            <a:avLst/>
          </a:prstGeom>
          <a:noFill/>
        </p:spPr>
        <p:txBody>
          <a:bodyPr wrap="square" rtlCol="0">
            <a:spAutoFit/>
          </a:bodyPr>
          <a:lstStyle/>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transverse section of the rhizome shows a zone of cork tissue which is differentiated on the arrangement of cells. The outer zone of cortical cells in the cork are suberized (deposited with </a:t>
            </a:r>
            <a:r>
              <a:rPr lang="en-US" sz="1600" dirty="0" err="1">
                <a:latin typeface="Times New Roman" panose="02020603050405020304" pitchFamily="18" charset="0"/>
                <a:cs typeface="Times New Roman" panose="02020603050405020304" pitchFamily="18" charset="0"/>
              </a:rPr>
              <a:t>suberin</a:t>
            </a:r>
            <a:r>
              <a:rPr lang="en-US" sz="1600" dirty="0">
                <a:latin typeface="Times New Roman" panose="02020603050405020304" pitchFamily="18" charset="0"/>
                <a:cs typeface="Times New Roman" panose="02020603050405020304" pitchFamily="18" charset="0"/>
              </a:rPr>
              <a:t> which can be stained with </a:t>
            </a:r>
            <a:r>
              <a:rPr lang="en-US" sz="1600" dirty="0" err="1">
                <a:latin typeface="Times New Roman" panose="02020603050405020304" pitchFamily="18" charset="0"/>
                <a:cs typeface="Times New Roman" panose="02020603050405020304" pitchFamily="18" charset="0"/>
              </a:rPr>
              <a:t>fluoral</a:t>
            </a:r>
            <a:r>
              <a:rPr lang="en-US" sz="1600" dirty="0">
                <a:latin typeface="Times New Roman" panose="02020603050405020304" pitchFamily="18" charset="0"/>
                <a:cs typeface="Times New Roman" panose="02020603050405020304" pitchFamily="18" charset="0"/>
              </a:rPr>
              <a:t> yellow) without division and hence are irregularly arranged.</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inner zone contains cortical cells which arrange in a radial row and produced by tangential division. The cork cambium is not differentiated.</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Inner to the cork cells is the cortex composed of cortical cells. The cortical cells contain plenty of simple, ovoid (sack-shaped) starch grains (sized 5-60μm) which can be stained with iodine. Inner to the cork is a broad cortex.</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outer cortex is composed of mainly flattened parenchyma, while the inner zone is composed of mainly normal parenchyma. </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cortex also holds suberized oil cells which hold a yellow-brown oleoresin.</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inner cortex contains generally three layers of closed, collateral vascular bundles which contain phloem. The larger vascular bundles are protected in a sheath of </a:t>
            </a:r>
            <a:r>
              <a:rPr lang="en-US" sz="1600" dirty="0" err="1">
                <a:latin typeface="Times New Roman" panose="02020603050405020304" pitchFamily="18" charset="0"/>
                <a:cs typeface="Times New Roman" panose="02020603050405020304" pitchFamily="18" charset="0"/>
              </a:rPr>
              <a:t>nonlignified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vascular bundles contain sieve tubes and a xylem with reticulate thickened vessels (these do not stain with </a:t>
            </a:r>
            <a:r>
              <a:rPr lang="en-US" sz="1600" dirty="0" err="1">
                <a:latin typeface="Times New Roman" panose="02020603050405020304" pitchFamily="18" charset="0"/>
                <a:cs typeface="Times New Roman" panose="02020603050405020304" pitchFamily="18" charset="0"/>
              </a:rPr>
              <a:t>phloroglucinol</a:t>
            </a:r>
            <a:r>
              <a:rPr lang="en-US" sz="1600" dirty="0">
                <a:latin typeface="Times New Roman" panose="02020603050405020304" pitchFamily="18" charset="0"/>
                <a:cs typeface="Times New Roman" panose="02020603050405020304" pitchFamily="18" charset="0"/>
              </a:rPr>
              <a:t> and HCl) which are some times accompanied by secretion cells (holding dark contents).</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Inner to the cortex lies a single layer of endodermis which is devoid of starch.</a:t>
            </a:r>
          </a:p>
          <a:p>
            <a:endParaRPr lang="en-US" sz="16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13</a:t>
            </a:fld>
            <a:endParaRPr lang="en-IN"/>
          </a:p>
        </p:txBody>
      </p:sp>
    </p:spTree>
    <p:extLst>
      <p:ext uri="{BB962C8B-B14F-4D97-AF65-F5344CB8AC3E}">
        <p14:creationId xmlns:p14="http://schemas.microsoft.com/office/powerpoint/2010/main" val="2593004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 name="Picture 3"/>
          <p:cNvPicPr>
            <a:picLocks noChangeAspect="1"/>
          </p:cNvPicPr>
          <p:nvPr/>
        </p:nvPicPr>
        <p:blipFill rotWithShape="1">
          <a:blip r:embed="rId2"/>
          <a:srcRect l="18886" t="36399" r="42510" b="24340"/>
          <a:stretch/>
        </p:blipFill>
        <p:spPr>
          <a:xfrm>
            <a:off x="5447696" y="2897831"/>
            <a:ext cx="6491891" cy="3712032"/>
          </a:xfrm>
          <a:prstGeom prst="rect">
            <a:avLst/>
          </a:prstGeom>
        </p:spPr>
      </p:pic>
      <p:sp>
        <p:nvSpPr>
          <p:cNvPr id="5" name="TextBox 4"/>
          <p:cNvSpPr txBox="1"/>
          <p:nvPr/>
        </p:nvSpPr>
        <p:spPr>
          <a:xfrm>
            <a:off x="971550" y="386366"/>
            <a:ext cx="6472439" cy="4708981"/>
          </a:xfrm>
          <a:prstGeom prst="rect">
            <a:avLst/>
          </a:prstGeom>
          <a:noFill/>
        </p:spPr>
        <p:txBody>
          <a:bodyPr wrap="square" rtlCol="0">
            <a:spAutoFit/>
          </a:bodyPr>
          <a:lstStyle/>
          <a:p>
            <a:pPr algn="l"/>
            <a:r>
              <a:rPr lang="en-US" sz="2000" b="1" dirty="0">
                <a:latin typeface="Times New Roman" panose="02020603050405020304" pitchFamily="18" charset="0"/>
                <a:cs typeface="Times New Roman" panose="02020603050405020304" pitchFamily="18" charset="0"/>
              </a:rPr>
              <a:t>POWDER MICROSCOPY</a:t>
            </a:r>
          </a:p>
          <a:p>
            <a:pPr algn="l"/>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1 Parenchyma: Some of the cells contain yellow- brown oleo resinous bodies which occur either in fragments of as droplets.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2. Starch grains: Characteristic, abundant, simple, ovoid or sack shaped, 5 to 60 microns in length and have a distinct eccentric hilum</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3. Fibers and vessels: </a:t>
            </a:r>
            <a:r>
              <a:rPr lang="en-US" sz="1600" dirty="0" err="1">
                <a:latin typeface="Times New Roman" panose="02020603050405020304" pitchFamily="18" charset="0"/>
                <a:cs typeface="Times New Roman" panose="02020603050405020304" pitchFamily="18" charset="0"/>
              </a:rPr>
              <a:t>Septate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groups associated with vessels,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mostly non-lignified.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4. Organoleptic properties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(i) Colour: Pale yellow to cream powder</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(ii) </a:t>
            </a:r>
            <a:r>
              <a:rPr lang="en-US" sz="1600" dirty="0" err="1">
                <a:latin typeface="Times New Roman" panose="02020603050405020304" pitchFamily="18" charset="0"/>
                <a:cs typeface="Times New Roman" panose="02020603050405020304" pitchFamily="18" charset="0"/>
              </a:rPr>
              <a:t>Odour</a:t>
            </a:r>
            <a:r>
              <a:rPr lang="en-US" sz="1600" dirty="0">
                <a:latin typeface="Times New Roman" panose="02020603050405020304" pitchFamily="18" charset="0"/>
                <a:cs typeface="Times New Roman" panose="02020603050405020304" pitchFamily="18" charset="0"/>
              </a:rPr>
              <a:t>: Pleasant, aromatic.</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(iii) Taste: Characteristic and pungent taste</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4045966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971550" y="528034"/>
            <a:ext cx="10941408" cy="1569660"/>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CHEMICAL CONSTITUENTS </a:t>
            </a:r>
          </a:p>
          <a:p>
            <a:pPr algn="l"/>
            <a:endParaRPr lang="en-US" sz="16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An oily liquid comprising of </a:t>
            </a:r>
            <a:r>
              <a:rPr lang="en-US" sz="1600" dirty="0" err="1">
                <a:latin typeface="Times New Roman" panose="02020603050405020304" pitchFamily="18" charset="0"/>
                <a:cs typeface="Times New Roman" panose="02020603050405020304" pitchFamily="18" charset="0"/>
              </a:rPr>
              <a:t>homomlogous</a:t>
            </a:r>
            <a:r>
              <a:rPr lang="en-US" sz="1600" dirty="0">
                <a:latin typeface="Times New Roman" panose="02020603050405020304" pitchFamily="18" charset="0"/>
                <a:cs typeface="Times New Roman" panose="02020603050405020304" pitchFamily="18" charset="0"/>
              </a:rPr>
              <a:t> phenols called </a:t>
            </a:r>
            <a:r>
              <a:rPr lang="en-US" sz="1600" dirty="0" err="1">
                <a:latin typeface="Times New Roman" panose="02020603050405020304" pitchFamily="18" charset="0"/>
                <a:cs typeface="Times New Roman" panose="02020603050405020304" pitchFamily="18" charset="0"/>
              </a:rPr>
              <a:t>gingerol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cardiotonic</a:t>
            </a:r>
            <a:r>
              <a:rPr lang="en-US" sz="1600" dirty="0">
                <a:latin typeface="Times New Roman" panose="02020603050405020304" pitchFamily="18" charset="0"/>
                <a:cs typeface="Times New Roman" panose="02020603050405020304" pitchFamily="18" charset="0"/>
              </a:rPr>
              <a:t> compounds) accounts for the pungency as well as the </a:t>
            </a:r>
            <a:r>
              <a:rPr lang="en-US" sz="1600" dirty="0" err="1">
                <a:latin typeface="Times New Roman" panose="02020603050405020304" pitchFamily="18" charset="0"/>
                <a:cs typeface="Times New Roman" panose="02020603050405020304" pitchFamily="18" charset="0"/>
              </a:rPr>
              <a:t>pharmcological</a:t>
            </a:r>
            <a:r>
              <a:rPr lang="en-US" sz="1600" dirty="0">
                <a:latin typeface="Times New Roman" panose="02020603050405020304" pitchFamily="18" charset="0"/>
                <a:cs typeface="Times New Roman" panose="02020603050405020304" pitchFamily="18" charset="0"/>
              </a:rPr>
              <a:t> activity of ginger. </a:t>
            </a:r>
            <a:r>
              <a:rPr lang="en-US" sz="1600" dirty="0" err="1">
                <a:latin typeface="Times New Roman" panose="02020603050405020304" pitchFamily="18" charset="0"/>
                <a:cs typeface="Times New Roman" panose="02020603050405020304" pitchFamily="18" charset="0"/>
              </a:rPr>
              <a:t>Gingerols</a:t>
            </a:r>
            <a:r>
              <a:rPr lang="en-US" sz="1600" dirty="0">
                <a:latin typeface="Times New Roman" panose="02020603050405020304" pitchFamily="18" charset="0"/>
                <a:cs typeface="Times New Roman" panose="02020603050405020304" pitchFamily="18" charset="0"/>
              </a:rPr>
              <a:t> upon dehydration form </a:t>
            </a:r>
            <a:r>
              <a:rPr lang="en-US" sz="1600" dirty="0" err="1">
                <a:latin typeface="Times New Roman" panose="02020603050405020304" pitchFamily="18" charset="0"/>
                <a:cs typeface="Times New Roman" panose="02020603050405020304" pitchFamily="18" charset="0"/>
              </a:rPr>
              <a:t>shogaols</a:t>
            </a:r>
            <a:r>
              <a:rPr lang="en-US" sz="1600" dirty="0">
                <a:latin typeface="Times New Roman" panose="02020603050405020304" pitchFamily="18" charset="0"/>
                <a:cs typeface="Times New Roman" panose="02020603050405020304" pitchFamily="18" charset="0"/>
              </a:rPr>
              <a:t> and further degrade to </a:t>
            </a:r>
            <a:r>
              <a:rPr lang="en-US" sz="1600" dirty="0" err="1">
                <a:latin typeface="Times New Roman" panose="02020603050405020304" pitchFamily="18" charset="0"/>
                <a:cs typeface="Times New Roman" panose="02020603050405020304" pitchFamily="18" charset="0"/>
              </a:rPr>
              <a:t>zingerone</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312765" y="1975956"/>
            <a:ext cx="7633348" cy="3593911"/>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15</a:t>
            </a:fld>
            <a:endParaRPr lang="en-IN"/>
          </a:p>
        </p:txBody>
      </p:sp>
    </p:spTree>
    <p:extLst>
      <p:ext uri="{BB962C8B-B14F-4D97-AF65-F5344CB8AC3E}">
        <p14:creationId xmlns:p14="http://schemas.microsoft.com/office/powerpoint/2010/main" val="1092060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ctangle 2"/>
          <p:cNvSpPr/>
          <p:nvPr/>
        </p:nvSpPr>
        <p:spPr>
          <a:xfrm>
            <a:off x="1141926" y="404027"/>
            <a:ext cx="10835425" cy="1323439"/>
          </a:xfrm>
          <a:prstGeom prst="rect">
            <a:avLst/>
          </a:prstGeom>
        </p:spPr>
        <p:txBody>
          <a:bodyPr wrap="square">
            <a:spAutoFit/>
          </a:bodyPr>
          <a:lstStyle/>
          <a:p>
            <a:r>
              <a:rPr lang="en-US" sz="1600" dirty="0">
                <a:latin typeface="Times New Roman" panose="02020603050405020304" pitchFamily="18" charset="0"/>
                <a:cs typeface="Times New Roman" panose="02020603050405020304" pitchFamily="18" charset="0"/>
              </a:rPr>
              <a:t>Apart from the </a:t>
            </a:r>
            <a:r>
              <a:rPr lang="en-US" sz="1600" dirty="0" err="1">
                <a:latin typeface="Times New Roman" panose="02020603050405020304" pitchFamily="18" charset="0"/>
                <a:cs typeface="Times New Roman" panose="02020603050405020304" pitchFamily="18" charset="0"/>
              </a:rPr>
              <a:t>gingerols</a:t>
            </a:r>
            <a:r>
              <a:rPr lang="en-US" sz="1600" dirty="0">
                <a:latin typeface="Times New Roman" panose="02020603050405020304" pitchFamily="18" charset="0"/>
                <a:cs typeface="Times New Roman" panose="02020603050405020304" pitchFamily="18" charset="0"/>
              </a:rPr>
              <a:t> ginger constitutes of 50-70% carbohydrates present as starch, 3-8% lipids which includes free fatty acids like linoleic, </a:t>
            </a:r>
            <a:r>
              <a:rPr lang="en-US" sz="1600" dirty="0" err="1">
                <a:latin typeface="Times New Roman" panose="02020603050405020304" pitchFamily="18" charset="0"/>
                <a:cs typeface="Times New Roman" panose="02020603050405020304" pitchFamily="18" charset="0"/>
              </a:rPr>
              <a:t>linolenic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palmitic</a:t>
            </a:r>
            <a:r>
              <a:rPr lang="en-US" sz="1600" dirty="0">
                <a:latin typeface="Times New Roman" panose="02020603050405020304" pitchFamily="18" charset="0"/>
                <a:cs typeface="Times New Roman" panose="02020603050405020304" pitchFamily="18" charset="0"/>
              </a:rPr>
              <a:t>, oleic, </a:t>
            </a:r>
            <a:r>
              <a:rPr lang="en-US" sz="1600" dirty="0" err="1">
                <a:latin typeface="Times New Roman" panose="02020603050405020304" pitchFamily="18" charset="0"/>
                <a:cs typeface="Times New Roman" panose="02020603050405020304" pitchFamily="18" charset="0"/>
              </a:rPr>
              <a:t>capric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lauric</a:t>
            </a:r>
            <a:r>
              <a:rPr lang="en-US" sz="1600" dirty="0">
                <a:latin typeface="Times New Roman" panose="02020603050405020304" pitchFamily="18" charset="0"/>
                <a:cs typeface="Times New Roman" panose="02020603050405020304" pitchFamily="18" charset="0"/>
              </a:rPr>
              <a:t> and </a:t>
            </a:r>
            <a:r>
              <a:rPr lang="en-US" sz="1600" dirty="0" err="1">
                <a:latin typeface="Times New Roman" panose="02020603050405020304" pitchFamily="18" charset="0"/>
                <a:cs typeface="Times New Roman" panose="02020603050405020304" pitchFamily="18" charset="0"/>
              </a:rPr>
              <a:t>myristic</a:t>
            </a:r>
            <a:r>
              <a:rPr lang="en-US" sz="1600" dirty="0">
                <a:latin typeface="Times New Roman" panose="02020603050405020304" pitchFamily="18" charset="0"/>
                <a:cs typeface="Times New Roman" panose="02020603050405020304" pitchFamily="18" charset="0"/>
              </a:rPr>
              <a:t>, triglycerides and </a:t>
            </a:r>
            <a:r>
              <a:rPr lang="en-US" sz="1600" dirty="0" err="1">
                <a:latin typeface="Times New Roman" panose="02020603050405020304" pitchFamily="18" charset="0"/>
                <a:cs typeface="Times New Roman" panose="02020603050405020304" pitchFamily="18" charset="0"/>
              </a:rPr>
              <a:t>lecithins</a:t>
            </a:r>
            <a:r>
              <a:rPr lang="en-US" sz="1600" dirty="0">
                <a:latin typeface="Times New Roman" panose="02020603050405020304" pitchFamily="18" charset="0"/>
                <a:cs typeface="Times New Roman" panose="02020603050405020304" pitchFamily="18" charset="0"/>
              </a:rPr>
              <a:t>. The resinous matter constitutes 5-8% and volatile oil around 1-2% of the constituents in ginger. The aroma of ginger is mainly due to oil of ginger which contains a mixture of over 50 constituents. Volatile oils consist mainly of the </a:t>
            </a:r>
            <a:r>
              <a:rPr lang="en-US" sz="1600" dirty="0" err="1">
                <a:latin typeface="Times New Roman" panose="02020603050405020304" pitchFamily="18" charset="0"/>
                <a:cs typeface="Times New Roman" panose="02020603050405020304" pitchFamily="18" charset="0"/>
              </a:rPr>
              <a:t>sesiquiterpenes</a:t>
            </a:r>
            <a:r>
              <a:rPr lang="en-US" sz="1600" dirty="0">
                <a:latin typeface="Times New Roman" panose="02020603050405020304" pitchFamily="18" charset="0"/>
                <a:cs typeface="Times New Roman" panose="02020603050405020304" pitchFamily="18" charset="0"/>
              </a:rPr>
              <a:t> (</a:t>
            </a:r>
            <a:r>
              <a:rPr lang="el-GR" sz="1600" dirty="0">
                <a:latin typeface="Times New Roman" panose="02020603050405020304" pitchFamily="18" charset="0"/>
                <a:cs typeface="Times New Roman" panose="02020603050405020304" pitchFamily="18" charset="0"/>
              </a:rPr>
              <a:t>β-</a:t>
            </a:r>
            <a:r>
              <a:rPr lang="en-US" sz="1600" dirty="0" err="1">
                <a:latin typeface="Times New Roman" panose="02020603050405020304" pitchFamily="18" charset="0"/>
                <a:cs typeface="Times New Roman" panose="02020603050405020304" pitchFamily="18" charset="0"/>
              </a:rPr>
              <a:t>besabolene</a:t>
            </a:r>
            <a:r>
              <a:rPr lang="en-US" sz="1600" dirty="0">
                <a:latin typeface="Times New Roman" panose="02020603050405020304" pitchFamily="18" charset="0"/>
                <a:cs typeface="Times New Roman" panose="02020603050405020304" pitchFamily="18" charset="0"/>
              </a:rPr>
              <a:t> and </a:t>
            </a:r>
            <a:r>
              <a:rPr lang="en-US" sz="1600" dirty="0" err="1">
                <a:latin typeface="Times New Roman" panose="02020603050405020304" pitchFamily="18" charset="0"/>
                <a:cs typeface="Times New Roman" panose="02020603050405020304" pitchFamily="18" charset="0"/>
              </a:rPr>
              <a:t>zingiberene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monoterpenes</a:t>
            </a:r>
            <a:r>
              <a:rPr lang="en-US" sz="1600" dirty="0">
                <a:latin typeface="Times New Roman" panose="02020603050405020304" pitchFamily="18" charset="0"/>
                <a:cs typeface="Times New Roman" panose="02020603050405020304" pitchFamily="18" charset="0"/>
              </a:rPr>
              <a:t> (</a:t>
            </a:r>
            <a:r>
              <a:rPr lang="el-GR" sz="1600" dirty="0">
                <a:latin typeface="Times New Roman" panose="02020603050405020304" pitchFamily="18" charset="0"/>
                <a:cs typeface="Times New Roman" panose="02020603050405020304" pitchFamily="18" charset="0"/>
              </a:rPr>
              <a:t>β-</a:t>
            </a:r>
            <a:r>
              <a:rPr lang="en-US" sz="1600" dirty="0" err="1">
                <a:latin typeface="Times New Roman" panose="02020603050405020304" pitchFamily="18" charset="0"/>
                <a:cs typeface="Times New Roman" panose="02020603050405020304" pitchFamily="18" charset="0"/>
              </a:rPr>
              <a:t>phelandrene</a:t>
            </a:r>
            <a:r>
              <a:rPr lang="en-US" sz="1600" dirty="0">
                <a:latin typeface="Times New Roman" panose="02020603050405020304" pitchFamily="18" charset="0"/>
                <a:cs typeface="Times New Roman" panose="02020603050405020304" pitchFamily="18" charset="0"/>
              </a:rPr>
              <a:t>, cineol, </a:t>
            </a:r>
            <a:r>
              <a:rPr lang="en-US" sz="1600" dirty="0" err="1">
                <a:latin typeface="Times New Roman" panose="02020603050405020304" pitchFamily="18" charset="0"/>
                <a:cs typeface="Times New Roman" panose="02020603050405020304" pitchFamily="18" charset="0"/>
              </a:rPr>
              <a:t>borneol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citral</a:t>
            </a:r>
            <a:r>
              <a:rPr lang="en-US" sz="1600" dirty="0">
                <a:latin typeface="Times New Roman" panose="02020603050405020304" pitchFamily="18" charset="0"/>
                <a:cs typeface="Times New Roman" panose="02020603050405020304" pitchFamily="18" charset="0"/>
              </a:rPr>
              <a:t>) and the </a:t>
            </a:r>
            <a:r>
              <a:rPr lang="en-US" sz="1600" dirty="0" err="1">
                <a:latin typeface="Times New Roman" panose="02020603050405020304" pitchFamily="18" charset="0"/>
                <a:cs typeface="Times New Roman" panose="02020603050405020304" pitchFamily="18" charset="0"/>
              </a:rPr>
              <a:t>sesquiterpene</a:t>
            </a:r>
            <a:r>
              <a:rPr lang="en-US" sz="1600" dirty="0">
                <a:latin typeface="Times New Roman" panose="02020603050405020304" pitchFamily="18" charset="0"/>
                <a:cs typeface="Times New Roman" panose="02020603050405020304" pitchFamily="18" charset="0"/>
              </a:rPr>
              <a:t> alcohol </a:t>
            </a:r>
            <a:r>
              <a:rPr lang="en-US" sz="1600" dirty="0" err="1">
                <a:latin typeface="Times New Roman" panose="02020603050405020304" pitchFamily="18" charset="0"/>
                <a:cs typeface="Times New Roman" panose="02020603050405020304" pitchFamily="18" charset="0"/>
              </a:rPr>
              <a:t>zingiberol</a:t>
            </a:r>
            <a:r>
              <a:rPr lang="en-US" sz="1600"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4182279" y="1946090"/>
            <a:ext cx="4717021" cy="4043161"/>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16</a:t>
            </a:fld>
            <a:endParaRPr lang="en-IN"/>
          </a:p>
        </p:txBody>
      </p:sp>
    </p:spTree>
    <p:extLst>
      <p:ext uri="{BB962C8B-B14F-4D97-AF65-F5344CB8AC3E}">
        <p14:creationId xmlns:p14="http://schemas.microsoft.com/office/powerpoint/2010/main" val="2422590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971550" y="399245"/>
            <a:ext cx="10825498" cy="6001643"/>
          </a:xfrm>
          <a:prstGeom prst="rect">
            <a:avLst/>
          </a:prstGeom>
          <a:noFill/>
        </p:spPr>
        <p:txBody>
          <a:bodyPr wrap="square" rtlCol="0">
            <a:spAutoFit/>
          </a:bodyPr>
          <a:lstStyle/>
          <a:p>
            <a:pPr>
              <a:lnSpc>
                <a:spcPct val="200000"/>
              </a:lnSpc>
            </a:pPr>
            <a:r>
              <a:rPr lang="en-US" sz="1600" b="1" dirty="0">
                <a:latin typeface="Times New Roman" panose="02020603050405020304" pitchFamily="18" charset="0"/>
                <a:cs typeface="Times New Roman" panose="02020603050405020304" pitchFamily="18" charset="0"/>
              </a:rPr>
              <a:t>USES</a:t>
            </a:r>
          </a:p>
          <a:p>
            <a:pPr marL="285750" indent="-285750">
              <a:lnSpc>
                <a:spcPct val="200000"/>
              </a:lnSpc>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Ginger is used as an anti-emetic and it has been proposed that the aromatic, carminative and possibly absorbent properties of ginger improve the effects of motion sickness directly in the GI tract unlike the </a:t>
            </a:r>
            <a:r>
              <a:rPr lang="en-US" sz="1600" dirty="0" err="1">
                <a:latin typeface="Times New Roman" panose="02020603050405020304" pitchFamily="18" charset="0"/>
                <a:cs typeface="Times New Roman" panose="02020603050405020304" pitchFamily="18" charset="0"/>
              </a:rPr>
              <a:t>anithistamines</a:t>
            </a:r>
            <a:r>
              <a:rPr lang="en-US" sz="1600" dirty="0">
                <a:latin typeface="Times New Roman" panose="02020603050405020304" pitchFamily="18" charset="0"/>
                <a:cs typeface="Times New Roman" panose="02020603050405020304" pitchFamily="18" charset="0"/>
              </a:rPr>
              <a:t>. It also is effective in the control of vomiting and nausea in hyperemesis </a:t>
            </a:r>
            <a:r>
              <a:rPr lang="en-US" sz="1600" dirty="0" err="1">
                <a:latin typeface="Times New Roman" panose="02020603050405020304" pitchFamily="18" charset="0"/>
                <a:cs typeface="Times New Roman" panose="02020603050405020304" pitchFamily="18" charset="0"/>
              </a:rPr>
              <a:t>gravidarum</a:t>
            </a:r>
            <a:r>
              <a:rPr lang="en-US" sz="1600" dirty="0">
                <a:latin typeface="Times New Roman" panose="02020603050405020304" pitchFamily="18" charset="0"/>
                <a:cs typeface="Times New Roman" panose="02020603050405020304" pitchFamily="18" charset="0"/>
              </a:rPr>
              <a:t> as well as postoperative nausea and vomiting.</a:t>
            </a:r>
          </a:p>
          <a:p>
            <a:pPr marL="285750" indent="-285750">
              <a:lnSpc>
                <a:spcPct val="200000"/>
              </a:lnSpc>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cardiovascular activity shown by ginger is mainly due to the </a:t>
            </a:r>
            <a:r>
              <a:rPr lang="en-US" sz="1600" dirty="0" err="1">
                <a:latin typeface="Times New Roman" panose="02020603050405020304" pitchFamily="18" charset="0"/>
                <a:cs typeface="Times New Roman" panose="02020603050405020304" pitchFamily="18" charset="0"/>
              </a:rPr>
              <a:t>gingerols</a:t>
            </a:r>
            <a:r>
              <a:rPr lang="en-US" sz="1600" dirty="0">
                <a:latin typeface="Times New Roman" panose="02020603050405020304" pitchFamily="18" charset="0"/>
                <a:cs typeface="Times New Roman" panose="02020603050405020304" pitchFamily="18" charset="0"/>
              </a:rPr>
              <a:t> and </a:t>
            </a:r>
            <a:r>
              <a:rPr lang="en-US" sz="1600" dirty="0" err="1">
                <a:latin typeface="Times New Roman" panose="02020603050405020304" pitchFamily="18" charset="0"/>
                <a:cs typeface="Times New Roman" panose="02020603050405020304" pitchFamily="18" charset="0"/>
              </a:rPr>
              <a:t>shogaols</a:t>
            </a:r>
            <a:r>
              <a:rPr lang="en-US" sz="1600" dirty="0">
                <a:latin typeface="Times New Roman" panose="02020603050405020304" pitchFamily="18" charset="0"/>
                <a:cs typeface="Times New Roman" panose="02020603050405020304" pitchFamily="18" charset="0"/>
              </a:rPr>
              <a:t>. The proposed mechanism for these activities is due to  the inhibition of prostaglandin </a:t>
            </a:r>
            <a:r>
              <a:rPr lang="en-US" sz="1600" dirty="0" err="1">
                <a:latin typeface="Times New Roman" panose="02020603050405020304" pitchFamily="18" charset="0"/>
                <a:cs typeface="Times New Roman" panose="02020603050405020304" pitchFamily="18" charset="0"/>
              </a:rPr>
              <a:t>synthetase</a:t>
            </a:r>
            <a:r>
              <a:rPr lang="en-US" sz="1600" dirty="0">
                <a:latin typeface="Times New Roman" panose="02020603050405020304" pitchFamily="18" charset="0"/>
                <a:cs typeface="Times New Roman" panose="02020603050405020304" pitchFamily="18" charset="0"/>
              </a:rPr>
              <a:t> thus hampering prostaglandin biosynthesis by the </a:t>
            </a:r>
            <a:r>
              <a:rPr lang="en-US" sz="1600" dirty="0" err="1">
                <a:latin typeface="Times New Roman" panose="02020603050405020304" pitchFamily="18" charset="0"/>
                <a:cs typeface="Times New Roman" panose="02020603050405020304" pitchFamily="18" charset="0"/>
              </a:rPr>
              <a:t>gingerols</a:t>
            </a:r>
            <a:r>
              <a:rPr lang="en-US" sz="1600" dirty="0">
                <a:latin typeface="Times New Roman" panose="02020603050405020304" pitchFamily="18" charset="0"/>
                <a:cs typeface="Times New Roman" panose="02020603050405020304" pitchFamily="18" charset="0"/>
              </a:rPr>
              <a:t>.</a:t>
            </a:r>
          </a:p>
          <a:p>
            <a:pPr marL="285750" indent="-285750">
              <a:lnSpc>
                <a:spcPct val="200000"/>
              </a:lnSpc>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Ginger also has antiplatelet aggregation property which is due to the inhibition of thromboxane synthesis.</a:t>
            </a:r>
          </a:p>
          <a:p>
            <a:pPr marL="285750" indent="-285750">
              <a:lnSpc>
                <a:spcPct val="200000"/>
              </a:lnSpc>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Ginger also lowers cholesterol levels by inhibition of cholesterol biosynthesis under the assumption of inhibiting </a:t>
            </a:r>
            <a:r>
              <a:rPr lang="en-US" sz="1600" dirty="0" err="1">
                <a:latin typeface="Times New Roman" panose="02020603050405020304" pitchFamily="18" charset="0"/>
                <a:cs typeface="Times New Roman" panose="02020603050405020304" pitchFamily="18" charset="0"/>
              </a:rPr>
              <a:t>HMGCoA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reductase</a:t>
            </a:r>
            <a:r>
              <a:rPr lang="en-US" sz="1600" dirty="0">
                <a:latin typeface="Times New Roman" panose="02020603050405020304" pitchFamily="18" charset="0"/>
                <a:cs typeface="Times New Roman" panose="02020603050405020304" pitchFamily="18" charset="0"/>
              </a:rPr>
              <a:t>.</a:t>
            </a:r>
          </a:p>
          <a:p>
            <a:pPr marL="285750" indent="-285750">
              <a:lnSpc>
                <a:spcPct val="200000"/>
              </a:lnSpc>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Ginger also possess antitussive, anti pyretic and analgesic effects.</a:t>
            </a:r>
          </a:p>
          <a:p>
            <a:pPr marL="285750" indent="-285750">
              <a:lnSpc>
                <a:spcPct val="200000"/>
              </a:lnSpc>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Ginger rhizome also has been reported to have fungicidal, antibacterial and anthelmintic properties.</a:t>
            </a:r>
          </a:p>
          <a:p>
            <a:pPr marL="285750" indent="-285750">
              <a:lnSpc>
                <a:spcPct val="200000"/>
              </a:lnSpc>
              <a:buFont typeface="Wingdings" panose="05000000000000000000" pitchFamily="2" charset="2"/>
              <a:buChar char="§"/>
            </a:pPr>
            <a:r>
              <a:rPr lang="en-US" sz="1600" dirty="0" err="1">
                <a:latin typeface="Times New Roman" panose="02020603050405020304" pitchFamily="18" charset="0"/>
                <a:cs typeface="Times New Roman" panose="02020603050405020304" pitchFamily="18" charset="0"/>
              </a:rPr>
              <a:t>Sesquiterpene</a:t>
            </a:r>
            <a:r>
              <a:rPr lang="en-US" sz="1600" dirty="0">
                <a:latin typeface="Times New Roman" panose="02020603050405020304" pitchFamily="18" charset="0"/>
                <a:cs typeface="Times New Roman" panose="02020603050405020304" pitchFamily="18" charset="0"/>
              </a:rPr>
              <a:t> hydrocarbons are responsible for the anti- ulcer activity.</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17</a:t>
            </a:fld>
            <a:endParaRPr lang="en-IN"/>
          </a:p>
        </p:txBody>
      </p:sp>
    </p:spTree>
    <p:extLst>
      <p:ext uri="{BB962C8B-B14F-4D97-AF65-F5344CB8AC3E}">
        <p14:creationId xmlns:p14="http://schemas.microsoft.com/office/powerpoint/2010/main" val="49267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p:cNvSpPr txBox="1"/>
          <p:nvPr/>
        </p:nvSpPr>
        <p:spPr>
          <a:xfrm>
            <a:off x="888642" y="399245"/>
            <a:ext cx="7508383" cy="2616101"/>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GINGER</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Synonyms: </a:t>
            </a:r>
            <a:r>
              <a:rPr lang="en-US" sz="1600" dirty="0" err="1">
                <a:latin typeface="Times New Roman" panose="02020603050405020304" pitchFamily="18" charset="0"/>
                <a:cs typeface="Times New Roman" panose="02020603050405020304" pitchFamily="18" charset="0"/>
              </a:rPr>
              <a:t>Zinziber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Guj</a:t>
            </a:r>
            <a:r>
              <a:rPr lang="en-US" sz="1600" dirty="0">
                <a:latin typeface="Times New Roman" panose="02020603050405020304" pitchFamily="18" charset="0"/>
                <a:cs typeface="Times New Roman" panose="02020603050405020304" pitchFamily="18" charset="0"/>
              </a:rPr>
              <a:t>. – </a:t>
            </a:r>
            <a:r>
              <a:rPr lang="en-US" sz="1600" dirty="0" err="1">
                <a:latin typeface="Times New Roman" panose="02020603050405020304" pitchFamily="18" charset="0"/>
                <a:cs typeface="Times New Roman" panose="02020603050405020304" pitchFamily="18" charset="0"/>
              </a:rPr>
              <a:t>Soonth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Hin</a:t>
            </a:r>
            <a:r>
              <a:rPr lang="en-US" sz="1600" dirty="0">
                <a:latin typeface="Times New Roman" panose="02020603050405020304" pitchFamily="18" charset="0"/>
                <a:cs typeface="Times New Roman" panose="02020603050405020304" pitchFamily="18" charset="0"/>
              </a:rPr>
              <a:t>. – </a:t>
            </a:r>
            <a:r>
              <a:rPr lang="en-US" sz="1600" dirty="0" err="1">
                <a:latin typeface="Times New Roman" panose="02020603050405020304" pitchFamily="18" charset="0"/>
                <a:cs typeface="Times New Roman" panose="02020603050405020304" pitchFamily="18" charset="0"/>
              </a:rPr>
              <a:t>Saunth</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Biological source: </a:t>
            </a:r>
            <a:r>
              <a:rPr lang="en-US" sz="1600" dirty="0">
                <a:latin typeface="Times New Roman" panose="02020603050405020304" pitchFamily="18" charset="0"/>
                <a:cs typeface="Times New Roman" panose="02020603050405020304" pitchFamily="18" charset="0"/>
              </a:rPr>
              <a:t>Ginger consists of the rhizomes of </a:t>
            </a:r>
            <a:r>
              <a:rPr lang="en-US" sz="1600" dirty="0" err="1">
                <a:latin typeface="Times New Roman" panose="02020603050405020304" pitchFamily="18" charset="0"/>
                <a:cs typeface="Times New Roman" panose="02020603050405020304" pitchFamily="18" charset="0"/>
              </a:rPr>
              <a:t>Zingiber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officinale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Roscose</a:t>
            </a:r>
            <a:r>
              <a:rPr lang="en-US" sz="1600" dirty="0">
                <a:latin typeface="Times New Roman" panose="02020603050405020304" pitchFamily="18" charset="0"/>
                <a:cs typeface="Times New Roman" panose="02020603050405020304" pitchFamily="18" charset="0"/>
              </a:rPr>
              <a:t> and dried in the sun.</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Family: </a:t>
            </a:r>
            <a:r>
              <a:rPr lang="en-US" sz="1600" dirty="0" err="1">
                <a:latin typeface="Times New Roman" panose="02020603050405020304" pitchFamily="18" charset="0"/>
                <a:cs typeface="Times New Roman" panose="02020603050405020304" pitchFamily="18" charset="0"/>
              </a:rPr>
              <a:t>Zingiberaceae</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Geographical source</a:t>
            </a:r>
            <a:r>
              <a:rPr lang="en-US" sz="1600" dirty="0">
                <a:latin typeface="Times New Roman" panose="02020603050405020304" pitchFamily="18" charset="0"/>
                <a:cs typeface="Times New Roman" panose="02020603050405020304" pitchFamily="18" charset="0"/>
              </a:rPr>
              <a:t>: Jamaica, South India, Africa, Japan</a:t>
            </a:r>
          </a:p>
        </p:txBody>
      </p:sp>
      <p:pic>
        <p:nvPicPr>
          <p:cNvPr id="7" name="Picture 6"/>
          <p:cNvPicPr>
            <a:picLocks noChangeAspect="1"/>
          </p:cNvPicPr>
          <p:nvPr/>
        </p:nvPicPr>
        <p:blipFill rotWithShape="1">
          <a:blip r:embed="rId2"/>
          <a:srcRect l="39672" t="22491" r="42510" b="5502"/>
          <a:stretch/>
        </p:blipFill>
        <p:spPr>
          <a:xfrm>
            <a:off x="8216721" y="258480"/>
            <a:ext cx="3851655" cy="6592024"/>
          </a:xfrm>
          <a:prstGeom prst="rect">
            <a:avLst/>
          </a:prstGeom>
        </p:spPr>
      </p:pic>
      <p:pic>
        <p:nvPicPr>
          <p:cNvPr id="8" name="Picture 7"/>
          <p:cNvPicPr>
            <a:picLocks noChangeAspect="1"/>
          </p:cNvPicPr>
          <p:nvPr/>
        </p:nvPicPr>
        <p:blipFill rotWithShape="1">
          <a:blip r:embed="rId3"/>
          <a:srcRect l="38782" t="51364" r="42708" b="17298"/>
          <a:stretch/>
        </p:blipFill>
        <p:spPr>
          <a:xfrm>
            <a:off x="0" y="3059154"/>
            <a:ext cx="3651163" cy="3475438"/>
          </a:xfrm>
          <a:prstGeom prst="rect">
            <a:avLst/>
          </a:prstGeom>
        </p:spPr>
      </p:pic>
      <p:pic>
        <p:nvPicPr>
          <p:cNvPr id="9" name="Picture 8"/>
          <p:cNvPicPr>
            <a:picLocks noChangeAspect="1"/>
          </p:cNvPicPr>
          <p:nvPr/>
        </p:nvPicPr>
        <p:blipFill>
          <a:blip r:embed="rId4"/>
          <a:stretch>
            <a:fillRect/>
          </a:stretch>
        </p:blipFill>
        <p:spPr>
          <a:xfrm>
            <a:off x="4642833" y="3057002"/>
            <a:ext cx="2578077" cy="3388793"/>
          </a:xfrm>
          <a:prstGeom prst="rect">
            <a:avLst/>
          </a:prstGeom>
        </p:spPr>
      </p:pic>
      <p:sp>
        <p:nvSpPr>
          <p:cNvPr id="13" name="Rectangle 12"/>
          <p:cNvSpPr/>
          <p:nvPr/>
        </p:nvSpPr>
        <p:spPr>
          <a:xfrm>
            <a:off x="5103811" y="6481172"/>
            <a:ext cx="1759456" cy="369332"/>
          </a:xfrm>
          <a:prstGeom prst="rect">
            <a:avLst/>
          </a:prstGeom>
        </p:spPr>
        <p:txBody>
          <a:bodyPr wrap="none">
            <a:spAutoFit/>
          </a:bodyPr>
          <a:lstStyle/>
          <a:p>
            <a:r>
              <a:rPr lang="en-US" dirty="0" err="1"/>
              <a:t>Costus</a:t>
            </a:r>
            <a:r>
              <a:rPr lang="en-US" dirty="0"/>
              <a:t> </a:t>
            </a:r>
            <a:r>
              <a:rPr lang="en-US" dirty="0" err="1"/>
              <a:t>speciosus</a:t>
            </a:r>
            <a:endParaRPr lang="en-US" dirty="0"/>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Picture 5"/>
          <p:cNvPicPr>
            <a:picLocks noChangeAspect="1"/>
          </p:cNvPicPr>
          <p:nvPr/>
        </p:nvPicPr>
        <p:blipFill rotWithShape="1">
          <a:blip r:embed="rId2"/>
          <a:srcRect l="17897" t="36400" r="63693" b="43354"/>
          <a:stretch/>
        </p:blipFill>
        <p:spPr>
          <a:xfrm>
            <a:off x="2987898" y="1133341"/>
            <a:ext cx="6929055" cy="4284094"/>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1503630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868518" y="437881"/>
            <a:ext cx="11018681" cy="5016758"/>
          </a:xfrm>
          <a:prstGeom prst="rect">
            <a:avLst/>
          </a:prstGeom>
          <a:noFill/>
        </p:spPr>
        <p:txBody>
          <a:bodyPr wrap="square" rtlCol="0">
            <a:spAutoFit/>
          </a:bodyPr>
          <a:lstStyle/>
          <a:p>
            <a:pPr algn="just"/>
            <a:r>
              <a:rPr lang="en-US" sz="1600" b="1" dirty="0" err="1">
                <a:latin typeface="Times New Roman" panose="02020603050405020304" pitchFamily="18" charset="0"/>
                <a:cs typeface="Times New Roman" panose="02020603050405020304" pitchFamily="18" charset="0"/>
              </a:rPr>
              <a:t>Costus</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speciosus</a:t>
            </a:r>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Koen. (Keu, Crape ginger), an Indian ornamental plant, belonging to family </a:t>
            </a:r>
            <a:r>
              <a:rPr lang="en-US" sz="1600" dirty="0" err="1">
                <a:latin typeface="Times New Roman" panose="02020603050405020304" pitchFamily="18" charset="0"/>
                <a:cs typeface="Times New Roman" panose="02020603050405020304" pitchFamily="18" charset="0"/>
              </a:rPr>
              <a:t>Costaceae</a:t>
            </a:r>
            <a:r>
              <a:rPr lang="en-US" sz="1600" dirty="0">
                <a:latin typeface="Times New Roman" panose="02020603050405020304" pitchFamily="18" charset="0"/>
                <a:cs typeface="Times New Roman" panose="02020603050405020304" pitchFamily="18" charset="0"/>
              </a:rPr>
              <a:t>. The plant is widely distributed in India in the tropical or sub-tropical climate from the sea level to the Himalayas, excluding the arid and semi-arid areas of Punjab, Haryana, Rajasthan, Gujarat and the peninsular India. It is found throughout the country in moist tropical evergreen forests, up to an altitude of 1200 m. It is common along roadsides, streams and in wastelands. It is widely distributed in Assam, Meghalaya, Bihar, </a:t>
            </a:r>
            <a:r>
              <a:rPr lang="en-US" sz="1600" dirty="0" err="1">
                <a:latin typeface="Times New Roman" panose="02020603050405020304" pitchFamily="18" charset="0"/>
                <a:cs typeface="Times New Roman" panose="02020603050405020304" pitchFamily="18" charset="0"/>
              </a:rPr>
              <a:t>Khasi</a:t>
            </a:r>
            <a:r>
              <a:rPr lang="en-US" sz="1600" dirty="0">
                <a:latin typeface="Times New Roman" panose="02020603050405020304" pitchFamily="18" charset="0"/>
                <a:cs typeface="Times New Roman" panose="02020603050405020304" pitchFamily="18" charset="0"/>
              </a:rPr>
              <a:t> and </a:t>
            </a:r>
            <a:r>
              <a:rPr lang="en-US" sz="1600" dirty="0" err="1">
                <a:latin typeface="Times New Roman" panose="02020603050405020304" pitchFamily="18" charset="0"/>
                <a:cs typeface="Times New Roman" panose="02020603050405020304" pitchFamily="18" charset="0"/>
              </a:rPr>
              <a:t>Jaintia</a:t>
            </a:r>
            <a:r>
              <a:rPr lang="en-US" sz="1600" dirty="0">
                <a:latin typeface="Times New Roman" panose="02020603050405020304" pitchFamily="18" charset="0"/>
                <a:cs typeface="Times New Roman" panose="02020603050405020304" pitchFamily="18" charset="0"/>
              </a:rPr>
              <a:t> Hills, Uttaranchal, Orissa, MP, North Bengal </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 The </a:t>
            </a:r>
            <a:r>
              <a:rPr lang="en-US" sz="1600" b="1" dirty="0">
                <a:latin typeface="Times New Roman" panose="02020603050405020304" pitchFamily="18" charset="0"/>
                <a:cs typeface="Times New Roman" panose="02020603050405020304" pitchFamily="18" charset="0"/>
              </a:rPr>
              <a:t>rhizomes</a:t>
            </a:r>
            <a:r>
              <a:rPr lang="en-US" sz="1600" dirty="0">
                <a:latin typeface="Times New Roman" panose="02020603050405020304" pitchFamily="18" charset="0"/>
                <a:cs typeface="Times New Roman" panose="02020603050405020304" pitchFamily="18" charset="0"/>
              </a:rPr>
              <a:t> are bitter and show anthelmintic, astringent, expectorant properties. The rhizome extract is used as a tonic and useful in relieving burning sensation, constipation, leprosy, asthma, bronchitis, anemia and other skin ailments, fever and has </a:t>
            </a:r>
            <a:r>
              <a:rPr lang="en-US" sz="1600" dirty="0" err="1">
                <a:latin typeface="Times New Roman" panose="02020603050405020304" pitchFamily="18" charset="0"/>
                <a:cs typeface="Times New Roman" panose="02020603050405020304" pitchFamily="18" charset="0"/>
              </a:rPr>
              <a:t>hepatoprotective</a:t>
            </a:r>
            <a:r>
              <a:rPr lang="en-US" sz="1600" dirty="0">
                <a:latin typeface="Times New Roman" panose="02020603050405020304" pitchFamily="18" charset="0"/>
                <a:cs typeface="Times New Roman" panose="02020603050405020304" pitchFamily="18" charset="0"/>
              </a:rPr>
              <a:t> properties. Rhizome paste is used for treating boils and also to make sexual hormones and contraceptive. Leaves are used for scabies and stomach ailments. Stems are ground into a paste and applied for blisters. Rhizome extract is used for treating snake bites. The rhizome is used internally in the treatment of abdominal pain, liver problems, jaundice, gall bladder pain, etc. The Leaves also possess hypoglycemic properties and insulin potentiating action in addition to decreasing blood glucose. The rhizome possesses antifertility, anticholinesterase, anti-inflammatory, antipyretic and </a:t>
            </a:r>
            <a:r>
              <a:rPr lang="en-US" sz="1600" dirty="0" err="1">
                <a:latin typeface="Times New Roman" panose="02020603050405020304" pitchFamily="18" charset="0"/>
                <a:cs typeface="Times New Roman" panose="02020603050405020304" pitchFamily="18" charset="0"/>
              </a:rPr>
              <a:t>antihelminthic</a:t>
            </a:r>
            <a:r>
              <a:rPr lang="en-US" sz="1600" dirty="0">
                <a:latin typeface="Times New Roman" panose="02020603050405020304" pitchFamily="18" charset="0"/>
                <a:cs typeface="Times New Roman" panose="02020603050405020304" pitchFamily="18" charset="0"/>
              </a:rPr>
              <a:t> activities. Pharmacological studies showed that the rhizomes of C. </a:t>
            </a:r>
            <a:r>
              <a:rPr lang="en-US" sz="1600" dirty="0" err="1">
                <a:latin typeface="Times New Roman" panose="02020603050405020304" pitchFamily="18" charset="0"/>
                <a:cs typeface="Times New Roman" panose="02020603050405020304" pitchFamily="18" charset="0"/>
              </a:rPr>
              <a:t>speciosus</a:t>
            </a:r>
            <a:r>
              <a:rPr lang="en-US" sz="1600" dirty="0">
                <a:latin typeface="Times New Roman" panose="02020603050405020304" pitchFamily="18" charset="0"/>
                <a:cs typeface="Times New Roman" panose="02020603050405020304" pitchFamily="18" charset="0"/>
              </a:rPr>
              <a:t> possess </a:t>
            </a:r>
            <a:r>
              <a:rPr lang="en-US" sz="1600" dirty="0" err="1">
                <a:latin typeface="Times New Roman" panose="02020603050405020304" pitchFamily="18" charset="0"/>
                <a:cs typeface="Times New Roman" panose="02020603050405020304" pitchFamily="18" charset="0"/>
              </a:rPr>
              <a:t>cardiotonic</a:t>
            </a:r>
            <a:r>
              <a:rPr lang="en-US" sz="1600" dirty="0">
                <a:latin typeface="Times New Roman" panose="02020603050405020304" pitchFamily="18" charset="0"/>
                <a:cs typeface="Times New Roman" panose="02020603050405020304" pitchFamily="18" charset="0"/>
              </a:rPr>
              <a:t>, hydrochloric, diuretic and CNS depressant activity.</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err="1">
                <a:latin typeface="Times New Roman" panose="02020603050405020304" pitchFamily="18" charset="0"/>
                <a:cs typeface="Times New Roman" panose="02020603050405020304" pitchFamily="18" charset="0"/>
              </a:rPr>
              <a:t>Zingiber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officinale</a:t>
            </a:r>
            <a:r>
              <a:rPr lang="en-US" sz="1600" dirty="0">
                <a:latin typeface="Times New Roman" panose="02020603050405020304" pitchFamily="18" charset="0"/>
                <a:cs typeface="Times New Roman" panose="02020603050405020304" pitchFamily="18" charset="0"/>
              </a:rPr>
              <a:t> was also one of the first oriental spices to be grown to the Europeans. But now it is found to grow extensively in the tropical and subtropical regions of the world particularly in Bangladesh, India, Taiwan, Jamaica, Africa, Mexico, China and Japan. It is a household remedy for dyspepsia, flatulence, colic and diarrhea1. </a:t>
            </a:r>
            <a:r>
              <a:rPr lang="en-US" sz="1600" u="sng" dirty="0">
                <a:latin typeface="Times New Roman" panose="02020603050405020304" pitchFamily="18" charset="0"/>
                <a:cs typeface="Times New Roman" panose="02020603050405020304" pitchFamily="18" charset="0"/>
              </a:rPr>
              <a:t>Ginger rhizomes contain both aromatic and pungent compounds. It has been shown to have an antipyretic, hypotensive, </a:t>
            </a:r>
            <a:r>
              <a:rPr lang="en-US" sz="1600" u="sng" dirty="0" err="1">
                <a:latin typeface="Times New Roman" panose="02020603050405020304" pitchFamily="18" charset="0"/>
                <a:cs typeface="Times New Roman" panose="02020603050405020304" pitchFamily="18" charset="0"/>
              </a:rPr>
              <a:t>cardiotonic</a:t>
            </a:r>
            <a:r>
              <a:rPr lang="en-US" sz="1600" u="sng" dirty="0">
                <a:latin typeface="Times New Roman" panose="02020603050405020304" pitchFamily="18" charset="0"/>
                <a:cs typeface="Times New Roman" panose="02020603050405020304" pitchFamily="18" charset="0"/>
              </a:rPr>
              <a:t>, antiplatelet, </a:t>
            </a:r>
            <a:r>
              <a:rPr lang="en-US" sz="1600" u="sng" dirty="0" err="1">
                <a:latin typeface="Times New Roman" panose="02020603050405020304" pitchFamily="18" charset="0"/>
                <a:cs typeface="Times New Roman" panose="02020603050405020304" pitchFamily="18" charset="0"/>
              </a:rPr>
              <a:t>antiangiogenic</a:t>
            </a:r>
            <a:r>
              <a:rPr lang="en-US" sz="1600" u="sng" dirty="0">
                <a:latin typeface="Times New Roman" panose="02020603050405020304" pitchFamily="18" charset="0"/>
                <a:cs typeface="Times New Roman" panose="02020603050405020304" pitchFamily="18" charset="0"/>
              </a:rPr>
              <a:t>, anti-inflammatory and analgesic, cytotoxic, apoptotic and antitumor activities.</a:t>
            </a:r>
            <a:r>
              <a:rPr lang="en-US" sz="1600" dirty="0">
                <a:latin typeface="Times New Roman" panose="02020603050405020304" pitchFamily="18" charset="0"/>
                <a:cs typeface="Times New Roman" panose="02020603050405020304" pitchFamily="18" charset="0"/>
              </a:rPr>
              <a:t> </a:t>
            </a: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2218053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842761" y="467183"/>
            <a:ext cx="7979267" cy="5570756"/>
          </a:xfrm>
          <a:prstGeom prst="rect">
            <a:avLst/>
          </a:prstGeom>
        </p:spPr>
        <p:txBody>
          <a:bodyPr wrap="square">
            <a:spAutoFit/>
          </a:bodyPr>
          <a:lstStyle/>
          <a:p>
            <a:r>
              <a:rPr lang="en-US" sz="2000" b="1" dirty="0" err="1">
                <a:latin typeface="Times New Roman" panose="02020603050405020304" pitchFamily="18" charset="0"/>
                <a:cs typeface="Times New Roman" panose="02020603050405020304" pitchFamily="18" charset="0"/>
              </a:rPr>
              <a:t>Macroscopical</a:t>
            </a:r>
            <a:r>
              <a:rPr lang="en-US" sz="2000" b="1" dirty="0">
                <a:latin typeface="Times New Roman" panose="02020603050405020304" pitchFamily="18" charset="0"/>
                <a:cs typeface="Times New Roman" panose="02020603050405020304" pitchFamily="18" charset="0"/>
              </a:rPr>
              <a:t> characters: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 </a:t>
            </a:r>
            <a:r>
              <a:rPr lang="en-US" sz="1600" u="sng" dirty="0">
                <a:latin typeface="Times New Roman" panose="02020603050405020304" pitchFamily="18" charset="0"/>
                <a:cs typeface="Times New Roman" panose="02020603050405020304" pitchFamily="18" charset="0"/>
              </a:rPr>
              <a:t>General appearance: </a:t>
            </a:r>
            <a:r>
              <a:rPr lang="en-US" sz="1600" dirty="0" err="1">
                <a:latin typeface="Times New Roman" panose="02020603050405020304" pitchFamily="18" charset="0"/>
                <a:cs typeface="Times New Roman" panose="02020603050405020304" pitchFamily="18" charset="0"/>
              </a:rPr>
              <a:t>Sympodial</a:t>
            </a:r>
            <a:r>
              <a:rPr lang="en-US" sz="1600" dirty="0">
                <a:latin typeface="Times New Roman" panose="02020603050405020304" pitchFamily="18" charset="0"/>
                <a:cs typeface="Times New Roman" panose="02020603050405020304" pitchFamily="18" charset="0"/>
              </a:rPr>
              <a:t> branching, horizontal rhizome.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(ii) </a:t>
            </a:r>
            <a:r>
              <a:rPr lang="en-US" sz="1600" u="sng" dirty="0">
                <a:latin typeface="Times New Roman" panose="02020603050405020304" pitchFamily="18" charset="0"/>
                <a:cs typeface="Times New Roman" panose="02020603050405020304" pitchFamily="18" charset="0"/>
              </a:rPr>
              <a:t>Size</a:t>
            </a:r>
            <a:r>
              <a:rPr lang="en-US" sz="1600" dirty="0">
                <a:latin typeface="Times New Roman" panose="02020603050405020304" pitchFamily="18" charset="0"/>
                <a:cs typeface="Times New Roman" panose="02020603050405020304" pitchFamily="18" charset="0"/>
              </a:rPr>
              <a:t> – Length 5-15 cm; width (height) 3 to 6 cm; thickness 0.5 to 1.5 cm.</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(iii) </a:t>
            </a:r>
            <a:r>
              <a:rPr lang="en-US" sz="1600" u="sng" dirty="0">
                <a:latin typeface="Times New Roman" panose="02020603050405020304" pitchFamily="18" charset="0"/>
                <a:cs typeface="Times New Roman" panose="02020603050405020304" pitchFamily="18" charset="0"/>
              </a:rPr>
              <a:t>Shape</a:t>
            </a:r>
            <a:r>
              <a:rPr lang="en-US" sz="1600" dirty="0">
                <a:latin typeface="Times New Roman" panose="02020603050405020304" pitchFamily="18" charset="0"/>
                <a:cs typeface="Times New Roman" panose="02020603050405020304" pitchFamily="18" charset="0"/>
              </a:rPr>
              <a:t> – Laterally flattened on the upper side with short flattened oblique, obviate branches or fingers. Each branch is 1 to 3 cm long and at its apex shows a depresses scar of the stem.</a:t>
            </a:r>
          </a:p>
          <a:p>
            <a:r>
              <a:rPr lang="en-US" sz="1600" dirty="0">
                <a:latin typeface="Times New Roman" panose="02020603050405020304" pitchFamily="18" charset="0"/>
                <a:cs typeface="Times New Roman" panose="02020603050405020304" pitchFamily="18" charset="0"/>
              </a:rPr>
              <a:t> </a:t>
            </a:r>
          </a:p>
          <a:p>
            <a:r>
              <a:rPr lang="en-US" sz="1600" dirty="0">
                <a:latin typeface="Times New Roman" panose="02020603050405020304" pitchFamily="18" charset="0"/>
                <a:cs typeface="Times New Roman" panose="02020603050405020304" pitchFamily="18" charset="0"/>
              </a:rPr>
              <a:t>(iv) </a:t>
            </a:r>
            <a:r>
              <a:rPr lang="en-US" sz="1600" u="sng" dirty="0">
                <a:latin typeface="Times New Roman" panose="02020603050405020304" pitchFamily="18" charset="0"/>
                <a:cs typeface="Times New Roman" panose="02020603050405020304" pitchFamily="18" charset="0"/>
              </a:rPr>
              <a:t>Surface </a:t>
            </a:r>
            <a:r>
              <a:rPr lang="en-US" sz="1600" dirty="0">
                <a:latin typeface="Times New Roman" panose="02020603050405020304" pitchFamily="18" charset="0"/>
                <a:cs typeface="Times New Roman" panose="02020603050405020304" pitchFamily="18" charset="0"/>
              </a:rPr>
              <a:t>– Longitudinally striated with occasional projecting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 </a:t>
            </a:r>
            <a:r>
              <a:rPr lang="en-US" sz="1600" u="sng" dirty="0">
                <a:latin typeface="Times New Roman" panose="02020603050405020304" pitchFamily="18" charset="0"/>
                <a:cs typeface="Times New Roman" panose="02020603050405020304" pitchFamily="18" charset="0"/>
              </a:rPr>
              <a:t>Fracture</a:t>
            </a:r>
            <a:r>
              <a:rPr lang="en-US" sz="1600" dirty="0">
                <a:latin typeface="Times New Roman" panose="02020603050405020304" pitchFamily="18" charset="0"/>
                <a:cs typeface="Times New Roman" panose="02020603050405020304" pitchFamily="18" charset="0"/>
              </a:rPr>
              <a:t> – Short, starchy, fibrous.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(vi) </a:t>
            </a:r>
            <a:r>
              <a:rPr lang="en-US" sz="1600" u="sng" dirty="0">
                <a:latin typeface="Times New Roman" panose="02020603050405020304" pitchFamily="18" charset="0"/>
                <a:cs typeface="Times New Roman" panose="02020603050405020304" pitchFamily="18" charset="0"/>
              </a:rPr>
              <a:t>Fractured surface </a:t>
            </a:r>
            <a:r>
              <a:rPr lang="en-US" sz="1600" dirty="0">
                <a:latin typeface="Times New Roman" panose="02020603050405020304" pitchFamily="18" charset="0"/>
                <a:cs typeface="Times New Roman" panose="02020603050405020304" pitchFamily="18" charset="0"/>
              </a:rPr>
              <a:t>– Show a narrow bark, a well-marked endodermis and a wide stele, showing numerous scattered grayish points (fibro vascular bundles) and smaller yellowish points (secretion cells).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(vii) </a:t>
            </a:r>
            <a:r>
              <a:rPr lang="en-US" sz="1600" u="sng" dirty="0">
                <a:latin typeface="Times New Roman" panose="02020603050405020304" pitchFamily="18" charset="0"/>
                <a:cs typeface="Times New Roman" panose="02020603050405020304" pitchFamily="18" charset="0"/>
              </a:rPr>
              <a:t>Colour</a:t>
            </a:r>
            <a:r>
              <a:rPr lang="en-US" sz="1600" dirty="0">
                <a:latin typeface="Times New Roman" panose="02020603050405020304" pitchFamily="18" charset="0"/>
                <a:cs typeface="Times New Roman" panose="02020603050405020304" pitchFamily="18" charset="0"/>
              </a:rPr>
              <a:t> – </a:t>
            </a:r>
            <a:r>
              <a:rPr lang="en-US" sz="1600" dirty="0" err="1">
                <a:latin typeface="Times New Roman" panose="02020603050405020304" pitchFamily="18" charset="0"/>
                <a:cs typeface="Times New Roman" panose="02020603050405020304" pitchFamily="18" charset="0"/>
              </a:rPr>
              <a:t>Bufff</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(viii) </a:t>
            </a:r>
            <a:r>
              <a:rPr lang="en-US" sz="1600" u="sng" dirty="0" err="1">
                <a:latin typeface="Times New Roman" panose="02020603050405020304" pitchFamily="18" charset="0"/>
                <a:cs typeface="Times New Roman" panose="02020603050405020304" pitchFamily="18" charset="0"/>
              </a:rPr>
              <a:t>Odour</a:t>
            </a:r>
            <a:r>
              <a:rPr lang="en-US" sz="1600" dirty="0">
                <a:latin typeface="Times New Roman" panose="02020603050405020304" pitchFamily="18" charset="0"/>
                <a:cs typeface="Times New Roman" panose="02020603050405020304" pitchFamily="18" charset="0"/>
              </a:rPr>
              <a:t> – Agreeable and aromatic.</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(ix)</a:t>
            </a:r>
            <a:r>
              <a:rPr lang="en-US" sz="1600" u="sng" dirty="0">
                <a:latin typeface="Times New Roman" panose="02020603050405020304" pitchFamily="18" charset="0"/>
                <a:cs typeface="Times New Roman" panose="02020603050405020304" pitchFamily="18" charset="0"/>
              </a:rPr>
              <a:t> Taste </a:t>
            </a:r>
            <a:r>
              <a:rPr lang="en-US" sz="1600" dirty="0">
                <a:latin typeface="Times New Roman" panose="02020603050405020304" pitchFamily="18" charset="0"/>
                <a:cs typeface="Times New Roman" panose="02020603050405020304" pitchFamily="18" charset="0"/>
              </a:rPr>
              <a:t>– Agreeable and aromatic</a:t>
            </a:r>
          </a:p>
        </p:txBody>
      </p:sp>
      <p:pic>
        <p:nvPicPr>
          <p:cNvPr id="7" name="Picture 6"/>
          <p:cNvPicPr>
            <a:picLocks noChangeAspect="1"/>
          </p:cNvPicPr>
          <p:nvPr/>
        </p:nvPicPr>
        <p:blipFill>
          <a:blip r:embed="rId2"/>
          <a:stretch>
            <a:fillRect/>
          </a:stretch>
        </p:blipFill>
        <p:spPr>
          <a:xfrm>
            <a:off x="8177212" y="644279"/>
            <a:ext cx="3762375" cy="4848225"/>
          </a:xfrm>
          <a:prstGeom prst="rect">
            <a:avLst/>
          </a:prstGeom>
        </p:spPr>
      </p:pic>
      <p:sp>
        <p:nvSpPr>
          <p:cNvPr id="8" name="Rectangle 7"/>
          <p:cNvSpPr/>
          <p:nvPr/>
        </p:nvSpPr>
        <p:spPr>
          <a:xfrm>
            <a:off x="9194409" y="5663838"/>
            <a:ext cx="1916871" cy="369332"/>
          </a:xfrm>
          <a:prstGeom prst="rect">
            <a:avLst/>
          </a:prstGeom>
        </p:spPr>
        <p:txBody>
          <a:bodyPr wrap="none">
            <a:spAutoFit/>
          </a:bodyPr>
          <a:lstStyle/>
          <a:p>
            <a:r>
              <a:rPr lang="en-US" dirty="0"/>
              <a:t> </a:t>
            </a:r>
            <a:r>
              <a:rPr lang="en-US" dirty="0" err="1"/>
              <a:t>Zingiber</a:t>
            </a:r>
            <a:r>
              <a:rPr lang="en-US" dirty="0"/>
              <a:t> </a:t>
            </a:r>
            <a:r>
              <a:rPr lang="en-US" dirty="0" err="1"/>
              <a:t>officinale</a:t>
            </a:r>
            <a:endParaRPr lang="en-US" dirty="0"/>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4127431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4"/>
          <p:cNvPicPr>
            <a:picLocks noChangeAspect="1"/>
          </p:cNvPicPr>
          <p:nvPr/>
        </p:nvPicPr>
        <p:blipFill rotWithShape="1">
          <a:blip r:embed="rId2"/>
          <a:srcRect l="3148" t="38336" r="39739" b="13776"/>
          <a:stretch/>
        </p:blipFill>
        <p:spPr>
          <a:xfrm>
            <a:off x="0" y="1170227"/>
            <a:ext cx="10982743" cy="5177307"/>
          </a:xfrm>
          <a:prstGeom prst="rect">
            <a:avLst/>
          </a:prstGeom>
        </p:spPr>
      </p:pic>
      <p:sp>
        <p:nvSpPr>
          <p:cNvPr id="6" name="TextBox 5"/>
          <p:cNvSpPr txBox="1"/>
          <p:nvPr/>
        </p:nvSpPr>
        <p:spPr>
          <a:xfrm>
            <a:off x="1133341" y="412124"/>
            <a:ext cx="4636394" cy="400110"/>
          </a:xfrm>
          <a:prstGeom prst="rect">
            <a:avLst/>
          </a:prstGeom>
          <a:noFill/>
        </p:spPr>
        <p:txBody>
          <a:bodyPr wrap="square" rtlCol="0">
            <a:spAutoFit/>
          </a:bodyPr>
          <a:lstStyle/>
          <a:p>
            <a:pPr algn="l"/>
            <a:r>
              <a:rPr lang="en-US" sz="2000" b="1" dirty="0">
                <a:latin typeface="Times New Roman" panose="02020603050405020304" pitchFamily="18" charset="0"/>
                <a:cs typeface="Times New Roman" panose="02020603050405020304" pitchFamily="18" charset="0"/>
              </a:rPr>
              <a:t>TRANSVERSE SECTION </a:t>
            </a:r>
          </a:p>
        </p:txBody>
      </p:sp>
      <p:pic>
        <p:nvPicPr>
          <p:cNvPr id="7" name="Picture 6"/>
          <p:cNvPicPr>
            <a:picLocks noChangeAspect="1"/>
          </p:cNvPicPr>
          <p:nvPr/>
        </p:nvPicPr>
        <p:blipFill rotWithShape="1">
          <a:blip r:embed="rId3"/>
          <a:srcRect l="43732" t="51189" r="7469" b="12016"/>
          <a:stretch/>
        </p:blipFill>
        <p:spPr>
          <a:xfrm>
            <a:off x="7804597" y="210037"/>
            <a:ext cx="4387403" cy="1859973"/>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6</a:t>
            </a:fld>
            <a:endParaRPr lang="en-IN"/>
          </a:p>
        </p:txBody>
      </p:sp>
    </p:spTree>
    <p:extLst>
      <p:ext uri="{BB962C8B-B14F-4D97-AF65-F5344CB8AC3E}">
        <p14:creationId xmlns:p14="http://schemas.microsoft.com/office/powerpoint/2010/main" val="1399030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4"/>
          <p:cNvPicPr>
            <a:picLocks noChangeAspect="1"/>
          </p:cNvPicPr>
          <p:nvPr/>
        </p:nvPicPr>
        <p:blipFill rotWithShape="1">
          <a:blip r:embed="rId2"/>
          <a:srcRect l="19084" t="22314" r="37067" b="16594"/>
          <a:stretch/>
        </p:blipFill>
        <p:spPr>
          <a:xfrm>
            <a:off x="2021513" y="316951"/>
            <a:ext cx="8139447" cy="6375597"/>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2955429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p:cNvPicPr>
            <a:picLocks noChangeAspect="1"/>
          </p:cNvPicPr>
          <p:nvPr/>
        </p:nvPicPr>
        <p:blipFill rotWithShape="1">
          <a:blip r:embed="rId2"/>
          <a:srcRect l="9680" t="28830" r="45678" b="36488"/>
          <a:stretch/>
        </p:blipFill>
        <p:spPr>
          <a:xfrm>
            <a:off x="0" y="193182"/>
            <a:ext cx="7076187" cy="3090931"/>
          </a:xfrm>
          <a:prstGeom prst="rect">
            <a:avLst/>
          </a:prstGeom>
        </p:spPr>
      </p:pic>
      <p:pic>
        <p:nvPicPr>
          <p:cNvPr id="5" name="Picture 4"/>
          <p:cNvPicPr>
            <a:picLocks noChangeAspect="1"/>
          </p:cNvPicPr>
          <p:nvPr/>
        </p:nvPicPr>
        <p:blipFill rotWithShape="1">
          <a:blip r:embed="rId3"/>
          <a:srcRect l="9780" t="24956" r="42114" b="29093"/>
          <a:stretch/>
        </p:blipFill>
        <p:spPr>
          <a:xfrm>
            <a:off x="5840848" y="3528113"/>
            <a:ext cx="6098739" cy="3275249"/>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4201632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p:cNvPicPr>
            <a:picLocks noChangeAspect="1"/>
          </p:cNvPicPr>
          <p:nvPr/>
        </p:nvPicPr>
        <p:blipFill rotWithShape="1">
          <a:blip r:embed="rId2"/>
          <a:srcRect l="9879" t="23372" r="42312" b="48283"/>
          <a:stretch/>
        </p:blipFill>
        <p:spPr>
          <a:xfrm>
            <a:off x="1738646" y="324956"/>
            <a:ext cx="8452463" cy="2817488"/>
          </a:xfrm>
          <a:prstGeom prst="rect">
            <a:avLst/>
          </a:prstGeom>
        </p:spPr>
      </p:pic>
      <p:pic>
        <p:nvPicPr>
          <p:cNvPr id="5" name="Picture 4"/>
          <p:cNvPicPr>
            <a:picLocks noChangeAspect="1"/>
          </p:cNvPicPr>
          <p:nvPr/>
        </p:nvPicPr>
        <p:blipFill rotWithShape="1">
          <a:blip r:embed="rId3"/>
          <a:srcRect l="10869" t="26716" r="43302" b="37720"/>
          <a:stretch/>
        </p:blipFill>
        <p:spPr>
          <a:xfrm>
            <a:off x="2671461" y="3306283"/>
            <a:ext cx="6915955" cy="3017328"/>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4480814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002EE7-1D8A-4FAD-9C41-6B716C803999}">
  <ds:schemaRefs>
    <ds:schemaRef ds:uri="http://schemas.microsoft.com/sharepoint/v3/contenttype/forms"/>
  </ds:schemaRefs>
</ds:datastoreItem>
</file>

<file path=customXml/itemProps2.xml><?xml version="1.0" encoding="utf-8"?>
<ds:datastoreItem xmlns:ds="http://schemas.openxmlformats.org/officeDocument/2006/customXml" ds:itemID="{8C4AF7A3-37B5-4198-B802-9F92F616ECD7}">
  <ds:schemaRefs>
    <ds:schemaRef ds:uri="http://schemas.microsoft.com/office/2006/metadata/properties"/>
    <ds:schemaRef ds:uri="http://www.w3.org/2000/xmlns/"/>
    <ds:schemaRef ds:uri="http://schemas.microsoft.com/office/infopath/2007/PartnerControls"/>
  </ds:schemaRefs>
</ds:datastoreItem>
</file>

<file path=customXml/itemProps3.xml><?xml version="1.0" encoding="utf-8"?>
<ds:datastoreItem xmlns:ds="http://schemas.openxmlformats.org/officeDocument/2006/customXml" ds:itemID="{6596ABDE-2187-4810-9ED4-C34831D59671}">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226</TotalTime>
  <Words>1627</Words>
  <Application>Microsoft Office PowerPoint</Application>
  <PresentationFormat>Widescreen</PresentationFormat>
  <Paragraphs>176</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40</cp:revision>
  <dcterms:created xsi:type="dcterms:W3CDTF">2020-07-13T05:58:17Z</dcterms:created>
  <dcterms:modified xsi:type="dcterms:W3CDTF">2024-09-17T14:47:25Z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