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71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9D27-A89F-4CDB-A8B3-032F0761C31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71D-973C-4C0A-9539-208B1852719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12731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9D27-A89F-4CDB-A8B3-032F0761C31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71D-973C-4C0A-9539-208B18527195}" type="slidenum">
              <a:rPr lang="en-IN" smtClean="0"/>
              <a:t>‹#›</a:t>
            </a:fld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0198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9D27-A89F-4CDB-A8B3-032F0761C31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71D-973C-4C0A-9539-208B18527195}" type="slidenum">
              <a:rPr lang="en-IN" smtClean="0"/>
              <a:t>‹#›</a:t>
            </a:fld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97536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9D27-A89F-4CDB-A8B3-032F0761C31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71D-973C-4C0A-9539-208B18527195}" type="slidenum">
              <a:rPr lang="en-IN" smtClean="0"/>
              <a:t>‹#›</a:t>
            </a:fld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9931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9D27-A89F-4CDB-A8B3-032F0761C31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71D-973C-4C0A-9539-208B18527195}" type="slidenum">
              <a:rPr lang="en-IN" smtClean="0"/>
              <a:t>‹#›</a:t>
            </a:fld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17949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9D27-A89F-4CDB-A8B3-032F0761C31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71D-973C-4C0A-9539-208B18527195}" type="slidenum">
              <a:rPr lang="en-IN" smtClean="0"/>
              <a:t>‹#›</a:t>
            </a:fld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55364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9D27-A89F-4CDB-A8B3-032F0761C31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71D-973C-4C0A-9539-208B18527195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7301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9D27-A89F-4CDB-A8B3-032F0761C31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71D-973C-4C0A-9539-208B18527195}" type="slidenum">
              <a:rPr lang="en-IN" smtClean="0"/>
              <a:t>‹#›</a:t>
            </a:fld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6468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9D27-A89F-4CDB-A8B3-032F0761C31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71D-973C-4C0A-9539-208B18527195}" type="slidenum">
              <a:rPr lang="en-IN" smtClean="0"/>
              <a:t>‹#›</a:t>
            </a:fld>
            <a:endParaRPr lang="en-IN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66028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280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9D27-A89F-4CDB-A8B3-032F0761C31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71D-973C-4C0A-9539-208B1852719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8160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9D27-A89F-4CDB-A8B3-032F0761C31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71D-973C-4C0A-9539-208B1852719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8625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238A9D27-A89F-4CDB-A8B3-032F0761C31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25C3B71D-973C-4C0A-9539-208B1852719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9210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4ED6265-6373-4EAD-8C90-37B0F443B013}"/>
              </a:ext>
            </a:extLst>
          </p:cNvPr>
          <p:cNvSpPr txBox="1"/>
          <p:nvPr/>
        </p:nvSpPr>
        <p:spPr>
          <a:xfrm>
            <a:off x="5379868" y="0"/>
            <a:ext cx="33912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Gout</a:t>
            </a:r>
            <a:r>
              <a:rPr lang="en-IN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C80812-BDB5-4721-9FA6-091BF4C1ACA6}"/>
              </a:ext>
            </a:extLst>
          </p:cNvPr>
          <p:cNvSpPr txBox="1"/>
          <p:nvPr/>
        </p:nvSpPr>
        <p:spPr>
          <a:xfrm>
            <a:off x="619031" y="2643060"/>
            <a:ext cx="7167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solidFill>
                  <a:srgbClr val="FFFF00"/>
                </a:solidFill>
                <a:latin typeface="Algerian" panose="04020705040A02060702" pitchFamily="82" charset="0"/>
              </a:rPr>
              <a:t>Musculo Skeletal Disorder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9E64B4-4784-459C-AF8C-487F09B4DC18}"/>
              </a:ext>
            </a:extLst>
          </p:cNvPr>
          <p:cNvSpPr txBox="1"/>
          <p:nvPr/>
        </p:nvSpPr>
        <p:spPr>
          <a:xfrm>
            <a:off x="7190913" y="5912528"/>
            <a:ext cx="4722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i="1" dirty="0">
                <a:solidFill>
                  <a:srgbClr val="FF0000"/>
                </a:solidFill>
                <a:latin typeface="Cooper Black" panose="0208090404030B020404" pitchFamily="18" charset="0"/>
              </a:rPr>
              <a:t>By Animesh Das </a:t>
            </a:r>
          </a:p>
        </p:txBody>
      </p:sp>
      <p:pic>
        <p:nvPicPr>
          <p:cNvPr id="1026" name="Picture 2" descr="All About Gout - Symptoms, Diagnosis, Treatment">
            <a:extLst>
              <a:ext uri="{FF2B5EF4-FFF2-40B4-BE49-F238E27FC236}">
                <a16:creationId xmlns:a16="http://schemas.microsoft.com/office/drawing/2014/main" id="{F4305B18-B15B-4B96-8B16-7997AFB60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31" y="4441053"/>
            <a:ext cx="3911723" cy="2190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8E8EE39-A246-459A-9A2C-9A6E2BB7E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8421" y="1842050"/>
            <a:ext cx="4115964" cy="25652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E070B1-BCBE-4EAC-91F3-ED8919E3B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7447" y="969826"/>
            <a:ext cx="1256422" cy="125642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942540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92501F2-882B-42C1-B376-E46CDEF98E1E}"/>
              </a:ext>
            </a:extLst>
          </p:cNvPr>
          <p:cNvSpPr txBox="1"/>
          <p:nvPr/>
        </p:nvSpPr>
        <p:spPr>
          <a:xfrm>
            <a:off x="5042516" y="0"/>
            <a:ext cx="3187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Diagnosis</a:t>
            </a:r>
            <a:r>
              <a:rPr lang="en-IN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7BC11D-92EB-4E88-8E2A-ECC7E097BB2E}"/>
              </a:ext>
            </a:extLst>
          </p:cNvPr>
          <p:cNvSpPr txBox="1"/>
          <p:nvPr/>
        </p:nvSpPr>
        <p:spPr>
          <a:xfrm>
            <a:off x="1376040" y="1012954"/>
            <a:ext cx="685356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History and physical examination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Family history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Diagnostic studies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ESR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Uric acid level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Xray of joint area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B18EEB-D242-45A2-89E6-99AE3EA8C6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253" b="10293"/>
          <a:stretch/>
        </p:blipFill>
        <p:spPr>
          <a:xfrm>
            <a:off x="5978516" y="4456590"/>
            <a:ext cx="5255492" cy="233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96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06059A-0494-4910-97F1-AC16EF4CD32E}"/>
              </a:ext>
            </a:extLst>
          </p:cNvPr>
          <p:cNvSpPr txBox="1"/>
          <p:nvPr/>
        </p:nvSpPr>
        <p:spPr>
          <a:xfrm>
            <a:off x="4740676" y="0"/>
            <a:ext cx="3169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Investigation</a:t>
            </a:r>
            <a:r>
              <a:rPr lang="en-IN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E20935-DE5C-432C-BDC0-B3539D704239}"/>
              </a:ext>
            </a:extLst>
          </p:cNvPr>
          <p:cNvSpPr txBox="1"/>
          <p:nvPr/>
        </p:nvSpPr>
        <p:spPr>
          <a:xfrm>
            <a:off x="2220897" y="1384916"/>
            <a:ext cx="405709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Pain radiography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Serum Uric acid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BUN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Synovial biopsy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4DC44B-4E29-4B5C-9DA1-ABB5B7F40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7659" y="3600311"/>
            <a:ext cx="3173351" cy="317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482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1AD4B7C-3CED-41DA-B214-E0F37C2D46E2}"/>
              </a:ext>
            </a:extLst>
          </p:cNvPr>
          <p:cNvSpPr txBox="1"/>
          <p:nvPr/>
        </p:nvSpPr>
        <p:spPr>
          <a:xfrm>
            <a:off x="4882719" y="0"/>
            <a:ext cx="2929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Treatment</a:t>
            </a:r>
            <a:r>
              <a:rPr lang="en-IN" dirty="0"/>
              <a:t> 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90C6CDBB-ABC3-4D97-9D15-4768028198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249049"/>
              </p:ext>
            </p:extLst>
          </p:nvPr>
        </p:nvGraphicFramePr>
        <p:xfrm>
          <a:off x="1312907" y="1214309"/>
          <a:ext cx="9411318" cy="50178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705659">
                  <a:extLst>
                    <a:ext uri="{9D8B030D-6E8A-4147-A177-3AD203B41FA5}">
                      <a16:colId xmlns:a16="http://schemas.microsoft.com/office/drawing/2014/main" val="2282317450"/>
                    </a:ext>
                  </a:extLst>
                </a:gridCol>
                <a:gridCol w="4705659">
                  <a:extLst>
                    <a:ext uri="{9D8B030D-6E8A-4147-A177-3AD203B41FA5}">
                      <a16:colId xmlns:a16="http://schemas.microsoft.com/office/drawing/2014/main" val="1884217123"/>
                    </a:ext>
                  </a:extLst>
                </a:gridCol>
              </a:tblGrid>
              <a:tr h="627227">
                <a:tc>
                  <a:txBody>
                    <a:bodyPr/>
                    <a:lstStyle/>
                    <a:p>
                      <a:r>
                        <a:rPr lang="en-IN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              Category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         Drug Name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8327954"/>
                  </a:ext>
                </a:extLst>
              </a:tr>
              <a:tr h="627227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Eras Bold ITC" panose="020B0907030504020204" pitchFamily="34" charset="0"/>
                        </a:rPr>
                        <a:t>NSAIDs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Eras Bold ITC" panose="020B0907030504020204" pitchFamily="34" charset="0"/>
                        </a:rPr>
                        <a:t> ibuprofen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354734"/>
                  </a:ext>
                </a:extLst>
              </a:tr>
              <a:tr h="627227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Eras Bold ITC" panose="020B0907030504020204" pitchFamily="34" charset="0"/>
                        </a:rPr>
                        <a:t>anti-gout agents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Eras Bold ITC" panose="020B0907030504020204" pitchFamily="34" charset="0"/>
                        </a:rPr>
                        <a:t>Colchicine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6301429"/>
                  </a:ext>
                </a:extLst>
              </a:tr>
              <a:tr h="627227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Eras Bold ITC" panose="020B0907030504020204" pitchFamily="34" charset="0"/>
                        </a:rPr>
                        <a:t>Uricosuric agent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Eras Bold ITC" panose="020B0907030504020204" pitchFamily="34" charset="0"/>
                        </a:rPr>
                        <a:t> Benzbromarone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6565019"/>
                  </a:ext>
                </a:extLst>
              </a:tr>
              <a:tr h="627227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Eras Bold ITC" panose="020B0907030504020204" pitchFamily="34" charset="0"/>
                        </a:rPr>
                        <a:t>xanthine oxidase inhibitors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Eras Bold ITC" panose="020B0907030504020204" pitchFamily="34" charset="0"/>
                        </a:rPr>
                        <a:t> Allopurinol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4968492"/>
                  </a:ext>
                </a:extLst>
              </a:tr>
              <a:tr h="627227"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5933407"/>
                  </a:ext>
                </a:extLst>
              </a:tr>
              <a:tr h="627227"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7685930"/>
                  </a:ext>
                </a:extLst>
              </a:tr>
              <a:tr h="627227"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77682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4587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35DDC42-9585-42B2-A3AE-908A734809B4}"/>
              </a:ext>
            </a:extLst>
          </p:cNvPr>
          <p:cNvSpPr txBox="1"/>
          <p:nvPr/>
        </p:nvSpPr>
        <p:spPr>
          <a:xfrm>
            <a:off x="4811697" y="0"/>
            <a:ext cx="36842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Complication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0A52FE-94F4-49F3-8787-6B055CB88BA6}"/>
              </a:ext>
            </a:extLst>
          </p:cNvPr>
          <p:cNvSpPr txBox="1"/>
          <p:nvPr/>
        </p:nvSpPr>
        <p:spPr>
          <a:xfrm>
            <a:off x="541538" y="1145220"/>
            <a:ext cx="1131015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Berlin Sans FB Demi" panose="020E0802020502020306" pitchFamily="34" charset="0"/>
              </a:rPr>
              <a:t> Joint deformity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Berlin Sans FB Demi" panose="020E0802020502020306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Berlin Sans FB Demi" panose="020E0802020502020306" pitchFamily="34" charset="0"/>
              </a:rPr>
              <a:t> Osteoarthritis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Berlin Sans FB Demi" panose="020E0802020502020306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Berlin Sans FB Demi" panose="020E0802020502020306" pitchFamily="34" charset="0"/>
              </a:rPr>
              <a:t> tophi may procedure draining sinuses that may become infected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Berlin Sans FB Demi" panose="020E0802020502020306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Berlin Sans FB Demi" panose="020E0802020502020306" pitchFamily="34" charset="0"/>
              </a:rPr>
              <a:t> renal stone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Berlin Sans FB Demi" panose="020E0802020502020306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Berlin Sans FB Demi" panose="020E0802020502020306" pitchFamily="34" charset="0"/>
              </a:rPr>
              <a:t> Pyelonephritis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AF3728-1AB8-4B11-83F8-99F4D5D4EC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818"/>
          <a:stretch/>
        </p:blipFill>
        <p:spPr>
          <a:xfrm>
            <a:off x="7374383" y="3826275"/>
            <a:ext cx="3775969" cy="291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457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D74351-00C9-4456-B3AD-437A61A17117}"/>
              </a:ext>
            </a:extLst>
          </p:cNvPr>
          <p:cNvSpPr txBox="1"/>
          <p:nvPr/>
        </p:nvSpPr>
        <p:spPr>
          <a:xfrm>
            <a:off x="4589755" y="-18907"/>
            <a:ext cx="3124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Prevention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0EE83E-F2AA-45D8-8F83-E9469FAB88E4}"/>
              </a:ext>
            </a:extLst>
          </p:cNvPr>
          <p:cNvSpPr txBox="1"/>
          <p:nvPr/>
        </p:nvSpPr>
        <p:spPr>
          <a:xfrm>
            <a:off x="896644" y="1207363"/>
            <a:ext cx="1005840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Calisto MT" panose="02040603050505030304" pitchFamily="18" charset="0"/>
              </a:rPr>
              <a:t> Get regular exercise and stay at a healthy weight. If you're overweight or obese, your body has more uric acid.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800" dirty="0">
              <a:latin typeface="Calisto MT" panose="0204060305050503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Calisto MT" panose="02040603050505030304" pitchFamily="18" charset="0"/>
              </a:rPr>
              <a:t> Get other health conditions under control.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800" dirty="0">
              <a:latin typeface="Calisto MT" panose="0204060305050503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Calisto MT" panose="02040603050505030304" pitchFamily="18" charset="0"/>
              </a:rPr>
              <a:t> Ask your doctor if you need to make changes to the medications you take.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800" dirty="0">
              <a:latin typeface="Calisto MT" panose="0204060305050503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Calisto MT" panose="02040603050505030304" pitchFamily="18" charset="0"/>
              </a:rPr>
              <a:t> Drink more fluids</a:t>
            </a:r>
            <a:r>
              <a:rPr lang="en-IN" sz="2800" dirty="0">
                <a:latin typeface="Calisto MT" panose="02040603050505030304" pitchFamily="18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3C12CE-344D-4693-9340-D6DF62949D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04" t="4344" r="3638" b="5697"/>
          <a:stretch/>
        </p:blipFill>
        <p:spPr>
          <a:xfrm>
            <a:off x="9244614" y="3713085"/>
            <a:ext cx="2050742" cy="307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777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4ED8F8-DFDE-4DEE-8830-3FD9785B8722}"/>
              </a:ext>
            </a:extLst>
          </p:cNvPr>
          <p:cNvSpPr txBox="1"/>
          <p:nvPr/>
        </p:nvSpPr>
        <p:spPr>
          <a:xfrm>
            <a:off x="3959441" y="1949596"/>
            <a:ext cx="44299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b="1" i="1" dirty="0">
                <a:solidFill>
                  <a:srgbClr val="FF0000"/>
                </a:solidFill>
              </a:rPr>
              <a:t>Thank </a:t>
            </a:r>
          </a:p>
          <a:p>
            <a:r>
              <a:rPr lang="en-IN" sz="6600" b="1" i="1" dirty="0">
                <a:solidFill>
                  <a:srgbClr val="FF0000"/>
                </a:solidFill>
              </a:rPr>
              <a:t>           you </a:t>
            </a:r>
          </a:p>
        </p:txBody>
      </p:sp>
    </p:spTree>
    <p:extLst>
      <p:ext uri="{BB962C8B-B14F-4D97-AF65-F5344CB8AC3E}">
        <p14:creationId xmlns:p14="http://schemas.microsoft.com/office/powerpoint/2010/main" val="2877923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D4B80A-975F-43F0-AD7C-09EAD929BBAF}"/>
              </a:ext>
            </a:extLst>
          </p:cNvPr>
          <p:cNvSpPr txBox="1"/>
          <p:nvPr/>
        </p:nvSpPr>
        <p:spPr>
          <a:xfrm>
            <a:off x="5264458" y="0"/>
            <a:ext cx="49448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Definition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A11165-A006-454C-915C-25CA35838419}"/>
              </a:ext>
            </a:extLst>
          </p:cNvPr>
          <p:cNvSpPr txBox="1"/>
          <p:nvPr/>
        </p:nvSpPr>
        <p:spPr>
          <a:xfrm>
            <a:off x="798990" y="834501"/>
            <a:ext cx="105466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 Rounded MT Bold" panose="020F0704030504030204" pitchFamily="34" charset="0"/>
              </a:rPr>
              <a:t>It is a muscular skeletal disorder of joint part of body , a from arthritis character by sever pain redness and tenderness in joints and inflammation occur when too much uric acid in crystalline from . 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6154DF-2745-4E2A-9924-B5AD55714535}"/>
              </a:ext>
            </a:extLst>
          </p:cNvPr>
          <p:cNvSpPr txBox="1"/>
          <p:nvPr/>
        </p:nvSpPr>
        <p:spPr>
          <a:xfrm>
            <a:off x="1233996" y="3340223"/>
            <a:ext cx="9676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0070C0"/>
                </a:solidFill>
                <a:latin typeface="Copperplate Gothic Bold" panose="020E0705020206020404" pitchFamily="34" charset="0"/>
              </a:rPr>
              <a:t>Affected organ – joint area of body part 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B36E8B-3E53-4971-A3B6-DE4D96BFCF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83" r="8011"/>
          <a:stretch/>
        </p:blipFill>
        <p:spPr>
          <a:xfrm>
            <a:off x="559293" y="4125989"/>
            <a:ext cx="3817398" cy="25936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92D8C2-6E1D-4D88-844B-5E6169994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7088" y="4626922"/>
            <a:ext cx="4703806" cy="216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168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106592A-A705-4F5F-BC67-E81F36A6FAB6}"/>
              </a:ext>
            </a:extLst>
          </p:cNvPr>
          <p:cNvSpPr txBox="1"/>
          <p:nvPr/>
        </p:nvSpPr>
        <p:spPr>
          <a:xfrm>
            <a:off x="4021585" y="0"/>
            <a:ext cx="6098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Type / Classification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053255-FC0F-415C-A7CE-DB07CB4581ED}"/>
              </a:ext>
            </a:extLst>
          </p:cNvPr>
          <p:cNvSpPr txBox="1"/>
          <p:nvPr/>
        </p:nvSpPr>
        <p:spPr>
          <a:xfrm>
            <a:off x="2410289" y="1722269"/>
            <a:ext cx="42346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Eras Bold ITC" panose="020B0907030504020204" pitchFamily="34" charset="0"/>
              </a:rPr>
              <a:t>There are two type –</a:t>
            </a:r>
          </a:p>
          <a:p>
            <a:endParaRPr lang="en-IN" sz="2800" dirty="0">
              <a:latin typeface="Eras Bold ITC" panose="020B0907030504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IN" sz="2800" dirty="0">
                <a:latin typeface="Eras Bold ITC" panose="020B0907030504020204" pitchFamily="34" charset="0"/>
              </a:rPr>
              <a:t> Acute Gout </a:t>
            </a:r>
          </a:p>
          <a:p>
            <a:pPr marL="342900" indent="-342900">
              <a:buFont typeface="+mj-lt"/>
              <a:buAutoNum type="arabicPeriod"/>
            </a:pPr>
            <a:endParaRPr lang="en-IN" sz="2800" dirty="0">
              <a:latin typeface="Eras Bold ITC" panose="020B0907030504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IN" sz="2800" dirty="0">
                <a:latin typeface="Eras Bold ITC" panose="020B0907030504020204" pitchFamily="34" charset="0"/>
              </a:rPr>
              <a:t> Chronic Gout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F7C341-4EFC-4871-985D-25C99F9E5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1064" y="4119931"/>
            <a:ext cx="3948791" cy="261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486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916B8E-CBA9-4A7F-AFF7-64C3D9722BA1}"/>
              </a:ext>
            </a:extLst>
          </p:cNvPr>
          <p:cNvSpPr txBox="1"/>
          <p:nvPr/>
        </p:nvSpPr>
        <p:spPr>
          <a:xfrm>
            <a:off x="4625266" y="0"/>
            <a:ext cx="3675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Epidemiology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9F7351-E336-4C45-BAFB-83AE79B13A6B}"/>
              </a:ext>
            </a:extLst>
          </p:cNvPr>
          <p:cNvSpPr txBox="1"/>
          <p:nvPr/>
        </p:nvSpPr>
        <p:spPr>
          <a:xfrm>
            <a:off x="719090" y="1100830"/>
            <a:ext cx="1023595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Century Schoolbook" panose="02040604050505020304" pitchFamily="18" charset="0"/>
              </a:rPr>
              <a:t> About 10 % of people with hyperuricemia develop gout at some point in their lifetimes 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Century Schoolbook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Century Schoolbook" panose="02040604050505020304" pitchFamily="18" charset="0"/>
              </a:rPr>
              <a:t> The prevalence of gout is 13 cases 1000 male and 6.4 cases 1000 female 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Century Schoolbook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Century Schoolbook" panose="02040604050505020304" pitchFamily="18" charset="0"/>
              </a:rPr>
              <a:t> Gout zone – UK , America , India , Russia 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28B960-CCF0-4205-B1B0-1FAD240A9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533" y="4298150"/>
            <a:ext cx="4435920" cy="242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694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5B1F59F-C19E-48D8-80DE-3A8C67B37EEB}"/>
              </a:ext>
            </a:extLst>
          </p:cNvPr>
          <p:cNvSpPr txBox="1"/>
          <p:nvPr/>
        </p:nvSpPr>
        <p:spPr>
          <a:xfrm>
            <a:off x="4101484" y="0"/>
            <a:ext cx="511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Sings And Symptoms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6999D39-81CA-44DB-903C-CA1875262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5021" y="3884396"/>
            <a:ext cx="2898144" cy="28981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B10391-CDA3-4E56-AF8D-9C2A6D8537DA}"/>
              </a:ext>
            </a:extLst>
          </p:cNvPr>
          <p:cNvSpPr txBox="1"/>
          <p:nvPr/>
        </p:nvSpPr>
        <p:spPr>
          <a:xfrm>
            <a:off x="840418" y="656948"/>
            <a:ext cx="1051116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Intense joint pain.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8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Gout usually affects the big toe, but it can occur in any joint.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8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Lingering discomfort. After the most severe pain subsides, some joint discomfort may last from a few days to a few weeks.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8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Inflammation and redness.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8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Limited range of motion</a:t>
            </a:r>
            <a:r>
              <a:rPr lang="en-IN" sz="2800" dirty="0">
                <a:latin typeface="Bookman Old Style" panose="02050604050505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8556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0A6B4F-D22E-4A1D-8925-99159F9FC987}"/>
              </a:ext>
            </a:extLst>
          </p:cNvPr>
          <p:cNvSpPr txBox="1"/>
          <p:nvPr/>
        </p:nvSpPr>
        <p:spPr>
          <a:xfrm>
            <a:off x="4971495" y="0"/>
            <a:ext cx="3488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Risk factor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E892CA-3B8F-4772-8EB1-587C4ACEDFAD}"/>
              </a:ext>
            </a:extLst>
          </p:cNvPr>
          <p:cNvSpPr txBox="1"/>
          <p:nvPr/>
        </p:nvSpPr>
        <p:spPr>
          <a:xfrm>
            <a:off x="1553593" y="843378"/>
            <a:ext cx="562844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Algerian" panose="04020705040A02060702" pitchFamily="82" charset="0"/>
              </a:rPr>
              <a:t> makes after the age of 20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Algerian" panose="04020705040A02060702" pitchFamily="8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Algerian" panose="04020705040A02060702" pitchFamily="82" charset="0"/>
              </a:rPr>
              <a:t> Female after menopause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Algerian" panose="04020705040A02060702" pitchFamily="8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Algerian" panose="04020705040A02060702" pitchFamily="82" charset="0"/>
              </a:rPr>
              <a:t> High BMI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Algerian" panose="04020705040A02060702" pitchFamily="8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Algerian" panose="04020705040A02060702" pitchFamily="82" charset="0"/>
              </a:rPr>
              <a:t> diet rich in seafood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Algerian" panose="04020705040A02060702" pitchFamily="8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Algerian" panose="04020705040A02060702" pitchFamily="82" charset="0"/>
              </a:rPr>
              <a:t> HTN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Algerian" panose="04020705040A02060702" pitchFamily="8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Algerian" panose="04020705040A02060702" pitchFamily="82" charset="0"/>
              </a:rPr>
              <a:t> thiazide diuretics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Algerian" panose="04020705040A02060702" pitchFamily="8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Algerian" panose="04020705040A02060702" pitchFamily="82" charset="0"/>
              </a:rPr>
              <a:t> Excess alcohol use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D22925-FCA0-4107-9A07-DB5F692B2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3563" y="3898864"/>
            <a:ext cx="2915899" cy="29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426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B0EC0A-C783-4F45-BF46-BE3FDA0CC083}"/>
              </a:ext>
            </a:extLst>
          </p:cNvPr>
          <p:cNvSpPr txBox="1"/>
          <p:nvPr/>
        </p:nvSpPr>
        <p:spPr>
          <a:xfrm>
            <a:off x="4669653" y="0"/>
            <a:ext cx="5211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Stages of Gout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767A0C-72A2-40A8-B289-B5E0A04421B7}"/>
              </a:ext>
            </a:extLst>
          </p:cNvPr>
          <p:cNvSpPr txBox="1"/>
          <p:nvPr/>
        </p:nvSpPr>
        <p:spPr>
          <a:xfrm>
            <a:off x="1183690" y="1376039"/>
            <a:ext cx="795143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Rockwell Extra Bold" panose="02060903040505020403" pitchFamily="18" charset="0"/>
              </a:rPr>
              <a:t>There are 4 stage is present in gout – </a:t>
            </a:r>
          </a:p>
          <a:p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44A112-8A62-420E-B7F0-AB8C37388186}"/>
              </a:ext>
            </a:extLst>
          </p:cNvPr>
          <p:cNvSpPr txBox="1"/>
          <p:nvPr/>
        </p:nvSpPr>
        <p:spPr>
          <a:xfrm>
            <a:off x="2938509" y="2645546"/>
            <a:ext cx="380852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Asymptomatic </a:t>
            </a:r>
          </a:p>
          <a:p>
            <a:pPr marL="342900" indent="-342900">
              <a:buFont typeface="+mj-lt"/>
              <a:buAutoNum type="arabicParenR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Acute </a:t>
            </a:r>
          </a:p>
          <a:p>
            <a:pPr marL="342900" indent="-342900">
              <a:buFont typeface="+mj-lt"/>
              <a:buAutoNum type="arabicParenR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Intercortical </a:t>
            </a:r>
          </a:p>
          <a:p>
            <a:pPr marL="342900" indent="-342900">
              <a:buFont typeface="+mj-lt"/>
              <a:buAutoNum type="arabicParenR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Chronic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CDD7CD-EF50-4D87-B65F-FB5F80AE95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24" b="12525"/>
          <a:stretch/>
        </p:blipFill>
        <p:spPr>
          <a:xfrm>
            <a:off x="6982286" y="3053919"/>
            <a:ext cx="4139259" cy="366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010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986B230-61DD-4552-92F1-466D4F807DB8}"/>
              </a:ext>
            </a:extLst>
          </p:cNvPr>
          <p:cNvSpPr txBox="1"/>
          <p:nvPr/>
        </p:nvSpPr>
        <p:spPr>
          <a:xfrm>
            <a:off x="4181382" y="0"/>
            <a:ext cx="4465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Pathophysiology</a:t>
            </a:r>
            <a:r>
              <a:rPr lang="en-IN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BA0E4C-8D0F-40A1-A4A8-D254934F95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2" t="17721" r="6284"/>
          <a:stretch/>
        </p:blipFill>
        <p:spPr>
          <a:xfrm>
            <a:off x="1887215" y="801210"/>
            <a:ext cx="8417569" cy="582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37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CBD46BA-8BA7-4634-8CCD-859E45BFF3B6}"/>
              </a:ext>
            </a:extLst>
          </p:cNvPr>
          <p:cNvSpPr txBox="1"/>
          <p:nvPr/>
        </p:nvSpPr>
        <p:spPr>
          <a:xfrm>
            <a:off x="4572000" y="0"/>
            <a:ext cx="3187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Management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63C657-56DC-4459-9B5F-7B35FFF5D0AC}"/>
              </a:ext>
            </a:extLst>
          </p:cNvPr>
          <p:cNvSpPr txBox="1"/>
          <p:nvPr/>
        </p:nvSpPr>
        <p:spPr>
          <a:xfrm>
            <a:off x="2583402" y="1216241"/>
            <a:ext cx="45453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Rockwell Extra Bold" panose="02060903040505020403" pitchFamily="18" charset="0"/>
              </a:rPr>
              <a:t> Diagnosis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Rockwell Extra Bold" panose="020609030405050204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Rockwell Extra Bold" panose="02060903040505020403" pitchFamily="18" charset="0"/>
              </a:rPr>
              <a:t> Treatment </a:t>
            </a:r>
          </a:p>
        </p:txBody>
      </p:sp>
    </p:spTree>
    <p:extLst>
      <p:ext uri="{BB962C8B-B14F-4D97-AF65-F5344CB8AC3E}">
        <p14:creationId xmlns:p14="http://schemas.microsoft.com/office/powerpoint/2010/main" val="4275566571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7B713C7F-58B7-4AE9-B361-B13EB9EC4C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105</TotalTime>
  <Words>357</Words>
  <Application>Microsoft Office PowerPoint</Application>
  <PresentationFormat>Widescreen</PresentationFormat>
  <Paragraphs>107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2" baseType="lpstr">
      <vt:lpstr>Algerian</vt:lpstr>
      <vt:lpstr>Arial</vt:lpstr>
      <vt:lpstr>Arial Black</vt:lpstr>
      <vt:lpstr>Arial Rounded MT Bold</vt:lpstr>
      <vt:lpstr>Berlin Sans FB Demi</vt:lpstr>
      <vt:lpstr>Bookman Old Style</vt:lpstr>
      <vt:lpstr>Calisto MT</vt:lpstr>
      <vt:lpstr>Century Schoolbook</vt:lpstr>
      <vt:lpstr>Cooper Black</vt:lpstr>
      <vt:lpstr>Copperplate Gothic Bold</vt:lpstr>
      <vt:lpstr>Courier New</vt:lpstr>
      <vt:lpstr>Eras Bold ITC</vt:lpstr>
      <vt:lpstr>Rockwell Extra Bold</vt:lpstr>
      <vt:lpstr>Segoe UI Black</vt:lpstr>
      <vt:lpstr>Wingdings</vt:lpstr>
      <vt:lpstr>Wingdings 2</vt:lpstr>
      <vt:lpstr>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Animesh Das</cp:lastModifiedBy>
  <cp:revision>2</cp:revision>
  <dcterms:created xsi:type="dcterms:W3CDTF">2021-12-07T19:13:57Z</dcterms:created>
  <dcterms:modified xsi:type="dcterms:W3CDTF">2021-12-11T14:27:00Z</dcterms:modified>
</cp:coreProperties>
</file>