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04586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3843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992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9055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335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6771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8121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9614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3976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603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7169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5238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7424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5619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4838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4309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4560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F5CDE9E-FAA9-4B1B-9336-C938D3B347BC}" type="datetimeFigureOut">
              <a:rPr lang="en-IN" smtClean="0"/>
              <a:t>03-12-2021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E2B4C76-5ED1-4D32-9F38-3366C04CC9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021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222FC2-B40D-4A0D-9841-59827C26A446}"/>
              </a:ext>
            </a:extLst>
          </p:cNvPr>
          <p:cNvSpPr txBox="1"/>
          <p:nvPr/>
        </p:nvSpPr>
        <p:spPr>
          <a:xfrm>
            <a:off x="5051394" y="168675"/>
            <a:ext cx="2654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dirty="0">
                <a:latin typeface="Arial Black" panose="020B0A04020102020204" pitchFamily="34" charset="0"/>
              </a:rPr>
              <a:t>HIV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85ECEF-A533-4435-B63E-B20CB7F2FADD}"/>
              </a:ext>
            </a:extLst>
          </p:cNvPr>
          <p:cNvSpPr txBox="1"/>
          <p:nvPr/>
        </p:nvSpPr>
        <p:spPr>
          <a:xfrm>
            <a:off x="301841" y="1686758"/>
            <a:ext cx="56639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rgbClr val="0070C0"/>
                </a:solidFill>
                <a:latin typeface="Algerian" panose="04020705040A02060702" pitchFamily="82" charset="0"/>
              </a:rPr>
              <a:t>Infection Disease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80A9EA-084B-4152-AAB9-28E2A8A87A9F}"/>
              </a:ext>
            </a:extLst>
          </p:cNvPr>
          <p:cNvSpPr txBox="1"/>
          <p:nvPr/>
        </p:nvSpPr>
        <p:spPr>
          <a:xfrm>
            <a:off x="7039991" y="2885243"/>
            <a:ext cx="4234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By  Animesh Das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FF7B1D-3AA5-4424-9142-C69C80E44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88" y="2460011"/>
            <a:ext cx="2143125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13312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6C1E57-5C3A-4B72-9018-8042FE188969}"/>
              </a:ext>
            </a:extLst>
          </p:cNvPr>
          <p:cNvSpPr txBox="1"/>
          <p:nvPr/>
        </p:nvSpPr>
        <p:spPr>
          <a:xfrm>
            <a:off x="4758431" y="88777"/>
            <a:ext cx="3897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latin typeface="Arial Black" panose="020B0A04020102020204" pitchFamily="34" charset="0"/>
              </a:rPr>
              <a:t>Definition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372863-DD8F-40D4-AF61-1E40005E812D}"/>
              </a:ext>
            </a:extLst>
          </p:cNvPr>
          <p:cNvSpPr txBox="1"/>
          <p:nvPr/>
        </p:nvSpPr>
        <p:spPr>
          <a:xfrm>
            <a:off x="363984" y="1189608"/>
            <a:ext cx="111592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latin typeface="Berlin Sans FB Demi" panose="020E0802020502020306" pitchFamily="34" charset="0"/>
              </a:rPr>
              <a:t>It also called as human immunodeficiency virus , HIV cause AIDS and interest with the body's ability to fight infection , it can be transmitted through contact with infected blood . It is a RNA virus and it is destroy ability to destroy T4 helper cells .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E8D7DB-363B-4B92-909E-62EA1BDD6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57" y="3773702"/>
            <a:ext cx="3787736" cy="25205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AE8D5A-714B-4A50-B24A-F5278050D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444" y="3254082"/>
            <a:ext cx="4503555" cy="304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81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D37560-A0F5-4BAB-B574-D192CB03D1FC}"/>
              </a:ext>
            </a:extLst>
          </p:cNvPr>
          <p:cNvSpPr txBox="1"/>
          <p:nvPr/>
        </p:nvSpPr>
        <p:spPr>
          <a:xfrm>
            <a:off x="3817398" y="97654"/>
            <a:ext cx="6445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latin typeface="Arial Black" panose="020B0A04020102020204" pitchFamily="34" charset="0"/>
              </a:rPr>
              <a:t>Type  / Classification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597D73-32D4-4A5C-A3C2-E5C0E6240DB6}"/>
              </a:ext>
            </a:extLst>
          </p:cNvPr>
          <p:cNvSpPr txBox="1"/>
          <p:nvPr/>
        </p:nvSpPr>
        <p:spPr>
          <a:xfrm>
            <a:off x="1411550" y="1171852"/>
            <a:ext cx="10280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Heavy" panose="020B0903020102020204" pitchFamily="34" charset="0"/>
              </a:rPr>
              <a:t> HIV 1  [ THE MOST COMMON ]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Heavy" panose="020B0903020102020204" pitchFamily="34" charset="0"/>
              </a:rPr>
              <a:t> HIV 2 [ RELATIVELY UNCOMMON AND LESS INFECTIONS ] </a:t>
            </a:r>
          </a:p>
        </p:txBody>
      </p:sp>
    </p:spTree>
    <p:extLst>
      <p:ext uri="{BB962C8B-B14F-4D97-AF65-F5344CB8AC3E}">
        <p14:creationId xmlns:p14="http://schemas.microsoft.com/office/powerpoint/2010/main" val="2226869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6A860C-6E16-4315-B319-2DE73372ED10}"/>
              </a:ext>
            </a:extLst>
          </p:cNvPr>
          <p:cNvSpPr txBox="1"/>
          <p:nvPr/>
        </p:nvSpPr>
        <p:spPr>
          <a:xfrm>
            <a:off x="4518734" y="69256"/>
            <a:ext cx="4225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latin typeface="Arial Black" panose="020B0A04020102020204" pitchFamily="34" charset="0"/>
              </a:rPr>
              <a:t>EPIDEMILOGY</a:t>
            </a:r>
            <a:r>
              <a:rPr lang="en-IN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521D09-02FD-4AE4-B14D-882BD1D0176E}"/>
              </a:ext>
            </a:extLst>
          </p:cNvPr>
          <p:cNvSpPr txBox="1"/>
          <p:nvPr/>
        </p:nvSpPr>
        <p:spPr>
          <a:xfrm>
            <a:off x="248574" y="1074198"/>
            <a:ext cx="115409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HIV  infected approximately 33 million people world wide 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most of these infections were acquired through heterosexual transmission 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HIV zone – Europe , America , India ,  Russia , Japan ,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Jarmani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etc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0D2E5F-7C88-4290-BAC3-40CEBE307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22089"/>
            <a:ext cx="5524945" cy="268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26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1AB5D1-1F60-4714-A9CF-393B241C643C}"/>
              </a:ext>
            </a:extLst>
          </p:cNvPr>
          <p:cNvSpPr txBox="1"/>
          <p:nvPr/>
        </p:nvSpPr>
        <p:spPr>
          <a:xfrm>
            <a:off x="3701988" y="0"/>
            <a:ext cx="6329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latin typeface="Arial Black" panose="020B0A04020102020204" pitchFamily="34" charset="0"/>
              </a:rPr>
              <a:t>Sings and symptoms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FC65C9-0BB6-46B4-9E68-864260377B5E}"/>
              </a:ext>
            </a:extLst>
          </p:cNvPr>
          <p:cNvSpPr txBox="1"/>
          <p:nvPr/>
        </p:nvSpPr>
        <p:spPr>
          <a:xfrm>
            <a:off x="461639" y="852256"/>
            <a:ext cx="438556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Franklin Gothic Heavy" panose="020B0903020102020204" pitchFamily="34" charset="0"/>
              </a:rPr>
              <a:t> Fever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Franklin Gothic Heavy" panose="020B0903020102020204" pitchFamily="34" charset="0"/>
              </a:rPr>
              <a:t> Chilis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Franklin Gothic Heavy" panose="020B0903020102020204" pitchFamily="34" charset="0"/>
              </a:rPr>
              <a:t> Rash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Franklin Gothic Heavy" panose="020B0903020102020204" pitchFamily="34" charset="0"/>
              </a:rPr>
              <a:t> Night sweats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Franklin Gothic Heavy" panose="020B0903020102020204" pitchFamily="34" charset="0"/>
              </a:rPr>
              <a:t> Muscle aches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9214B7-FA2E-4A4D-B683-55ED562E26F3}"/>
              </a:ext>
            </a:extLst>
          </p:cNvPr>
          <p:cNvSpPr txBox="1"/>
          <p:nvPr/>
        </p:nvSpPr>
        <p:spPr>
          <a:xfrm>
            <a:off x="4563122" y="852256"/>
            <a:ext cx="521119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Franklin Gothic Heavy" panose="020B0903020102020204" pitchFamily="34" charset="0"/>
              </a:rPr>
              <a:t> Sore throat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Franklin Gothic Heavy" panose="020B0903020102020204" pitchFamily="34" charset="0"/>
              </a:rPr>
              <a:t> Fatigue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Franklin Gothic Heavy" panose="020B0903020102020204" pitchFamily="34" charset="0"/>
              </a:rPr>
              <a:t> Swollen lymph  nodes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Franklin Gothic Heavy" panose="020B0903020102020204" pitchFamily="34" charset="0"/>
              </a:rPr>
              <a:t> Mouth ulcers 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0230AA-E9CB-4E10-847B-D3554773F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435" y="3764826"/>
            <a:ext cx="4150311" cy="248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55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57F117-F52B-4CED-928A-E80A2BCE0AF8}"/>
              </a:ext>
            </a:extLst>
          </p:cNvPr>
          <p:cNvSpPr txBox="1"/>
          <p:nvPr/>
        </p:nvSpPr>
        <p:spPr>
          <a:xfrm>
            <a:off x="4643022" y="25482"/>
            <a:ext cx="3089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latin typeface="Arial Black" panose="020B0A04020102020204" pitchFamily="34" charset="0"/>
              </a:rPr>
              <a:t>Risk factor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8F2CDF-D1C0-4086-BCCB-533A1094D76E}"/>
              </a:ext>
            </a:extLst>
          </p:cNvPr>
          <p:cNvSpPr txBox="1"/>
          <p:nvPr/>
        </p:nvSpPr>
        <p:spPr>
          <a:xfrm>
            <a:off x="168675" y="905523"/>
            <a:ext cx="110793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Eras Demi ITC" panose="020B0805030504020804" pitchFamily="34" charset="0"/>
              </a:rPr>
              <a:t> Sexual practices that promote disease transmission 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Eras Demi ITC" panose="020B0805030504020804" pitchFamily="34" charset="0"/>
              </a:rPr>
              <a:t> Exposure to blood / body fluids 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Eras Demi ITC" panose="020B0805030504020804" pitchFamily="34" charset="0"/>
              </a:rPr>
              <a:t> Use of infected drugs 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Eras Demi ITC" panose="020B0805030504020804" pitchFamily="34" charset="0"/>
              </a:rPr>
              <a:t> Occupational exposure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Eras Demi ITC" panose="020B0805030504020804" pitchFamily="34" charset="0"/>
              </a:rPr>
              <a:t> HIV infected mother to infants during pregnancy , delivery , breastfeeding 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Eras Demi ITC" panose="020B0805030504020804" pitchFamily="34" charset="0"/>
              </a:rPr>
              <a:t> Syphilis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Eras Demi ITC" panose="020B0805030504020804" pitchFamily="34" charset="0"/>
              </a:rPr>
              <a:t> Gonorrhoea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Eras Demi ITC" panose="020B0805030504020804" pitchFamily="34" charset="0"/>
              </a:rPr>
              <a:t> Trichomoniasis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D41E23-3A09-4ACC-B701-2EC9E2D3B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8873" y="3361490"/>
            <a:ext cx="4184342" cy="286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12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F77C41-551F-4294-B941-3309680637CD}"/>
              </a:ext>
            </a:extLst>
          </p:cNvPr>
          <p:cNvSpPr txBox="1"/>
          <p:nvPr/>
        </p:nvSpPr>
        <p:spPr>
          <a:xfrm>
            <a:off x="4003828" y="62145"/>
            <a:ext cx="5948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latin typeface="Arial Black" panose="020B0A04020102020204" pitchFamily="34" charset="0"/>
              </a:rPr>
              <a:t>Mode of transmission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75B3AB-2054-4C57-B309-0DA023E50063}"/>
              </a:ext>
            </a:extLst>
          </p:cNvPr>
          <p:cNvSpPr txBox="1"/>
          <p:nvPr/>
        </p:nvSpPr>
        <p:spPr>
          <a:xfrm>
            <a:off x="798991" y="646920"/>
            <a:ext cx="665825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ooper Black" panose="0208090404030B020404" pitchFamily="18" charset="0"/>
              </a:rPr>
              <a:t> Sexual contact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>
              <a:latin typeface="Cooper Black" panose="0208090404030B0204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ooper Black" panose="0208090404030B020404" pitchFamily="18" charset="0"/>
              </a:rPr>
              <a:t> Blood transfusion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>
              <a:latin typeface="Cooper Black" panose="0208090404030B0204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ooper Black" panose="0208090404030B020404" pitchFamily="18" charset="0"/>
              </a:rPr>
              <a:t> Through organ transplantation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>
              <a:latin typeface="Cooper Black" panose="0208090404030B0204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ooper Black" panose="0208090404030B020404" pitchFamily="18" charset="0"/>
              </a:rPr>
              <a:t> Sharing of needles 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>
              <a:latin typeface="Cooper Black" panose="0208090404030B0204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ooper Black" panose="0208090404030B020404" pitchFamily="18" charset="0"/>
              </a:rPr>
              <a:t> Accidental needle sticks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>
              <a:latin typeface="Cooper Black" panose="0208090404030B0204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ooper Black" panose="0208090404030B020404" pitchFamily="18" charset="0"/>
              </a:rPr>
              <a:t> From mother to child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>
              <a:latin typeface="Cooper Black" panose="0208090404030B0204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ooper Black" panose="0208090404030B020404" pitchFamily="18" charset="0"/>
              </a:rPr>
              <a:t> Through breast milk </a:t>
            </a:r>
          </a:p>
          <a:p>
            <a:endParaRPr lang="en-IN" dirty="0"/>
          </a:p>
          <a:p>
            <a:r>
              <a:rPr lang="en-IN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CAB055-F155-4CF3-8FBD-1A229450B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677" y="2928435"/>
            <a:ext cx="5184559" cy="3344876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4D3C24F-8E3D-4333-ABEE-3AFFD8C2A746}"/>
              </a:ext>
            </a:extLst>
          </p:cNvPr>
          <p:cNvSpPr/>
          <p:nvPr/>
        </p:nvSpPr>
        <p:spPr>
          <a:xfrm>
            <a:off x="4128117" y="825666"/>
            <a:ext cx="7794594" cy="102093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Franklin Gothic Heavy" panose="020B0903020102020204" pitchFamily="34" charset="0"/>
              </a:rPr>
              <a:t>Incubation period – Till development of AIDS </a:t>
            </a:r>
          </a:p>
        </p:txBody>
      </p:sp>
    </p:spTree>
    <p:extLst>
      <p:ext uri="{BB962C8B-B14F-4D97-AF65-F5344CB8AC3E}">
        <p14:creationId xmlns:p14="http://schemas.microsoft.com/office/powerpoint/2010/main" val="2353088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CED63D-1B05-45BB-88FA-A3C2A48EF905}"/>
              </a:ext>
            </a:extLst>
          </p:cNvPr>
          <p:cNvSpPr txBox="1"/>
          <p:nvPr/>
        </p:nvSpPr>
        <p:spPr>
          <a:xfrm>
            <a:off x="4358936" y="97655"/>
            <a:ext cx="4323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latin typeface="Arial Black" panose="020B0A04020102020204" pitchFamily="34" charset="0"/>
              </a:rPr>
              <a:t>Pathogenesis</a:t>
            </a:r>
            <a:r>
              <a:rPr lang="en-IN" dirty="0"/>
              <a:t>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AF96500-F3DE-4F97-8EEA-C3AF0B8F3E73}"/>
              </a:ext>
            </a:extLst>
          </p:cNvPr>
          <p:cNvSpPr/>
          <p:nvPr/>
        </p:nvSpPr>
        <p:spPr>
          <a:xfrm>
            <a:off x="2175028" y="896644"/>
            <a:ext cx="7714695" cy="6924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Cooper Black" panose="0208090404030B020404" pitchFamily="18" charset="0"/>
              </a:rPr>
              <a:t>Initial HIV infections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A3A0AD-D5FA-4485-9869-66D22504EDC8}"/>
              </a:ext>
            </a:extLst>
          </p:cNvPr>
          <p:cNvSpPr/>
          <p:nvPr/>
        </p:nvSpPr>
        <p:spPr>
          <a:xfrm>
            <a:off x="2136559" y="2277123"/>
            <a:ext cx="7918882" cy="7901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Cooper Black" panose="0208090404030B020404" pitchFamily="18" charset="0"/>
              </a:rPr>
              <a:t>The distribution of HIV in human bodies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5472F75-8C03-4DD2-A0F5-39A38CE851ED}"/>
              </a:ext>
            </a:extLst>
          </p:cNvPr>
          <p:cNvSpPr/>
          <p:nvPr/>
        </p:nvSpPr>
        <p:spPr>
          <a:xfrm>
            <a:off x="1930891" y="3790764"/>
            <a:ext cx="8202968" cy="11008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Cooper Black" panose="0208090404030B020404" pitchFamily="18" charset="0"/>
              </a:rPr>
              <a:t>Parasite in different human cells , tissue or pathologic reservoirs 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7F27B323-4093-471D-B005-0A55D5E524D6}"/>
              </a:ext>
            </a:extLst>
          </p:cNvPr>
          <p:cNvSpPr/>
          <p:nvPr/>
        </p:nvSpPr>
        <p:spPr>
          <a:xfrm>
            <a:off x="5921406" y="1720051"/>
            <a:ext cx="550415" cy="42834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D8AEA1B9-1799-4836-A2F1-EA8EF2362F9D}"/>
              </a:ext>
            </a:extLst>
          </p:cNvPr>
          <p:cNvSpPr/>
          <p:nvPr/>
        </p:nvSpPr>
        <p:spPr>
          <a:xfrm>
            <a:off x="5909568" y="3224076"/>
            <a:ext cx="550415" cy="42834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CA4913F1-ECA1-4B9E-886C-A41EACDD77A8}"/>
              </a:ext>
            </a:extLst>
          </p:cNvPr>
          <p:cNvSpPr/>
          <p:nvPr/>
        </p:nvSpPr>
        <p:spPr>
          <a:xfrm>
            <a:off x="5909567" y="5063969"/>
            <a:ext cx="550415" cy="42834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3502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0EDED0-7530-45DC-8324-4841F818F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292" y="0"/>
            <a:ext cx="4474852" cy="859611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E19EF31-B2FB-4CCB-8D21-D266DF62015A}"/>
              </a:ext>
            </a:extLst>
          </p:cNvPr>
          <p:cNvSpPr/>
          <p:nvPr/>
        </p:nvSpPr>
        <p:spPr>
          <a:xfrm>
            <a:off x="1846555" y="1012054"/>
            <a:ext cx="8753383" cy="9765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latin typeface="Cooper Black" panose="0208090404030B020404" pitchFamily="18" charset="0"/>
              </a:rPr>
              <a:t>Critical pathways to inducing </a:t>
            </a:r>
            <a:r>
              <a:rPr lang="en-IN" sz="2800" dirty="0" err="1">
                <a:solidFill>
                  <a:schemeClr val="bg1"/>
                </a:solidFill>
                <a:latin typeface="Cooper Black" panose="0208090404030B020404" pitchFamily="18" charset="0"/>
              </a:rPr>
              <a:t>dys</a:t>
            </a:r>
            <a:r>
              <a:rPr lang="en-IN" sz="2800" dirty="0">
                <a:solidFill>
                  <a:schemeClr val="bg1"/>
                </a:solidFill>
                <a:latin typeface="Cooper Black" panose="0208090404030B020404" pitchFamily="18" charset="0"/>
              </a:rPr>
              <a:t> function of human immune systems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AA5CD5-7786-41C7-AB88-59275758D538}"/>
              </a:ext>
            </a:extLst>
          </p:cNvPr>
          <p:cNvSpPr/>
          <p:nvPr/>
        </p:nvSpPr>
        <p:spPr>
          <a:xfrm>
            <a:off x="1722268" y="2672179"/>
            <a:ext cx="9144000" cy="9765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Cooper Black" panose="0208090404030B020404" pitchFamily="18" charset="0"/>
              </a:rPr>
              <a:t>Emergency of AIDS symptoms / epis odes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C14344-87A8-41B0-86D4-C0237E7352B5}"/>
              </a:ext>
            </a:extLst>
          </p:cNvPr>
          <p:cNvSpPr/>
          <p:nvPr/>
        </p:nvSpPr>
        <p:spPr>
          <a:xfrm>
            <a:off x="2139518" y="4376691"/>
            <a:ext cx="8185212" cy="89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>
                <a:latin typeface="Cooper Black" panose="0208090404030B020404" pitchFamily="18" charset="0"/>
              </a:rPr>
              <a:t>Human mortalities 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6DC679BB-76B1-4063-95F4-563E9905DB49}"/>
              </a:ext>
            </a:extLst>
          </p:cNvPr>
          <p:cNvSpPr/>
          <p:nvPr/>
        </p:nvSpPr>
        <p:spPr>
          <a:xfrm>
            <a:off x="6096000" y="2138409"/>
            <a:ext cx="550415" cy="42834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6898527F-B6AA-4DB5-A276-A3652515C532}"/>
              </a:ext>
            </a:extLst>
          </p:cNvPr>
          <p:cNvSpPr/>
          <p:nvPr/>
        </p:nvSpPr>
        <p:spPr>
          <a:xfrm>
            <a:off x="6095999" y="3798535"/>
            <a:ext cx="550415" cy="42834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996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46F669-9B61-46CC-B31F-1BCD49FD7C1E}"/>
              </a:ext>
            </a:extLst>
          </p:cNvPr>
          <p:cNvSpPr txBox="1"/>
          <p:nvPr/>
        </p:nvSpPr>
        <p:spPr>
          <a:xfrm>
            <a:off x="4403324" y="0"/>
            <a:ext cx="4039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latin typeface="Arial Black" panose="020B0A04020102020204" pitchFamily="34" charset="0"/>
              </a:rPr>
              <a:t>Management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A59E2A-EC75-47CC-94EF-5750707E2FC0}"/>
              </a:ext>
            </a:extLst>
          </p:cNvPr>
          <p:cNvSpPr txBox="1"/>
          <p:nvPr/>
        </p:nvSpPr>
        <p:spPr>
          <a:xfrm>
            <a:off x="745724" y="692459"/>
            <a:ext cx="28763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800" dirty="0">
                <a:solidFill>
                  <a:srgbClr val="00B0F0"/>
                </a:solidFill>
                <a:latin typeface="Franklin Gothic Heavy" panose="020B0903020102020204" pitchFamily="34" charset="0"/>
              </a:rPr>
              <a:t> Diagnosis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sz="2800" dirty="0">
              <a:solidFill>
                <a:srgbClr val="00B0F0"/>
              </a:solidFill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800" dirty="0">
                <a:solidFill>
                  <a:srgbClr val="00B0F0"/>
                </a:solidFill>
                <a:latin typeface="Franklin Gothic Heavy" panose="020B0903020102020204" pitchFamily="34" charset="0"/>
              </a:rPr>
              <a:t> Treatment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40426B-FC67-4B51-92B6-2A1EED5F24A7}"/>
              </a:ext>
            </a:extLst>
          </p:cNvPr>
          <p:cNvSpPr txBox="1"/>
          <p:nvPr/>
        </p:nvSpPr>
        <p:spPr>
          <a:xfrm>
            <a:off x="213063" y="2151991"/>
            <a:ext cx="2725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latin typeface="Berlin Sans FB Demi" panose="020E0802020502020306" pitchFamily="34" charset="0"/>
              </a:rPr>
              <a:t>Diagnosis</a:t>
            </a:r>
            <a:r>
              <a:rPr lang="en-IN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A636A0-0444-417E-B3A9-F1E6AC97DB24}"/>
              </a:ext>
            </a:extLst>
          </p:cNvPr>
          <p:cNvSpPr txBox="1"/>
          <p:nvPr/>
        </p:nvSpPr>
        <p:spPr>
          <a:xfrm>
            <a:off x="2636668" y="2485748"/>
            <a:ext cx="80520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Britannic Bold" panose="020B0903060703020204" pitchFamily="34" charset="0"/>
              </a:rPr>
              <a:t> HIV antibody test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>
              <a:latin typeface="Britannic Bold" panose="020B09030607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Britannic Bold" panose="020B0903060703020204" pitchFamily="34" charset="0"/>
              </a:rPr>
              <a:t> viral antigen test 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>
              <a:latin typeface="Britannic Bold" panose="020B09030607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Britannic Bold" panose="020B0903060703020204" pitchFamily="34" charset="0"/>
              </a:rPr>
              <a:t> detection of viral nucleic acid in blood 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>
              <a:latin typeface="Britannic Bold" panose="020B09030607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Britannic Bold" panose="020B0903060703020204" pitchFamily="34" charset="0"/>
              </a:rPr>
              <a:t> ICTC test [ Integrated Counselling and testing centre ]  </a:t>
            </a:r>
          </a:p>
        </p:txBody>
      </p:sp>
    </p:spTree>
    <p:extLst>
      <p:ext uri="{BB962C8B-B14F-4D97-AF65-F5344CB8AC3E}">
        <p14:creationId xmlns:p14="http://schemas.microsoft.com/office/powerpoint/2010/main" val="818082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ECAC41-B703-41F0-B528-5C8E78C0B118}"/>
              </a:ext>
            </a:extLst>
          </p:cNvPr>
          <p:cNvSpPr txBox="1"/>
          <p:nvPr/>
        </p:nvSpPr>
        <p:spPr>
          <a:xfrm>
            <a:off x="1269507" y="941032"/>
            <a:ext cx="567283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latin typeface="Britannic Bold" panose="020B0903060703020204" pitchFamily="34" charset="0"/>
              </a:rPr>
              <a:t>Free HIV test </a:t>
            </a:r>
          </a:p>
          <a:p>
            <a:endParaRPr lang="en-IN" sz="2800" dirty="0">
              <a:latin typeface="Britannic Bold" panose="020B0903060703020204" pitchFamily="34" charset="0"/>
            </a:endParaRPr>
          </a:p>
          <a:p>
            <a:r>
              <a:rPr lang="en-IN" sz="2800" dirty="0">
                <a:latin typeface="Britannic Bold" panose="020B0903060703020204" pitchFamily="34" charset="0"/>
              </a:rPr>
              <a:t> Confidential counselling </a:t>
            </a:r>
          </a:p>
          <a:p>
            <a:endParaRPr lang="en-IN" sz="2800" dirty="0">
              <a:latin typeface="Britannic Bold" panose="020B0903060703020204" pitchFamily="34" charset="0"/>
            </a:endParaRPr>
          </a:p>
          <a:p>
            <a:r>
              <a:rPr lang="en-IN" sz="2800" dirty="0">
                <a:latin typeface="Britannic Bold" panose="020B0903060703020204" pitchFamily="34" charset="0"/>
              </a:rPr>
              <a:t> Referral to nearest ART  . </a:t>
            </a:r>
          </a:p>
        </p:txBody>
      </p:sp>
    </p:spTree>
    <p:extLst>
      <p:ext uri="{BB962C8B-B14F-4D97-AF65-F5344CB8AC3E}">
        <p14:creationId xmlns:p14="http://schemas.microsoft.com/office/powerpoint/2010/main" val="567258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25DE61-2BAF-4FC3-9449-2642F9F022D4}"/>
              </a:ext>
            </a:extLst>
          </p:cNvPr>
          <p:cNvSpPr txBox="1"/>
          <p:nvPr/>
        </p:nvSpPr>
        <p:spPr>
          <a:xfrm>
            <a:off x="4715522" y="85247"/>
            <a:ext cx="2760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latin typeface="Arial Black" panose="020B0A04020102020204" pitchFamily="34" charset="0"/>
              </a:rPr>
              <a:t>Treatment 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F2403B97-5B63-45DD-82DC-88C4357A17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067769"/>
              </p:ext>
            </p:extLst>
          </p:nvPr>
        </p:nvGraphicFramePr>
        <p:xfrm>
          <a:off x="1234982" y="888342"/>
          <a:ext cx="9722036" cy="4456016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4861018">
                  <a:extLst>
                    <a:ext uri="{9D8B030D-6E8A-4147-A177-3AD203B41FA5}">
                      <a16:colId xmlns:a16="http://schemas.microsoft.com/office/drawing/2014/main" val="4165805687"/>
                    </a:ext>
                  </a:extLst>
                </a:gridCol>
                <a:gridCol w="4861018">
                  <a:extLst>
                    <a:ext uri="{9D8B030D-6E8A-4147-A177-3AD203B41FA5}">
                      <a16:colId xmlns:a16="http://schemas.microsoft.com/office/drawing/2014/main" val="44071311"/>
                    </a:ext>
                  </a:extLst>
                </a:gridCol>
              </a:tblGrid>
              <a:tr h="557002">
                <a:tc>
                  <a:txBody>
                    <a:bodyPr/>
                    <a:lstStyle/>
                    <a:p>
                      <a:r>
                        <a:rPr lang="en-IN" sz="2400" i="1" dirty="0">
                          <a:latin typeface="Arial Rounded MT Bold" panose="020F0704030504030204" pitchFamily="34" charset="0"/>
                        </a:rPr>
                        <a:t>                     Category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i="1" dirty="0">
                          <a:latin typeface="Arial Rounded MT Bold" panose="020F0704030504030204" pitchFamily="34" charset="0"/>
                        </a:rPr>
                        <a:t>                          Drug Name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404444"/>
                  </a:ext>
                </a:extLst>
              </a:tr>
              <a:tr h="557002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Franklin Gothic Heavy" panose="020B0903020102020204" pitchFamily="34" charset="0"/>
                        </a:rPr>
                        <a:t>Alcohol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Franklin Gothic Heavy" panose="020B0903020102020204" pitchFamily="34" charset="0"/>
                        </a:rPr>
                        <a:t>Wine  , beer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333039"/>
                  </a:ext>
                </a:extLst>
              </a:tr>
              <a:tr h="557002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Franklin Gothic Heavy" panose="020B0903020102020204" pitchFamily="34" charset="0"/>
                        </a:rPr>
                        <a:t>Opioids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Franklin Gothic Heavy" panose="020B0903020102020204" pitchFamily="34" charset="0"/>
                        </a:rPr>
                        <a:t>Oxycodone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914262"/>
                  </a:ext>
                </a:extLst>
              </a:tr>
              <a:tr h="557002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Franklin Gothic Heavy" panose="020B0903020102020204" pitchFamily="34" charset="0"/>
                        </a:rPr>
                        <a:t>Benzodiazepines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Franklin Gothic Heavy" panose="020B0903020102020204" pitchFamily="34" charset="0"/>
                        </a:rPr>
                        <a:t>Valium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802401"/>
                  </a:ext>
                </a:extLst>
              </a:tr>
              <a:tr h="55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i="0" kern="1200" dirty="0">
                          <a:solidFill>
                            <a:schemeClr val="tx1"/>
                          </a:solidFill>
                          <a:effectLst/>
                          <a:latin typeface="Franklin Gothic Heavy" panose="020B0903020102020204" pitchFamily="34" charset="0"/>
                          <a:ea typeface="+mn-ea"/>
                          <a:cs typeface="+mn-cs"/>
                        </a:rPr>
                        <a:t>Cannabinoids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Franklin Gothic Heavy" panose="020B0903020102020204" pitchFamily="34" charset="0"/>
                        </a:rPr>
                        <a:t>Cannabis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250431"/>
                  </a:ext>
                </a:extLst>
              </a:tr>
              <a:tr h="557002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Franklin Gothic Heavy" panose="020B0903020102020204" pitchFamily="34" charset="0"/>
                        </a:rPr>
                        <a:t>Barbiturates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Franklin Gothic Heavy" panose="020B0903020102020204" pitchFamily="34" charset="0"/>
                        </a:rPr>
                        <a:t>Pentobarbitol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653400"/>
                  </a:ext>
                </a:extLst>
              </a:tr>
              <a:tr h="557002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Franklin Gothic Heavy" panose="020B0903020102020204" pitchFamily="34" charset="0"/>
                        </a:rPr>
                        <a:t>Hallucinogens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Franklin Gothic Heavy" panose="020B0903020102020204" pitchFamily="34" charset="0"/>
                        </a:rPr>
                        <a:t>DMT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626936"/>
                  </a:ext>
                </a:extLst>
              </a:tr>
              <a:tr h="557002">
                <a:tc>
                  <a:txBody>
                    <a:bodyPr/>
                    <a:lstStyle/>
                    <a:p>
                      <a:endParaRPr lang="en-IN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121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2723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E20A8B-83C0-4999-9C80-82F82B3F7E7D}"/>
              </a:ext>
            </a:extLst>
          </p:cNvPr>
          <p:cNvSpPr txBox="1"/>
          <p:nvPr/>
        </p:nvSpPr>
        <p:spPr>
          <a:xfrm>
            <a:off x="4376691" y="97654"/>
            <a:ext cx="8158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latin typeface="Arial Black" panose="020B0A04020102020204" pitchFamily="34" charset="0"/>
              </a:rPr>
              <a:t>Complication</a:t>
            </a:r>
            <a:r>
              <a:rPr lang="en-IN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355BAE-CA1E-4D1F-89CB-F1D01F134786}"/>
              </a:ext>
            </a:extLst>
          </p:cNvPr>
          <p:cNvSpPr txBox="1"/>
          <p:nvPr/>
        </p:nvSpPr>
        <p:spPr>
          <a:xfrm>
            <a:off x="426128" y="1134577"/>
            <a:ext cx="436781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Demi Cond" panose="020B0706030402020204" pitchFamily="34" charset="0"/>
              </a:rPr>
              <a:t> loss of appetite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latin typeface="Franklin Gothic Demi Cond" panose="020B07060304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Demi Cond" panose="020B0706030402020204" pitchFamily="34" charset="0"/>
              </a:rPr>
              <a:t> Nausea and vomiting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latin typeface="Franklin Gothic Demi Cond" panose="020B07060304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Demi Cond" panose="020B0706030402020204" pitchFamily="34" charset="0"/>
              </a:rPr>
              <a:t> fevers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latin typeface="Franklin Gothic Demi Cond" panose="020B07060304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Demi Cond" panose="020B0706030402020204" pitchFamily="34" charset="0"/>
              </a:rPr>
              <a:t> wasting syndrome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latin typeface="Franklin Gothic Demi Cond" panose="020B07060304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Demi Cond" panose="020B0706030402020204" pitchFamily="34" charset="0"/>
              </a:rPr>
              <a:t> tuberculosis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F70B1D-6352-4BE5-A56B-BB61EEB01162}"/>
              </a:ext>
            </a:extLst>
          </p:cNvPr>
          <p:cNvSpPr txBox="1"/>
          <p:nvPr/>
        </p:nvSpPr>
        <p:spPr>
          <a:xfrm>
            <a:off x="4793941" y="1134577"/>
            <a:ext cx="584150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Demi Cond" panose="020B0706030402020204" pitchFamily="34" charset="0"/>
              </a:rPr>
              <a:t> Diarrhea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latin typeface="Franklin Gothic Demi Cond" panose="020B07060304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Demi Cond" panose="020B0706030402020204" pitchFamily="34" charset="0"/>
              </a:rPr>
              <a:t> changes in tests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latin typeface="Franklin Gothic Demi Cond" panose="020B07060304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Demi Cond" panose="020B0706030402020204" pitchFamily="34" charset="0"/>
              </a:rPr>
              <a:t> metabolic and endocrine changes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6D516A-A984-437A-A54E-A00A57FD7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867" y="3476655"/>
            <a:ext cx="4663737" cy="279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894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F58D6F-E75B-43ED-AA56-44564FAC1C21}"/>
              </a:ext>
            </a:extLst>
          </p:cNvPr>
          <p:cNvSpPr txBox="1"/>
          <p:nvPr/>
        </p:nvSpPr>
        <p:spPr>
          <a:xfrm>
            <a:off x="4625265" y="79899"/>
            <a:ext cx="3249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latin typeface="Arial Black" panose="020B0A04020102020204" pitchFamily="34" charset="0"/>
              </a:rPr>
              <a:t>Prevention</a:t>
            </a:r>
            <a:r>
              <a:rPr lang="en-IN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2C8273-8E9E-4A82-B546-FDF22CDF8E61}"/>
              </a:ext>
            </a:extLst>
          </p:cNvPr>
          <p:cNvSpPr txBox="1"/>
          <p:nvPr/>
        </p:nvSpPr>
        <p:spPr>
          <a:xfrm>
            <a:off x="337352" y="664674"/>
            <a:ext cx="935706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Britannic Bold" panose="020B0903060703020204" pitchFamily="34" charset="0"/>
              </a:rPr>
              <a:t> avoid multiple partners – use condoms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Britannic Bold" panose="020B0903060703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Britannic Bold" panose="020B0903060703020204" pitchFamily="34" charset="0"/>
              </a:rPr>
              <a:t> use sterile needles each time for injection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Britannic Bold" panose="020B0903060703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Britannic Bold" panose="020B0903060703020204" pitchFamily="34" charset="0"/>
              </a:rPr>
              <a:t> never share needles 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Britannic Bold" panose="020B0903060703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Britannic Bold" panose="020B0903060703020204" pitchFamily="34" charset="0"/>
              </a:rPr>
              <a:t> Avoid unnecessary blood transfusion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Britannic Bold" panose="020B0903060703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Britannic Bold" panose="020B0903060703020204" pitchFamily="34" charset="0"/>
              </a:rPr>
              <a:t> all pregnant woman should be tested for HIV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Britannic Bold" panose="020B0903060703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Britannic Bold" panose="020B0903060703020204" pitchFamily="34" charset="0"/>
              </a:rPr>
              <a:t> proper disposal of biomedical waste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EB69D0-1B45-439B-AF6C-63B15A525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0520" y="2512382"/>
            <a:ext cx="3240350" cy="37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342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D80F64-76A5-4DD0-BAB9-C9DA30B501F2}"/>
              </a:ext>
            </a:extLst>
          </p:cNvPr>
          <p:cNvSpPr txBox="1"/>
          <p:nvPr/>
        </p:nvSpPr>
        <p:spPr>
          <a:xfrm>
            <a:off x="3471169" y="1677880"/>
            <a:ext cx="63564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7200" dirty="0">
                <a:solidFill>
                  <a:srgbClr val="00B050"/>
                </a:solidFill>
                <a:latin typeface="Cooper Black" panose="0208090404030B020404" pitchFamily="18" charset="0"/>
              </a:rPr>
              <a:t>Thank </a:t>
            </a:r>
          </a:p>
          <a:p>
            <a:r>
              <a:rPr lang="en-IN" sz="7200" dirty="0">
                <a:solidFill>
                  <a:srgbClr val="00B050"/>
                </a:solidFill>
                <a:latin typeface="Cooper Black" panose="0208090404030B020404" pitchFamily="18" charset="0"/>
              </a:rPr>
              <a:t>              you </a:t>
            </a:r>
          </a:p>
        </p:txBody>
      </p:sp>
    </p:spTree>
    <p:extLst>
      <p:ext uri="{BB962C8B-B14F-4D97-AF65-F5344CB8AC3E}">
        <p14:creationId xmlns:p14="http://schemas.microsoft.com/office/powerpoint/2010/main" val="37103740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231</TotalTime>
  <Words>403</Words>
  <Application>Microsoft Office PowerPoint</Application>
  <PresentationFormat>Widescreen</PresentationFormat>
  <Paragraphs>126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Algerian</vt:lpstr>
      <vt:lpstr>Arial</vt:lpstr>
      <vt:lpstr>Arial Black</vt:lpstr>
      <vt:lpstr>Arial Rounded MT Bold</vt:lpstr>
      <vt:lpstr>Berlin Sans FB Demi</vt:lpstr>
      <vt:lpstr>Britannic Bold</vt:lpstr>
      <vt:lpstr>Cooper Black</vt:lpstr>
      <vt:lpstr>Courier New</vt:lpstr>
      <vt:lpstr>Eras Demi ITC</vt:lpstr>
      <vt:lpstr>Franklin Gothic Demi Cond</vt:lpstr>
      <vt:lpstr>Franklin Gothic Heavy</vt:lpstr>
      <vt:lpstr>Impact</vt:lpstr>
      <vt:lpstr>Times New Roman</vt:lpstr>
      <vt:lpstr>Wingdings</vt:lpstr>
      <vt:lpstr>Main Event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Animesh Das</dc:creator>
  <cp:lastModifiedBy>Animesh Das</cp:lastModifiedBy>
  <cp:revision>1</cp:revision>
  <dcterms:created xsi:type="dcterms:W3CDTF">2021-12-03T15:43:28Z</dcterms:created>
  <dcterms:modified xsi:type="dcterms:W3CDTF">2021-12-03T19:35:17Z</dcterms:modified>
</cp:coreProperties>
</file>