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1"/>
  </p:notesMasterIdLst>
  <p:handoutMasterIdLst>
    <p:handoutMasterId r:id="rId22"/>
  </p:handoutMasterIdLst>
  <p:sldIdLst>
    <p:sldId id="263" r:id="rId5"/>
    <p:sldId id="262" r:id="rId6"/>
    <p:sldId id="264" r:id="rId7"/>
    <p:sldId id="265" r:id="rId8"/>
    <p:sldId id="266" r:id="rId9"/>
    <p:sldId id="267" r:id="rId10"/>
    <p:sldId id="268" r:id="rId11"/>
    <p:sldId id="269" r:id="rId12"/>
    <p:sldId id="274" r:id="rId13"/>
    <p:sldId id="270" r:id="rId14"/>
    <p:sldId id="271" r:id="rId15"/>
    <p:sldId id="272" r:id="rId16"/>
    <p:sldId id="273" r:id="rId17"/>
    <p:sldId id="275" r:id="rId18"/>
    <p:sldId id="276" r:id="rId19"/>
    <p:sldId id="27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1</a:t>
            </a:fld>
            <a:endParaRPr lang="en-IN"/>
          </a:p>
        </p:txBody>
      </p:sp>
    </p:spTree>
    <p:extLst>
      <p:ext uri="{BB962C8B-B14F-4D97-AF65-F5344CB8AC3E}">
        <p14:creationId xmlns:p14="http://schemas.microsoft.com/office/powerpoint/2010/main" val="7590664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3B1FF6E-01D2-471C-9753-7E78DC4FE7E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01EFC7F-D65C-4EDB-8082-B69296EE6605}"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267C49F-6B2B-4074-B0BB-4CB7293E1644}"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6540406-D0F5-4B97-96B8-5B1FDE5E6FEE}"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1A592-BE0A-4CBD-9E8D-CE8512E81810}"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02C92DB-7CD7-4AB6-9196-17B28769684E}"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0CD7714-244C-4F95-867E-80A8FB63C364}"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E05F0F-5EA8-403A-951D-BDE7C75F8658}"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A1ED3F-8AE2-4BD7-B221-C133E93C8EEC}"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4C5FFDB-BF08-4DF7-9B0A-7D71FF3CC3FC}"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FEB67B8-9758-4370-8AB6-79E9E4C4FBC1}"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D1E423-ADD4-4A27-B509-63D80A7EB87D}"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en.wikipedia.org/wiki/CD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Light_reflex" TargetMode="External"/><Relationship Id="rId2" Type="http://schemas.openxmlformats.org/officeDocument/2006/relationships/hyperlink" Target="https://en.wikipedia.org/wiki/Accommodation_reflex"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497802" y="1248840"/>
            <a:ext cx="9186865" cy="584775"/>
          </a:xfrm>
          <a:prstGeom prst="rect">
            <a:avLst/>
          </a:prstGeom>
          <a:noFill/>
        </p:spPr>
        <p:txBody>
          <a:bodyPr wrap="square" rtlCol="0">
            <a:spAutoFit/>
          </a:bodyPr>
          <a:lstStyle/>
          <a:p>
            <a:r>
              <a:rPr lang="en-IN" sz="3200" b="1" u="sng" dirty="0">
                <a:latin typeface="Times New Roman" panose="02020603050405020304" pitchFamily="18" charset="0"/>
                <a:cs typeface="Times New Roman" panose="02020603050405020304" pitchFamily="18" charset="0"/>
              </a:rPr>
              <a:t>         PHARMACEUTICAL MICROBIOLOGY        </a:t>
            </a:r>
            <a:endParaRPr lang="en-IN" sz="20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4" y="3654479"/>
            <a:ext cx="7848600" cy="1200329"/>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10  STUDY OF INFECTIOUS DISEASES</a:t>
            </a:r>
            <a:r>
              <a:rPr lang="en-IN" sz="2800" u="sng" dirty="0">
                <a:latin typeface="Times New Roman" panose="02020603050405020304" pitchFamily="18" charset="0"/>
                <a:cs typeface="Times New Roman" panose="02020603050405020304" pitchFamily="18" charset="0"/>
              </a:rPr>
              <a:t>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78495404-7054-42BB-95D0-DC7CF5207240}"/>
              </a:ext>
            </a:extLst>
          </p:cNvPr>
          <p:cNvSpPr>
            <a:spLocks noGrp="1"/>
          </p:cNvSpPr>
          <p:nvPr>
            <p:ph idx="1"/>
          </p:nvPr>
        </p:nvSpPr>
        <p:spPr>
          <a:xfrm>
            <a:off x="1166674" y="522424"/>
            <a:ext cx="10515600" cy="5275442"/>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CONGENITAL</a:t>
            </a:r>
          </a:p>
          <a:p>
            <a:r>
              <a:rPr lang="en-IN" sz="1600" b="0" i="0" dirty="0">
                <a:effectLst/>
                <a:latin typeface="Times New Roman" panose="02020603050405020304" pitchFamily="18" charset="0"/>
                <a:cs typeface="Times New Roman" panose="02020603050405020304" pitchFamily="18" charset="0"/>
              </a:rPr>
              <a:t>Congenital syphilis is that which is transmitted during pregnancy or during </a:t>
            </a:r>
            <a:r>
              <a:rPr lang="en-IN" sz="1600" b="0" i="0" dirty="0" err="1">
                <a:effectLst/>
                <a:latin typeface="Times New Roman" panose="02020603050405020304" pitchFamily="18" charset="0"/>
                <a:cs typeface="Times New Roman" panose="02020603050405020304" pitchFamily="18" charset="0"/>
              </a:rPr>
              <a:t>birth.Two</a:t>
            </a:r>
            <a:r>
              <a:rPr lang="en-IN" sz="1600" b="0" i="0" dirty="0">
                <a:effectLst/>
                <a:latin typeface="Times New Roman" panose="02020603050405020304" pitchFamily="18" charset="0"/>
                <a:cs typeface="Times New Roman" panose="02020603050405020304" pitchFamily="18" charset="0"/>
              </a:rPr>
              <a:t>-thirds of syphilitic infants are born without symptoms.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Common symptoms that develop over the first couple of years of life include </a:t>
            </a:r>
            <a:r>
              <a:rPr lang="en-IN" sz="1600" dirty="0">
                <a:latin typeface="Times New Roman" panose="02020603050405020304" pitchFamily="18" charset="0"/>
                <a:cs typeface="Times New Roman" panose="02020603050405020304" pitchFamily="18" charset="0"/>
              </a:rPr>
              <a:t>enlargement of the liver and spleen </a:t>
            </a:r>
            <a:r>
              <a:rPr lang="en-IN" sz="1600" b="0" i="0" dirty="0">
                <a:effectLst/>
                <a:latin typeface="Times New Roman" panose="02020603050405020304" pitchFamily="18" charset="0"/>
                <a:cs typeface="Times New Roman" panose="02020603050405020304" pitchFamily="18" charset="0"/>
              </a:rPr>
              <a:t>(70%), rash (70%), fever (40%), neurosyphilis (20%), and </a:t>
            </a:r>
            <a:r>
              <a:rPr lang="en-IN" sz="1600" dirty="0">
                <a:latin typeface="Times New Roman" panose="02020603050405020304" pitchFamily="18" charset="0"/>
                <a:cs typeface="Times New Roman" panose="02020603050405020304" pitchFamily="18" charset="0"/>
              </a:rPr>
              <a:t>lung inflammation </a:t>
            </a:r>
            <a:r>
              <a:rPr lang="en-IN" sz="1600" b="0" i="0" dirty="0">
                <a:effectLst/>
                <a:latin typeface="Times New Roman" panose="02020603050405020304" pitchFamily="18" charset="0"/>
                <a:cs typeface="Times New Roman" panose="02020603050405020304" pitchFamily="18" charset="0"/>
              </a:rPr>
              <a:t>(20%).</a:t>
            </a:r>
            <a:endParaRPr lang="en-IN" sz="1600" b="0" i="0" baseline="30000" dirty="0">
              <a:effectLst/>
              <a:latin typeface="Times New Roman" panose="02020603050405020304" pitchFamily="18" charset="0"/>
              <a:cs typeface="Times New Roman" panose="02020603050405020304" pitchFamily="18" charset="0"/>
            </a:endParaRPr>
          </a:p>
          <a:p>
            <a:pPr marL="0" indent="0">
              <a:buNone/>
            </a:pP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Infection during pregnancy is also associated with </a:t>
            </a:r>
            <a:r>
              <a:rPr lang="en-IN" sz="1600" dirty="0">
                <a:latin typeface="Times New Roman" panose="02020603050405020304" pitchFamily="18" charset="0"/>
                <a:cs typeface="Times New Roman" panose="02020603050405020304" pitchFamily="18" charset="0"/>
              </a:rPr>
              <a:t>miscarriage</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three main dental defects in congenital syphilis are </a:t>
            </a:r>
            <a:r>
              <a:rPr lang="en-IN" sz="1600" dirty="0">
                <a:latin typeface="Times New Roman" panose="02020603050405020304" pitchFamily="18" charset="0"/>
                <a:cs typeface="Times New Roman" panose="02020603050405020304" pitchFamily="18" charset="0"/>
              </a:rPr>
              <a:t>Hutchinson's incisors </a:t>
            </a:r>
            <a:r>
              <a:rPr lang="en-IN" sz="1600" b="0" i="0" dirty="0">
                <a:effectLst/>
                <a:latin typeface="Times New Roman" panose="02020603050405020304" pitchFamily="18" charset="0"/>
                <a:cs typeface="Times New Roman" panose="02020603050405020304" pitchFamily="18" charset="0"/>
              </a:rPr>
              <a:t>(screwdriver shaped incisors), Moon's molars or bud molars, and Fournier's molars or </a:t>
            </a:r>
            <a:r>
              <a:rPr lang="en-IN" sz="1600" dirty="0">
                <a:latin typeface="Times New Roman" panose="02020603050405020304" pitchFamily="18" charset="0"/>
                <a:cs typeface="Times New Roman" panose="02020603050405020304" pitchFamily="18" charset="0"/>
              </a:rPr>
              <a:t>mulberry molars</a:t>
            </a:r>
            <a:r>
              <a:rPr lang="en-IN" sz="1600" b="0" i="0" dirty="0">
                <a:effectLst/>
                <a:latin typeface="Times New Roman" panose="02020603050405020304" pitchFamily="18" charset="0"/>
                <a:cs typeface="Times New Roman" panose="02020603050405020304" pitchFamily="18" charset="0"/>
              </a:rPr>
              <a:t> (molars with abnormal occlusal anatomy resembling a </a:t>
            </a:r>
            <a:r>
              <a:rPr lang="en-IN" sz="1600" dirty="0">
                <a:latin typeface="Times New Roman" panose="02020603050405020304" pitchFamily="18" charset="0"/>
                <a:cs typeface="Times New Roman" panose="02020603050405020304" pitchFamily="18" charset="0"/>
              </a:rPr>
              <a:t>mulberry</a:t>
            </a:r>
            <a:r>
              <a:rPr lang="en-IN" sz="1600" b="0" i="0" dirty="0">
                <a:effectLst/>
                <a:latin typeface="Times New Roman" panose="02020603050405020304" pitchFamily="18" charset="0"/>
                <a:cs typeface="Times New Roman" panose="02020603050405020304" pitchFamily="18" charset="0"/>
              </a:rPr>
              <a:t>).</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41B04F8F-37D6-4EEA-9A34-105DDC8938E5}"/>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3ACC83A5-9B33-46B7-AC56-67FC38229D2C}"/>
              </a:ext>
            </a:extLst>
          </p:cNvPr>
          <p:cNvSpPr>
            <a:spLocks noGrp="1"/>
          </p:cNvSpPr>
          <p:nvPr>
            <p:ph type="sldNum" sz="quarter" idx="12"/>
          </p:nvPr>
        </p:nvSpPr>
        <p:spPr>
          <a:xfrm>
            <a:off x="9448800" y="645393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10</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762E41C7-6879-421A-A2A3-7A2DC3AB2133}"/>
              </a:ext>
            </a:extLst>
          </p:cNvPr>
          <p:cNvPicPr>
            <a:picLocks noChangeAspect="1"/>
          </p:cNvPicPr>
          <p:nvPr/>
        </p:nvPicPr>
        <p:blipFill>
          <a:blip r:embed="rId2"/>
          <a:stretch>
            <a:fillRect/>
          </a:stretch>
        </p:blipFill>
        <p:spPr>
          <a:xfrm>
            <a:off x="0" y="-22647"/>
            <a:ext cx="12192000" cy="109728"/>
          </a:xfrm>
          <a:prstGeom prst="rect">
            <a:avLst/>
          </a:prstGeom>
        </p:spPr>
      </p:pic>
    </p:spTree>
    <p:extLst>
      <p:ext uri="{BB962C8B-B14F-4D97-AF65-F5344CB8AC3E}">
        <p14:creationId xmlns:p14="http://schemas.microsoft.com/office/powerpoint/2010/main" val="20726004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8861C81A-460E-4110-92AE-9F73A5CB2058}"/>
              </a:ext>
            </a:extLst>
          </p:cNvPr>
          <p:cNvSpPr>
            <a:spLocks noGrp="1"/>
          </p:cNvSpPr>
          <p:nvPr>
            <p:ph idx="1"/>
          </p:nvPr>
        </p:nvSpPr>
        <p:spPr>
          <a:xfrm>
            <a:off x="1157796" y="556043"/>
            <a:ext cx="10515600" cy="5249684"/>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GONORRHEA</a:t>
            </a:r>
          </a:p>
          <a:p>
            <a:r>
              <a:rPr lang="en-IN" sz="1600" i="0" dirty="0">
                <a:effectLst/>
                <a:latin typeface="Times New Roman" panose="02020603050405020304" pitchFamily="18" charset="0"/>
                <a:cs typeface="Times New Roman" panose="02020603050405020304" pitchFamily="18" charset="0"/>
              </a:rPr>
              <a:t>Gonorrhea</a:t>
            </a:r>
            <a:r>
              <a:rPr lang="en-IN" sz="1600" b="0" i="0" dirty="0">
                <a:effectLst/>
                <a:latin typeface="Times New Roman" panose="02020603050405020304" pitchFamily="18" charset="0"/>
                <a:cs typeface="Times New Roman" panose="02020603050405020304" pitchFamily="18" charset="0"/>
              </a:rPr>
              <a:t>, colloquially known as </a:t>
            </a:r>
            <a:r>
              <a:rPr lang="en-IN" sz="1600" i="0" dirty="0">
                <a:effectLst/>
                <a:latin typeface="Times New Roman" panose="02020603050405020304" pitchFamily="18" charset="0"/>
                <a:cs typeface="Times New Roman" panose="02020603050405020304" pitchFamily="18" charset="0"/>
              </a:rPr>
              <a:t>the clap</a:t>
            </a:r>
            <a:r>
              <a:rPr lang="en-IN" sz="1600" b="0" i="0" dirty="0">
                <a:effectLst/>
                <a:latin typeface="Times New Roman" panose="02020603050405020304" pitchFamily="18" charset="0"/>
                <a:cs typeface="Times New Roman" panose="02020603050405020304" pitchFamily="18" charset="0"/>
              </a:rPr>
              <a:t>, is a </a:t>
            </a:r>
            <a:r>
              <a:rPr lang="en-IN" sz="1600" dirty="0">
                <a:latin typeface="Times New Roman" panose="02020603050405020304" pitchFamily="18" charset="0"/>
                <a:cs typeface="Times New Roman" panose="02020603050405020304" pitchFamily="18" charset="0"/>
              </a:rPr>
              <a:t>sexually transmitted infection </a:t>
            </a:r>
            <a:r>
              <a:rPr lang="en-IN" sz="1600" b="0" i="0" dirty="0">
                <a:effectLst/>
                <a:latin typeface="Times New Roman" panose="02020603050405020304" pitchFamily="18" charset="0"/>
                <a:cs typeface="Times New Roman" panose="02020603050405020304" pitchFamily="18" charset="0"/>
              </a:rPr>
              <a:t>(STI) caused by the bacterium </a:t>
            </a:r>
            <a:r>
              <a:rPr lang="en-IN" sz="1600" dirty="0">
                <a:latin typeface="Times New Roman" panose="02020603050405020304" pitchFamily="18" charset="0"/>
                <a:cs typeface="Times New Roman" panose="02020603050405020304" pitchFamily="18" charset="0"/>
              </a:rPr>
              <a:t>Neisseria gonorrhoeae</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Infection may involve the </a:t>
            </a:r>
            <a:r>
              <a:rPr lang="en-IN" sz="1600" dirty="0">
                <a:latin typeface="Times New Roman" panose="02020603050405020304" pitchFamily="18" charset="0"/>
                <a:cs typeface="Times New Roman" panose="02020603050405020304" pitchFamily="18" charset="0"/>
              </a:rPr>
              <a:t>genitals</a:t>
            </a:r>
            <a:r>
              <a:rPr lang="en-IN" sz="1600" b="0" i="0" dirty="0">
                <a:effectLst/>
                <a:latin typeface="Times New Roman" panose="02020603050405020304" pitchFamily="18" charset="0"/>
                <a:cs typeface="Times New Roman" panose="02020603050405020304" pitchFamily="18" charset="0"/>
              </a:rPr>
              <a:t>, mouth, or </a:t>
            </a:r>
            <a:r>
              <a:rPr lang="en-IN" sz="1600" dirty="0">
                <a:latin typeface="Times New Roman" panose="02020603050405020304" pitchFamily="18" charset="0"/>
                <a:cs typeface="Times New Roman" panose="02020603050405020304" pitchFamily="18" charset="0"/>
              </a:rPr>
              <a:t>rectum</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Infected men may experience </a:t>
            </a:r>
            <a:r>
              <a:rPr lang="en-IN" sz="1600" dirty="0">
                <a:latin typeface="Times New Roman" panose="02020603050405020304" pitchFamily="18" charset="0"/>
                <a:cs typeface="Times New Roman" panose="02020603050405020304" pitchFamily="18" charset="0"/>
              </a:rPr>
              <a:t>pain or burning with urination</a:t>
            </a:r>
            <a:r>
              <a:rPr lang="en-IN" sz="1600" b="0" i="0" dirty="0">
                <a:effectLst/>
                <a:latin typeface="Times New Roman" panose="02020603050405020304" pitchFamily="18" charset="0"/>
                <a:cs typeface="Times New Roman" panose="02020603050405020304" pitchFamily="18" charset="0"/>
              </a:rPr>
              <a:t>, discharge from the </a:t>
            </a:r>
            <a:r>
              <a:rPr lang="en-IN" sz="1600" dirty="0">
                <a:latin typeface="Times New Roman" panose="02020603050405020304" pitchFamily="18" charset="0"/>
                <a:cs typeface="Times New Roman" panose="02020603050405020304" pitchFamily="18" charset="0"/>
              </a:rPr>
              <a:t>penis</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testicular pain</a:t>
            </a:r>
            <a:r>
              <a:rPr lang="en-IN" sz="1600" b="0" i="0" dirty="0">
                <a:effectLst/>
                <a:latin typeface="Times New Roman" panose="02020603050405020304" pitchFamily="18" charset="0"/>
                <a:cs typeface="Times New Roman" panose="02020603050405020304" pitchFamily="18" charset="0"/>
              </a:rPr>
              <a:t>.</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Infected women may experience burning with urination, </a:t>
            </a:r>
            <a:r>
              <a:rPr lang="en-IN" sz="1600" dirty="0">
                <a:latin typeface="Times New Roman" panose="02020603050405020304" pitchFamily="18" charset="0"/>
                <a:cs typeface="Times New Roman" panose="02020603050405020304" pitchFamily="18" charset="0"/>
              </a:rPr>
              <a:t>vaginal discharge</a:t>
            </a:r>
            <a:r>
              <a:rPr lang="en-IN" sz="1600" b="0" i="0" dirty="0">
                <a:effectLst/>
                <a:latin typeface="Times New Roman" panose="02020603050405020304" pitchFamily="18" charset="0"/>
                <a:cs typeface="Times New Roman" panose="02020603050405020304" pitchFamily="18" charset="0"/>
              </a:rPr>
              <a:t>, vaginal bleeding between </a:t>
            </a:r>
            <a:r>
              <a:rPr lang="en-IN" sz="1600" dirty="0">
                <a:latin typeface="Times New Roman" panose="02020603050405020304" pitchFamily="18" charset="0"/>
                <a:cs typeface="Times New Roman" panose="02020603050405020304" pitchFamily="18" charset="0"/>
              </a:rPr>
              <a:t>periods</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pelvic pain</a:t>
            </a:r>
            <a:r>
              <a:rPr lang="en-IN" sz="1600" b="0" i="0" dirty="0">
                <a:effectLst/>
                <a:latin typeface="Times New Roman" panose="02020603050405020304" pitchFamily="18" charset="0"/>
                <a:cs typeface="Times New Roman" panose="02020603050405020304" pitchFamily="18" charset="0"/>
              </a:rPr>
              <a:t>. Complications in women include </a:t>
            </a:r>
            <a:r>
              <a:rPr lang="en-IN" sz="1600" dirty="0">
                <a:latin typeface="Times New Roman" panose="02020603050405020304" pitchFamily="18" charset="0"/>
                <a:cs typeface="Times New Roman" panose="02020603050405020304" pitchFamily="18" charset="0"/>
              </a:rPr>
              <a:t>pelvic inflammatory disease</a:t>
            </a:r>
            <a:r>
              <a:rPr lang="en-IN" sz="1600" b="0" i="0" dirty="0">
                <a:effectLst/>
                <a:latin typeface="Times New Roman" panose="02020603050405020304" pitchFamily="18" charset="0"/>
                <a:cs typeface="Times New Roman" panose="02020603050405020304" pitchFamily="18" charset="0"/>
              </a:rPr>
              <a:t> and in men include </a:t>
            </a:r>
            <a:r>
              <a:rPr lang="en-IN" sz="1600" dirty="0">
                <a:latin typeface="Times New Roman" panose="02020603050405020304" pitchFamily="18" charset="0"/>
                <a:cs typeface="Times New Roman" panose="02020603050405020304" pitchFamily="18" charset="0"/>
              </a:rPr>
              <a:t>inflammation of the epididymis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Many of those infected, however, have no symptoms.</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If untreated, gonorrhea can spread to </a:t>
            </a:r>
            <a:r>
              <a:rPr lang="en-IN" sz="1600" dirty="0">
                <a:latin typeface="Times New Roman" panose="02020603050405020304" pitchFamily="18" charset="0"/>
                <a:cs typeface="Times New Roman" panose="02020603050405020304" pitchFamily="18" charset="0"/>
              </a:rPr>
              <a:t>joints</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heart valves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Gonorrhea is spread through sexual contact with an infected person.</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This includes oral, anal, and vaginal sex. It can also spread from a </a:t>
            </a:r>
            <a:r>
              <a:rPr lang="en-IN" sz="1600" dirty="0">
                <a:latin typeface="Times New Roman" panose="02020603050405020304" pitchFamily="18" charset="0"/>
                <a:cs typeface="Times New Roman" panose="02020603050405020304" pitchFamily="18" charset="0"/>
              </a:rPr>
              <a:t>mother to a child during birth</a:t>
            </a:r>
            <a:r>
              <a:rPr lang="en-IN" sz="1600" b="0" i="0" dirty="0">
                <a:effectLst/>
                <a:latin typeface="Times New Roman" panose="02020603050405020304" pitchFamily="18" charset="0"/>
                <a:cs typeface="Times New Roman" panose="02020603050405020304" pitchFamily="18" charset="0"/>
              </a:rPr>
              <a:t>. Diagnosis is by testing the urine, </a:t>
            </a:r>
            <a:r>
              <a:rPr lang="en-IN" sz="1600" dirty="0">
                <a:latin typeface="Times New Roman" panose="02020603050405020304" pitchFamily="18" charset="0"/>
                <a:cs typeface="Times New Roman" panose="02020603050405020304" pitchFamily="18" charset="0"/>
              </a:rPr>
              <a:t>urethra</a:t>
            </a:r>
            <a:r>
              <a:rPr lang="en-IN" sz="1600" b="0" i="0" dirty="0">
                <a:effectLst/>
                <a:latin typeface="Times New Roman" panose="02020603050405020304" pitchFamily="18" charset="0"/>
                <a:cs typeface="Times New Roman" panose="02020603050405020304" pitchFamily="18" charset="0"/>
              </a:rPr>
              <a:t> in males, or </a:t>
            </a:r>
            <a:r>
              <a:rPr lang="en-IN" sz="1600" dirty="0">
                <a:latin typeface="Times New Roman" panose="02020603050405020304" pitchFamily="18" charset="0"/>
                <a:cs typeface="Times New Roman" panose="02020603050405020304" pitchFamily="18" charset="0"/>
              </a:rPr>
              <a:t>cervix </a:t>
            </a:r>
            <a:r>
              <a:rPr lang="en-IN" sz="1600" b="0" i="0" dirty="0">
                <a:effectLst/>
                <a:latin typeface="Times New Roman" panose="02020603050405020304" pitchFamily="18" charset="0"/>
                <a:cs typeface="Times New Roman" panose="02020603050405020304" pitchFamily="18" charset="0"/>
              </a:rPr>
              <a:t>in females.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Testing all women who are sexually active and less than 25 years of age each year as well as those with new sexual partners is recommended; the same recommendation applies in </a:t>
            </a:r>
            <a:r>
              <a:rPr lang="en-IN" sz="1600" dirty="0">
                <a:latin typeface="Times New Roman" panose="02020603050405020304" pitchFamily="18" charset="0"/>
                <a:cs typeface="Times New Roman" panose="02020603050405020304" pitchFamily="18" charset="0"/>
              </a:rPr>
              <a:t>men who have sex with men</a:t>
            </a:r>
            <a:r>
              <a:rPr lang="en-IN" sz="1600" b="0" i="0" dirty="0">
                <a:effectLst/>
                <a:latin typeface="Times New Roman" panose="02020603050405020304" pitchFamily="18" charset="0"/>
                <a:cs typeface="Times New Roman" panose="02020603050405020304" pitchFamily="18" charset="0"/>
              </a:rPr>
              <a:t> (MSM).</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537C26D4-6A8A-4C99-A32E-E8DA171F842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4876443-9DEF-4FC9-8774-BC8604A14E28}"/>
              </a:ext>
            </a:extLst>
          </p:cNvPr>
          <p:cNvSpPr>
            <a:spLocks noGrp="1"/>
          </p:cNvSpPr>
          <p:nvPr>
            <p:ph type="sldNum" sz="quarter" idx="12"/>
          </p:nvPr>
        </p:nvSpPr>
        <p:spPr>
          <a:xfrm>
            <a:off x="9448800" y="646065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11</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CAFD3B5F-AA02-4858-9248-D3A774836691}"/>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822856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7EDB1766-97A0-4296-9171-2FF43885BB6F}"/>
              </a:ext>
            </a:extLst>
          </p:cNvPr>
          <p:cNvSpPr>
            <a:spLocks noGrp="1"/>
          </p:cNvSpPr>
          <p:nvPr>
            <p:ph idx="1"/>
          </p:nvPr>
        </p:nvSpPr>
        <p:spPr>
          <a:xfrm>
            <a:off x="1175552" y="430131"/>
            <a:ext cx="10515600" cy="5249683"/>
          </a:xfrm>
        </p:spPr>
        <p:txBody>
          <a:bodyPr>
            <a:normAutofit/>
          </a:bodyPr>
          <a:lstStyle/>
          <a:p>
            <a:pPr algn="l"/>
            <a:r>
              <a:rPr lang="en-IN" sz="1700" b="0" i="0" dirty="0">
                <a:effectLst/>
                <a:latin typeface="Times New Roman" panose="02020603050405020304" pitchFamily="18" charset="0"/>
                <a:cs typeface="Times New Roman" panose="02020603050405020304" pitchFamily="18" charset="0"/>
              </a:rPr>
              <a:t>Gonorrhea can be prevented with the use of </a:t>
            </a:r>
            <a:r>
              <a:rPr lang="en-IN" sz="1700" dirty="0">
                <a:latin typeface="Times New Roman" panose="02020603050405020304" pitchFamily="18" charset="0"/>
                <a:cs typeface="Times New Roman" panose="02020603050405020304" pitchFamily="18" charset="0"/>
              </a:rPr>
              <a:t>condoms</a:t>
            </a:r>
            <a:r>
              <a:rPr lang="en-IN" sz="1700" b="0" i="0" dirty="0">
                <a:effectLst/>
                <a:latin typeface="Times New Roman" panose="02020603050405020304" pitchFamily="18" charset="0"/>
                <a:cs typeface="Times New Roman" panose="02020603050405020304" pitchFamily="18" charset="0"/>
              </a:rPr>
              <a:t>, having sex with only one person who is uninfected, and by </a:t>
            </a:r>
            <a:r>
              <a:rPr lang="en-IN" sz="1700" dirty="0">
                <a:latin typeface="Times New Roman" panose="02020603050405020304" pitchFamily="18" charset="0"/>
                <a:cs typeface="Times New Roman" panose="02020603050405020304" pitchFamily="18" charset="0"/>
              </a:rPr>
              <a:t>not having sex</a:t>
            </a:r>
            <a:r>
              <a:rPr lang="en-IN" sz="1700" b="0" i="0" dirty="0">
                <a:effectLst/>
                <a:latin typeface="Times New Roman" panose="02020603050405020304" pitchFamily="18" charset="0"/>
                <a:cs typeface="Times New Roman" panose="02020603050405020304" pitchFamily="18" charset="0"/>
              </a:rPr>
              <a:t>.</a:t>
            </a:r>
          </a:p>
          <a:p>
            <a:pPr algn="l"/>
            <a:r>
              <a:rPr lang="en-IN" sz="1700" b="0" i="0" dirty="0">
                <a:effectLst/>
                <a:latin typeface="Times New Roman" panose="02020603050405020304" pitchFamily="18" charset="0"/>
                <a:cs typeface="Times New Roman" panose="02020603050405020304" pitchFamily="18" charset="0"/>
              </a:rPr>
              <a:t> Treatment is usually with </a:t>
            </a:r>
            <a:r>
              <a:rPr lang="en-IN" sz="1700" dirty="0">
                <a:latin typeface="Times New Roman" panose="02020603050405020304" pitchFamily="18" charset="0"/>
                <a:cs typeface="Times New Roman" panose="02020603050405020304" pitchFamily="18" charset="0"/>
              </a:rPr>
              <a:t>ceftriaxone</a:t>
            </a:r>
            <a:r>
              <a:rPr lang="en-IN" sz="1700" b="0" i="0" dirty="0">
                <a:effectLst/>
                <a:latin typeface="Times New Roman" panose="02020603050405020304" pitchFamily="18" charset="0"/>
                <a:cs typeface="Times New Roman" panose="02020603050405020304" pitchFamily="18" charset="0"/>
              </a:rPr>
              <a:t> by injection and </a:t>
            </a:r>
            <a:r>
              <a:rPr lang="en-IN" sz="1700" dirty="0">
                <a:latin typeface="Times New Roman" panose="02020603050405020304" pitchFamily="18" charset="0"/>
                <a:cs typeface="Times New Roman" panose="02020603050405020304" pitchFamily="18" charset="0"/>
              </a:rPr>
              <a:t>azithromycin</a:t>
            </a:r>
            <a:r>
              <a:rPr lang="en-IN" sz="1700" b="0" i="0" dirty="0">
                <a:effectLst/>
                <a:latin typeface="Times New Roman" panose="02020603050405020304" pitchFamily="18" charset="0"/>
                <a:cs typeface="Times New Roman" panose="02020603050405020304" pitchFamily="18" charset="0"/>
              </a:rPr>
              <a:t> by mouth. </a:t>
            </a:r>
          </a:p>
          <a:p>
            <a:pPr algn="l"/>
            <a:r>
              <a:rPr lang="en-IN" sz="1700" dirty="0">
                <a:latin typeface="Times New Roman" panose="02020603050405020304" pitchFamily="18" charset="0"/>
                <a:cs typeface="Times New Roman" panose="02020603050405020304" pitchFamily="18" charset="0"/>
              </a:rPr>
              <a:t>Resistance</a:t>
            </a:r>
            <a:r>
              <a:rPr lang="en-IN" sz="1700" b="0" i="0" dirty="0">
                <a:effectLst/>
                <a:latin typeface="Times New Roman" panose="02020603050405020304" pitchFamily="18" charset="0"/>
                <a:cs typeface="Times New Roman" panose="02020603050405020304" pitchFamily="18" charset="0"/>
              </a:rPr>
              <a:t> has developed to many previously used </a:t>
            </a:r>
            <a:r>
              <a:rPr lang="en-IN" sz="1700" dirty="0">
                <a:latin typeface="Times New Roman" panose="02020603050405020304" pitchFamily="18" charset="0"/>
                <a:cs typeface="Times New Roman" panose="02020603050405020304" pitchFamily="18" charset="0"/>
              </a:rPr>
              <a:t>antibiotics</a:t>
            </a:r>
            <a:r>
              <a:rPr lang="en-IN" sz="1700" b="0" i="0" dirty="0">
                <a:effectLst/>
                <a:latin typeface="Times New Roman" panose="02020603050405020304" pitchFamily="18" charset="0"/>
                <a:cs typeface="Times New Roman" panose="02020603050405020304" pitchFamily="18" charset="0"/>
              </a:rPr>
              <a:t> and higher doses of ceftriaxone are occasionally required. Retesting is recommended three months after treatment. Sexual partners from the last two months should also be treated.</a:t>
            </a:r>
          </a:p>
          <a:p>
            <a:pPr algn="l"/>
            <a:r>
              <a:rPr lang="en-IN" sz="1700" b="0" i="0" dirty="0">
                <a:effectLst/>
                <a:latin typeface="Times New Roman" panose="02020603050405020304" pitchFamily="18" charset="0"/>
                <a:cs typeface="Times New Roman" panose="02020603050405020304" pitchFamily="18" charset="0"/>
              </a:rPr>
              <a:t>Gonorrhea affects about 0.8% of women and 0.6% of men.</a:t>
            </a:r>
            <a:r>
              <a:rPr lang="en-IN" sz="1700" b="0" i="0" baseline="30000" dirty="0">
                <a:effectLst/>
                <a:latin typeface="Times New Roman" panose="02020603050405020304" pitchFamily="18" charset="0"/>
                <a:cs typeface="Times New Roman" panose="02020603050405020304" pitchFamily="18" charset="0"/>
              </a:rPr>
              <a:t> </a:t>
            </a:r>
            <a:r>
              <a:rPr lang="en-IN" sz="1700" b="0" i="0" dirty="0">
                <a:effectLst/>
                <a:latin typeface="Times New Roman" panose="02020603050405020304" pitchFamily="18" charset="0"/>
                <a:cs typeface="Times New Roman" panose="02020603050405020304" pitchFamily="18" charset="0"/>
              </a:rPr>
              <a:t> An estimated 33 to 106 million new cases occur each year, out of the 498 million new cases of curable STI – which also includes </a:t>
            </a:r>
            <a:r>
              <a:rPr lang="en-IN" sz="1700" dirty="0">
                <a:latin typeface="Times New Roman" panose="02020603050405020304" pitchFamily="18" charset="0"/>
                <a:cs typeface="Times New Roman" panose="02020603050405020304" pitchFamily="18" charset="0"/>
              </a:rPr>
              <a:t>syphilis</a:t>
            </a:r>
            <a:r>
              <a:rPr lang="en-IN" sz="1700" b="0" i="0" dirty="0">
                <a:effectLst/>
                <a:latin typeface="Times New Roman" panose="02020603050405020304" pitchFamily="18" charset="0"/>
                <a:cs typeface="Times New Roman" panose="02020603050405020304" pitchFamily="18" charset="0"/>
              </a:rPr>
              <a:t>, </a:t>
            </a:r>
            <a:r>
              <a:rPr lang="en-IN" sz="1700" dirty="0">
                <a:latin typeface="Times New Roman" panose="02020603050405020304" pitchFamily="18" charset="0"/>
                <a:cs typeface="Times New Roman" panose="02020603050405020304" pitchFamily="18" charset="0"/>
              </a:rPr>
              <a:t>chlamydia</a:t>
            </a:r>
            <a:r>
              <a:rPr lang="en-IN" sz="1700" b="0" i="0" dirty="0">
                <a:effectLst/>
                <a:latin typeface="Times New Roman" panose="02020603050405020304" pitchFamily="18" charset="0"/>
                <a:cs typeface="Times New Roman" panose="02020603050405020304" pitchFamily="18" charset="0"/>
              </a:rPr>
              <a:t>, and </a:t>
            </a:r>
            <a:r>
              <a:rPr lang="en-IN" sz="1700" dirty="0">
                <a:latin typeface="Times New Roman" panose="02020603050405020304" pitchFamily="18" charset="0"/>
                <a:cs typeface="Times New Roman" panose="02020603050405020304" pitchFamily="18" charset="0"/>
              </a:rPr>
              <a:t>trichomoniasis</a:t>
            </a:r>
            <a:r>
              <a:rPr lang="en-IN" sz="1700" b="0" i="0" dirty="0">
                <a:effectLst/>
                <a:latin typeface="Times New Roman" panose="02020603050405020304" pitchFamily="18" charset="0"/>
                <a:cs typeface="Times New Roman" panose="02020603050405020304" pitchFamily="18" charset="0"/>
              </a:rPr>
              <a:t>.</a:t>
            </a:r>
            <a:endParaRPr lang="en-IN" sz="1700" b="0" i="0" baseline="30000" dirty="0">
              <a:effectLst/>
              <a:latin typeface="Times New Roman" panose="02020603050405020304" pitchFamily="18" charset="0"/>
              <a:cs typeface="Times New Roman" panose="02020603050405020304" pitchFamily="18" charset="0"/>
            </a:endParaRPr>
          </a:p>
          <a:p>
            <a:pPr algn="l"/>
            <a:r>
              <a:rPr lang="en-IN" sz="1700" b="0" i="0" dirty="0">
                <a:effectLst/>
                <a:latin typeface="Times New Roman" panose="02020603050405020304" pitchFamily="18" charset="0"/>
                <a:cs typeface="Times New Roman" panose="02020603050405020304" pitchFamily="18" charset="0"/>
              </a:rPr>
              <a:t> Infections in women most commonly occur when they are young adults.</a:t>
            </a:r>
            <a:r>
              <a:rPr lang="en-IN" sz="1700" b="0" i="0" baseline="30000" dirty="0">
                <a:effectLst/>
                <a:latin typeface="Times New Roman" panose="02020603050405020304" pitchFamily="18" charset="0"/>
                <a:cs typeface="Times New Roman" panose="02020603050405020304" pitchFamily="18" charset="0"/>
              </a:rPr>
              <a:t> </a:t>
            </a:r>
            <a:r>
              <a:rPr lang="en-IN" sz="1700" b="0" i="0" dirty="0">
                <a:effectLst/>
                <a:latin typeface="Times New Roman" panose="02020603050405020304" pitchFamily="18" charset="0"/>
                <a:cs typeface="Times New Roman" panose="02020603050405020304" pitchFamily="18" charset="0"/>
              </a:rPr>
              <a:t> In 2015, it caused about 700 deaths. Descriptions of the disease date back to before the </a:t>
            </a:r>
            <a:r>
              <a:rPr lang="en-IN" sz="1700" dirty="0">
                <a:latin typeface="Times New Roman" panose="02020603050405020304" pitchFamily="18" charset="0"/>
                <a:cs typeface="Times New Roman" panose="02020603050405020304" pitchFamily="18" charset="0"/>
              </a:rPr>
              <a:t>Common Era</a:t>
            </a:r>
            <a:r>
              <a:rPr lang="en-IN" sz="1700" b="0" i="0" dirty="0">
                <a:effectLst/>
                <a:latin typeface="Times New Roman" panose="02020603050405020304" pitchFamily="18" charset="0"/>
                <a:cs typeface="Times New Roman" panose="02020603050405020304" pitchFamily="18" charset="0"/>
              </a:rPr>
              <a:t> within the </a:t>
            </a:r>
            <a:r>
              <a:rPr lang="en-IN" sz="1700" dirty="0">
                <a:latin typeface="Times New Roman" panose="02020603050405020304" pitchFamily="18" charset="0"/>
                <a:cs typeface="Times New Roman" panose="02020603050405020304" pitchFamily="18" charset="0"/>
              </a:rPr>
              <a:t>Old Testament</a:t>
            </a:r>
            <a:r>
              <a:rPr lang="en-IN" sz="1700" b="0" i="0" dirty="0">
                <a:effectLst/>
                <a:latin typeface="Times New Roman" panose="02020603050405020304" pitchFamily="18" charset="0"/>
                <a:cs typeface="Times New Roman" panose="02020603050405020304" pitchFamily="18" charset="0"/>
              </a:rPr>
              <a:t>.</a:t>
            </a:r>
            <a:endParaRPr lang="en-IN" sz="1700" b="0" i="0" baseline="30000" dirty="0">
              <a:effectLst/>
              <a:latin typeface="Times New Roman" panose="02020603050405020304" pitchFamily="18" charset="0"/>
              <a:cs typeface="Times New Roman" panose="02020603050405020304" pitchFamily="18" charset="0"/>
            </a:endParaRPr>
          </a:p>
          <a:p>
            <a:pPr marL="0" indent="0" algn="l">
              <a:buNone/>
            </a:pPr>
            <a:endParaRPr lang="en-IN" sz="1700" b="0" i="0" dirty="0">
              <a:effectLst/>
              <a:latin typeface="Times New Roman" panose="02020603050405020304" pitchFamily="18" charset="0"/>
              <a:cs typeface="Times New Roman" panose="02020603050405020304" pitchFamily="18" charset="0"/>
            </a:endParaRPr>
          </a:p>
          <a:p>
            <a:endParaRPr lang="en-IN" dirty="0"/>
          </a:p>
        </p:txBody>
      </p:sp>
      <p:sp>
        <p:nvSpPr>
          <p:cNvPr id="3" name="Footer Placeholder 2">
            <a:extLst>
              <a:ext uri="{FF2B5EF4-FFF2-40B4-BE49-F238E27FC236}">
                <a16:creationId xmlns:a16="http://schemas.microsoft.com/office/drawing/2014/main" xmlns="" id="{00C1008C-32A8-4E3A-BA98-3754265F7641}"/>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2E072E80-B68F-4399-8DBA-58481F00F8A8}"/>
              </a:ext>
            </a:extLst>
          </p:cNvPr>
          <p:cNvSpPr>
            <a:spLocks noGrp="1"/>
          </p:cNvSpPr>
          <p:nvPr>
            <p:ph type="sldNum" sz="quarter" idx="12"/>
          </p:nvPr>
        </p:nvSpPr>
        <p:spPr>
          <a:xfrm>
            <a:off x="9448800" y="645514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12</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78E8CDF3-64E7-4923-A9D8-F489A52080DB}"/>
              </a:ext>
            </a:extLst>
          </p:cNvPr>
          <p:cNvPicPr>
            <a:picLocks noChangeAspect="1"/>
          </p:cNvPicPr>
          <p:nvPr/>
        </p:nvPicPr>
        <p:blipFill>
          <a:blip r:embed="rId2"/>
          <a:stretch>
            <a:fillRect/>
          </a:stretch>
        </p:blipFill>
        <p:spPr>
          <a:xfrm>
            <a:off x="0" y="-54864"/>
            <a:ext cx="12192000" cy="109728"/>
          </a:xfrm>
          <a:prstGeom prst="rect">
            <a:avLst/>
          </a:prstGeom>
        </p:spPr>
      </p:pic>
    </p:spTree>
    <p:extLst>
      <p:ext uri="{BB962C8B-B14F-4D97-AF65-F5344CB8AC3E}">
        <p14:creationId xmlns:p14="http://schemas.microsoft.com/office/powerpoint/2010/main" val="10286982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44D122A8-70C8-42D3-8772-05FEC14FEACC}"/>
              </a:ext>
            </a:extLst>
          </p:cNvPr>
          <p:cNvSpPr>
            <a:spLocks noGrp="1"/>
          </p:cNvSpPr>
          <p:nvPr>
            <p:ph idx="1"/>
          </p:nvPr>
        </p:nvSpPr>
        <p:spPr>
          <a:xfrm>
            <a:off x="1166674" y="609152"/>
            <a:ext cx="10515600" cy="4979228"/>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SYMPTOMS</a:t>
            </a:r>
          </a:p>
          <a:p>
            <a:r>
              <a:rPr lang="en-IN" sz="1600" b="0" i="0" dirty="0">
                <a:effectLst/>
                <a:latin typeface="Times New Roman" panose="02020603050405020304" pitchFamily="18" charset="0"/>
                <a:cs typeface="Times New Roman" panose="02020603050405020304" pitchFamily="18" charset="0"/>
              </a:rPr>
              <a:t>Gonorrhea infections of </a:t>
            </a:r>
            <a:r>
              <a:rPr lang="en-IN" sz="1600" dirty="0">
                <a:latin typeface="Times New Roman" panose="02020603050405020304" pitchFamily="18" charset="0"/>
                <a:cs typeface="Times New Roman" panose="02020603050405020304" pitchFamily="18" charset="0"/>
              </a:rPr>
              <a:t>mucosal membranes</a:t>
            </a:r>
            <a:r>
              <a:rPr lang="en-IN" sz="1600" b="0" i="0" dirty="0">
                <a:effectLst/>
                <a:latin typeface="Times New Roman" panose="02020603050405020304" pitchFamily="18" charset="0"/>
                <a:cs typeface="Times New Roman" panose="02020603050405020304" pitchFamily="18" charset="0"/>
              </a:rPr>
              <a:t> can cause swelling, itching, pain, and the formation of </a:t>
            </a:r>
            <a:r>
              <a:rPr lang="en-IN" sz="1600" dirty="0">
                <a:latin typeface="Times New Roman" panose="02020603050405020304" pitchFamily="18" charset="0"/>
                <a:cs typeface="Times New Roman" panose="02020603050405020304" pitchFamily="18" charset="0"/>
              </a:rPr>
              <a:t>pus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a:t>
            </a:r>
            <a:r>
              <a:rPr lang="en-IN" sz="1600" dirty="0">
                <a:latin typeface="Times New Roman" panose="02020603050405020304" pitchFamily="18" charset="0"/>
                <a:cs typeface="Times New Roman" panose="02020603050405020304" pitchFamily="18" charset="0"/>
              </a:rPr>
              <a:t>time from exposure to symptoms</a:t>
            </a:r>
            <a:r>
              <a:rPr lang="en-IN" sz="1600" b="0" i="0" dirty="0">
                <a:effectLst/>
                <a:latin typeface="Times New Roman" panose="02020603050405020304" pitchFamily="18" charset="0"/>
                <a:cs typeface="Times New Roman" panose="02020603050405020304" pitchFamily="18" charset="0"/>
              </a:rPr>
              <a:t> is usually between two and 14 days, with most symptoms appearing between four and six days after infection, if they appear at all. Both men and women with infections of the throat may experience a </a:t>
            </a:r>
            <a:r>
              <a:rPr lang="en-IN" sz="1600" dirty="0">
                <a:latin typeface="Times New Roman" panose="02020603050405020304" pitchFamily="18" charset="0"/>
                <a:cs typeface="Times New Roman" panose="02020603050405020304" pitchFamily="18" charset="0"/>
              </a:rPr>
              <a:t>sore throat</a:t>
            </a:r>
            <a:r>
              <a:rPr lang="en-IN" sz="1600" b="0" i="0" dirty="0">
                <a:effectLst/>
                <a:latin typeface="Times New Roman" panose="02020603050405020304" pitchFamily="18" charset="0"/>
                <a:cs typeface="Times New Roman" panose="02020603050405020304" pitchFamily="18" charset="0"/>
              </a:rPr>
              <a:t>, though such infection does not produce symptoms in 90% of cases.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Other symptoms may include swollen lymph nodes around the neck.</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Either sex can become infected in the eyes or rectum if these tissues are exposed to the bacterium.</a:t>
            </a:r>
          </a:p>
          <a:p>
            <a:endParaRPr lang="en-IN" sz="1600" dirty="0">
              <a:latin typeface="Times New Roman" panose="02020603050405020304" pitchFamily="18" charset="0"/>
              <a:cs typeface="Times New Roman" panose="02020603050405020304" pitchFamily="18" charset="0"/>
            </a:endParaRPr>
          </a:p>
          <a:p>
            <a:pPr marL="0" indent="0" algn="l">
              <a:buNone/>
            </a:pPr>
            <a:r>
              <a:rPr lang="en-IN" sz="1600" b="1" i="0" dirty="0">
                <a:effectLst/>
                <a:latin typeface="Times New Roman" panose="02020603050405020304" pitchFamily="18" charset="0"/>
                <a:cs typeface="Times New Roman" panose="02020603050405020304" pitchFamily="18" charset="0"/>
              </a:rPr>
              <a:t>Women</a:t>
            </a:r>
          </a:p>
          <a:p>
            <a:pPr algn="l"/>
            <a:r>
              <a:rPr lang="en-IN" sz="1600" b="0" i="0" dirty="0">
                <a:effectLst/>
                <a:latin typeface="Times New Roman" panose="02020603050405020304" pitchFamily="18" charset="0"/>
                <a:cs typeface="Times New Roman" panose="02020603050405020304" pitchFamily="18" charset="0"/>
              </a:rPr>
              <a:t>Half of women with gonorrhea are </a:t>
            </a:r>
            <a:r>
              <a:rPr lang="en-IN" sz="1600" dirty="0">
                <a:latin typeface="Times New Roman" panose="02020603050405020304" pitchFamily="18" charset="0"/>
                <a:cs typeface="Times New Roman" panose="02020603050405020304" pitchFamily="18" charset="0"/>
              </a:rPr>
              <a:t>asymptomatic</a:t>
            </a:r>
            <a:r>
              <a:rPr lang="en-IN" sz="1600" b="0" i="0" dirty="0">
                <a:effectLst/>
                <a:latin typeface="Times New Roman" panose="02020603050405020304" pitchFamily="18" charset="0"/>
                <a:cs typeface="Times New Roman" panose="02020603050405020304" pitchFamily="18" charset="0"/>
              </a:rPr>
              <a:t> but the other half experience </a:t>
            </a:r>
            <a:r>
              <a:rPr lang="en-IN" sz="1600" dirty="0">
                <a:latin typeface="Times New Roman" panose="02020603050405020304" pitchFamily="18" charset="0"/>
                <a:cs typeface="Times New Roman" panose="02020603050405020304" pitchFamily="18" charset="0"/>
              </a:rPr>
              <a:t>vaginal discharge</a:t>
            </a:r>
            <a:r>
              <a:rPr lang="en-IN" sz="1600" b="0" i="0" dirty="0">
                <a:effectLst/>
                <a:latin typeface="Times New Roman" panose="02020603050405020304" pitchFamily="18" charset="0"/>
                <a:cs typeface="Times New Roman" panose="02020603050405020304" pitchFamily="18" charset="0"/>
              </a:rPr>
              <a:t>, lower abdominal pain, or </a:t>
            </a:r>
            <a:r>
              <a:rPr lang="en-IN" sz="1600" dirty="0">
                <a:latin typeface="Times New Roman" panose="02020603050405020304" pitchFamily="18" charset="0"/>
                <a:cs typeface="Times New Roman" panose="02020603050405020304" pitchFamily="18" charset="0"/>
              </a:rPr>
              <a:t>pain with sexual intercourse</a:t>
            </a:r>
            <a:r>
              <a:rPr lang="en-IN" sz="1600" b="0" i="0" dirty="0">
                <a:effectLst/>
                <a:latin typeface="Times New Roman" panose="02020603050405020304" pitchFamily="18" charset="0"/>
                <a:cs typeface="Times New Roman" panose="02020603050405020304" pitchFamily="18" charset="0"/>
              </a:rPr>
              <a:t> associated with </a:t>
            </a:r>
            <a:r>
              <a:rPr lang="en-IN" sz="1600" dirty="0">
                <a:latin typeface="Times New Roman" panose="02020603050405020304" pitchFamily="18" charset="0"/>
                <a:cs typeface="Times New Roman" panose="02020603050405020304" pitchFamily="18" charset="0"/>
              </a:rPr>
              <a:t>inflammation of the uterine cervix</a:t>
            </a:r>
            <a:r>
              <a:rPr lang="en-IN" sz="1600" b="0" i="0" dirty="0">
                <a:effectLst/>
                <a:latin typeface="Times New Roman" panose="02020603050405020304" pitchFamily="18" charset="0"/>
                <a:cs typeface="Times New Roman" panose="02020603050405020304" pitchFamily="18" charset="0"/>
              </a:rPr>
              <a:t>.</a:t>
            </a:r>
          </a:p>
          <a:p>
            <a:pPr algn="l"/>
            <a:r>
              <a:rPr lang="en-IN" sz="1600" b="0" i="0" dirty="0">
                <a:effectLst/>
                <a:latin typeface="Times New Roman" panose="02020603050405020304" pitchFamily="18" charset="0"/>
                <a:cs typeface="Times New Roman" panose="02020603050405020304" pitchFamily="18" charset="0"/>
              </a:rPr>
              <a:t> Common medical complications of untreated gonorrhea in women include </a:t>
            </a:r>
            <a:r>
              <a:rPr lang="en-IN" sz="1600" dirty="0">
                <a:latin typeface="Times New Roman" panose="02020603050405020304" pitchFamily="18" charset="0"/>
                <a:cs typeface="Times New Roman" panose="02020603050405020304" pitchFamily="18" charset="0"/>
              </a:rPr>
              <a:t>pelvic inflammatory disease</a:t>
            </a:r>
            <a:r>
              <a:rPr lang="en-IN" sz="1600" b="0" i="0" dirty="0">
                <a:effectLst/>
                <a:latin typeface="Times New Roman" panose="02020603050405020304" pitchFamily="18" charset="0"/>
                <a:cs typeface="Times New Roman" panose="02020603050405020304" pitchFamily="18" charset="0"/>
              </a:rPr>
              <a:t> which can cause scars to the </a:t>
            </a:r>
            <a:r>
              <a:rPr lang="en-IN" sz="1600" dirty="0">
                <a:latin typeface="Times New Roman" panose="02020603050405020304" pitchFamily="18" charset="0"/>
                <a:cs typeface="Times New Roman" panose="02020603050405020304" pitchFamily="18" charset="0"/>
              </a:rPr>
              <a:t>fallopian tubes</a:t>
            </a:r>
            <a:r>
              <a:rPr lang="en-IN" sz="1600" b="0" i="0" dirty="0">
                <a:effectLst/>
                <a:latin typeface="Times New Roman" panose="02020603050405020304" pitchFamily="18" charset="0"/>
                <a:cs typeface="Times New Roman" panose="02020603050405020304" pitchFamily="18" charset="0"/>
              </a:rPr>
              <a:t> and result in later </a:t>
            </a:r>
            <a:r>
              <a:rPr lang="en-IN" sz="1600" dirty="0">
                <a:latin typeface="Times New Roman" panose="02020603050405020304" pitchFamily="18" charset="0"/>
                <a:cs typeface="Times New Roman" panose="02020603050405020304" pitchFamily="18" charset="0"/>
              </a:rPr>
              <a:t>ectopic pregnancy</a:t>
            </a:r>
            <a:r>
              <a:rPr lang="en-IN" sz="1600" b="0" i="0" dirty="0">
                <a:effectLst/>
                <a:latin typeface="Times New Roman" panose="02020603050405020304" pitchFamily="18" charset="0"/>
                <a:cs typeface="Times New Roman" panose="02020603050405020304" pitchFamily="18" charset="0"/>
              </a:rPr>
              <a:t> among those women who become pregnant.</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C298C6F7-BB46-4E9D-B4DA-4506A8E1DD4C}"/>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C1F2876D-96F7-48D3-A8A1-6FD0C73D5ACD}"/>
              </a:ext>
            </a:extLst>
          </p:cNvPr>
          <p:cNvSpPr>
            <a:spLocks noGrp="1"/>
          </p:cNvSpPr>
          <p:nvPr>
            <p:ph type="sldNum" sz="quarter" idx="12"/>
          </p:nvPr>
        </p:nvSpPr>
        <p:spPr>
          <a:xfrm>
            <a:off x="9448800" y="652058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13</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7210A213-C53B-4F73-BEC2-0E6F170B6B37}"/>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503183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827689A-B285-432C-967F-C3C9D790DBC8}"/>
              </a:ext>
            </a:extLst>
          </p:cNvPr>
          <p:cNvSpPr>
            <a:spLocks noGrp="1"/>
          </p:cNvSpPr>
          <p:nvPr>
            <p:ph idx="1"/>
          </p:nvPr>
        </p:nvSpPr>
        <p:spPr>
          <a:xfrm>
            <a:off x="1166674" y="538571"/>
            <a:ext cx="10515600" cy="5249684"/>
          </a:xfrm>
        </p:spPr>
        <p:txBody>
          <a:bodyPr>
            <a:normAutofit/>
          </a:bodyPr>
          <a:lstStyle/>
          <a:p>
            <a:pPr marL="0" indent="0" algn="l">
              <a:buNone/>
            </a:pPr>
            <a:r>
              <a:rPr lang="en-IN" sz="1600" b="1" i="0" dirty="0">
                <a:effectLst/>
                <a:latin typeface="Times New Roman" panose="02020603050405020304" pitchFamily="18" charset="0"/>
                <a:cs typeface="Times New Roman" panose="02020603050405020304" pitchFamily="18" charset="0"/>
              </a:rPr>
              <a:t>Men</a:t>
            </a:r>
          </a:p>
          <a:p>
            <a:pPr algn="l"/>
            <a:r>
              <a:rPr lang="en-IN" sz="1600" b="0" i="0" dirty="0">
                <a:effectLst/>
                <a:latin typeface="Times New Roman" panose="02020603050405020304" pitchFamily="18" charset="0"/>
                <a:cs typeface="Times New Roman" panose="02020603050405020304" pitchFamily="18" charset="0"/>
              </a:rPr>
              <a:t>Most infected men with symptoms have </a:t>
            </a:r>
            <a:r>
              <a:rPr lang="en-IN" sz="1600" dirty="0">
                <a:latin typeface="Times New Roman" panose="02020603050405020304" pitchFamily="18" charset="0"/>
                <a:cs typeface="Times New Roman" panose="02020603050405020304" pitchFamily="18" charset="0"/>
              </a:rPr>
              <a:t>inflammation of the penile urethra </a:t>
            </a:r>
            <a:r>
              <a:rPr lang="en-IN" sz="1600" b="0" i="0" dirty="0">
                <a:effectLst/>
                <a:latin typeface="Times New Roman" panose="02020603050405020304" pitchFamily="18" charset="0"/>
                <a:cs typeface="Times New Roman" panose="02020603050405020304" pitchFamily="18" charset="0"/>
              </a:rPr>
              <a:t>associated with a </a:t>
            </a:r>
            <a:r>
              <a:rPr lang="en-IN" sz="1600" dirty="0">
                <a:latin typeface="Times New Roman" panose="02020603050405020304" pitchFamily="18" charset="0"/>
                <a:cs typeface="Times New Roman" panose="02020603050405020304" pitchFamily="18" charset="0"/>
              </a:rPr>
              <a:t>burning sensation during urination</a:t>
            </a:r>
            <a:r>
              <a:rPr lang="en-IN" sz="1600" b="0" i="0" dirty="0">
                <a:effectLst/>
                <a:latin typeface="Times New Roman" panose="02020603050405020304" pitchFamily="18" charset="0"/>
                <a:cs typeface="Times New Roman" panose="02020603050405020304" pitchFamily="18" charset="0"/>
              </a:rPr>
              <a:t> and discharge from the penis.</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In men, discharge with or without burning occurs in half of all cases and is the most common symptom of the infection.</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This pain is caused by a narrowing and stiffening of the urethral </a:t>
            </a:r>
            <a:r>
              <a:rPr lang="en-IN" sz="1600" dirty="0">
                <a:latin typeface="Times New Roman" panose="02020603050405020304" pitchFamily="18" charset="0"/>
                <a:cs typeface="Times New Roman" panose="02020603050405020304" pitchFamily="18" charset="0"/>
              </a:rPr>
              <a:t>lumen</a:t>
            </a:r>
            <a:r>
              <a:rPr lang="en-IN" sz="1600" b="0" i="0" dirty="0">
                <a:effectLst/>
                <a:latin typeface="Times New Roman" panose="02020603050405020304" pitchFamily="18" charset="0"/>
                <a:cs typeface="Times New Roman" panose="02020603050405020304" pitchFamily="18" charset="0"/>
              </a:rPr>
              <a:t>. The most common medical complication of gonorrhea in men is </a:t>
            </a:r>
            <a:r>
              <a:rPr lang="en-IN" sz="1600" dirty="0">
                <a:latin typeface="Times New Roman" panose="02020603050405020304" pitchFamily="18" charset="0"/>
                <a:cs typeface="Times New Roman" panose="02020603050405020304" pitchFamily="18" charset="0"/>
              </a:rPr>
              <a:t>inflammation of the epididymis</a:t>
            </a:r>
            <a:r>
              <a:rPr lang="en-IN" sz="1600" b="0" i="0" dirty="0">
                <a:effectLst/>
                <a:latin typeface="Times New Roman" panose="02020603050405020304" pitchFamily="18" charset="0"/>
                <a:cs typeface="Times New Roman" panose="02020603050405020304" pitchFamily="18" charset="0"/>
              </a:rPr>
              <a:t>. Gonorrhea is also associated with increased risk of </a:t>
            </a:r>
            <a:r>
              <a:rPr lang="en-IN" sz="1600" dirty="0">
                <a:latin typeface="Times New Roman" panose="02020603050405020304" pitchFamily="18" charset="0"/>
                <a:cs typeface="Times New Roman" panose="02020603050405020304" pitchFamily="18" charset="0"/>
              </a:rPr>
              <a:t>prostate cancer</a:t>
            </a:r>
            <a:r>
              <a:rPr lang="en-IN" sz="1600" b="0" i="0" dirty="0">
                <a:effectLst/>
                <a:latin typeface="Times New Roman" panose="02020603050405020304" pitchFamily="18" charset="0"/>
                <a:cs typeface="Times New Roman" panose="02020603050405020304" pitchFamily="18" charset="0"/>
              </a:rPr>
              <a:t>.</a:t>
            </a:r>
          </a:p>
          <a:p>
            <a:pPr algn="l"/>
            <a:endParaRPr lang="en-IN" sz="1600" dirty="0">
              <a:latin typeface="Times New Roman" panose="02020603050405020304" pitchFamily="18" charset="0"/>
              <a:cs typeface="Times New Roman" panose="02020603050405020304" pitchFamily="18" charset="0"/>
            </a:endParaRPr>
          </a:p>
          <a:p>
            <a:pPr marL="0" indent="0" algn="l">
              <a:buNone/>
            </a:pPr>
            <a:r>
              <a:rPr lang="en-IN" sz="1600" b="0" i="0" dirty="0">
                <a:effectLst/>
                <a:latin typeface="Times New Roman" panose="02020603050405020304" pitchFamily="18" charset="0"/>
                <a:cs typeface="Times New Roman" panose="02020603050405020304" pitchFamily="18" charset="0"/>
              </a:rPr>
              <a:t>INFANTS</a:t>
            </a:r>
          </a:p>
          <a:p>
            <a:r>
              <a:rPr lang="en-IN" sz="1600" b="0" i="0" dirty="0">
                <a:effectLst/>
                <a:latin typeface="Times New Roman" panose="02020603050405020304" pitchFamily="18" charset="0"/>
                <a:cs typeface="Times New Roman" panose="02020603050405020304" pitchFamily="18" charset="0"/>
              </a:rPr>
              <a:t>If not treated, </a:t>
            </a:r>
            <a:r>
              <a:rPr lang="en-IN" sz="1600" dirty="0">
                <a:latin typeface="Times New Roman" panose="02020603050405020304" pitchFamily="18" charset="0"/>
                <a:cs typeface="Times New Roman" panose="02020603050405020304" pitchFamily="18" charset="0"/>
              </a:rPr>
              <a:t>gonococcal ophthalmia neonatorum</a:t>
            </a:r>
            <a:r>
              <a:rPr lang="en-IN" sz="1600" b="0" i="0" dirty="0">
                <a:effectLst/>
                <a:latin typeface="Times New Roman" panose="02020603050405020304" pitchFamily="18" charset="0"/>
                <a:cs typeface="Times New Roman" panose="02020603050405020304" pitchFamily="18" charset="0"/>
              </a:rPr>
              <a:t> will develop in 28% of infants born to women with gonorrhea.</a:t>
            </a:r>
          </a:p>
          <a:p>
            <a:pPr marL="0" indent="0">
              <a:buNone/>
            </a:pP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CE95AEF0-F300-4488-8443-AA5FFAD9840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4DF5585-FC6B-4F7B-878E-A1A8F32C976C}"/>
              </a:ext>
            </a:extLst>
          </p:cNvPr>
          <p:cNvSpPr>
            <a:spLocks noGrp="1"/>
          </p:cNvSpPr>
          <p:nvPr>
            <p:ph type="sldNum" sz="quarter" idx="12"/>
          </p:nvPr>
        </p:nvSpPr>
        <p:spPr>
          <a:xfrm>
            <a:off x="9448800" y="6495603"/>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2B3D6A79-A65C-45D1-9D52-C5A2749E5250}"/>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451939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030AA1B-F7BC-44A1-ACDB-BBE41EE60D7A}"/>
              </a:ext>
            </a:extLst>
          </p:cNvPr>
          <p:cNvSpPr>
            <a:spLocks noGrp="1"/>
          </p:cNvSpPr>
          <p:nvPr>
            <p:ph idx="1"/>
          </p:nvPr>
        </p:nvSpPr>
        <p:spPr>
          <a:xfrm>
            <a:off x="1202185" y="499150"/>
            <a:ext cx="10515600" cy="4798924"/>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HIV (</a:t>
            </a:r>
            <a:r>
              <a:rPr lang="en-IN" sz="1600" b="1" i="0" dirty="0">
                <a:solidFill>
                  <a:srgbClr val="202122"/>
                </a:solidFill>
                <a:effectLst/>
                <a:latin typeface="Times New Roman" panose="02020603050405020304" pitchFamily="18" charset="0"/>
                <a:cs typeface="Times New Roman" panose="02020603050405020304" pitchFamily="18" charset="0"/>
              </a:rPr>
              <a:t>human immunodeficiency viruses)</a:t>
            </a:r>
          </a:p>
          <a:p>
            <a:pPr algn="l"/>
            <a:r>
              <a:rPr lang="en-IN" sz="1600" b="0" i="0" dirty="0">
                <a:effectLst/>
                <a:latin typeface="Times New Roman" panose="02020603050405020304" pitchFamily="18" charset="0"/>
                <a:cs typeface="Times New Roman" panose="02020603050405020304" pitchFamily="18" charset="0"/>
              </a:rPr>
              <a:t>The </a:t>
            </a:r>
            <a:r>
              <a:rPr lang="en-IN" sz="1600" i="0" dirty="0">
                <a:effectLst/>
                <a:latin typeface="Times New Roman" panose="02020603050405020304" pitchFamily="18" charset="0"/>
                <a:cs typeface="Times New Roman" panose="02020603050405020304" pitchFamily="18" charset="0"/>
              </a:rPr>
              <a:t>human immunodeficiency viruses (HIV</a:t>
            </a:r>
            <a:r>
              <a:rPr lang="en-IN" sz="1600" b="0" i="0" dirty="0">
                <a:effectLst/>
                <a:latin typeface="Times New Roman" panose="02020603050405020304" pitchFamily="18" charset="0"/>
                <a:cs typeface="Times New Roman" panose="02020603050405020304" pitchFamily="18" charset="0"/>
              </a:rPr>
              <a:t>) are two species of </a:t>
            </a:r>
            <a:r>
              <a:rPr lang="en-IN" sz="1600" dirty="0">
                <a:latin typeface="Times New Roman" panose="02020603050405020304" pitchFamily="18" charset="0"/>
                <a:cs typeface="Times New Roman" panose="02020603050405020304" pitchFamily="18" charset="0"/>
              </a:rPr>
              <a:t>Lentivirus</a:t>
            </a:r>
            <a:r>
              <a:rPr lang="en-IN" sz="1600" b="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(a subgroup of </a:t>
            </a:r>
            <a:r>
              <a:rPr lang="en-IN" sz="1600" dirty="0">
                <a:latin typeface="Times New Roman" panose="02020603050405020304" pitchFamily="18" charset="0"/>
                <a:cs typeface="Times New Roman" panose="02020603050405020304" pitchFamily="18" charset="0"/>
              </a:rPr>
              <a:t>retrovirus</a:t>
            </a:r>
            <a:r>
              <a:rPr lang="en-IN" sz="1600" b="0" i="0" dirty="0">
                <a:effectLst/>
                <a:latin typeface="Times New Roman" panose="02020603050405020304" pitchFamily="18" charset="0"/>
                <a:cs typeface="Times New Roman" panose="02020603050405020304" pitchFamily="18" charset="0"/>
              </a:rPr>
              <a:t>) that infect humans. </a:t>
            </a:r>
          </a:p>
          <a:p>
            <a:pPr algn="l"/>
            <a:r>
              <a:rPr lang="en-IN" sz="1600" b="0" i="0" dirty="0">
                <a:effectLst/>
                <a:latin typeface="Times New Roman" panose="02020603050405020304" pitchFamily="18" charset="0"/>
                <a:cs typeface="Times New Roman" panose="02020603050405020304" pitchFamily="18" charset="0"/>
              </a:rPr>
              <a:t>Over time, they cause </a:t>
            </a:r>
            <a:r>
              <a:rPr lang="en-IN" sz="1600" dirty="0">
                <a:latin typeface="Times New Roman" panose="02020603050405020304" pitchFamily="18" charset="0"/>
                <a:cs typeface="Times New Roman" panose="02020603050405020304" pitchFamily="18" charset="0"/>
              </a:rPr>
              <a:t>acquired immunodeficiency syndrome</a:t>
            </a:r>
            <a:r>
              <a:rPr lang="en-IN" sz="1600" b="0" i="0" dirty="0">
                <a:effectLst/>
                <a:latin typeface="Times New Roman" panose="02020603050405020304" pitchFamily="18" charset="0"/>
                <a:cs typeface="Times New Roman" panose="02020603050405020304" pitchFamily="18" charset="0"/>
              </a:rPr>
              <a:t> (AIDS), a condition in which progressive failure of the </a:t>
            </a:r>
            <a:r>
              <a:rPr lang="en-IN" sz="1600" dirty="0">
                <a:latin typeface="Times New Roman" panose="02020603050405020304" pitchFamily="18" charset="0"/>
                <a:cs typeface="Times New Roman" panose="02020603050405020304" pitchFamily="18" charset="0"/>
              </a:rPr>
              <a:t>immune system</a:t>
            </a:r>
            <a:r>
              <a:rPr lang="en-IN" sz="1600" b="0" i="0" dirty="0">
                <a:effectLst/>
                <a:latin typeface="Times New Roman" panose="02020603050405020304" pitchFamily="18" charset="0"/>
                <a:cs typeface="Times New Roman" panose="02020603050405020304" pitchFamily="18" charset="0"/>
              </a:rPr>
              <a:t> allows life-threatening </a:t>
            </a:r>
            <a:r>
              <a:rPr lang="en-IN" sz="1600" dirty="0">
                <a:latin typeface="Times New Roman" panose="02020603050405020304" pitchFamily="18" charset="0"/>
                <a:cs typeface="Times New Roman" panose="02020603050405020304" pitchFamily="18" charset="0"/>
              </a:rPr>
              <a:t>opportunistic infections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cancers</a:t>
            </a:r>
            <a:r>
              <a:rPr lang="en-IN" sz="1600" b="0" i="0" dirty="0">
                <a:effectLst/>
                <a:latin typeface="Times New Roman" panose="02020603050405020304" pitchFamily="18" charset="0"/>
                <a:cs typeface="Times New Roman" panose="02020603050405020304" pitchFamily="18" charset="0"/>
              </a:rPr>
              <a:t> to thrive.</a:t>
            </a:r>
            <a:endParaRPr lang="en-IN" sz="1600" b="0" i="0" baseline="30000" dirty="0">
              <a:effectLst/>
              <a:latin typeface="Times New Roman" panose="02020603050405020304" pitchFamily="18" charset="0"/>
              <a:cs typeface="Times New Roman" panose="02020603050405020304" pitchFamily="18" charset="0"/>
            </a:endParaRPr>
          </a:p>
          <a:p>
            <a:pPr algn="l"/>
            <a:r>
              <a:rPr lang="en-IN" sz="1600" b="0" i="0" dirty="0">
                <a:effectLst/>
                <a:latin typeface="Times New Roman" panose="02020603050405020304" pitchFamily="18" charset="0"/>
                <a:cs typeface="Times New Roman" panose="02020603050405020304" pitchFamily="18" charset="0"/>
              </a:rPr>
              <a:t> Without treatment, average survival time after infection with HIV is estimated to be 9 to 11 years, depending on the HIV subtype. In most cases, HIV is a </a:t>
            </a:r>
            <a:r>
              <a:rPr lang="en-IN" sz="1600" dirty="0">
                <a:latin typeface="Times New Roman" panose="02020603050405020304" pitchFamily="18" charset="0"/>
                <a:cs typeface="Times New Roman" panose="02020603050405020304" pitchFamily="18" charset="0"/>
              </a:rPr>
              <a:t>sexually transmitted infection</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occurs</a:t>
            </a:r>
            <a:r>
              <a:rPr lang="en-IN" sz="1600" b="0" i="0" dirty="0">
                <a:effectLst/>
                <a:latin typeface="Times New Roman" panose="02020603050405020304" pitchFamily="18" charset="0"/>
                <a:cs typeface="Times New Roman" panose="02020603050405020304" pitchFamily="18" charset="0"/>
              </a:rPr>
              <a:t> by contact with or transfer of </a:t>
            </a:r>
            <a:r>
              <a:rPr lang="en-IN" sz="1600" dirty="0">
                <a:latin typeface="Times New Roman" panose="02020603050405020304" pitchFamily="18" charset="0"/>
                <a:cs typeface="Times New Roman" panose="02020603050405020304" pitchFamily="18" charset="0"/>
              </a:rPr>
              <a:t>blood</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pre-ejaculate</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semen</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vaginal fluids</a:t>
            </a:r>
            <a:r>
              <a:rPr lang="en-IN" sz="1600" b="0" i="0" dirty="0">
                <a:effectLst/>
                <a:latin typeface="Times New Roman" panose="02020603050405020304" pitchFamily="18" charset="0"/>
                <a:cs typeface="Times New Roman" panose="02020603050405020304" pitchFamily="18" charset="0"/>
              </a:rPr>
              <a:t>. </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D0E093EA-B9E3-4078-B9B9-BD9239FDC3F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044E09F6-2644-4860-9435-946726F39DF2}"/>
              </a:ext>
            </a:extLst>
          </p:cNvPr>
          <p:cNvSpPr>
            <a:spLocks noGrp="1"/>
          </p:cNvSpPr>
          <p:nvPr>
            <p:ph type="sldNum" sz="quarter" idx="12"/>
          </p:nvPr>
        </p:nvSpPr>
        <p:spPr>
          <a:xfrm>
            <a:off x="9448800" y="653573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15</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1C482004-FB79-4B88-83AF-166800319D77}"/>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3636445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32ABB9C-3435-430D-A3C1-F593DEF88CF8}"/>
              </a:ext>
            </a:extLst>
          </p:cNvPr>
          <p:cNvSpPr>
            <a:spLocks noGrp="1"/>
          </p:cNvSpPr>
          <p:nvPr>
            <p:ph type="title"/>
          </p:nvPr>
        </p:nvSpPr>
        <p:spPr>
          <a:xfrm>
            <a:off x="838200" y="365126"/>
            <a:ext cx="10515600" cy="768216"/>
          </a:xfrm>
        </p:spPr>
        <p:txBody>
          <a:bodyPr/>
          <a:lstStyle/>
          <a:p>
            <a:r>
              <a:rPr lang="en-US" dirty="0"/>
              <a:t>  </a:t>
            </a:r>
            <a:endParaRPr lang="en-IN" dirty="0"/>
          </a:p>
        </p:txBody>
      </p:sp>
      <p:sp>
        <p:nvSpPr>
          <p:cNvPr id="3" name="Content Placeholder 2">
            <a:extLst>
              <a:ext uri="{FF2B5EF4-FFF2-40B4-BE49-F238E27FC236}">
                <a16:creationId xmlns:a16="http://schemas.microsoft.com/office/drawing/2014/main" xmlns="" id="{788485D4-A1DB-4146-8B35-F30F35392FFE}"/>
              </a:ext>
            </a:extLst>
          </p:cNvPr>
          <p:cNvSpPr>
            <a:spLocks noGrp="1"/>
          </p:cNvSpPr>
          <p:nvPr>
            <p:ph idx="1"/>
          </p:nvPr>
        </p:nvSpPr>
        <p:spPr>
          <a:xfrm>
            <a:off x="1140040" y="635753"/>
            <a:ext cx="10515600" cy="4824681"/>
          </a:xfrm>
        </p:spPr>
        <p:txBody>
          <a:bodyPr>
            <a:normAutofit/>
          </a:bodyPr>
          <a:lstStyle/>
          <a:p>
            <a:pPr algn="l"/>
            <a:r>
              <a:rPr lang="en-IN" sz="1600" b="0" i="0" dirty="0">
                <a:effectLst/>
                <a:latin typeface="Times New Roman" panose="02020603050405020304" pitchFamily="18" charset="0"/>
                <a:cs typeface="Times New Roman" panose="02020603050405020304" pitchFamily="18" charset="0"/>
              </a:rPr>
              <a:t>Research has shown (for both same-sex and opposite-sex couples) that HIV is untransmittable through condomless sexual intercourse if the HIV-positive partner has a consistently undetectable viral load.</a:t>
            </a:r>
          </a:p>
          <a:p>
            <a:pPr algn="l"/>
            <a:r>
              <a:rPr lang="en-IN" sz="1600" b="0" i="0" dirty="0">
                <a:effectLst/>
                <a:latin typeface="Times New Roman" panose="02020603050405020304" pitchFamily="18" charset="0"/>
                <a:cs typeface="Times New Roman" panose="02020603050405020304" pitchFamily="18" charset="0"/>
              </a:rPr>
              <a:t> Non-sexual transmission can occur from an infected mother to her infant during </a:t>
            </a:r>
            <a:r>
              <a:rPr lang="en-IN" sz="1600" dirty="0">
                <a:latin typeface="Times New Roman" panose="02020603050405020304" pitchFamily="18" charset="0"/>
                <a:cs typeface="Times New Roman" panose="02020603050405020304" pitchFamily="18" charset="0"/>
              </a:rPr>
              <a:t>pregnancy</a:t>
            </a:r>
            <a:r>
              <a:rPr lang="en-IN" sz="1600" b="0" i="0" dirty="0">
                <a:effectLst/>
                <a:latin typeface="Times New Roman" panose="02020603050405020304" pitchFamily="18" charset="0"/>
                <a:cs typeface="Times New Roman" panose="02020603050405020304" pitchFamily="18" charset="0"/>
              </a:rPr>
              <a:t>, during </a:t>
            </a:r>
            <a:r>
              <a:rPr lang="en-IN" sz="1600" dirty="0">
                <a:latin typeface="Times New Roman" panose="02020603050405020304" pitchFamily="18" charset="0"/>
                <a:cs typeface="Times New Roman" panose="02020603050405020304" pitchFamily="18" charset="0"/>
              </a:rPr>
              <a:t>childbirth</a:t>
            </a:r>
            <a:r>
              <a:rPr lang="en-IN" sz="1600" b="0" i="0" dirty="0">
                <a:effectLst/>
                <a:latin typeface="Times New Roman" panose="02020603050405020304" pitchFamily="18" charset="0"/>
                <a:cs typeface="Times New Roman" panose="02020603050405020304" pitchFamily="18" charset="0"/>
              </a:rPr>
              <a:t> by exposure to her blood or vaginal fluid, and through </a:t>
            </a:r>
            <a:r>
              <a:rPr lang="en-IN" sz="1600" dirty="0">
                <a:latin typeface="Times New Roman" panose="02020603050405020304" pitchFamily="18" charset="0"/>
                <a:cs typeface="Times New Roman" panose="02020603050405020304" pitchFamily="18" charset="0"/>
              </a:rPr>
              <a:t>breast milk</a:t>
            </a:r>
            <a:r>
              <a:rPr lang="en-IN" sz="1600" b="0" i="0" dirty="0">
                <a:effectLst/>
                <a:latin typeface="Times New Roman" panose="02020603050405020304" pitchFamily="18" charset="0"/>
                <a:cs typeface="Times New Roman" panose="02020603050405020304" pitchFamily="18" charset="0"/>
              </a:rPr>
              <a:t> Within these bodily fluids, HIV is present as both free </a:t>
            </a:r>
            <a:r>
              <a:rPr lang="en-IN" sz="1600" dirty="0">
                <a:latin typeface="Times New Roman" panose="02020603050405020304" pitchFamily="18" charset="0"/>
                <a:cs typeface="Times New Roman" panose="02020603050405020304" pitchFamily="18" charset="0"/>
              </a:rPr>
              <a:t>virus </a:t>
            </a:r>
            <a:r>
              <a:rPr lang="en-IN" sz="1600" b="0" i="0" dirty="0">
                <a:effectLst/>
                <a:latin typeface="Times New Roman" panose="02020603050405020304" pitchFamily="18" charset="0"/>
                <a:cs typeface="Times New Roman" panose="02020603050405020304" pitchFamily="18" charset="0"/>
              </a:rPr>
              <a:t>particles and virus within infected </a:t>
            </a:r>
            <a:r>
              <a:rPr lang="en-IN" sz="1600" dirty="0">
                <a:latin typeface="Times New Roman" panose="02020603050405020304" pitchFamily="18" charset="0"/>
                <a:cs typeface="Times New Roman" panose="02020603050405020304" pitchFamily="18" charset="0"/>
              </a:rPr>
              <a:t>immune cells</a:t>
            </a:r>
            <a:r>
              <a:rPr lang="en-IN" sz="1600" b="0" i="0" dirty="0">
                <a:effectLst/>
                <a:latin typeface="Times New Roman" panose="02020603050405020304" pitchFamily="18" charset="0"/>
                <a:cs typeface="Times New Roman" panose="02020603050405020304" pitchFamily="18" charset="0"/>
              </a:rPr>
              <a:t>.</a:t>
            </a:r>
          </a:p>
          <a:p>
            <a:pPr algn="l"/>
            <a:r>
              <a:rPr lang="en-IN" sz="1600" b="0" i="0" dirty="0">
                <a:effectLst/>
                <a:latin typeface="Times New Roman" panose="02020603050405020304" pitchFamily="18" charset="0"/>
                <a:cs typeface="Times New Roman" panose="02020603050405020304" pitchFamily="18" charset="0"/>
              </a:rPr>
              <a:t>HIV infects vital cells in the human immune system, such as </a:t>
            </a:r>
            <a:r>
              <a:rPr lang="en-IN" sz="1600" dirty="0">
                <a:latin typeface="Times New Roman" panose="02020603050405020304" pitchFamily="18" charset="0"/>
                <a:cs typeface="Times New Roman" panose="02020603050405020304" pitchFamily="18" charset="0"/>
              </a:rPr>
              <a:t>helper T cells</a:t>
            </a:r>
            <a:r>
              <a:rPr lang="en-IN" sz="1600" b="0" i="0" dirty="0">
                <a:effectLst/>
                <a:latin typeface="Times New Roman" panose="02020603050405020304" pitchFamily="18" charset="0"/>
                <a:cs typeface="Times New Roman" panose="02020603050405020304" pitchFamily="18" charset="0"/>
              </a:rPr>
              <a:t> (specifically </a:t>
            </a:r>
            <a:r>
              <a:rPr lang="en-IN" sz="1600" b="0" i="0" u="none" strike="noStrike" dirty="0">
                <a:effectLst/>
                <a:latin typeface="Times New Roman" panose="02020603050405020304" pitchFamily="18" charset="0"/>
                <a:cs typeface="Times New Roman" panose="02020603050405020304" pitchFamily="18" charset="0"/>
                <a:hlinkClick r:id="rId2" tooltip="CD4">
                  <a:extLst>
                    <a:ext uri="{A12FA001-AC4F-418D-AE19-62706E023703}">
                      <ahyp:hlinkClr xmlns:ahyp="http://schemas.microsoft.com/office/drawing/2018/hyperlinkcolor" xmlns="" val="tx"/>
                    </a:ext>
                  </a:extLst>
                </a:hlinkClick>
              </a:rPr>
              <a:t>CD4</a:t>
            </a:r>
            <a:r>
              <a:rPr lang="en-IN" sz="1600" b="0" i="0" baseline="30000" dirty="0">
                <a:effectLst/>
                <a:latin typeface="Times New Roman" panose="02020603050405020304" pitchFamily="18" charset="0"/>
                <a:cs typeface="Times New Roman" panose="02020603050405020304" pitchFamily="18" charset="0"/>
              </a:rPr>
              <a:t>+</a:t>
            </a:r>
            <a:r>
              <a:rPr lang="en-IN" sz="1600" b="0" i="0" dirty="0">
                <a:effectLst/>
                <a:latin typeface="Times New Roman" panose="02020603050405020304" pitchFamily="18" charset="0"/>
                <a:cs typeface="Times New Roman" panose="02020603050405020304" pitchFamily="18" charset="0"/>
              </a:rPr>
              <a:t> T cells), </a:t>
            </a:r>
            <a:r>
              <a:rPr lang="en-IN" sz="1600" dirty="0">
                <a:latin typeface="Times New Roman" panose="02020603050405020304" pitchFamily="18" charset="0"/>
                <a:cs typeface="Times New Roman" panose="02020603050405020304" pitchFamily="18" charset="0"/>
              </a:rPr>
              <a:t>macrophages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dendritic cells</a:t>
            </a:r>
            <a:r>
              <a:rPr lang="en-IN" sz="1600" b="0" i="0" dirty="0">
                <a:effectLst/>
                <a:latin typeface="Times New Roman" panose="02020603050405020304" pitchFamily="18" charset="0"/>
                <a:cs typeface="Times New Roman" panose="02020603050405020304" pitchFamily="18" charset="0"/>
              </a:rPr>
              <a:t>. </a:t>
            </a:r>
          </a:p>
          <a:p>
            <a:pPr algn="l"/>
            <a:r>
              <a:rPr lang="en-IN" sz="1600" b="0" i="0" dirty="0">
                <a:effectLst/>
                <a:latin typeface="Times New Roman" panose="02020603050405020304" pitchFamily="18" charset="0"/>
                <a:cs typeface="Times New Roman" panose="02020603050405020304" pitchFamily="18" charset="0"/>
              </a:rPr>
              <a:t>HIV infection leads to low levels of CD4</a:t>
            </a:r>
            <a:r>
              <a:rPr lang="en-IN" sz="1600" b="0" i="0" baseline="30000" dirty="0">
                <a:effectLst/>
                <a:latin typeface="Times New Roman" panose="02020603050405020304" pitchFamily="18" charset="0"/>
                <a:cs typeface="Times New Roman" panose="02020603050405020304" pitchFamily="18" charset="0"/>
              </a:rPr>
              <a:t>+</a:t>
            </a:r>
            <a:r>
              <a:rPr lang="en-IN" sz="1600" b="0" i="0" dirty="0">
                <a:effectLst/>
                <a:latin typeface="Times New Roman" panose="02020603050405020304" pitchFamily="18" charset="0"/>
                <a:cs typeface="Times New Roman" panose="02020603050405020304" pitchFamily="18" charset="0"/>
              </a:rPr>
              <a:t> T cells through a number of mechanisms, including </a:t>
            </a:r>
            <a:r>
              <a:rPr lang="en-IN" sz="1600" dirty="0">
                <a:latin typeface="Times New Roman" panose="02020603050405020304" pitchFamily="18" charset="0"/>
                <a:cs typeface="Times New Roman" panose="02020603050405020304" pitchFamily="18" charset="0"/>
              </a:rPr>
              <a:t>pyroptosis</a:t>
            </a:r>
            <a:r>
              <a:rPr lang="en-IN" sz="1600" b="0" i="0" dirty="0">
                <a:effectLst/>
                <a:latin typeface="Times New Roman" panose="02020603050405020304" pitchFamily="18" charset="0"/>
                <a:cs typeface="Times New Roman" panose="02020603050405020304" pitchFamily="18" charset="0"/>
              </a:rPr>
              <a:t> of abortively infected T cells, </a:t>
            </a:r>
            <a:r>
              <a:rPr lang="en-IN" sz="1600" dirty="0">
                <a:latin typeface="Times New Roman" panose="02020603050405020304" pitchFamily="18" charset="0"/>
                <a:cs typeface="Times New Roman" panose="02020603050405020304" pitchFamily="18" charset="0"/>
              </a:rPr>
              <a:t>apoptosis</a:t>
            </a:r>
            <a:r>
              <a:rPr lang="en-IN" sz="1600" b="0" i="0" dirty="0">
                <a:effectLst/>
                <a:latin typeface="Times New Roman" panose="02020603050405020304" pitchFamily="18" charset="0"/>
                <a:cs typeface="Times New Roman" panose="02020603050405020304" pitchFamily="18" charset="0"/>
              </a:rPr>
              <a:t> of uninfected bystander cells, direct viral killing of infected cells, and killing of infected CD4</a:t>
            </a:r>
            <a:r>
              <a:rPr lang="en-IN" sz="1600" b="0" i="0" baseline="30000" dirty="0">
                <a:effectLst/>
                <a:latin typeface="Times New Roman" panose="02020603050405020304" pitchFamily="18" charset="0"/>
                <a:cs typeface="Times New Roman" panose="02020603050405020304" pitchFamily="18" charset="0"/>
              </a:rPr>
              <a:t>+</a:t>
            </a:r>
            <a:r>
              <a:rPr lang="en-IN" sz="1600" b="0" i="0" dirty="0">
                <a:effectLst/>
                <a:latin typeface="Times New Roman" panose="02020603050405020304" pitchFamily="18" charset="0"/>
                <a:cs typeface="Times New Roman" panose="02020603050405020304" pitchFamily="18" charset="0"/>
              </a:rPr>
              <a:t> T cells by </a:t>
            </a:r>
            <a:r>
              <a:rPr lang="en-IN" sz="1600" dirty="0">
                <a:latin typeface="Times New Roman" panose="02020603050405020304" pitchFamily="18" charset="0"/>
                <a:cs typeface="Times New Roman" panose="02020603050405020304" pitchFamily="18" charset="0"/>
              </a:rPr>
              <a:t>CD8</a:t>
            </a:r>
            <a:r>
              <a:rPr lang="en-IN" sz="1600" baseline="30000" dirty="0">
                <a:latin typeface="Times New Roman" panose="02020603050405020304" pitchFamily="18" charset="0"/>
                <a:cs typeface="Times New Roman" panose="02020603050405020304" pitchFamily="18" charset="0"/>
              </a:rPr>
              <a:t>+</a:t>
            </a:r>
            <a:r>
              <a:rPr lang="en-IN" sz="1600" dirty="0">
                <a:latin typeface="Times New Roman" panose="02020603050405020304" pitchFamily="18" charset="0"/>
                <a:cs typeface="Times New Roman" panose="02020603050405020304" pitchFamily="18" charset="0"/>
              </a:rPr>
              <a:t> cytotoxic lymphocytes</a:t>
            </a:r>
            <a:r>
              <a:rPr lang="en-IN" sz="1600" b="0" i="0" dirty="0">
                <a:effectLst/>
                <a:latin typeface="Times New Roman" panose="02020603050405020304" pitchFamily="18" charset="0"/>
                <a:cs typeface="Times New Roman" panose="02020603050405020304" pitchFamily="18" charset="0"/>
              </a:rPr>
              <a:t> that recognize infected cells.</a:t>
            </a:r>
          </a:p>
          <a:p>
            <a:pPr algn="l"/>
            <a:r>
              <a:rPr lang="en-IN" sz="1600" b="0" i="0" dirty="0">
                <a:effectLst/>
                <a:latin typeface="Times New Roman" panose="02020603050405020304" pitchFamily="18" charset="0"/>
                <a:cs typeface="Times New Roman" panose="02020603050405020304" pitchFamily="18" charset="0"/>
              </a:rPr>
              <a:t> When CD4</a:t>
            </a:r>
            <a:r>
              <a:rPr lang="en-IN" sz="1600" b="0" i="0" baseline="30000" dirty="0">
                <a:effectLst/>
                <a:latin typeface="Times New Roman" panose="02020603050405020304" pitchFamily="18" charset="0"/>
                <a:cs typeface="Times New Roman" panose="02020603050405020304" pitchFamily="18" charset="0"/>
              </a:rPr>
              <a:t>+</a:t>
            </a:r>
            <a:r>
              <a:rPr lang="en-IN" sz="1600" b="0" i="0" dirty="0">
                <a:effectLst/>
                <a:latin typeface="Times New Roman" panose="02020603050405020304" pitchFamily="18" charset="0"/>
                <a:cs typeface="Times New Roman" panose="02020603050405020304" pitchFamily="18" charset="0"/>
              </a:rPr>
              <a:t> T cell numbers decline below a critical level, </a:t>
            </a:r>
            <a:r>
              <a:rPr lang="en-IN" sz="1600" dirty="0">
                <a:latin typeface="Times New Roman" panose="02020603050405020304" pitchFamily="18" charset="0"/>
                <a:cs typeface="Times New Roman" panose="02020603050405020304" pitchFamily="18" charset="0"/>
              </a:rPr>
              <a:t>cell-mediated immunity</a:t>
            </a:r>
            <a:r>
              <a:rPr lang="en-IN" sz="1600" b="0" i="0" dirty="0">
                <a:effectLst/>
                <a:latin typeface="Times New Roman" panose="02020603050405020304" pitchFamily="18" charset="0"/>
                <a:cs typeface="Times New Roman" panose="02020603050405020304" pitchFamily="18" charset="0"/>
              </a:rPr>
              <a:t> is lost, and the body becomes progressively more susceptible to opportunistic infections, leading to the development of AIDS.</a:t>
            </a:r>
          </a:p>
          <a:p>
            <a:endParaRPr lang="en-IN" dirty="0"/>
          </a:p>
        </p:txBody>
      </p:sp>
      <p:sp>
        <p:nvSpPr>
          <p:cNvPr id="5" name="Footer Placeholder 4">
            <a:extLst>
              <a:ext uri="{FF2B5EF4-FFF2-40B4-BE49-F238E27FC236}">
                <a16:creationId xmlns:a16="http://schemas.microsoft.com/office/drawing/2014/main" xmlns="" id="{94CFE8FC-BA5A-411A-96F9-3DD4F857D055}"/>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1AF0B60-46C4-4BA5-92B5-AE1A89C109FD}"/>
              </a:ext>
            </a:extLst>
          </p:cNvPr>
          <p:cNvSpPr>
            <a:spLocks noGrp="1"/>
          </p:cNvSpPr>
          <p:nvPr>
            <p:ph type="sldNum" sz="quarter" idx="12"/>
          </p:nvPr>
        </p:nvSpPr>
        <p:spPr>
          <a:xfrm>
            <a:off x="9448800" y="653891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16</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9F02633F-C812-49B9-854B-5235C4A95445}"/>
              </a:ext>
            </a:extLst>
          </p:cNvPr>
          <p:cNvPicPr>
            <a:picLocks noChangeAspect="1"/>
          </p:cNvPicPr>
          <p:nvPr/>
        </p:nvPicPr>
        <p:blipFill>
          <a:blip r:embed="rId3"/>
          <a:stretch>
            <a:fillRect/>
          </a:stretch>
        </p:blipFill>
        <p:spPr>
          <a:xfrm>
            <a:off x="0" y="-54864"/>
            <a:ext cx="12192000" cy="109728"/>
          </a:xfrm>
          <a:prstGeom prst="rect">
            <a:avLst/>
          </a:prstGeom>
        </p:spPr>
      </p:pic>
    </p:spTree>
    <p:extLst>
      <p:ext uri="{BB962C8B-B14F-4D97-AF65-F5344CB8AC3E}">
        <p14:creationId xmlns:p14="http://schemas.microsoft.com/office/powerpoint/2010/main" val="151511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5003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SYPHILIS </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739426"/>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i="0" dirty="0">
                <a:effectLst/>
                <a:latin typeface="Times New Roman" panose="02020603050405020304" pitchFamily="18" charset="0"/>
                <a:cs typeface="Times New Roman" panose="02020603050405020304" pitchFamily="18" charset="0"/>
              </a:rPr>
              <a:t> Syphilis </a:t>
            </a:r>
            <a:r>
              <a:rPr lang="en-IN" sz="1600" b="0" i="0" dirty="0">
                <a:effectLst/>
                <a:latin typeface="Times New Roman" panose="02020603050405020304" pitchFamily="18" charset="0"/>
                <a:cs typeface="Times New Roman" panose="02020603050405020304" pitchFamily="18" charset="0"/>
              </a:rPr>
              <a:t>is a </a:t>
            </a:r>
            <a:r>
              <a:rPr lang="en-IN" sz="1600" dirty="0">
                <a:latin typeface="Times New Roman" panose="02020603050405020304" pitchFamily="18" charset="0"/>
                <a:cs typeface="Times New Roman" panose="02020603050405020304" pitchFamily="18" charset="0"/>
              </a:rPr>
              <a:t>sexually transmitted infection</a:t>
            </a:r>
            <a:r>
              <a:rPr lang="en-IN" sz="1600" b="0" i="0" dirty="0">
                <a:effectLst/>
                <a:latin typeface="Times New Roman" panose="02020603050405020304" pitchFamily="18" charset="0"/>
                <a:cs typeface="Times New Roman" panose="02020603050405020304" pitchFamily="18" charset="0"/>
              </a:rPr>
              <a:t> caused by the </a:t>
            </a:r>
            <a:r>
              <a:rPr lang="en-IN" sz="1600" dirty="0">
                <a:latin typeface="Times New Roman" panose="02020603050405020304" pitchFamily="18" charset="0"/>
                <a:cs typeface="Times New Roman" panose="02020603050405020304" pitchFamily="18" charset="0"/>
              </a:rPr>
              <a:t>bacterium</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Treponema pallidum</a:t>
            </a:r>
            <a:r>
              <a:rPr lang="en-IN" sz="1600" b="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subspecies</a:t>
            </a:r>
            <a:r>
              <a:rPr lang="en-IN" sz="1600" b="0" i="0" dirty="0">
                <a:effectLst/>
                <a:latin typeface="Times New Roman" panose="02020603050405020304" pitchFamily="18" charset="0"/>
                <a:cs typeface="Times New Roman" panose="02020603050405020304" pitchFamily="18" charset="0"/>
              </a:rPr>
              <a:t> </a:t>
            </a:r>
            <a:r>
              <a:rPr lang="en-IN" sz="1600" b="0" dirty="0">
                <a:effectLst/>
                <a:latin typeface="Times New Roman" panose="02020603050405020304" pitchFamily="18" charset="0"/>
                <a:cs typeface="Times New Roman" panose="02020603050405020304" pitchFamily="18" charset="0"/>
              </a:rPr>
              <a:t>pallidum</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The signs and symptoms of syphilis vary depending in which of the four stages it presents (primary, secondary, latent, and tertiary).</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The primary stage classically presents with a single </a:t>
            </a:r>
            <a:r>
              <a:rPr lang="en-IN" sz="1600" dirty="0">
                <a:latin typeface="Times New Roman" panose="02020603050405020304" pitchFamily="18" charset="0"/>
                <a:cs typeface="Times New Roman" panose="02020603050405020304" pitchFamily="18" charset="0"/>
              </a:rPr>
              <a:t>chancre</a:t>
            </a:r>
            <a:r>
              <a:rPr lang="en-IN" sz="1600" b="0" i="0" dirty="0">
                <a:effectLst/>
                <a:latin typeface="Times New Roman" panose="02020603050405020304" pitchFamily="18" charset="0"/>
                <a:cs typeface="Times New Roman" panose="02020603050405020304" pitchFamily="18" charset="0"/>
              </a:rPr>
              <a:t>(a firm, painless, non-itchy </a:t>
            </a:r>
            <a:r>
              <a:rPr lang="en-IN" sz="1600" dirty="0">
                <a:latin typeface="Times New Roman" panose="02020603050405020304" pitchFamily="18" charset="0"/>
                <a:cs typeface="Times New Roman" panose="02020603050405020304" pitchFamily="18" charset="0"/>
              </a:rPr>
              <a:t>skin ulceration</a:t>
            </a:r>
            <a:r>
              <a:rPr lang="en-IN" sz="1600" b="0" i="0" dirty="0">
                <a:effectLst/>
                <a:latin typeface="Times New Roman" panose="02020603050405020304" pitchFamily="18" charset="0"/>
                <a:cs typeface="Times New Roman" panose="02020603050405020304" pitchFamily="18" charset="0"/>
              </a:rPr>
              <a:t> usually between 1 cm and 2 cm in diameter) though there may be multiple sores.</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In secondary syphilis, a diffuse </a:t>
            </a:r>
            <a:r>
              <a:rPr lang="en-IN" sz="1600" dirty="0">
                <a:latin typeface="Times New Roman" panose="02020603050405020304" pitchFamily="18" charset="0"/>
                <a:cs typeface="Times New Roman" panose="02020603050405020304" pitchFamily="18" charset="0"/>
              </a:rPr>
              <a:t>rash</a:t>
            </a:r>
            <a:r>
              <a:rPr lang="en-IN" sz="1600" b="0" i="0" dirty="0">
                <a:effectLst/>
                <a:latin typeface="Times New Roman" panose="02020603050405020304" pitchFamily="18" charset="0"/>
                <a:cs typeface="Times New Roman" panose="02020603050405020304" pitchFamily="18" charset="0"/>
              </a:rPr>
              <a:t> occurs, which frequently involves the palms of the hands and soles of the feet.</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There may also be sores in the mouth or vagina.</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 In latent syphilis, which can last for years, there are few or no symptoms. In tertiary syphilis, there are </a:t>
            </a:r>
            <a:r>
              <a:rPr lang="en-IN" sz="1600" dirty="0">
                <a:latin typeface="Times New Roman" panose="02020603050405020304" pitchFamily="18" charset="0"/>
                <a:cs typeface="Times New Roman" panose="02020603050405020304" pitchFamily="18" charset="0"/>
              </a:rPr>
              <a:t>gummas</a:t>
            </a:r>
            <a:r>
              <a:rPr lang="en-IN" sz="1600" b="0" i="0" dirty="0">
                <a:effectLst/>
                <a:latin typeface="Times New Roman" panose="02020603050405020304" pitchFamily="18" charset="0"/>
                <a:cs typeface="Times New Roman" panose="02020603050405020304" pitchFamily="18" charset="0"/>
              </a:rPr>
              <a:t> (soft, non-cancerous growths), neurological problems, or heart symptoms.</a:t>
            </a:r>
            <a:endParaRPr lang="en-IN" sz="1600" b="0" i="0" baseline="30000" dirty="0">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effectLst/>
                <a:latin typeface="Times New Roman" panose="02020603050405020304" pitchFamily="18" charset="0"/>
                <a:cs typeface="Times New Roman" panose="02020603050405020304" pitchFamily="18" charset="0"/>
              </a:rPr>
              <a:t>Syphilis has been known as "</a:t>
            </a:r>
            <a:r>
              <a:rPr lang="en-IN" sz="1600" dirty="0">
                <a:latin typeface="Times New Roman" panose="02020603050405020304" pitchFamily="18" charset="0"/>
                <a:cs typeface="Times New Roman" panose="02020603050405020304" pitchFamily="18" charset="0"/>
              </a:rPr>
              <a:t>the great imitator</a:t>
            </a:r>
            <a:r>
              <a:rPr lang="en-IN" sz="1600" b="0" i="0" dirty="0">
                <a:effectLst/>
                <a:latin typeface="Times New Roman" panose="02020603050405020304" pitchFamily="18" charset="0"/>
                <a:cs typeface="Times New Roman" panose="02020603050405020304" pitchFamily="18" charset="0"/>
              </a:rPr>
              <a:t>" as it may cause symptoms similar to many other diseases.</a:t>
            </a:r>
            <a:endParaRPr lang="en-IN"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8EF0FE55-F9ED-4D40-94AB-6ECBC3EFEB3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53551229-E270-43CC-8366-19601AE9CF91}"/>
              </a:ext>
            </a:extLst>
          </p:cNvPr>
          <p:cNvSpPr>
            <a:spLocks noGrp="1"/>
          </p:cNvSpPr>
          <p:nvPr>
            <p:ph type="sldNum" sz="quarter" idx="12"/>
          </p:nvPr>
        </p:nvSpPr>
        <p:spPr>
          <a:xfrm>
            <a:off x="9448800" y="645974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3</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xmlns="" id="{A3E0BE76-345E-4201-ACE2-BD460E9B157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2874" y="417250"/>
            <a:ext cx="10280342" cy="57349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7CAD7FD4-0951-421A-ABBA-D623E3E26DD9}"/>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3850430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01F91044-FDA3-49A1-9895-322C359F7902}"/>
              </a:ext>
            </a:extLst>
          </p:cNvPr>
          <p:cNvSpPr>
            <a:spLocks noGrp="1"/>
          </p:cNvSpPr>
          <p:nvPr>
            <p:ph idx="1"/>
          </p:nvPr>
        </p:nvSpPr>
        <p:spPr>
          <a:xfrm>
            <a:off x="838200" y="408372"/>
            <a:ext cx="11208798" cy="5528893"/>
          </a:xfrm>
        </p:spPr>
        <p:txBody>
          <a:bodyPr>
            <a:normAutofit/>
          </a:bodyPr>
          <a:lstStyle/>
          <a:p>
            <a:r>
              <a:rPr lang="en-IN" sz="1600" b="0" i="0" dirty="0">
                <a:effectLst/>
                <a:latin typeface="Times New Roman" panose="02020603050405020304" pitchFamily="18" charset="0"/>
                <a:cs typeface="Times New Roman" panose="02020603050405020304" pitchFamily="18" charset="0"/>
              </a:rPr>
              <a:t>Syphilis is most commonly spread through </a:t>
            </a:r>
            <a:r>
              <a:rPr lang="en-IN" sz="1600" dirty="0">
                <a:latin typeface="Times New Roman" panose="02020603050405020304" pitchFamily="18" charset="0"/>
                <a:cs typeface="Times New Roman" panose="02020603050405020304" pitchFamily="18" charset="0"/>
              </a:rPr>
              <a:t>sexual activity</a:t>
            </a:r>
            <a:r>
              <a:rPr lang="en-IN" sz="1600" b="0" i="0" dirty="0">
                <a:effectLst/>
                <a:latin typeface="Times New Roman" panose="02020603050405020304" pitchFamily="18" charset="0"/>
                <a:cs typeface="Times New Roman" panose="02020603050405020304" pitchFamily="18" charset="0"/>
              </a:rPr>
              <a:t>. It may also be </a:t>
            </a:r>
            <a:r>
              <a:rPr lang="en-IN" sz="1600" dirty="0">
                <a:latin typeface="Times New Roman" panose="02020603050405020304" pitchFamily="18" charset="0"/>
                <a:cs typeface="Times New Roman" panose="02020603050405020304" pitchFamily="18" charset="0"/>
              </a:rPr>
              <a:t>transmitted from mother to baby</a:t>
            </a:r>
            <a:r>
              <a:rPr lang="en-IN" sz="1600" b="0" i="0" dirty="0">
                <a:effectLst/>
                <a:latin typeface="Times New Roman" panose="02020603050405020304" pitchFamily="18" charset="0"/>
                <a:cs typeface="Times New Roman" panose="02020603050405020304" pitchFamily="18" charset="0"/>
              </a:rPr>
              <a:t> during pregnancy or at birth, resulting in </a:t>
            </a:r>
            <a:r>
              <a:rPr lang="en-IN" sz="1600" dirty="0">
                <a:latin typeface="Times New Roman" panose="02020603050405020304" pitchFamily="18" charset="0"/>
                <a:cs typeface="Times New Roman" panose="02020603050405020304" pitchFamily="18" charset="0"/>
              </a:rPr>
              <a:t>congenital syphilis</a:t>
            </a:r>
          </a:p>
          <a:p>
            <a:r>
              <a:rPr lang="en-IN" sz="1600" b="0" i="0" dirty="0">
                <a:effectLst/>
                <a:latin typeface="Times New Roman" panose="02020603050405020304" pitchFamily="18" charset="0"/>
                <a:cs typeface="Times New Roman" panose="02020603050405020304" pitchFamily="18" charset="0"/>
              </a:rPr>
              <a:t> Other diseases caused by the </a:t>
            </a:r>
            <a:r>
              <a:rPr lang="en-IN" sz="1600" dirty="0">
                <a:latin typeface="Times New Roman" panose="02020603050405020304" pitchFamily="18" charset="0"/>
                <a:cs typeface="Times New Roman" panose="02020603050405020304" pitchFamily="18" charset="0"/>
              </a:rPr>
              <a:t>Treponema</a:t>
            </a:r>
            <a:r>
              <a:rPr lang="en-IN" sz="1600" b="0" i="0" dirty="0">
                <a:effectLst/>
                <a:latin typeface="Times New Roman" panose="02020603050405020304" pitchFamily="18" charset="0"/>
                <a:cs typeface="Times New Roman" panose="02020603050405020304" pitchFamily="18" charset="0"/>
              </a:rPr>
              <a:t> bacteria include </a:t>
            </a:r>
            <a:r>
              <a:rPr lang="en-IN" sz="1600" dirty="0">
                <a:latin typeface="Times New Roman" panose="02020603050405020304" pitchFamily="18" charset="0"/>
                <a:cs typeface="Times New Roman" panose="02020603050405020304" pitchFamily="18" charset="0"/>
              </a:rPr>
              <a:t>yaws</a:t>
            </a:r>
            <a:r>
              <a:rPr lang="en-IN" sz="1600" b="0" i="0" dirty="0">
                <a:effectLst/>
                <a:latin typeface="Times New Roman" panose="02020603050405020304" pitchFamily="18" charset="0"/>
                <a:cs typeface="Times New Roman" panose="02020603050405020304" pitchFamily="18" charset="0"/>
              </a:rPr>
              <a:t> (subspecies </a:t>
            </a:r>
            <a:r>
              <a:rPr lang="en-IN" sz="1600" b="0" i="1" dirty="0">
                <a:effectLst/>
                <a:latin typeface="Times New Roman" panose="02020603050405020304" pitchFamily="18" charset="0"/>
                <a:cs typeface="Times New Roman" panose="02020603050405020304" pitchFamily="18" charset="0"/>
              </a:rPr>
              <a:t>pertenue</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pinta </a:t>
            </a:r>
            <a:r>
              <a:rPr lang="en-IN" sz="1600" b="0" i="0" dirty="0">
                <a:effectLst/>
                <a:latin typeface="Times New Roman" panose="02020603050405020304" pitchFamily="18" charset="0"/>
                <a:cs typeface="Times New Roman" panose="02020603050405020304" pitchFamily="18" charset="0"/>
              </a:rPr>
              <a:t>(subspecies </a:t>
            </a:r>
            <a:r>
              <a:rPr lang="en-IN" sz="1600" b="0" i="1" dirty="0">
                <a:effectLst/>
                <a:latin typeface="Times New Roman" panose="02020603050405020304" pitchFamily="18" charset="0"/>
                <a:cs typeface="Times New Roman" panose="02020603050405020304" pitchFamily="18" charset="0"/>
              </a:rPr>
              <a:t>carateum</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nonvenereal endemic syphilis</a:t>
            </a:r>
            <a:r>
              <a:rPr lang="en-IN" sz="1600" b="0" i="0" dirty="0">
                <a:effectLst/>
                <a:latin typeface="Times New Roman" panose="02020603050405020304" pitchFamily="18" charset="0"/>
                <a:cs typeface="Times New Roman" panose="02020603050405020304" pitchFamily="18" charset="0"/>
              </a:rPr>
              <a:t> (subspecies </a:t>
            </a:r>
            <a:r>
              <a:rPr lang="en-IN" sz="1600" b="0" i="1" dirty="0">
                <a:effectLst/>
                <a:latin typeface="Times New Roman" panose="02020603050405020304" pitchFamily="18" charset="0"/>
                <a:cs typeface="Times New Roman" panose="02020603050405020304" pitchFamily="18" charset="0"/>
              </a:rPr>
              <a:t>endemicum</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These three diseases are not typically sexually transmitted. Diagnosis is usually made by using </a:t>
            </a:r>
            <a:r>
              <a:rPr lang="en-IN" sz="1600" dirty="0">
                <a:latin typeface="Times New Roman" panose="02020603050405020304" pitchFamily="18" charset="0"/>
                <a:cs typeface="Times New Roman" panose="02020603050405020304" pitchFamily="18" charset="0"/>
              </a:rPr>
              <a:t>blood tests</a:t>
            </a:r>
            <a:r>
              <a:rPr lang="en-IN" sz="1600" b="0" i="0" dirty="0">
                <a:effectLst/>
                <a:latin typeface="Times New Roman" panose="02020603050405020304" pitchFamily="18" charset="0"/>
                <a:cs typeface="Times New Roman" panose="02020603050405020304" pitchFamily="18" charset="0"/>
              </a:rPr>
              <a:t>; the bacteria can also be detected using </a:t>
            </a:r>
            <a:r>
              <a:rPr lang="en-IN" sz="1600" dirty="0">
                <a:latin typeface="Times New Roman" panose="02020603050405020304" pitchFamily="18" charset="0"/>
                <a:cs typeface="Times New Roman" panose="02020603050405020304" pitchFamily="18" charset="0"/>
              </a:rPr>
              <a:t>dark field microscopy</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a:t>
            </a:r>
            <a:r>
              <a:rPr lang="en-IN" sz="1600" dirty="0">
                <a:latin typeface="Times New Roman" panose="02020603050405020304" pitchFamily="18" charset="0"/>
                <a:cs typeface="Times New Roman" panose="02020603050405020304" pitchFamily="18" charset="0"/>
              </a:rPr>
              <a:t>Centers for Disease Control and Prevention</a:t>
            </a:r>
            <a:r>
              <a:rPr lang="en-IN" sz="1600" b="0" i="0" dirty="0">
                <a:effectLst/>
                <a:latin typeface="Times New Roman" panose="02020603050405020304" pitchFamily="18" charset="0"/>
                <a:cs typeface="Times New Roman" panose="02020603050405020304" pitchFamily="18" charset="0"/>
              </a:rPr>
              <a:t> (U.S.) recommend all pregnant women be tested.</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The risk of sexual transmission of syphilis can be reduced by using a </a:t>
            </a:r>
            <a:r>
              <a:rPr lang="en-IN" sz="1600" dirty="0">
                <a:latin typeface="Times New Roman" panose="02020603050405020304" pitchFamily="18" charset="0"/>
                <a:cs typeface="Times New Roman" panose="02020603050405020304" pitchFamily="18" charset="0"/>
              </a:rPr>
              <a:t>latex</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polyurethane condom</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Syphilis can be effectively treated with </a:t>
            </a:r>
            <a:r>
              <a:rPr lang="en-IN" sz="1600" dirty="0">
                <a:latin typeface="Times New Roman" panose="02020603050405020304" pitchFamily="18" charset="0"/>
                <a:cs typeface="Times New Roman" panose="02020603050405020304" pitchFamily="18" charset="0"/>
              </a:rPr>
              <a:t>antibiotics</a:t>
            </a:r>
            <a:r>
              <a:rPr lang="en-IN" sz="1600" b="0" i="0" dirty="0">
                <a:effectLst/>
                <a:latin typeface="Times New Roman" panose="02020603050405020304" pitchFamily="18" charset="0"/>
                <a:cs typeface="Times New Roman" panose="02020603050405020304" pitchFamily="18" charset="0"/>
              </a:rPr>
              <a:t>. The preferred antibiotic for most cases is </a:t>
            </a:r>
            <a:r>
              <a:rPr lang="en-IN" sz="1600" dirty="0">
                <a:latin typeface="Times New Roman" panose="02020603050405020304" pitchFamily="18" charset="0"/>
                <a:cs typeface="Times New Roman" panose="02020603050405020304" pitchFamily="18" charset="0"/>
              </a:rPr>
              <a:t>benzathine benzylpenicillin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injected into a muscle</a:t>
            </a:r>
            <a:r>
              <a:rPr lang="en-IN" sz="1600" b="0" i="0" dirty="0">
                <a:effectLst/>
                <a:latin typeface="Times New Roman" panose="02020603050405020304" pitchFamily="18" charset="0"/>
                <a:cs typeface="Times New Roman" panose="02020603050405020304" pitchFamily="18" charset="0"/>
              </a:rPr>
              <a:t>.</a:t>
            </a:r>
            <a:endParaRPr lang="en-IN" sz="1600" baseline="30000" dirty="0">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In those who have a severe </a:t>
            </a:r>
            <a:r>
              <a:rPr lang="en-IN" sz="1600" dirty="0">
                <a:latin typeface="Times New Roman" panose="02020603050405020304" pitchFamily="18" charset="0"/>
                <a:cs typeface="Times New Roman" panose="02020603050405020304" pitchFamily="18" charset="0"/>
              </a:rPr>
              <a:t>penicillin allergy</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doxycycline</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tetracycline</a:t>
            </a:r>
            <a:r>
              <a:rPr lang="en-IN" sz="1600" b="0" i="0" dirty="0">
                <a:effectLst/>
                <a:latin typeface="Times New Roman" panose="02020603050405020304" pitchFamily="18" charset="0"/>
                <a:cs typeface="Times New Roman" panose="02020603050405020304" pitchFamily="18" charset="0"/>
              </a:rPr>
              <a:t> may be used. In those with </a:t>
            </a:r>
            <a:r>
              <a:rPr lang="en-IN" sz="1600" dirty="0">
                <a:latin typeface="Times New Roman" panose="02020603050405020304" pitchFamily="18" charset="0"/>
                <a:cs typeface="Times New Roman" panose="02020603050405020304" pitchFamily="18" charset="0"/>
              </a:rPr>
              <a:t>neurosyphilis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intravenous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benzylpenicillin</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ceftriaxone</a:t>
            </a:r>
            <a:r>
              <a:rPr lang="en-IN" sz="1600" b="0" i="0" dirty="0">
                <a:effectLst/>
                <a:latin typeface="Times New Roman" panose="02020603050405020304" pitchFamily="18" charset="0"/>
                <a:cs typeface="Times New Roman" panose="02020603050405020304" pitchFamily="18" charset="0"/>
              </a:rPr>
              <a:t> is recommended.</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During treatment people may develop fever, headache, and </a:t>
            </a:r>
            <a:r>
              <a:rPr lang="en-IN" sz="1600" dirty="0">
                <a:latin typeface="Times New Roman" panose="02020603050405020304" pitchFamily="18" charset="0"/>
                <a:cs typeface="Times New Roman" panose="02020603050405020304" pitchFamily="18" charset="0"/>
              </a:rPr>
              <a:t>muscle pains</a:t>
            </a:r>
            <a:r>
              <a:rPr lang="en-IN" sz="1600" b="0" i="0" dirty="0">
                <a:effectLst/>
                <a:latin typeface="Times New Roman" panose="02020603050405020304" pitchFamily="18" charset="0"/>
                <a:cs typeface="Times New Roman" panose="02020603050405020304" pitchFamily="18" charset="0"/>
              </a:rPr>
              <a:t>, a reaction known as </a:t>
            </a:r>
            <a:r>
              <a:rPr lang="en-IN" sz="1600" dirty="0">
                <a:latin typeface="Times New Roman" panose="02020603050405020304" pitchFamily="18" charset="0"/>
                <a:cs typeface="Times New Roman" panose="02020603050405020304" pitchFamily="18" charset="0"/>
              </a:rPr>
              <a:t>Jarisch–Horkheimer</a:t>
            </a:r>
          </a:p>
        </p:txBody>
      </p:sp>
      <p:sp>
        <p:nvSpPr>
          <p:cNvPr id="5" name="Footer Placeholder 4">
            <a:extLst>
              <a:ext uri="{FF2B5EF4-FFF2-40B4-BE49-F238E27FC236}">
                <a16:creationId xmlns:a16="http://schemas.microsoft.com/office/drawing/2014/main" xmlns="" id="{9DF1581A-877C-4007-98EA-7C5ADAFA7EBE}"/>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4EC800B-80CA-493D-B5CF-0D2EE2897633}"/>
              </a:ext>
            </a:extLst>
          </p:cNvPr>
          <p:cNvSpPr>
            <a:spLocks noGrp="1"/>
          </p:cNvSpPr>
          <p:nvPr>
            <p:ph type="sldNum" sz="quarter" idx="12"/>
          </p:nvPr>
        </p:nvSpPr>
        <p:spPr>
          <a:xfrm>
            <a:off x="9448800" y="6492874"/>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489EE30B-D8A0-47D4-B3D5-ED48294FE7FC}"/>
              </a:ext>
            </a:extLst>
          </p:cNvPr>
          <p:cNvPicPr>
            <a:picLocks noChangeAspect="1"/>
          </p:cNvPicPr>
          <p:nvPr/>
        </p:nvPicPr>
        <p:blipFill>
          <a:blip r:embed="rId2"/>
          <a:stretch>
            <a:fillRect/>
          </a:stretch>
        </p:blipFill>
        <p:spPr>
          <a:xfrm>
            <a:off x="837744" y="3044918"/>
            <a:ext cx="10516511" cy="768163"/>
          </a:xfrm>
          <a:prstGeom prst="rect">
            <a:avLst/>
          </a:prstGeom>
        </p:spPr>
      </p:pic>
      <p:pic>
        <p:nvPicPr>
          <p:cNvPr id="9" name="Picture 8">
            <a:extLst>
              <a:ext uri="{FF2B5EF4-FFF2-40B4-BE49-F238E27FC236}">
                <a16:creationId xmlns:a16="http://schemas.microsoft.com/office/drawing/2014/main" xmlns="" id="{07241852-05B8-4B2D-A7FC-DB6D3E781EB1}"/>
              </a:ext>
            </a:extLst>
          </p:cNvPr>
          <p:cNvPicPr>
            <a:picLocks noChangeAspect="1"/>
          </p:cNvPicPr>
          <p:nvPr/>
        </p:nvPicPr>
        <p:blipFill>
          <a:blip r:embed="rId3"/>
          <a:stretch>
            <a:fillRect/>
          </a:stretch>
        </p:blipFill>
        <p:spPr>
          <a:xfrm>
            <a:off x="0" y="-16550"/>
            <a:ext cx="12192000" cy="109728"/>
          </a:xfrm>
          <a:prstGeom prst="rect">
            <a:avLst/>
          </a:prstGeom>
        </p:spPr>
      </p:pic>
    </p:spTree>
    <p:extLst>
      <p:ext uri="{BB962C8B-B14F-4D97-AF65-F5344CB8AC3E}">
        <p14:creationId xmlns:p14="http://schemas.microsoft.com/office/powerpoint/2010/main" val="2452356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863D3115-952C-4241-A943-22DF20921BDA}"/>
              </a:ext>
            </a:extLst>
          </p:cNvPr>
          <p:cNvSpPr>
            <a:spLocks noGrp="1"/>
          </p:cNvSpPr>
          <p:nvPr>
            <p:ph idx="1"/>
          </p:nvPr>
        </p:nvSpPr>
        <p:spPr>
          <a:xfrm>
            <a:off x="1069019" y="445954"/>
            <a:ext cx="11199920" cy="1723018"/>
          </a:xfrm>
        </p:spPr>
        <p:txBody>
          <a:bodyPr>
            <a:normAutofit/>
          </a:bodyPr>
          <a:lstStyle/>
          <a:p>
            <a:r>
              <a:rPr lang="en-IN" sz="1600" b="0" i="0" dirty="0">
                <a:effectLst/>
                <a:latin typeface="Times New Roman" panose="02020603050405020304" pitchFamily="18" charset="0"/>
                <a:cs typeface="Times New Roman" panose="02020603050405020304" pitchFamily="18" charset="0"/>
              </a:rPr>
              <a:t>In 2015, about 45.4 million people were infected with syphilis, with six million new cases.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During 2015, it caused about 107,000 deaths, down from 202,000 in 1990. After decreasing dramatically with the availability of penicillin in the 1940s, rates of infection have increased since the turn of the millennium in many countries, often in combination with </a:t>
            </a:r>
            <a:r>
              <a:rPr lang="en-IN" sz="1600" dirty="0">
                <a:latin typeface="Times New Roman" panose="02020603050405020304" pitchFamily="18" charset="0"/>
                <a:cs typeface="Times New Roman" panose="02020603050405020304" pitchFamily="18" charset="0"/>
              </a:rPr>
              <a:t>human immunodeficiency virus</a:t>
            </a:r>
            <a:r>
              <a:rPr lang="en-IN" sz="1600" b="0" i="0" dirty="0">
                <a:effectLst/>
                <a:latin typeface="Times New Roman" panose="02020603050405020304" pitchFamily="18" charset="0"/>
                <a:cs typeface="Times New Roman" panose="02020603050405020304" pitchFamily="18" charset="0"/>
              </a:rPr>
              <a:t> (HIV).</a:t>
            </a:r>
            <a:r>
              <a:rPr lang="en-IN" sz="1600" baseline="30000" dirty="0">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 </a:t>
            </a:r>
            <a:endParaRPr lang="en-IN" sz="16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xmlns="" id="{287E63B5-E858-443A-89B0-C6801ED59D24}"/>
              </a:ext>
            </a:extLst>
          </p:cNvPr>
          <p:cNvSpPr>
            <a:spLocks noGrp="1"/>
          </p:cNvSpPr>
          <p:nvPr>
            <p:ph type="sldNum" sz="quarter" idx="12"/>
          </p:nvPr>
        </p:nvSpPr>
        <p:spPr>
          <a:xfrm>
            <a:off x="9448800" y="6492875"/>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5</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xmlns="" id="{0663C242-31D9-456C-8493-AD21BB7A0570}"/>
              </a:ext>
            </a:extLst>
          </p:cNvPr>
          <p:cNvPicPr>
            <a:picLocks noChangeAspect="1"/>
          </p:cNvPicPr>
          <p:nvPr/>
        </p:nvPicPr>
        <p:blipFill>
          <a:blip r:embed="rId2"/>
          <a:stretch>
            <a:fillRect/>
          </a:stretch>
        </p:blipFill>
        <p:spPr>
          <a:xfrm>
            <a:off x="0" y="0"/>
            <a:ext cx="12192000" cy="10972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3892544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B45A74B-7B99-44FB-8AE0-CD11034FAAE1}"/>
              </a:ext>
            </a:extLst>
          </p:cNvPr>
          <p:cNvSpPr>
            <a:spLocks noGrp="1"/>
          </p:cNvSpPr>
          <p:nvPr>
            <p:ph type="title"/>
          </p:nvPr>
        </p:nvSpPr>
        <p:spPr>
          <a:xfrm>
            <a:off x="838200" y="365126"/>
            <a:ext cx="10515600" cy="600790"/>
          </a:xfrm>
        </p:spPr>
        <p:txBody>
          <a:bodyPr>
            <a:normAutofit/>
          </a:bodyPr>
          <a:lstStyle/>
          <a:p>
            <a:r>
              <a:rPr lang="en-IN" sz="2000" dirty="0">
                <a:latin typeface="Times New Roman" panose="02020603050405020304" pitchFamily="18" charset="0"/>
                <a:cs typeface="Times New Roman" panose="02020603050405020304" pitchFamily="18" charset="0"/>
              </a:rPr>
              <a:t>SYMPTOMS</a:t>
            </a:r>
          </a:p>
        </p:txBody>
      </p:sp>
      <p:sp>
        <p:nvSpPr>
          <p:cNvPr id="3" name="Content Placeholder 2">
            <a:extLst>
              <a:ext uri="{FF2B5EF4-FFF2-40B4-BE49-F238E27FC236}">
                <a16:creationId xmlns:a16="http://schemas.microsoft.com/office/drawing/2014/main" xmlns="" id="{853EA0E0-DD06-45C5-A228-06C01F86FE40}"/>
              </a:ext>
            </a:extLst>
          </p:cNvPr>
          <p:cNvSpPr>
            <a:spLocks noGrp="1"/>
          </p:cNvSpPr>
          <p:nvPr>
            <p:ph idx="1"/>
          </p:nvPr>
        </p:nvSpPr>
        <p:spPr>
          <a:xfrm>
            <a:off x="838200" y="1146220"/>
            <a:ext cx="10515600" cy="5030743"/>
          </a:xfrm>
        </p:spPr>
        <p:txBody>
          <a:bodyPr>
            <a:normAutofit/>
          </a:bodyPr>
          <a:lstStyle/>
          <a:p>
            <a:r>
              <a:rPr lang="en-IN" sz="1600" b="0" i="0" dirty="0">
                <a:effectLst/>
                <a:latin typeface="Times New Roman" panose="02020603050405020304" pitchFamily="18" charset="0"/>
                <a:cs typeface="Times New Roman" panose="02020603050405020304" pitchFamily="18" charset="0"/>
              </a:rPr>
              <a:t>Syphilis can </a:t>
            </a:r>
            <a:r>
              <a:rPr lang="en-IN" sz="1600" dirty="0">
                <a:latin typeface="Times New Roman" panose="02020603050405020304" pitchFamily="18" charset="0"/>
                <a:cs typeface="Times New Roman" panose="02020603050405020304" pitchFamily="18" charset="0"/>
              </a:rPr>
              <a:t>present</a:t>
            </a:r>
            <a:r>
              <a:rPr lang="en-IN" sz="1600" b="0" i="0" dirty="0">
                <a:effectLst/>
                <a:latin typeface="Times New Roman" panose="02020603050405020304" pitchFamily="18" charset="0"/>
                <a:cs typeface="Times New Roman" panose="02020603050405020304" pitchFamily="18" charset="0"/>
              </a:rPr>
              <a:t> in one of four different stages: primary, secondary, latent, and tertiary,</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 and may also occur </a:t>
            </a:r>
            <a:r>
              <a:rPr lang="en-IN" sz="1600" dirty="0">
                <a:latin typeface="Times New Roman" panose="02020603050405020304" pitchFamily="18" charset="0"/>
                <a:cs typeface="Times New Roman" panose="02020603050405020304" pitchFamily="18" charset="0"/>
              </a:rPr>
              <a:t>congenitally</a:t>
            </a:r>
            <a:r>
              <a:rPr lang="en-IN" sz="1600" b="0" i="0" dirty="0">
                <a:effectLst/>
                <a:latin typeface="Times New Roman" panose="02020603050405020304" pitchFamily="18" charset="0"/>
                <a:cs typeface="Times New Roman" panose="02020603050405020304" pitchFamily="18" charset="0"/>
              </a:rPr>
              <a:t>. </a:t>
            </a:r>
          </a:p>
          <a:p>
            <a:r>
              <a:rPr lang="en-IN" sz="1600" b="0" i="0" dirty="0">
                <a:effectLst/>
                <a:latin typeface="Times New Roman" panose="02020603050405020304" pitchFamily="18" charset="0"/>
                <a:cs typeface="Times New Roman" panose="02020603050405020304" pitchFamily="18" charset="0"/>
              </a:rPr>
              <a:t>It was referred to as "the great imitator" by </a:t>
            </a:r>
            <a:r>
              <a:rPr lang="en-IN" sz="1600" dirty="0">
                <a:latin typeface="Times New Roman" panose="02020603050405020304" pitchFamily="18" charset="0"/>
                <a:cs typeface="Times New Roman" panose="02020603050405020304" pitchFamily="18" charset="0"/>
              </a:rPr>
              <a:t>Sir William Osler</a:t>
            </a:r>
            <a:r>
              <a:rPr lang="en-IN" sz="1600" b="0" i="0" dirty="0">
                <a:effectLst/>
                <a:latin typeface="Times New Roman" panose="02020603050405020304" pitchFamily="18" charset="0"/>
                <a:cs typeface="Times New Roman" panose="02020603050405020304" pitchFamily="18" charset="0"/>
              </a:rPr>
              <a:t> due to its varied presentations.</a:t>
            </a:r>
          </a:p>
          <a:p>
            <a:endParaRPr lang="en-IN" sz="1600" dirty="0">
              <a:latin typeface="Times New Roman" panose="02020603050405020304" pitchFamily="18" charset="0"/>
              <a:cs typeface="Times New Roman" panose="02020603050405020304" pitchFamily="18" charset="0"/>
            </a:endParaRPr>
          </a:p>
          <a:p>
            <a:pPr marL="0" indent="0">
              <a:buNone/>
            </a:pPr>
            <a:r>
              <a:rPr lang="en-IN" sz="1600" dirty="0">
                <a:latin typeface="Times New Roman" panose="02020603050405020304" pitchFamily="18" charset="0"/>
                <a:cs typeface="Times New Roman" panose="02020603050405020304" pitchFamily="18" charset="0"/>
              </a:rPr>
              <a:t>PRIMARY</a:t>
            </a:r>
          </a:p>
          <a:p>
            <a:r>
              <a:rPr lang="en-IN" sz="1600" b="0" i="0" dirty="0">
                <a:effectLst/>
                <a:latin typeface="Times New Roman" panose="02020603050405020304" pitchFamily="18" charset="0"/>
                <a:cs typeface="Times New Roman" panose="02020603050405020304" pitchFamily="18" charset="0"/>
              </a:rPr>
              <a:t>Primary syphilis is typically acquired by direct sexual contact with the infectious lesions of another person.</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Approximately 2–6 weeks after contact (with a range of 10–90 days) a skin lesion, called a </a:t>
            </a:r>
            <a:r>
              <a:rPr lang="en-IN" sz="1600" dirty="0">
                <a:latin typeface="Times New Roman" panose="02020603050405020304" pitchFamily="18" charset="0"/>
                <a:cs typeface="Times New Roman" panose="02020603050405020304" pitchFamily="18" charset="0"/>
              </a:rPr>
              <a:t>chancre</a:t>
            </a:r>
            <a:r>
              <a:rPr lang="en-IN" sz="1600" b="0" i="0" dirty="0">
                <a:effectLst/>
                <a:latin typeface="Times New Roman" panose="02020603050405020304" pitchFamily="18" charset="0"/>
                <a:cs typeface="Times New Roman" panose="02020603050405020304" pitchFamily="18" charset="0"/>
              </a:rPr>
              <a:t>, appears at the site and this contains infectious spirochetes. This is classically (40% of the time) a single, firm, painless, non-itchy </a:t>
            </a:r>
            <a:r>
              <a:rPr lang="en-IN" sz="1600" dirty="0">
                <a:latin typeface="Times New Roman" panose="02020603050405020304" pitchFamily="18" charset="0"/>
                <a:cs typeface="Times New Roman" panose="02020603050405020304" pitchFamily="18" charset="0"/>
              </a:rPr>
              <a:t>skin ulceration</a:t>
            </a:r>
            <a:r>
              <a:rPr lang="en-IN" sz="1600" b="0" i="0" dirty="0">
                <a:effectLst/>
                <a:latin typeface="Times New Roman" panose="02020603050405020304" pitchFamily="18" charset="0"/>
                <a:cs typeface="Times New Roman" panose="02020603050405020304" pitchFamily="18" charset="0"/>
              </a:rPr>
              <a:t> with a clean base and sharp borders approximately 0.3–3.0 cm in size.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lesion may take on almost any form. In the classic form, it evolves from a </a:t>
            </a:r>
            <a:r>
              <a:rPr lang="en-IN" sz="1600" dirty="0">
                <a:latin typeface="Times New Roman" panose="02020603050405020304" pitchFamily="18" charset="0"/>
                <a:cs typeface="Times New Roman" panose="02020603050405020304" pitchFamily="18" charset="0"/>
              </a:rPr>
              <a:t>macule</a:t>
            </a:r>
            <a:r>
              <a:rPr lang="en-IN" sz="1600" b="0" i="0" dirty="0">
                <a:effectLst/>
                <a:latin typeface="Times New Roman" panose="02020603050405020304" pitchFamily="18" charset="0"/>
                <a:cs typeface="Times New Roman" panose="02020603050405020304" pitchFamily="18" charset="0"/>
              </a:rPr>
              <a:t> to a </a:t>
            </a:r>
            <a:r>
              <a:rPr lang="en-IN" sz="1600" dirty="0">
                <a:latin typeface="Times New Roman" panose="02020603050405020304" pitchFamily="18" charset="0"/>
                <a:cs typeface="Times New Roman" panose="02020603050405020304" pitchFamily="18" charset="0"/>
              </a:rPr>
              <a:t>papule</a:t>
            </a:r>
            <a:r>
              <a:rPr lang="en-IN" sz="1600" b="0" i="0" dirty="0">
                <a:effectLst/>
                <a:latin typeface="Times New Roman" panose="02020603050405020304" pitchFamily="18" charset="0"/>
                <a:cs typeface="Times New Roman" panose="02020603050405020304" pitchFamily="18" charset="0"/>
              </a:rPr>
              <a:t> and finally to an </a:t>
            </a:r>
            <a:r>
              <a:rPr lang="en-IN" sz="1600" dirty="0">
                <a:latin typeface="Times New Roman" panose="02020603050405020304" pitchFamily="18" charset="0"/>
                <a:cs typeface="Times New Roman" panose="02020603050405020304" pitchFamily="18" charset="0"/>
              </a:rPr>
              <a:t>erosion</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ulcer</a:t>
            </a:r>
            <a:r>
              <a:rPr lang="en-IN" sz="1600" b="0" i="0" dirty="0">
                <a:effectLst/>
                <a:latin typeface="Times New Roman" panose="02020603050405020304" pitchFamily="18" charset="0"/>
                <a:cs typeface="Times New Roman" panose="02020603050405020304" pitchFamily="18" charset="0"/>
              </a:rPr>
              <a:t>. Occasionally, multiple lesions may be present (~40%),</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with multiple lesions being more common when coinfected with HIV.</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Lesions may be painful or tender (30%), and they may occur in places other than the genitals (2–7%). The most common location in women is the </a:t>
            </a:r>
            <a:r>
              <a:rPr lang="en-IN" sz="1600" dirty="0">
                <a:latin typeface="Times New Roman" panose="02020603050405020304" pitchFamily="18" charset="0"/>
                <a:cs typeface="Times New Roman" panose="02020603050405020304" pitchFamily="18" charset="0"/>
              </a:rPr>
              <a:t>cervix</a:t>
            </a:r>
            <a:r>
              <a:rPr lang="en-IN" sz="1600" b="0" i="0" dirty="0">
                <a:effectLst/>
                <a:latin typeface="Times New Roman" panose="02020603050405020304" pitchFamily="18" charset="0"/>
                <a:cs typeface="Times New Roman" panose="02020603050405020304" pitchFamily="18" charset="0"/>
              </a:rPr>
              <a:t> (44%), the </a:t>
            </a:r>
            <a:r>
              <a:rPr lang="en-IN" sz="1600" dirty="0">
                <a:latin typeface="Times New Roman" panose="02020603050405020304" pitchFamily="18" charset="0"/>
                <a:cs typeface="Times New Roman" panose="02020603050405020304" pitchFamily="18" charset="0"/>
              </a:rPr>
              <a:t>penis</a:t>
            </a:r>
            <a:r>
              <a:rPr lang="en-IN" sz="1600" b="0" i="0" dirty="0">
                <a:effectLst/>
                <a:latin typeface="Times New Roman" panose="02020603050405020304" pitchFamily="18" charset="0"/>
                <a:cs typeface="Times New Roman" panose="02020603050405020304" pitchFamily="18" charset="0"/>
              </a:rPr>
              <a:t> in heterosexual men (99%), and </a:t>
            </a:r>
            <a:r>
              <a:rPr lang="en-IN" sz="1600" dirty="0">
                <a:latin typeface="Times New Roman" panose="02020603050405020304" pitchFamily="18" charset="0"/>
                <a:cs typeface="Times New Roman" panose="02020603050405020304" pitchFamily="18" charset="0"/>
              </a:rPr>
              <a:t>anally</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rectally</a:t>
            </a:r>
            <a:r>
              <a:rPr lang="en-IN" sz="1600" b="0" i="0" dirty="0">
                <a:effectLst/>
                <a:latin typeface="Times New Roman" panose="02020603050405020304" pitchFamily="18" charset="0"/>
                <a:cs typeface="Times New Roman" panose="02020603050405020304" pitchFamily="18" charset="0"/>
              </a:rPr>
              <a:t> in </a:t>
            </a:r>
            <a:r>
              <a:rPr lang="en-IN" sz="1600" dirty="0">
                <a:latin typeface="Times New Roman" panose="02020603050405020304" pitchFamily="18" charset="0"/>
                <a:cs typeface="Times New Roman" panose="02020603050405020304" pitchFamily="18" charset="0"/>
              </a:rPr>
              <a:t>men who have sex with men</a:t>
            </a:r>
            <a:r>
              <a:rPr lang="en-IN" sz="1600" b="0" i="0" dirty="0">
                <a:effectLst/>
                <a:latin typeface="Times New Roman" panose="02020603050405020304" pitchFamily="18" charset="0"/>
                <a:cs typeface="Times New Roman" panose="02020603050405020304" pitchFamily="18" charset="0"/>
              </a:rPr>
              <a:t> (34%). </a:t>
            </a:r>
            <a:r>
              <a:rPr lang="en-IN" sz="1600" dirty="0">
                <a:latin typeface="Times New Roman" panose="02020603050405020304" pitchFamily="18" charset="0"/>
                <a:cs typeface="Times New Roman" panose="02020603050405020304" pitchFamily="18" charset="0"/>
              </a:rPr>
              <a:t>Lymph node enlargement</a:t>
            </a:r>
            <a:r>
              <a:rPr lang="en-IN" sz="1600" b="0" i="0" dirty="0">
                <a:effectLst/>
                <a:latin typeface="Times New Roman" panose="02020603050405020304" pitchFamily="18" charset="0"/>
                <a:cs typeface="Times New Roman" panose="02020603050405020304" pitchFamily="18" charset="0"/>
              </a:rPr>
              <a:t> frequently (80%) occurs around the area of infection, occurring seven to 10 days after chancre formation. The </a:t>
            </a:r>
            <a:r>
              <a:rPr lang="en-IN" sz="1600" dirty="0">
                <a:latin typeface="Times New Roman" panose="02020603050405020304" pitchFamily="18" charset="0"/>
                <a:cs typeface="Times New Roman" panose="02020603050405020304" pitchFamily="18" charset="0"/>
              </a:rPr>
              <a:t>lesion</a:t>
            </a:r>
            <a:r>
              <a:rPr lang="en-IN" sz="1600" b="0" i="0" dirty="0">
                <a:effectLst/>
                <a:latin typeface="Times New Roman" panose="02020603050405020304" pitchFamily="18" charset="0"/>
                <a:cs typeface="Times New Roman" panose="02020603050405020304" pitchFamily="18" charset="0"/>
              </a:rPr>
              <a:t> may persist for three to six weeks if left untreated.</a:t>
            </a:r>
            <a:endParaRPr lang="en-IN" sz="16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xmlns="" id="{AE466EF6-CBD5-422E-9EFD-E63A98DA4C38}"/>
              </a:ext>
            </a:extLst>
          </p:cNvPr>
          <p:cNvSpPr>
            <a:spLocks noGrp="1"/>
          </p:cNvSpPr>
          <p:nvPr>
            <p:ph type="sldNum" sz="quarter" idx="12"/>
          </p:nvPr>
        </p:nvSpPr>
        <p:spPr>
          <a:xfrm>
            <a:off x="9483571" y="6535737"/>
            <a:ext cx="2708429"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6</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7B30B7CC-06A9-4B57-AC01-8B65B72EC271}"/>
              </a:ext>
            </a:extLst>
          </p:cNvPr>
          <p:cNvPicPr>
            <a:picLocks noChangeAspect="1"/>
          </p:cNvPicPr>
          <p:nvPr/>
        </p:nvPicPr>
        <p:blipFill>
          <a:blip r:embed="rId2"/>
          <a:stretch>
            <a:fillRect/>
          </a:stretch>
        </p:blipFill>
        <p:spPr>
          <a:xfrm>
            <a:off x="0" y="-54864"/>
            <a:ext cx="12192000" cy="109728"/>
          </a:xfrm>
          <a:prstGeom prst="rect">
            <a:avLst/>
          </a:prstGeom>
        </p:spPr>
      </p:pic>
      <p:sp>
        <p:nvSpPr>
          <p:cNvPr id="9" name="Footer Placeholder 8"/>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329258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E2A65A0A-1778-4B85-80B9-E30480ECB80F}"/>
              </a:ext>
            </a:extLst>
          </p:cNvPr>
          <p:cNvSpPr>
            <a:spLocks noGrp="1"/>
          </p:cNvSpPr>
          <p:nvPr>
            <p:ph idx="1"/>
          </p:nvPr>
        </p:nvSpPr>
        <p:spPr>
          <a:xfrm>
            <a:off x="958788" y="452761"/>
            <a:ext cx="10999432" cy="5724202"/>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SECONDARY</a:t>
            </a:r>
          </a:p>
          <a:p>
            <a:r>
              <a:rPr lang="en-IN" sz="1600" b="0" i="0" dirty="0">
                <a:effectLst/>
                <a:latin typeface="Times New Roman" panose="02020603050405020304" pitchFamily="18" charset="0"/>
                <a:cs typeface="Times New Roman" panose="02020603050405020304" pitchFamily="18" charset="0"/>
              </a:rPr>
              <a:t>Secondary syphilis occurs approximately four to ten weeks after the primary infection. While secondary disease is known for the many different ways it can manifest, symptoms most commonly involve the </a:t>
            </a:r>
            <a:r>
              <a:rPr lang="en-IN" sz="1600" dirty="0">
                <a:latin typeface="Times New Roman" panose="02020603050405020304" pitchFamily="18" charset="0"/>
                <a:cs typeface="Times New Roman" panose="02020603050405020304" pitchFamily="18" charset="0"/>
              </a:rPr>
              <a:t>skin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mucous membranes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lymph nodes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There may be a symmetrical, reddish-pink, non-itchy </a:t>
            </a:r>
            <a:r>
              <a:rPr lang="en-IN" sz="1600" dirty="0">
                <a:latin typeface="Times New Roman" panose="02020603050405020304" pitchFamily="18" charset="0"/>
                <a:cs typeface="Times New Roman" panose="02020603050405020304" pitchFamily="18" charset="0"/>
              </a:rPr>
              <a:t>rash</a:t>
            </a:r>
            <a:r>
              <a:rPr lang="en-IN" sz="1600" b="0" i="0" dirty="0">
                <a:effectLst/>
                <a:latin typeface="Times New Roman" panose="02020603050405020304" pitchFamily="18" charset="0"/>
                <a:cs typeface="Times New Roman" panose="02020603050405020304" pitchFamily="18" charset="0"/>
              </a:rPr>
              <a:t> on the trunk and extremities, including the palms and soles.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rash may become </a:t>
            </a:r>
            <a:r>
              <a:rPr lang="en-IN" sz="1600" dirty="0">
                <a:latin typeface="Times New Roman" panose="02020603050405020304" pitchFamily="18" charset="0"/>
                <a:cs typeface="Times New Roman" panose="02020603050405020304" pitchFamily="18" charset="0"/>
              </a:rPr>
              <a:t>maculopapular</a:t>
            </a:r>
            <a:r>
              <a:rPr lang="en-IN" sz="1600" b="0" i="0" dirty="0">
                <a:effectLst/>
                <a:latin typeface="Times New Roman" panose="02020603050405020304" pitchFamily="18" charset="0"/>
                <a:cs typeface="Times New Roman" panose="02020603050405020304" pitchFamily="18" charset="0"/>
              </a:rPr>
              <a:t> or </a:t>
            </a:r>
            <a:r>
              <a:rPr lang="en-IN" sz="1600" dirty="0">
                <a:latin typeface="Times New Roman" panose="02020603050405020304" pitchFamily="18" charset="0"/>
                <a:cs typeface="Times New Roman" panose="02020603050405020304" pitchFamily="18" charset="0"/>
              </a:rPr>
              <a:t>pustular</a:t>
            </a:r>
            <a:r>
              <a:rPr lang="en-IN" sz="1600" b="0" i="0" dirty="0">
                <a:effectLst/>
                <a:latin typeface="Times New Roman" panose="02020603050405020304" pitchFamily="18" charset="0"/>
                <a:cs typeface="Times New Roman" panose="02020603050405020304" pitchFamily="18" charset="0"/>
              </a:rPr>
              <a:t>. It may form flat, broad, whitish, wart-like lesions on mucous membranes, known as </a:t>
            </a:r>
            <a:r>
              <a:rPr lang="en-IN" sz="1600" dirty="0">
                <a:latin typeface="Times New Roman" panose="02020603050405020304" pitchFamily="18" charset="0"/>
                <a:cs typeface="Times New Roman" panose="02020603050405020304" pitchFamily="18" charset="0"/>
              </a:rPr>
              <a:t>condyloma latum</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All of these lesions harbor bacteria and are infectious.</a:t>
            </a:r>
            <a:r>
              <a:rPr lang="en-IN" sz="1600" b="0" i="0" baseline="30000" dirty="0">
                <a:effectLst/>
                <a:latin typeface="Times New Roman" panose="02020603050405020304" pitchFamily="18" charset="0"/>
                <a:cs typeface="Times New Roman" panose="02020603050405020304" pitchFamily="18" charset="0"/>
              </a:rPr>
              <a:t> </a:t>
            </a:r>
            <a:r>
              <a:rPr lang="en-IN" sz="1600" b="0" i="0" dirty="0">
                <a:effectLst/>
                <a:latin typeface="Times New Roman" panose="02020603050405020304" pitchFamily="18" charset="0"/>
                <a:cs typeface="Times New Roman" panose="02020603050405020304" pitchFamily="18" charset="0"/>
              </a:rPr>
              <a:t>Other symptoms may include </a:t>
            </a:r>
            <a:r>
              <a:rPr lang="en-IN" sz="1600" dirty="0">
                <a:latin typeface="Times New Roman" panose="02020603050405020304" pitchFamily="18" charset="0"/>
                <a:cs typeface="Times New Roman" panose="02020603050405020304" pitchFamily="18" charset="0"/>
              </a:rPr>
              <a:t>fever</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sore throat</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malaise</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weight loss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hair loss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headache</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Rare manifestations include </a:t>
            </a:r>
            <a:r>
              <a:rPr lang="en-IN" sz="1600" dirty="0">
                <a:latin typeface="Times New Roman" panose="02020603050405020304" pitchFamily="18" charset="0"/>
                <a:cs typeface="Times New Roman" panose="02020603050405020304" pitchFamily="18" charset="0"/>
              </a:rPr>
              <a:t>liver inflammation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kidney</a:t>
            </a:r>
            <a:r>
              <a:rPr lang="en-IN" sz="1600" b="0" i="0" dirty="0">
                <a:effectLst/>
                <a:latin typeface="Times New Roman" panose="02020603050405020304" pitchFamily="18" charset="0"/>
                <a:cs typeface="Times New Roman" panose="02020603050405020304" pitchFamily="18" charset="0"/>
              </a:rPr>
              <a:t> disease, </a:t>
            </a:r>
            <a:r>
              <a:rPr lang="en-IN" sz="1600" dirty="0">
                <a:latin typeface="Times New Roman" panose="02020603050405020304" pitchFamily="18" charset="0"/>
                <a:cs typeface="Times New Roman" panose="02020603050405020304" pitchFamily="18" charset="0"/>
              </a:rPr>
              <a:t>joint inflammation</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periostitis</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inflammation of the optic nerve</a:t>
            </a:r>
            <a:r>
              <a:rPr lang="en-IN" sz="1600" b="0" i="0" dirty="0">
                <a:effectLst/>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uveitis</a:t>
            </a:r>
            <a:r>
              <a:rPr lang="en-IN" sz="1600" b="0" i="0" dirty="0">
                <a:effectLst/>
                <a:latin typeface="Times New Roman" panose="02020603050405020304" pitchFamily="18" charset="0"/>
                <a:cs typeface="Times New Roman" panose="02020603050405020304" pitchFamily="18" charset="0"/>
              </a:rPr>
              <a:t>, and </a:t>
            </a:r>
            <a:r>
              <a:rPr lang="en-IN" sz="1600" dirty="0">
                <a:latin typeface="Times New Roman" panose="02020603050405020304" pitchFamily="18" charset="0"/>
                <a:cs typeface="Times New Roman" panose="02020603050405020304" pitchFamily="18" charset="0"/>
              </a:rPr>
              <a:t>interstitial keratitis</a:t>
            </a:r>
            <a:r>
              <a:rPr lang="en-IN" sz="1600" b="0" i="0" dirty="0">
                <a:effectLst/>
                <a:latin typeface="Times New Roman" panose="02020603050405020304" pitchFamily="18" charset="0"/>
                <a:cs typeface="Times New Roman" panose="02020603050405020304" pitchFamily="18" charset="0"/>
              </a:rPr>
              <a:t>.</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The acute symptoms usually resolve after three to six weeks; about 25% of people may present with a recurrence of secondary symptoms. Many people who present with secondary syphilis (40–85% of women, 20–65% of men) do not report previously having had the classical chancre of primary syphilis.</a:t>
            </a:r>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DE45769C-0DD4-4C87-993E-5B9B5616760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C33DE010-F928-41F6-8206-E1465912F982}"/>
              </a:ext>
            </a:extLst>
          </p:cNvPr>
          <p:cNvSpPr>
            <a:spLocks noGrp="1"/>
          </p:cNvSpPr>
          <p:nvPr>
            <p:ph type="sldNum" sz="quarter" idx="12"/>
          </p:nvPr>
        </p:nvSpPr>
        <p:spPr>
          <a:xfrm>
            <a:off x="9448800" y="6495033"/>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7</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D6B60503-636B-4B35-8F04-45F290BD90C2}"/>
              </a:ext>
            </a:extLst>
          </p:cNvPr>
          <p:cNvPicPr>
            <a:picLocks noChangeAspect="1"/>
          </p:cNvPicPr>
          <p:nvPr/>
        </p:nvPicPr>
        <p:blipFill>
          <a:blip r:embed="rId2"/>
          <a:stretch>
            <a:fillRect/>
          </a:stretch>
        </p:blipFill>
        <p:spPr>
          <a:xfrm>
            <a:off x="0" y="-54864"/>
            <a:ext cx="12192000" cy="109728"/>
          </a:xfrm>
          <a:prstGeom prst="rect">
            <a:avLst/>
          </a:prstGeom>
        </p:spPr>
      </p:pic>
    </p:spTree>
    <p:extLst>
      <p:ext uri="{BB962C8B-B14F-4D97-AF65-F5344CB8AC3E}">
        <p14:creationId xmlns:p14="http://schemas.microsoft.com/office/powerpoint/2010/main" val="1847032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17FBA8C-B4D1-4282-9302-775FFDEB9F5D}"/>
              </a:ext>
            </a:extLst>
          </p:cNvPr>
          <p:cNvSpPr>
            <a:spLocks noGrp="1"/>
          </p:cNvSpPr>
          <p:nvPr>
            <p:ph idx="1"/>
          </p:nvPr>
        </p:nvSpPr>
        <p:spPr>
          <a:xfrm>
            <a:off x="1122286" y="513199"/>
            <a:ext cx="10515600" cy="5262563"/>
          </a:xfrm>
        </p:spPr>
        <p:txBody>
          <a:bodyPr>
            <a:normAutofit/>
          </a:bodyPr>
          <a:lstStyle/>
          <a:p>
            <a:pPr marL="0" indent="0">
              <a:buNone/>
            </a:pPr>
            <a:r>
              <a:rPr lang="en-IN" sz="1600" dirty="0">
                <a:latin typeface="Times New Roman" panose="02020603050405020304" pitchFamily="18" charset="0"/>
                <a:cs typeface="Times New Roman" panose="02020603050405020304" pitchFamily="18" charset="0"/>
              </a:rPr>
              <a:t>LATENT</a:t>
            </a:r>
          </a:p>
          <a:p>
            <a:r>
              <a:rPr lang="en-IN" sz="1600" b="0" i="0" dirty="0">
                <a:effectLst/>
                <a:latin typeface="Times New Roman" panose="02020603050405020304" pitchFamily="18" charset="0"/>
                <a:cs typeface="Times New Roman" panose="02020603050405020304" pitchFamily="18" charset="0"/>
              </a:rPr>
              <a:t>Latent syphilis is defined as having </a:t>
            </a:r>
            <a:r>
              <a:rPr lang="en-IN" sz="1600" dirty="0">
                <a:latin typeface="Times New Roman" panose="02020603050405020304" pitchFamily="18" charset="0"/>
                <a:cs typeface="Times New Roman" panose="02020603050405020304" pitchFamily="18" charset="0"/>
              </a:rPr>
              <a:t>serologic</a:t>
            </a:r>
            <a:r>
              <a:rPr lang="en-IN" sz="1600" b="0" i="0" dirty="0">
                <a:effectLst/>
                <a:latin typeface="Times New Roman" panose="02020603050405020304" pitchFamily="18" charset="0"/>
                <a:cs typeface="Times New Roman" panose="02020603050405020304" pitchFamily="18" charset="0"/>
              </a:rPr>
              <a:t> proof of infection without symptoms of disease.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It develops after secondary syphilis and is divided into early latent and late latent stages.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Early latent syphilis is defined by the </a:t>
            </a:r>
            <a:r>
              <a:rPr lang="en-IN" sz="1600" dirty="0">
                <a:latin typeface="Times New Roman" panose="02020603050405020304" pitchFamily="18" charset="0"/>
                <a:cs typeface="Times New Roman" panose="02020603050405020304" pitchFamily="18" charset="0"/>
              </a:rPr>
              <a:t>World Health Organization </a:t>
            </a:r>
            <a:r>
              <a:rPr lang="en-IN" sz="1600" b="0" i="0" dirty="0">
                <a:effectLst/>
                <a:latin typeface="Times New Roman" panose="02020603050405020304" pitchFamily="18" charset="0"/>
                <a:cs typeface="Times New Roman" panose="02020603050405020304" pitchFamily="18" charset="0"/>
              </a:rPr>
              <a:t>as less than 2 years after original infection.</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Early latent syphilis is infectious as up to 25% of people can develop a recurrent secondary infection (during which spirochetes are actively replicating and are infectious).</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 Two years after the original infection the person will enter late latent syphilis and is not as infectious as the early phase.</a:t>
            </a:r>
            <a:endParaRPr lang="en-IN" sz="1600" b="0" i="0" baseline="30000" dirty="0">
              <a:effectLst/>
              <a:latin typeface="Times New Roman" panose="02020603050405020304" pitchFamily="18" charset="0"/>
              <a:cs typeface="Times New Roman" panose="02020603050405020304" pitchFamily="18" charset="0"/>
            </a:endParaRPr>
          </a:p>
          <a:p>
            <a:r>
              <a:rPr lang="en-IN" sz="1600" b="0" i="0" dirty="0">
                <a:effectLst/>
                <a:latin typeface="Times New Roman" panose="02020603050405020304" pitchFamily="18" charset="0"/>
                <a:cs typeface="Times New Roman" panose="02020603050405020304" pitchFamily="18" charset="0"/>
              </a:rPr>
              <a:t>The latent phase of syphilis can last many years after which, without treatment, approximately 15-40% of people can develop tertiary syphilis</a:t>
            </a:r>
          </a:p>
          <a:p>
            <a:endParaRPr lang="en-IN" sz="1600" baseline="30000" dirty="0">
              <a:latin typeface="Times New Roman" panose="02020603050405020304" pitchFamily="18" charset="0"/>
              <a:cs typeface="Times New Roman" panose="02020603050405020304" pitchFamily="18" charset="0"/>
            </a:endParaRPr>
          </a:p>
          <a:p>
            <a:endParaRPr lang="en-IN" sz="1600" b="0" i="0" baseline="30000" dirty="0">
              <a:effectLst/>
              <a:latin typeface="Times New Roman" panose="02020603050405020304" pitchFamily="18" charset="0"/>
              <a:cs typeface="Times New Roman" panose="02020603050405020304" pitchFamily="18" charset="0"/>
            </a:endParaRPr>
          </a:p>
          <a:p>
            <a:endParaRPr lang="en-IN" sz="1600" baseline="30000" dirty="0">
              <a:latin typeface="Times New Roman" panose="02020603050405020304" pitchFamily="18" charset="0"/>
              <a:cs typeface="Times New Roman" panose="02020603050405020304" pitchFamily="18" charset="0"/>
            </a:endParaRPr>
          </a:p>
          <a:p>
            <a:pPr marL="0" indent="0">
              <a:buNone/>
            </a:pPr>
            <a:endParaRPr lang="en-IN" sz="1600" baseline="30000"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xmlns="" id="{968747FB-D879-4AA3-96E5-E92661D82184}"/>
              </a:ext>
            </a:extLst>
          </p:cNvPr>
          <p:cNvSpPr>
            <a:spLocks noGrp="1"/>
          </p:cNvSpPr>
          <p:nvPr>
            <p:ph type="sldNum" sz="quarter" idx="12"/>
          </p:nvPr>
        </p:nvSpPr>
        <p:spPr>
          <a:xfrm>
            <a:off x="9448800" y="6533467"/>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8</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DAA82D2A-2DEE-4F23-9017-6BD9E92AD76E}"/>
              </a:ext>
            </a:extLst>
          </p:cNvPr>
          <p:cNvPicPr>
            <a:picLocks noChangeAspect="1"/>
          </p:cNvPicPr>
          <p:nvPr/>
        </p:nvPicPr>
        <p:blipFill>
          <a:blip r:embed="rId2"/>
          <a:stretch>
            <a:fillRect/>
          </a:stretch>
        </p:blipFill>
        <p:spPr>
          <a:xfrm>
            <a:off x="0" y="0"/>
            <a:ext cx="12192000" cy="109728"/>
          </a:xfrm>
          <a:prstGeom prst="rect">
            <a:avLst/>
          </a:prstGeom>
        </p:spPr>
      </p:pic>
      <p:sp>
        <p:nvSpPr>
          <p:cNvPr id="2" name="Footer Placeholder 1"/>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1227641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72CF33D-706E-4B2D-B673-31A591887AEF}"/>
              </a:ext>
            </a:extLst>
          </p:cNvPr>
          <p:cNvSpPr>
            <a:spLocks noGrp="1"/>
          </p:cNvSpPr>
          <p:nvPr>
            <p:ph idx="1"/>
          </p:nvPr>
        </p:nvSpPr>
        <p:spPr>
          <a:xfrm>
            <a:off x="1113407" y="505435"/>
            <a:ext cx="10515600" cy="5275441"/>
          </a:xfrm>
        </p:spPr>
        <p:txBody>
          <a:bodyPr>
            <a:normAutofit fontScale="92500"/>
          </a:bodyPr>
          <a:lstStyle/>
          <a:p>
            <a:pPr marL="0" indent="0">
              <a:buNone/>
            </a:pPr>
            <a:r>
              <a:rPr lang="en-IN" sz="1600" dirty="0">
                <a:latin typeface="Times New Roman" panose="02020603050405020304" pitchFamily="18" charset="0"/>
                <a:cs typeface="Times New Roman" panose="02020603050405020304" pitchFamily="18" charset="0"/>
              </a:rPr>
              <a:t>TERTIARY</a:t>
            </a:r>
          </a:p>
          <a:p>
            <a:pPr algn="l"/>
            <a:r>
              <a:rPr lang="en-IN" sz="1700" b="0" i="0" dirty="0">
                <a:effectLst/>
                <a:latin typeface="Times New Roman" panose="02020603050405020304" pitchFamily="18" charset="0"/>
                <a:cs typeface="Times New Roman" panose="02020603050405020304" pitchFamily="18" charset="0"/>
              </a:rPr>
              <a:t>Tertiary syphilis may occur approximately 3 to 15 years after the initial infection, and may be divided into three different forms: gummatous syphilis (15%), late </a:t>
            </a:r>
            <a:r>
              <a:rPr lang="en-IN" sz="1700" dirty="0">
                <a:latin typeface="Times New Roman" panose="02020603050405020304" pitchFamily="18" charset="0"/>
                <a:cs typeface="Times New Roman" panose="02020603050405020304" pitchFamily="18" charset="0"/>
              </a:rPr>
              <a:t>neurosyphilis</a:t>
            </a:r>
            <a:r>
              <a:rPr lang="en-IN" sz="1700" b="0" i="0" dirty="0">
                <a:effectLst/>
                <a:latin typeface="Times New Roman" panose="02020603050405020304" pitchFamily="18" charset="0"/>
                <a:cs typeface="Times New Roman" panose="02020603050405020304" pitchFamily="18" charset="0"/>
              </a:rPr>
              <a:t> (6.5%), and cardiovascular syphilis (10%). Without treatment, a third of infected people develop tertiary disease.People with tertiary syphilis are not infectious</a:t>
            </a:r>
          </a:p>
          <a:p>
            <a:pPr algn="l"/>
            <a:r>
              <a:rPr lang="en-IN" sz="1700" b="0" i="0" dirty="0">
                <a:effectLst/>
                <a:latin typeface="Times New Roman" panose="02020603050405020304" pitchFamily="18" charset="0"/>
                <a:cs typeface="Times New Roman" panose="02020603050405020304" pitchFamily="18" charset="0"/>
              </a:rPr>
              <a:t>Gummatous syphilis or late </a:t>
            </a:r>
            <a:r>
              <a:rPr lang="en-IN" sz="1700" dirty="0">
                <a:latin typeface="Times New Roman" panose="02020603050405020304" pitchFamily="18" charset="0"/>
                <a:cs typeface="Times New Roman" panose="02020603050405020304" pitchFamily="18" charset="0"/>
              </a:rPr>
              <a:t>benign</a:t>
            </a:r>
            <a:r>
              <a:rPr lang="en-IN" sz="1700" b="0" i="0" dirty="0">
                <a:effectLst/>
                <a:latin typeface="Times New Roman" panose="02020603050405020304" pitchFamily="18" charset="0"/>
                <a:cs typeface="Times New Roman" panose="02020603050405020304" pitchFamily="18" charset="0"/>
              </a:rPr>
              <a:t> syphilis usually occurs 1 to 46 years after the initial infection, with an average of 15 years. This stage is characterized by the formation of chronic </a:t>
            </a:r>
            <a:r>
              <a:rPr lang="en-IN" sz="1700" dirty="0">
                <a:latin typeface="Times New Roman" panose="02020603050405020304" pitchFamily="18" charset="0"/>
                <a:cs typeface="Times New Roman" panose="02020603050405020304" pitchFamily="18" charset="0"/>
              </a:rPr>
              <a:t>gummas</a:t>
            </a:r>
            <a:r>
              <a:rPr lang="en-IN" sz="1700" b="0" i="0" dirty="0">
                <a:effectLst/>
                <a:latin typeface="Times New Roman" panose="02020603050405020304" pitchFamily="18" charset="0"/>
                <a:cs typeface="Times New Roman" panose="02020603050405020304" pitchFamily="18" charset="0"/>
              </a:rPr>
              <a:t>, which are soft, tumor-like balls of inflammation which may vary considerably in size. They typically affect the skin, bone, and liver, but can occur anywhere.</a:t>
            </a:r>
          </a:p>
          <a:p>
            <a:pPr algn="l"/>
            <a:r>
              <a:rPr lang="en-IN" sz="1700" b="0" i="0" dirty="0">
                <a:effectLst/>
                <a:latin typeface="Times New Roman" panose="02020603050405020304" pitchFamily="18" charset="0"/>
                <a:cs typeface="Times New Roman" panose="02020603050405020304" pitchFamily="18" charset="0"/>
              </a:rPr>
              <a:t>Cardiovascular syphilis usually occurs 10–30 years after the initial infection. The most common complication is </a:t>
            </a:r>
            <a:r>
              <a:rPr lang="en-IN" sz="1700" dirty="0">
                <a:latin typeface="Times New Roman" panose="02020603050405020304" pitchFamily="18" charset="0"/>
                <a:cs typeface="Times New Roman" panose="02020603050405020304" pitchFamily="18" charset="0"/>
              </a:rPr>
              <a:t>syphilitic aortitis</a:t>
            </a:r>
            <a:r>
              <a:rPr lang="en-IN" sz="1700" b="0" i="0" dirty="0">
                <a:effectLst/>
                <a:latin typeface="Times New Roman" panose="02020603050405020304" pitchFamily="18" charset="0"/>
                <a:cs typeface="Times New Roman" panose="02020603050405020304" pitchFamily="18" charset="0"/>
              </a:rPr>
              <a:t>, which may result in </a:t>
            </a:r>
            <a:r>
              <a:rPr lang="en-IN" sz="1700" dirty="0">
                <a:latin typeface="Times New Roman" panose="02020603050405020304" pitchFamily="18" charset="0"/>
                <a:cs typeface="Times New Roman" panose="02020603050405020304" pitchFamily="18" charset="0"/>
              </a:rPr>
              <a:t>aortic aneurysm</a:t>
            </a:r>
            <a:r>
              <a:rPr lang="en-IN" sz="1700" b="0" i="0" dirty="0">
                <a:effectLst/>
                <a:latin typeface="Times New Roman" panose="02020603050405020304" pitchFamily="18" charset="0"/>
                <a:cs typeface="Times New Roman" panose="02020603050405020304" pitchFamily="18" charset="0"/>
              </a:rPr>
              <a:t> formation.</a:t>
            </a:r>
          </a:p>
          <a:p>
            <a:pPr algn="l"/>
            <a:r>
              <a:rPr lang="en-IN" sz="1700" dirty="0">
                <a:latin typeface="Times New Roman" panose="02020603050405020304" pitchFamily="18" charset="0"/>
                <a:cs typeface="Times New Roman" panose="02020603050405020304" pitchFamily="18" charset="0"/>
              </a:rPr>
              <a:t>Neurosyphilis</a:t>
            </a:r>
            <a:r>
              <a:rPr lang="en-IN" sz="1700" b="0" i="0" dirty="0">
                <a:effectLst/>
                <a:latin typeface="Times New Roman" panose="02020603050405020304" pitchFamily="18" charset="0"/>
                <a:cs typeface="Times New Roman" panose="02020603050405020304" pitchFamily="18" charset="0"/>
              </a:rPr>
              <a:t> refers to an infection involving the </a:t>
            </a:r>
            <a:r>
              <a:rPr lang="en-IN" sz="1700" dirty="0">
                <a:latin typeface="Times New Roman" panose="02020603050405020304" pitchFamily="18" charset="0"/>
                <a:cs typeface="Times New Roman" panose="02020603050405020304" pitchFamily="18" charset="0"/>
              </a:rPr>
              <a:t>central nervous system</a:t>
            </a:r>
            <a:r>
              <a:rPr lang="en-IN" sz="1700" b="0" i="0" dirty="0">
                <a:effectLst/>
                <a:latin typeface="Times New Roman" panose="02020603050405020304" pitchFamily="18" charset="0"/>
                <a:cs typeface="Times New Roman" panose="02020603050405020304" pitchFamily="18" charset="0"/>
              </a:rPr>
              <a:t>. Involvement of the central nervous system in syphilis (either asymptomatic or symptomatic) can occur at any stage of the infection. It may occur early, being either asymptomatic or in the form of syphilitic </a:t>
            </a:r>
            <a:r>
              <a:rPr lang="en-IN" sz="1700" dirty="0">
                <a:latin typeface="Times New Roman" panose="02020603050405020304" pitchFamily="18" charset="0"/>
                <a:cs typeface="Times New Roman" panose="02020603050405020304" pitchFamily="18" charset="0"/>
              </a:rPr>
              <a:t>meningitis</a:t>
            </a:r>
            <a:r>
              <a:rPr lang="en-IN" sz="1700" b="0" i="0" dirty="0">
                <a:effectLst/>
                <a:latin typeface="Times New Roman" panose="02020603050405020304" pitchFamily="18" charset="0"/>
                <a:cs typeface="Times New Roman" panose="02020603050405020304" pitchFamily="18" charset="0"/>
              </a:rPr>
              <a:t>, or late as meningovascular syphilis, </a:t>
            </a:r>
            <a:r>
              <a:rPr lang="en-IN" sz="1700" dirty="0">
                <a:latin typeface="Times New Roman" panose="02020603050405020304" pitchFamily="18" charset="0"/>
                <a:cs typeface="Times New Roman" panose="02020603050405020304" pitchFamily="18" charset="0"/>
              </a:rPr>
              <a:t>general paresis</a:t>
            </a:r>
            <a:r>
              <a:rPr lang="en-IN" sz="1700" b="0" i="0" dirty="0">
                <a:effectLst/>
                <a:latin typeface="Times New Roman" panose="02020603050405020304" pitchFamily="18" charset="0"/>
                <a:cs typeface="Times New Roman" panose="02020603050405020304" pitchFamily="18" charset="0"/>
              </a:rPr>
              <a:t>, or </a:t>
            </a:r>
            <a:r>
              <a:rPr lang="en-IN" sz="1700" dirty="0">
                <a:latin typeface="Times New Roman" panose="02020603050405020304" pitchFamily="18" charset="0"/>
                <a:cs typeface="Times New Roman" panose="02020603050405020304" pitchFamily="18" charset="0"/>
              </a:rPr>
              <a:t>tabets dorsalis</a:t>
            </a:r>
            <a:endParaRPr lang="en-IN" sz="1700" b="0" i="0" dirty="0">
              <a:effectLst/>
              <a:latin typeface="Times New Roman" panose="02020603050405020304" pitchFamily="18" charset="0"/>
              <a:cs typeface="Times New Roman" panose="02020603050405020304" pitchFamily="18" charset="0"/>
            </a:endParaRPr>
          </a:p>
          <a:p>
            <a:pPr algn="l"/>
            <a:r>
              <a:rPr lang="en-IN" sz="1700" b="0" i="0" dirty="0">
                <a:effectLst/>
                <a:latin typeface="Times New Roman" panose="02020603050405020304" pitchFamily="18" charset="0"/>
                <a:cs typeface="Times New Roman" panose="02020603050405020304" pitchFamily="18" charset="0"/>
              </a:rPr>
              <a:t>Meningovascular syphilis involves inflammation of the small and medium arteries of the central nervous system. It can present between 1–10 years after the initial infection. Meningovascular syphilis is characterized by stroke, cranial nerve palsis and </a:t>
            </a:r>
            <a:r>
              <a:rPr lang="en-IN" sz="1700" dirty="0">
                <a:latin typeface="Times New Roman" panose="02020603050405020304" pitchFamily="18" charset="0"/>
                <a:cs typeface="Times New Roman" panose="02020603050405020304" pitchFamily="18" charset="0"/>
              </a:rPr>
              <a:t>spinal cord inflammation</a:t>
            </a:r>
            <a:r>
              <a:rPr lang="en-IN" sz="1700" b="0" i="0" dirty="0">
                <a:effectLst/>
                <a:latin typeface="Times New Roman" panose="02020603050405020304" pitchFamily="18" charset="0"/>
                <a:cs typeface="Times New Roman" panose="02020603050405020304" pitchFamily="18" charset="0"/>
              </a:rPr>
              <a:t>. Late symptomatic neurosyphilis can develop decades after the original infection and includes 2 types; general paresis and tabes dorsalis. General paresis presents with dementia, personality changes, delusions, seizures, psychosis and depression.Tabes dorsalis is characterized by gait instability, sharp pains in the trunk and limbs, impaired positional sensation of the limbs as well as having a positive </a:t>
            </a:r>
            <a:r>
              <a:rPr lang="en-IN" sz="1700" dirty="0">
                <a:latin typeface="Times New Roman" panose="02020603050405020304" pitchFamily="18" charset="0"/>
                <a:cs typeface="Times New Roman" panose="02020603050405020304" pitchFamily="18" charset="0"/>
              </a:rPr>
              <a:t>Romberg's sign</a:t>
            </a:r>
            <a:r>
              <a:rPr lang="en-IN" sz="1700" b="0" i="0" dirty="0">
                <a:effectLst/>
                <a:latin typeface="Times New Roman" panose="02020603050405020304" pitchFamily="18" charset="0"/>
                <a:cs typeface="Times New Roman" panose="02020603050405020304" pitchFamily="18" charset="0"/>
              </a:rPr>
              <a:t>. Both tabes dorsalis and general paresis may present with </a:t>
            </a:r>
            <a:r>
              <a:rPr lang="en-IN" sz="1700" dirty="0">
                <a:latin typeface="Times New Roman" panose="02020603050405020304" pitchFamily="18" charset="0"/>
                <a:cs typeface="Times New Roman" panose="02020603050405020304" pitchFamily="18" charset="0"/>
              </a:rPr>
              <a:t>Argyll Robertson pupil</a:t>
            </a:r>
            <a:r>
              <a:rPr lang="en-IN" sz="1700" b="0" i="0" dirty="0">
                <a:effectLst/>
                <a:latin typeface="Times New Roman" panose="02020603050405020304" pitchFamily="18" charset="0"/>
                <a:cs typeface="Times New Roman" panose="02020603050405020304" pitchFamily="18" charset="0"/>
              </a:rPr>
              <a:t> which are pupils that constrict when the person focuses on near objects (</a:t>
            </a:r>
            <a:r>
              <a:rPr lang="en-IN" sz="1700" b="0" i="0" u="none" strike="noStrike" dirty="0">
                <a:effectLst/>
                <a:latin typeface="Times New Roman" panose="02020603050405020304" pitchFamily="18" charset="0"/>
                <a:cs typeface="Times New Roman" panose="02020603050405020304" pitchFamily="18" charset="0"/>
                <a:hlinkClick r:id="rId2" tooltip="Accommodation reflex">
                  <a:extLst>
                    <a:ext uri="{A12FA001-AC4F-418D-AE19-62706E023703}">
                      <ahyp:hlinkClr xmlns:ahyp="http://schemas.microsoft.com/office/drawing/2018/hyperlinkcolor" xmlns="" val="tx"/>
                    </a:ext>
                  </a:extLst>
                </a:hlinkClick>
              </a:rPr>
              <a:t>accommodation reflex</a:t>
            </a:r>
            <a:r>
              <a:rPr lang="en-IN" sz="1700" b="0" i="0" dirty="0">
                <a:effectLst/>
                <a:latin typeface="Times New Roman" panose="02020603050405020304" pitchFamily="18" charset="0"/>
                <a:cs typeface="Times New Roman" panose="02020603050405020304" pitchFamily="18" charset="0"/>
              </a:rPr>
              <a:t>) but do not constrict when exposed to bright light (</a:t>
            </a:r>
            <a:r>
              <a:rPr lang="en-IN" sz="1700" b="0" i="0" u="none" strike="noStrike" dirty="0">
                <a:effectLst/>
                <a:latin typeface="Times New Roman" panose="02020603050405020304" pitchFamily="18" charset="0"/>
                <a:cs typeface="Times New Roman" panose="02020603050405020304" pitchFamily="18" charset="0"/>
                <a:hlinkClick r:id="rId3" tooltip="Light reflex">
                  <a:extLst>
                    <a:ext uri="{A12FA001-AC4F-418D-AE19-62706E023703}">
                      <ahyp:hlinkClr xmlns:ahyp="http://schemas.microsoft.com/office/drawing/2018/hyperlinkcolor" xmlns="" val="tx"/>
                    </a:ext>
                  </a:extLst>
                </a:hlinkClick>
              </a:rPr>
              <a:t>pupillary reflex</a:t>
            </a:r>
            <a:r>
              <a:rPr lang="en-IN" sz="1700" b="0" i="0" dirty="0">
                <a:effectLst/>
                <a:latin typeface="Times New Roman" panose="02020603050405020304" pitchFamily="18" charset="0"/>
                <a:cs typeface="Times New Roman" panose="02020603050405020304" pitchFamily="18" charset="0"/>
              </a:rPr>
              <a:t>).</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08D10AF2-D995-45AE-B5CF-8CD021EF3B0D}"/>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81A64B8C-DB46-4972-B192-8923DBB45200}"/>
              </a:ext>
            </a:extLst>
          </p:cNvPr>
          <p:cNvSpPr>
            <a:spLocks noGrp="1"/>
          </p:cNvSpPr>
          <p:nvPr>
            <p:ph type="sldNum" sz="quarter" idx="12"/>
          </p:nvPr>
        </p:nvSpPr>
        <p:spPr>
          <a:xfrm>
            <a:off x="9448800" y="653611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9</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AA06FA74-629B-4B69-981D-02DE7066933E}"/>
              </a:ext>
            </a:extLst>
          </p:cNvPr>
          <p:cNvPicPr>
            <a:picLocks noChangeAspect="1"/>
          </p:cNvPicPr>
          <p:nvPr/>
        </p:nvPicPr>
        <p:blipFill>
          <a:blip r:embed="rId4"/>
          <a:stretch>
            <a:fillRect/>
          </a:stretch>
        </p:blipFill>
        <p:spPr>
          <a:xfrm>
            <a:off x="0" y="0"/>
            <a:ext cx="12192000" cy="109728"/>
          </a:xfrm>
          <a:prstGeom prst="rect">
            <a:avLst/>
          </a:prstGeom>
        </p:spPr>
      </p:pic>
    </p:spTree>
    <p:extLst>
      <p:ext uri="{BB962C8B-B14F-4D97-AF65-F5344CB8AC3E}">
        <p14:creationId xmlns:p14="http://schemas.microsoft.com/office/powerpoint/2010/main" val="338090790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EF3AC3C-B07E-4929-A6CB-C88A7C1F8BE1}">
  <ds:schemaRefs>
    <ds:schemaRef ds:uri="http://schemas.microsoft.com/office/2006/metadata/properties"/>
    <ds:schemaRef ds:uri="http://www.w3.org/2000/xmlns/"/>
    <ds:schemaRef ds:uri="http://schemas.microsoft.com/office/infopath/2007/PartnerControls"/>
  </ds:schemaRefs>
</ds:datastoreItem>
</file>

<file path=customXml/itemProps2.xml><?xml version="1.0" encoding="utf-8"?>
<ds:datastoreItem xmlns:ds="http://schemas.openxmlformats.org/officeDocument/2006/customXml" ds:itemID="{16D939BC-FFFD-426F-BF19-B13B4AE20BCB}">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035887-E7B7-45BE-AB9B-739F7CF5B7E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1214</TotalTime>
  <Words>208</Words>
  <Application>Microsoft Office PowerPoint</Application>
  <PresentationFormat>Widescreen</PresentationFormat>
  <Paragraphs>133</Paragraphs>
  <Slides>16</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SYMPTOMS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70</cp:revision>
  <dcterms:created xsi:type="dcterms:W3CDTF">2020-07-13T05:58:17Z</dcterms:created>
  <dcterms:modified xsi:type="dcterms:W3CDTF">2024-09-17T06:01:58Z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