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A8124-1130-4EBB-B939-F5D7AC070DF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D92A1-2325-4A71-93E3-439193E24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43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D92A1-2325-4A71-93E3-439193E248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5FA-F0DE-46C0-8E83-483BA9A8C91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8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0CA0-BEF0-4F96-BA6F-CA44C1828A6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4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7AC-E3D7-4CA2-A1B3-6222D6EC7FF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1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4127-BB32-43BE-B442-AC4B654AA6D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7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CE86-1F7B-4245-8120-ECEA7CAD031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8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4EDF7-0F67-42C4-8494-D414C16989A5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6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6C7A-26DC-47CC-B7A1-0C4279E28368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AFBC2-FAA0-4950-A3ED-A86532EE93D3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6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860B0-0F7E-4E3B-A436-052009EE4AF0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1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D45B-DEEE-4B84-905B-1FB79C7788F4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45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555A-03E6-4DE8-9790-80D1EA9815FD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8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7A52-A2EC-4935-A9FD-10EE741A29B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557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828800" y="3048000"/>
            <a:ext cx="9144000" cy="56682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HIV,</a:t>
            </a:r>
            <a:r>
              <a:rPr sz="3600" spc="-6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SYPHILLIS</a:t>
            </a:r>
            <a:r>
              <a:rPr sz="3600" spc="-45" dirty="0">
                <a:solidFill>
                  <a:srgbClr val="FF0000"/>
                </a:solidFill>
              </a:rPr>
              <a:t> </a:t>
            </a:r>
            <a:r>
              <a:rPr sz="3600" spc="-25" dirty="0">
                <a:solidFill>
                  <a:srgbClr val="FF0000"/>
                </a:solidFill>
              </a:rPr>
              <a:t>and </a:t>
            </a:r>
            <a:r>
              <a:rPr sz="3600" spc="-10" dirty="0">
                <a:solidFill>
                  <a:srgbClr val="FF0000"/>
                </a:solidFill>
              </a:rPr>
              <a:t>TYPHOID</a:t>
            </a:r>
            <a:endParaRPr sz="3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0" y="1485646"/>
            <a:ext cx="7793990" cy="49443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Clr>
                <a:srgbClr val="507800"/>
              </a:buClr>
              <a:buFont typeface="Wingdings"/>
              <a:buChar char=""/>
              <a:tabLst>
                <a:tab pos="355600" algn="l"/>
                <a:tab pos="2801620" algn="l"/>
              </a:tabLst>
            </a:pP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After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attachment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 the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viral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envelope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peptides</a:t>
            </a:r>
            <a:r>
              <a:rPr sz="2800" b="1" spc="7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fuse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T-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cell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membrane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results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an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uncoating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virus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allowing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contents</a:t>
            </a:r>
            <a:r>
              <a:rPr sz="2800" b="1" spc="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of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viral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core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(the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two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single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strands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viral</a:t>
            </a:r>
            <a:r>
              <a:rPr sz="2800" b="1" spc="7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90" dirty="0">
                <a:solidFill>
                  <a:srgbClr val="161616"/>
                </a:solidFill>
                <a:latin typeface="Times New Roman"/>
                <a:cs typeface="Times New Roman"/>
              </a:rPr>
              <a:t>RNA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-114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9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reverse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transcriptase,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integrase,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protease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enzymes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)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enter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host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cell.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90"/>
              </a:spcBef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5600" marR="309880" indent="-342900">
              <a:buClr>
                <a:srgbClr val="507800"/>
              </a:buClr>
              <a:buFont typeface="Wingdings"/>
              <a:buChar char=""/>
              <a:tabLst>
                <a:tab pos="355600" algn="l"/>
              </a:tabLst>
            </a:pPr>
            <a:r>
              <a:rPr sz="28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DNA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800" b="1" spc="-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90" dirty="0">
                <a:solidFill>
                  <a:srgbClr val="FF0000"/>
                </a:solidFill>
                <a:latin typeface="Times New Roman"/>
                <a:cs typeface="Times New Roman"/>
              </a:rPr>
              <a:t>RNA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by</a:t>
            </a:r>
            <a:r>
              <a:rPr sz="2800" b="1" spc="-1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using</a:t>
            </a:r>
            <a:r>
              <a:rPr sz="2800" b="1" spc="-114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reverse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transciptase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enzyme.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9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result</a:t>
            </a:r>
            <a:r>
              <a:rPr sz="2800" b="1" spc="-9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is</a:t>
            </a:r>
            <a:r>
              <a:rPr sz="2800" b="1" spc="-9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double- stranded</a:t>
            </a:r>
            <a:r>
              <a:rPr sz="2800" b="1" spc="-1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25" dirty="0">
                <a:solidFill>
                  <a:srgbClr val="161616"/>
                </a:solidFill>
                <a:latin typeface="Times New Roman"/>
                <a:cs typeface="Times New Roman"/>
              </a:rPr>
              <a:t>DNA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that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carries</a:t>
            </a:r>
            <a:r>
              <a:rPr sz="2800" b="1" spc="-114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instructions</a:t>
            </a:r>
            <a:r>
              <a:rPr sz="2800" b="1" spc="-1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for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viral replication.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541" y="1409447"/>
            <a:ext cx="8053705" cy="3741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Clr>
                <a:srgbClr val="507800"/>
              </a:buClr>
              <a:buFont typeface="Wingdings"/>
              <a:buChar char=""/>
              <a:tabLst>
                <a:tab pos="355600" algn="l"/>
                <a:tab pos="1153160" algn="l"/>
              </a:tabLst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Integration,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new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DNA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enters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nucleus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the CD4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300" dirty="0">
                <a:solidFill>
                  <a:srgbClr val="161616"/>
                </a:solidFill>
                <a:latin typeface="Times New Roman"/>
                <a:cs typeface="Times New Roman"/>
              </a:rPr>
              <a:t>T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cell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and,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with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help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enzyme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integrase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is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inserted</a:t>
            </a:r>
            <a:r>
              <a:rPr sz="2800" b="1" spc="-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into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cell’s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original</a:t>
            </a:r>
            <a:r>
              <a:rPr sz="2800" b="1" spc="-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DNA.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90"/>
              </a:spcBef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5600" marR="27940" indent="-342900">
              <a:buFont typeface="Wingdings"/>
              <a:buChar char=""/>
              <a:tabLst>
                <a:tab pos="355600" algn="l"/>
                <a:tab pos="411480" algn="l"/>
              </a:tabLst>
            </a:pPr>
            <a:r>
              <a:rPr sz="20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Transcription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double-stranded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viral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25" dirty="0">
                <a:solidFill>
                  <a:srgbClr val="161616"/>
                </a:solidFill>
                <a:latin typeface="Times New Roman"/>
                <a:cs typeface="Times New Roman"/>
              </a:rPr>
              <a:t>DNA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45" dirty="0">
                <a:solidFill>
                  <a:srgbClr val="161616"/>
                </a:solidFill>
                <a:latin typeface="Times New Roman"/>
                <a:cs typeface="Times New Roman"/>
              </a:rPr>
              <a:t>to 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form</a:t>
            </a:r>
            <a:r>
              <a:rPr sz="2800" b="1" spc="-1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single-stranded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messenger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90" dirty="0">
                <a:solidFill>
                  <a:srgbClr val="FF0000"/>
                </a:solidFill>
                <a:latin typeface="Times New Roman"/>
                <a:cs typeface="Times New Roman"/>
              </a:rPr>
              <a:t>RNA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(mRNA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)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with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instructions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for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building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new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viruses.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670"/>
              </a:spcBef>
            </a:pPr>
            <a:r>
              <a:rPr sz="2800" spc="-50" dirty="0">
                <a:solidFill>
                  <a:srgbClr val="507800"/>
                </a:solidFill>
                <a:latin typeface="Wingdings"/>
                <a:cs typeface="Wingdings"/>
              </a:rPr>
              <a:t></a:t>
            </a:r>
            <a:endParaRPr sz="2800">
              <a:latin typeface="Wingdings"/>
              <a:cs typeface="Wingding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692606"/>
            <a:ext cx="8604885" cy="4705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21920" indent="-342900">
              <a:spcBef>
                <a:spcPts val="95"/>
              </a:spcBef>
              <a:buFont typeface="Wingdings"/>
              <a:buChar char=""/>
              <a:tabLst>
                <a:tab pos="355600" algn="l"/>
                <a:tab pos="434340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10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finish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cycle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ribosomal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90" dirty="0">
                <a:solidFill>
                  <a:srgbClr val="161616"/>
                </a:solidFill>
                <a:latin typeface="Times New Roman"/>
                <a:cs typeface="Times New Roman"/>
              </a:rPr>
              <a:t>RNA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(rRNA)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uses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instructions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75" dirty="0">
                <a:solidFill>
                  <a:srgbClr val="161616"/>
                </a:solidFill>
                <a:latin typeface="Times New Roman"/>
                <a:cs typeface="Times New Roman"/>
              </a:rPr>
              <a:t>mRNA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create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5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chain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proteins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enzymes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called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polyprotein.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90"/>
              </a:spcBef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buClr>
                <a:srgbClr val="507800"/>
              </a:buClr>
              <a:buFont typeface="Wingdings"/>
              <a:buChar char=""/>
              <a:tabLst>
                <a:tab pos="355600" algn="l"/>
              </a:tabLst>
            </a:pP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9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cleavage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-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During</a:t>
            </a:r>
            <a:r>
              <a:rPr sz="2800" b="1" spc="-9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cleavage,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protease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enzyme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cuts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polyprotein</a:t>
            </a:r>
            <a:r>
              <a:rPr sz="2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chain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into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individual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proteins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that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will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make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up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new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viruses.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5600" marR="149860" indent="-342900">
              <a:spcBef>
                <a:spcPts val="5"/>
              </a:spcBef>
              <a:buFont typeface="Wingdings"/>
              <a:buChar char=""/>
              <a:tabLst>
                <a:tab pos="355600" algn="l"/>
                <a:tab pos="434340" algn="l"/>
                <a:tab pos="7056120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Finally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9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proteins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viral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90" dirty="0">
                <a:solidFill>
                  <a:srgbClr val="FF0000"/>
                </a:solidFill>
                <a:latin typeface="Times New Roman"/>
                <a:cs typeface="Times New Roman"/>
              </a:rPr>
              <a:t>RNA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assembled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into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new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HIV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viruses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released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from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300" dirty="0">
                <a:solidFill>
                  <a:srgbClr val="161616"/>
                </a:solidFill>
                <a:latin typeface="Times New Roman"/>
                <a:cs typeface="Times New Roman"/>
              </a:rPr>
              <a:t>T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cell.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04799"/>
            <a:ext cx="8991600" cy="655319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740" y="737361"/>
            <a:ext cx="8505190" cy="529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multiple</a:t>
            </a:r>
            <a:r>
              <a:rPr sz="24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effects</a:t>
            </a:r>
            <a:r>
              <a:rPr sz="24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4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30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4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infection:</a:t>
            </a:r>
            <a:endParaRPr sz="2400">
              <a:latin typeface="Times New Roman"/>
              <a:cs typeface="Times New Roman"/>
            </a:endParaRPr>
          </a:p>
          <a:p>
            <a:pPr marL="38100">
              <a:spcBef>
                <a:spcPts val="2014"/>
              </a:spcBef>
            </a:pPr>
            <a:r>
              <a:rPr sz="2400" b="1" spc="-114" dirty="0">
                <a:solidFill>
                  <a:srgbClr val="161616"/>
                </a:solidFill>
                <a:latin typeface="Times New Roman"/>
                <a:cs typeface="Times New Roman"/>
              </a:rPr>
              <a:t>Loss</a:t>
            </a:r>
            <a:r>
              <a:rPr sz="24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260" dirty="0">
                <a:solidFill>
                  <a:srgbClr val="161616"/>
                </a:solidFill>
                <a:latin typeface="Times New Roman"/>
                <a:cs typeface="Times New Roman"/>
              </a:rPr>
              <a:t>T</a:t>
            </a:r>
            <a:r>
              <a:rPr sz="24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–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cells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60" dirty="0">
                <a:solidFill>
                  <a:srgbClr val="161616"/>
                </a:solidFill>
                <a:latin typeface="Times New Roman"/>
                <a:cs typeface="Times New Roman"/>
              </a:rPr>
              <a:t>&amp;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macrophages</a:t>
            </a:r>
            <a:r>
              <a:rPr sz="24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cause,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20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</a:tabLst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Decreased</a:t>
            </a:r>
            <a:r>
              <a:rPr sz="2400" b="1" spc="-10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response</a:t>
            </a:r>
            <a:r>
              <a:rPr sz="24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6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400" b="1" spc="-1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antigens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14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</a:tabLst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Disturbed</a:t>
            </a:r>
            <a:r>
              <a:rPr sz="2400" b="1" spc="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cytokine,</a:t>
            </a:r>
            <a:r>
              <a:rPr sz="2400" b="1" spc="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235" dirty="0">
                <a:solidFill>
                  <a:srgbClr val="161616"/>
                </a:solidFill>
                <a:latin typeface="Times New Roman"/>
                <a:cs typeface="Times New Roman"/>
              </a:rPr>
              <a:t>IL</a:t>
            </a:r>
            <a:r>
              <a:rPr sz="2400" b="1" spc="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secretion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14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</a:tabLst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Decreased</a:t>
            </a:r>
            <a:r>
              <a:rPr sz="24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specific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cytotoxicity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20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</a:tabLst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Decreased</a:t>
            </a:r>
            <a:r>
              <a:rPr sz="24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killing</a:t>
            </a:r>
            <a:r>
              <a:rPr sz="24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4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tumor</a:t>
            </a:r>
            <a:r>
              <a:rPr sz="24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cells</a:t>
            </a:r>
            <a:r>
              <a:rPr sz="24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(cause</a:t>
            </a:r>
            <a:r>
              <a:rPr sz="24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2</a:t>
            </a:r>
            <a:r>
              <a:rPr sz="2400" b="1" spc="-15" baseline="24305" dirty="0">
                <a:solidFill>
                  <a:srgbClr val="161616"/>
                </a:solidFill>
                <a:latin typeface="Times New Roman"/>
                <a:cs typeface="Times New Roman"/>
              </a:rPr>
              <a:t>0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neoplasm)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14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  <a:tab pos="2305685" algn="l"/>
                <a:tab pos="2757170" algn="l"/>
                <a:tab pos="4424680" algn="l"/>
                <a:tab pos="4869815" algn="l"/>
                <a:tab pos="6198870" algn="l"/>
                <a:tab pos="6651625" algn="l"/>
                <a:tab pos="7383145" algn="l"/>
              </a:tabLst>
            </a:pP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Decreased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Ig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production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in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response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35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30" dirty="0">
                <a:solidFill>
                  <a:srgbClr val="161616"/>
                </a:solidFill>
                <a:latin typeface="Times New Roman"/>
                <a:cs typeface="Times New Roman"/>
              </a:rPr>
              <a:t>new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antigens</a:t>
            </a:r>
            <a:endParaRPr sz="2400">
              <a:latin typeface="Times New Roman"/>
              <a:cs typeface="Times New Roman"/>
            </a:endParaRPr>
          </a:p>
          <a:p>
            <a:pPr marL="781685">
              <a:spcBef>
                <a:spcPts val="1445"/>
              </a:spcBef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(opportunistic</a:t>
            </a:r>
            <a:r>
              <a:rPr sz="2400" b="1" spc="3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infections)</a:t>
            </a:r>
            <a:endParaRPr sz="2400">
              <a:latin typeface="Times New Roman"/>
              <a:cs typeface="Times New Roman"/>
            </a:endParaRPr>
          </a:p>
          <a:p>
            <a:pPr marL="781685" indent="-286385">
              <a:spcBef>
                <a:spcPts val="2015"/>
              </a:spcBef>
              <a:buClr>
                <a:srgbClr val="8FAC2E"/>
              </a:buClr>
              <a:buSzPct val="60416"/>
              <a:buFont typeface="Wingdings"/>
              <a:buChar char=""/>
              <a:tabLst>
                <a:tab pos="781685" algn="l"/>
              </a:tabLst>
            </a:pP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Decreased</a:t>
            </a:r>
            <a:r>
              <a:rPr sz="24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chemotoxins</a:t>
            </a:r>
            <a:r>
              <a:rPr sz="2400" b="1" spc="-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(Specific</a:t>
            </a:r>
            <a:r>
              <a:rPr sz="24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killers</a:t>
            </a:r>
            <a:r>
              <a:rPr sz="2400" b="1" spc="-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61616"/>
                </a:solidFill>
                <a:latin typeface="Times New Roman"/>
                <a:cs typeface="Times New Roman"/>
              </a:rPr>
              <a:t>of cancer</a:t>
            </a:r>
            <a:r>
              <a:rPr sz="24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cells,etc)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901"/>
            <a:ext cx="1051560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Phases</a:t>
            </a:r>
            <a:r>
              <a:rPr spc="-55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HIV</a:t>
            </a:r>
            <a:r>
              <a:rPr spc="-60" dirty="0"/>
              <a:t> </a:t>
            </a:r>
            <a:r>
              <a:rPr spc="-10" dirty="0"/>
              <a:t>Infection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1919" y="1179678"/>
            <a:ext cx="6809740" cy="508698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spcBef>
                <a:spcPts val="580"/>
              </a:spcBef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three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phases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are</a:t>
            </a:r>
            <a:endParaRPr sz="2000">
              <a:latin typeface="Verdana"/>
              <a:cs typeface="Verdana"/>
            </a:endParaRPr>
          </a:p>
          <a:p>
            <a:pPr marL="354965" indent="-342265">
              <a:spcBef>
                <a:spcPts val="480"/>
              </a:spcBef>
              <a:buFont typeface="Wingdings"/>
              <a:buChar char=""/>
              <a:tabLst>
                <a:tab pos="354965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Primary</a:t>
            </a:r>
            <a:r>
              <a:rPr sz="20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infection</a:t>
            </a:r>
            <a:r>
              <a:rPr sz="20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phase,</a:t>
            </a:r>
            <a:endParaRPr sz="2000">
              <a:latin typeface="Verdana"/>
              <a:cs typeface="Verdana"/>
            </a:endParaRPr>
          </a:p>
          <a:p>
            <a:pPr marL="756285" marR="314325" lvl="1" indent="-287020">
              <a:spcBef>
                <a:spcPts val="439"/>
              </a:spcBef>
              <a:buClr>
                <a:srgbClr val="8FAC2E"/>
              </a:buClr>
              <a:buSzPct val="58333"/>
              <a:buFont typeface="Wingdings"/>
              <a:buChar char=""/>
              <a:tabLst>
                <a:tab pos="756285" algn="l"/>
              </a:tabLst>
            </a:pP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high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viral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loads,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sometimes</a:t>
            </a:r>
            <a:r>
              <a:rPr b="1" spc="-6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greater</a:t>
            </a:r>
            <a:r>
              <a:rPr b="1" spc="-20" dirty="0">
                <a:solidFill>
                  <a:srgbClr val="4D4D4D"/>
                </a:solidFill>
                <a:latin typeface="Verdana"/>
                <a:cs typeface="Verdana"/>
              </a:rPr>
              <a:t> than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1,000,000</a:t>
            </a:r>
            <a:r>
              <a:rPr b="1" spc="-8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copies/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mL,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and</a:t>
            </a:r>
            <a:r>
              <a:rPr b="1" spc="-4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a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decrease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in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25" dirty="0">
                <a:solidFill>
                  <a:srgbClr val="4D4D4D"/>
                </a:solidFill>
                <a:latin typeface="Verdana"/>
                <a:cs typeface="Verdana"/>
              </a:rPr>
              <a:t>the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CD4+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T-cell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count.</a:t>
            </a:r>
            <a:endParaRPr>
              <a:latin typeface="Verdana"/>
              <a:cs typeface="Verdana"/>
            </a:endParaRPr>
          </a:p>
          <a:p>
            <a:pPr marL="355600" marR="1124585" indent="-342900">
              <a:spcBef>
                <a:spcPts val="470"/>
              </a:spcBef>
              <a:buFont typeface="Wingdings"/>
              <a:buChar char=""/>
              <a:tabLst>
                <a:tab pos="355600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Chronic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asymptomatic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Latency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phase (10YRS)</a:t>
            </a:r>
            <a:endParaRPr sz="2000">
              <a:latin typeface="Verdana"/>
              <a:cs typeface="Verdana"/>
            </a:endParaRPr>
          </a:p>
          <a:p>
            <a:pPr marL="756285" marR="246379" lvl="1" indent="-287020">
              <a:spcBef>
                <a:spcPts val="440"/>
              </a:spcBef>
              <a:buClr>
                <a:srgbClr val="8FAC2E"/>
              </a:buClr>
              <a:buSzPct val="58333"/>
              <a:buFont typeface="Wingdings"/>
              <a:buChar char=""/>
              <a:tabLst>
                <a:tab pos="756285" algn="l"/>
              </a:tabLst>
            </a:pP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latent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period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during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which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the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person</a:t>
            </a:r>
            <a:r>
              <a:rPr b="1" spc="-6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has</a:t>
            </a:r>
            <a:r>
              <a:rPr b="1" spc="-6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25" dirty="0">
                <a:solidFill>
                  <a:srgbClr val="4D4D4D"/>
                </a:solidFill>
                <a:latin typeface="Verdana"/>
                <a:cs typeface="Verdana"/>
              </a:rPr>
              <a:t>no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signs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or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symptoms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of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illness.</a:t>
            </a:r>
            <a:endParaRPr>
              <a:latin typeface="Verdana"/>
              <a:cs typeface="Verdana"/>
            </a:endParaRPr>
          </a:p>
          <a:p>
            <a:pPr marL="756285" lvl="1" indent="-286385">
              <a:spcBef>
                <a:spcPts val="434"/>
              </a:spcBef>
              <a:buClr>
                <a:srgbClr val="8FAC2E"/>
              </a:buClr>
              <a:buSzPct val="58333"/>
              <a:buFont typeface="Wingdings"/>
              <a:buChar char=""/>
              <a:tabLst>
                <a:tab pos="756285" algn="l"/>
              </a:tabLst>
            </a:pP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CD4+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T-cell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count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200</a:t>
            </a:r>
            <a:r>
              <a:rPr b="1" spc="-7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cells/μL</a:t>
            </a:r>
            <a:r>
              <a:rPr b="1" spc="-2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or</a:t>
            </a:r>
            <a:r>
              <a:rPr b="1" spc="-3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lower</a:t>
            </a:r>
            <a:endParaRPr>
              <a:latin typeface="Verdana"/>
              <a:cs typeface="Verdana"/>
            </a:endParaRPr>
          </a:p>
          <a:p>
            <a:pPr marL="354965" indent="-342265">
              <a:spcBef>
                <a:spcPts val="475"/>
              </a:spcBef>
              <a:buFont typeface="Wingdings"/>
              <a:buChar char=""/>
              <a:tabLst>
                <a:tab pos="354965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Overt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AIDS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phase</a:t>
            </a:r>
            <a:endParaRPr sz="2000">
              <a:latin typeface="Verdana"/>
              <a:cs typeface="Verdana"/>
            </a:endParaRPr>
          </a:p>
          <a:p>
            <a:pPr marL="756285" lvl="1" indent="-286385">
              <a:spcBef>
                <a:spcPts val="440"/>
              </a:spcBef>
              <a:buClr>
                <a:srgbClr val="8FAC2E"/>
              </a:buClr>
              <a:buSzPct val="58333"/>
              <a:buFont typeface="Wingdings"/>
              <a:buChar char=""/>
              <a:tabLst>
                <a:tab pos="756285" algn="l"/>
              </a:tabLst>
            </a:pP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CD4+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cell</a:t>
            </a:r>
            <a:r>
              <a:rPr b="1" spc="-4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count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of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less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than</a:t>
            </a:r>
            <a:r>
              <a:rPr b="1" spc="-2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200</a:t>
            </a:r>
            <a:r>
              <a:rPr b="1" spc="-6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cells/μL</a:t>
            </a:r>
            <a:r>
              <a:rPr b="1" spc="-3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or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25" dirty="0">
                <a:solidFill>
                  <a:srgbClr val="4D4D4D"/>
                </a:solidFill>
                <a:latin typeface="Verdana"/>
                <a:cs typeface="Verdana"/>
              </a:rPr>
              <a:t>an</a:t>
            </a:r>
            <a:endParaRPr>
              <a:latin typeface="Verdana"/>
              <a:cs typeface="Verdana"/>
            </a:endParaRPr>
          </a:p>
          <a:p>
            <a:pPr marL="756285"/>
            <a:r>
              <a:rPr b="1" spc="-20" dirty="0">
                <a:solidFill>
                  <a:srgbClr val="4D4D4D"/>
                </a:solidFill>
                <a:latin typeface="Verdana"/>
                <a:cs typeface="Verdana"/>
              </a:rPr>
              <a:t>AIDS-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defining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illness.</a:t>
            </a:r>
            <a:endParaRPr>
              <a:latin typeface="Verdana"/>
              <a:cs typeface="Verdana"/>
            </a:endParaRPr>
          </a:p>
          <a:p>
            <a:pPr marL="756285" marR="187325" lvl="1" indent="-287020">
              <a:spcBef>
                <a:spcPts val="434"/>
              </a:spcBef>
              <a:buClr>
                <a:srgbClr val="8FAC2E"/>
              </a:buClr>
              <a:buSzPct val="58333"/>
              <a:buFont typeface="Wingdings"/>
              <a:buChar char=""/>
              <a:tabLst>
                <a:tab pos="756285" algn="l"/>
              </a:tabLst>
            </a:pP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The</a:t>
            </a:r>
            <a:r>
              <a:rPr b="1" spc="-7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risk</a:t>
            </a:r>
            <a:r>
              <a:rPr b="1" spc="-6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of</a:t>
            </a:r>
            <a:r>
              <a:rPr b="1" spc="-7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opportunistic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infections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and</a:t>
            </a:r>
            <a:r>
              <a:rPr b="1" spc="-5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death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increases</a:t>
            </a:r>
            <a:r>
              <a:rPr b="1" spc="-7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significantly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when</a:t>
            </a:r>
            <a:r>
              <a:rPr b="1" spc="-5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the</a:t>
            </a:r>
            <a:r>
              <a:rPr b="1" spc="-6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CD4+</a:t>
            </a:r>
            <a:r>
              <a:rPr b="1" spc="-80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20" dirty="0">
                <a:solidFill>
                  <a:srgbClr val="4D4D4D"/>
                </a:solidFill>
                <a:latin typeface="Verdana"/>
                <a:cs typeface="Verdana"/>
              </a:rPr>
              <a:t>cell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count</a:t>
            </a:r>
            <a:r>
              <a:rPr b="1" spc="-2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falls</a:t>
            </a:r>
            <a:r>
              <a:rPr b="1" spc="-4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below</a:t>
            </a:r>
            <a:r>
              <a:rPr b="1" spc="-3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4D4D4D"/>
                </a:solidFill>
                <a:latin typeface="Verdana"/>
                <a:cs typeface="Verdana"/>
              </a:rPr>
              <a:t>200</a:t>
            </a:r>
            <a:r>
              <a:rPr b="1" spc="-75" dirty="0">
                <a:solidFill>
                  <a:srgbClr val="4D4D4D"/>
                </a:solidFill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4D4D4D"/>
                </a:solidFill>
                <a:latin typeface="Verdana"/>
                <a:cs typeface="Verdana"/>
              </a:rPr>
              <a:t>cells/μL</a:t>
            </a:r>
            <a:endParaRPr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8667" y="297726"/>
            <a:ext cx="6626859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Symptoms</a:t>
            </a:r>
            <a:r>
              <a:rPr spc="-9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dirty="0"/>
              <a:t>acute</a:t>
            </a:r>
            <a:r>
              <a:rPr spc="-65" dirty="0"/>
              <a:t> </a:t>
            </a:r>
            <a:r>
              <a:rPr dirty="0"/>
              <a:t>HIV</a:t>
            </a:r>
            <a:r>
              <a:rPr spc="-90" dirty="0"/>
              <a:t> </a:t>
            </a:r>
            <a:r>
              <a:rPr spc="-10" dirty="0"/>
              <a:t>infection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1143000"/>
            <a:ext cx="7239000" cy="47244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76200"/>
            <a:ext cx="9144000" cy="678179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57674" y="2847797"/>
            <a:ext cx="2672715" cy="6972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507800"/>
                </a:solidFill>
              </a:rPr>
              <a:t>Syphillis</a:t>
            </a:r>
            <a:endParaRPr sz="44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759333"/>
            <a:ext cx="8589645" cy="2789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2075" indent="-343535">
              <a:spcBef>
                <a:spcPts val="9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Spirochetes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Gram-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negative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8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corkscrew-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shaped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bacteria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8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flagella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;</a:t>
            </a:r>
            <a:r>
              <a:rPr sz="2800" b="1" spc="-8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outer</a:t>
            </a:r>
            <a:r>
              <a:rPr sz="2800" b="1" spc="-7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sheath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membrane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can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mask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bacterial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antigens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from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host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immune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responses.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is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infectious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venereal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disease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caused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by</a:t>
            </a:r>
            <a:r>
              <a:rPr sz="28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spirochete</a:t>
            </a:r>
            <a:r>
              <a:rPr sz="2800" b="1" spc="-1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Treponema</a:t>
            </a:r>
            <a:r>
              <a:rPr sz="2800" b="1" i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pallidum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4600144"/>
            <a:ext cx="8836025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4170">
              <a:spcBef>
                <a:spcPts val="9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is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transmissible</a:t>
            </a:r>
            <a:r>
              <a:rPr sz="28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by</a:t>
            </a:r>
            <a:r>
              <a:rPr sz="28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sexual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contact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with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infectious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lesions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800" b="1" spc="-7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from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mother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fetus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utero,</a:t>
            </a:r>
            <a:r>
              <a:rPr sz="28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via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product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transfusion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occasionally</a:t>
            </a:r>
            <a:r>
              <a:rPr sz="2800" b="1" spc="-9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through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breaks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skin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that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come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into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contact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infectious lesions.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2142743"/>
            <a:ext cx="6019800" cy="349910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796799"/>
            <a:ext cx="7695565" cy="22205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If</a:t>
            </a:r>
            <a:r>
              <a:rPr sz="24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untreated,</a:t>
            </a:r>
            <a:r>
              <a:rPr sz="24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it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progresses</a:t>
            </a:r>
            <a:r>
              <a:rPr sz="24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through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4</a:t>
            </a:r>
            <a:r>
              <a:rPr sz="24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stages:</a:t>
            </a:r>
            <a:endParaRPr sz="2400">
              <a:latin typeface="Verdana"/>
              <a:cs typeface="Verdana"/>
            </a:endParaRPr>
          </a:p>
          <a:p>
            <a:pPr marL="354965" indent="-342265">
              <a:spcBef>
                <a:spcPts val="575"/>
              </a:spcBef>
              <a:buFont typeface="Wingdings"/>
              <a:buChar char=""/>
              <a:tabLst>
                <a:tab pos="354965" algn="l"/>
              </a:tabLst>
            </a:pP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Primary,</a:t>
            </a:r>
            <a:endParaRPr sz="2400">
              <a:latin typeface="Verdana"/>
              <a:cs typeface="Verdana"/>
            </a:endParaRPr>
          </a:p>
          <a:p>
            <a:pPr marL="354965" indent="-342265">
              <a:spcBef>
                <a:spcPts val="575"/>
              </a:spcBef>
              <a:buFont typeface="Wingdings"/>
              <a:buChar char=""/>
              <a:tabLst>
                <a:tab pos="354965" algn="l"/>
              </a:tabLst>
            </a:pP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Secondary,</a:t>
            </a:r>
            <a:endParaRPr sz="2400">
              <a:latin typeface="Verdana"/>
              <a:cs typeface="Verdana"/>
            </a:endParaRPr>
          </a:p>
          <a:p>
            <a:pPr marL="354965" indent="-342265">
              <a:spcBef>
                <a:spcPts val="580"/>
              </a:spcBef>
              <a:buFont typeface="Wingdings"/>
              <a:buChar char=""/>
              <a:tabLst>
                <a:tab pos="354965" algn="l"/>
              </a:tabLst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Latent,</a:t>
            </a:r>
            <a:r>
              <a:rPr sz="24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507800"/>
                </a:solidFill>
                <a:latin typeface="Verdana"/>
                <a:cs typeface="Verdana"/>
              </a:rPr>
              <a:t>and</a:t>
            </a:r>
            <a:endParaRPr sz="2400">
              <a:latin typeface="Verdana"/>
              <a:cs typeface="Verdana"/>
            </a:endParaRPr>
          </a:p>
          <a:p>
            <a:pPr marL="354965" indent="-342265">
              <a:spcBef>
                <a:spcPts val="575"/>
              </a:spcBef>
              <a:buFont typeface="Wingdings"/>
              <a:buChar char=""/>
              <a:tabLst>
                <a:tab pos="354965" algn="l"/>
              </a:tabLst>
            </a:pP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Tertiary.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1" y="3942969"/>
            <a:ext cx="6965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Font typeface="Wingdings"/>
              <a:buChar char=""/>
              <a:tabLst>
                <a:tab pos="354965" algn="l"/>
              </a:tabLst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It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can</a:t>
            </a:r>
            <a:r>
              <a:rPr sz="24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be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either</a:t>
            </a:r>
            <a:r>
              <a:rPr sz="24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acquired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r>
              <a:rPr sz="24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congenital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759334"/>
            <a:ext cx="8669020" cy="28648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SzPct val="96296"/>
              <a:buFont typeface="Wingdings"/>
              <a:buChar char=""/>
              <a:tabLst>
                <a:tab pos="354965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Primary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7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occurs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about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2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weeks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after</a:t>
            </a:r>
            <a:r>
              <a:rPr sz="2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contact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: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5080" indent="-342900"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7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firm,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non-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tender,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raised,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lesion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(chancre)</a:t>
            </a:r>
            <a:r>
              <a:rPr sz="2700" b="1" spc="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forms</a:t>
            </a:r>
            <a:r>
              <a:rPr sz="27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on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penis,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cervix,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vaginal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wall,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or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anus;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5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4965" indent="-342265">
              <a:buSzPct val="96296"/>
              <a:buFont typeface="Wingdings"/>
              <a:buChar char=""/>
              <a:tabLst>
                <a:tab pos="354965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This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will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heal</a:t>
            </a:r>
            <a:r>
              <a:rPr sz="27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even without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therapy.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39" y="4627575"/>
            <a:ext cx="85534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Treponemes</a:t>
            </a:r>
            <a:r>
              <a:rPr sz="27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spread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lymphohematogenously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throughout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body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even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before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chancre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appears.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1253110"/>
            <a:ext cx="84467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Secondary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occurs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10</a:t>
            </a:r>
            <a:r>
              <a:rPr sz="27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weeks</a:t>
            </a:r>
            <a:r>
              <a:rPr sz="2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later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75%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of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untreated</a:t>
            </a:r>
            <a:r>
              <a:rPr sz="27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patients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spread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proliferation</a:t>
            </a:r>
            <a:r>
              <a:rPr sz="2700" b="1" spc="-8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of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spirochetes</a:t>
            </a:r>
            <a:r>
              <a:rPr sz="27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skin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(including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palms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soles)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and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mucocutaneous</a:t>
            </a:r>
            <a:r>
              <a:rPr sz="27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tissues</a:t>
            </a:r>
            <a:r>
              <a:rPr sz="27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(especially</a:t>
            </a:r>
            <a:r>
              <a:rPr sz="2700" b="1" spc="-9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mouth)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3969511"/>
            <a:ext cx="84931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Lymphadenopathy,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mild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fever,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malaise,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weight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loss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are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common.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759333"/>
            <a:ext cx="8854440" cy="452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Tertiary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occurs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one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third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of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untreated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patients,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after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long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latent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period</a:t>
            </a:r>
            <a:r>
              <a:rPr sz="2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(more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than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years).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255904" indent="-342900">
              <a:spcBef>
                <a:spcPts val="5"/>
              </a:spcBef>
              <a:buClr>
                <a:srgbClr val="507800"/>
              </a:buClr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Cardiovascular</a:t>
            </a:r>
            <a:r>
              <a:rPr sz="2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syphilis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(more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than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80%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of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tertiary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syphilis)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results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aortitis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aortic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valve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insufficiency.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469900" indent="-342900">
              <a:buClr>
                <a:srgbClr val="507800"/>
              </a:buClr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Neurosyphilis</a:t>
            </a:r>
            <a:r>
              <a:rPr sz="27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can</a:t>
            </a:r>
            <a:r>
              <a:rPr sz="27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be</a:t>
            </a:r>
            <a:r>
              <a:rPr sz="27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symptomatic</a:t>
            </a:r>
            <a:r>
              <a:rPr sz="27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(meningovascular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disease)</a:t>
            </a:r>
            <a:r>
              <a:rPr sz="2700" b="1" spc="-7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or</a:t>
            </a:r>
            <a:r>
              <a:rPr sz="27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asymptomatic</a:t>
            </a:r>
            <a:r>
              <a:rPr sz="27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(cerebrospinal</a:t>
            </a:r>
            <a:r>
              <a:rPr sz="2700" b="1" spc="-8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fluid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[CSF]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abnormalities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only,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pleocytosis,</a:t>
            </a:r>
            <a:r>
              <a:rPr sz="27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increased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protein,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 decreased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glucose).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759333"/>
            <a:ext cx="8716645" cy="452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“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Benign”</a:t>
            </a:r>
            <a:r>
              <a:rPr sz="27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tertiary</a:t>
            </a:r>
            <a:r>
              <a:rPr sz="27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syphilis</a:t>
            </a:r>
            <a:r>
              <a:rPr sz="27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is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associated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necrotic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rubbery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masses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(gummas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due</a:t>
            </a:r>
            <a:r>
              <a:rPr sz="2700" b="1" spc="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to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delayed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type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hypersensitivity</a:t>
            </a:r>
            <a:r>
              <a:rPr sz="27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organisms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),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which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form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various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sites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(bone,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skin,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oral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mucosa).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247015" indent="-342900">
              <a:spcBef>
                <a:spcPts val="5"/>
              </a:spcBef>
              <a:buClr>
                <a:srgbClr val="507800"/>
              </a:buClr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Congenital</a:t>
            </a:r>
            <a:r>
              <a:rPr sz="27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syphilis</a:t>
            </a:r>
            <a:r>
              <a:rPr sz="27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usually</a:t>
            </a:r>
            <a:r>
              <a:rPr sz="27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occurs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when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mother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has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primary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or</a:t>
            </a:r>
            <a:r>
              <a:rPr sz="27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secondary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syphilis.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1256030" indent="-342900">
              <a:buClr>
                <a:srgbClr val="507800"/>
              </a:buClr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Intrauterine</a:t>
            </a:r>
            <a:r>
              <a:rPr sz="27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or</a:t>
            </a:r>
            <a:r>
              <a:rPr sz="27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perinatal</a:t>
            </a:r>
            <a:r>
              <a:rPr sz="27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death</a:t>
            </a:r>
            <a:r>
              <a:rPr sz="27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occurs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50%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of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untreated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cases.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40" y="759333"/>
            <a:ext cx="8818245" cy="452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“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Early</a:t>
            </a:r>
            <a:r>
              <a:rPr sz="27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(infantile)</a:t>
            </a:r>
            <a:r>
              <a:rPr sz="27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congenital</a:t>
            </a:r>
            <a:r>
              <a:rPr sz="27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syphilis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includes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nasal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discharge,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bullous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rash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skin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sloughing,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hepatomegaly,</a:t>
            </a:r>
            <a:r>
              <a:rPr sz="27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skeletal</a:t>
            </a:r>
            <a:r>
              <a:rPr sz="27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abnormalities</a:t>
            </a:r>
            <a:r>
              <a:rPr sz="2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(nose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lower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legs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are</a:t>
            </a:r>
            <a:r>
              <a:rPr sz="27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most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distinctive).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4965" indent="-342265">
              <a:spcBef>
                <a:spcPts val="5"/>
              </a:spcBef>
              <a:buSzPct val="96296"/>
              <a:buFont typeface="Wingdings"/>
              <a:buChar char=""/>
              <a:tabLst>
                <a:tab pos="354965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Diffuse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lung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liver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fibrosis</a:t>
            </a:r>
            <a:r>
              <a:rPr sz="2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can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also</a:t>
            </a:r>
            <a:r>
              <a:rPr sz="27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occur.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221615" indent="-342900">
              <a:buClr>
                <a:srgbClr val="507800"/>
              </a:buClr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Late</a:t>
            </a:r>
            <a:r>
              <a:rPr sz="27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(tardive)</a:t>
            </a:r>
            <a:r>
              <a:rPr sz="27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1F5F"/>
                </a:solidFill>
                <a:latin typeface="Times New Roman"/>
                <a:cs typeface="Times New Roman"/>
              </a:rPr>
              <a:t>manifestations</a:t>
            </a:r>
            <a:r>
              <a:rPr sz="27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include</a:t>
            </a:r>
            <a:r>
              <a:rPr sz="27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notched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deafness,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7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interstitial</a:t>
            </a:r>
            <a:r>
              <a:rPr sz="27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keratitis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blindness</a:t>
            </a:r>
            <a:r>
              <a:rPr sz="2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(Hutchinson triad).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759333"/>
            <a:ext cx="8848090" cy="3695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Serologic</a:t>
            </a:r>
            <a:r>
              <a:rPr sz="27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tests</a:t>
            </a:r>
            <a:r>
              <a:rPr sz="27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2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syphilis: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0"/>
              </a:spcBef>
            </a:pPr>
            <a:endParaRPr sz="2700">
              <a:latin typeface="Times New Roman"/>
              <a:cs typeface="Times New Roman"/>
            </a:endParaRPr>
          </a:p>
          <a:p>
            <a:pPr marL="355600" marR="416559" indent="-342900"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Treponemal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antibody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tests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measure antibodies</a:t>
            </a:r>
            <a:r>
              <a:rPr sz="27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reactive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with</a:t>
            </a:r>
            <a:r>
              <a:rPr sz="27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T.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pallidum.</a:t>
            </a:r>
            <a:endParaRPr sz="2700">
              <a:latin typeface="Times New Roman"/>
              <a:cs typeface="Times New Roman"/>
            </a:endParaRPr>
          </a:p>
          <a:p>
            <a:pPr>
              <a:spcBef>
                <a:spcPts val="1435"/>
              </a:spcBef>
              <a:buClr>
                <a:srgbClr val="507800"/>
              </a:buClr>
              <a:buFont typeface="Wingdings"/>
              <a:buChar char=""/>
            </a:pPr>
            <a:endParaRPr sz="2700">
              <a:latin typeface="Times New Roman"/>
              <a:cs typeface="Times New Roman"/>
            </a:endParaRPr>
          </a:p>
          <a:p>
            <a:pPr marL="355600" marR="5080" indent="-342900">
              <a:buSzPct val="96296"/>
              <a:buFont typeface="Wingdings"/>
              <a:buChar char=""/>
              <a:tabLst>
                <a:tab pos="355600" algn="l"/>
              </a:tabLst>
            </a:pP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Non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treponemal</a:t>
            </a:r>
            <a:r>
              <a:rPr sz="27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tests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(i.e.,</a:t>
            </a:r>
            <a:r>
              <a:rPr sz="27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VDRL, RPR)</a:t>
            </a:r>
            <a:r>
              <a:rPr sz="27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measure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antibody</a:t>
            </a:r>
            <a:r>
              <a:rPr sz="2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cardiolipin,</a:t>
            </a:r>
            <a:r>
              <a:rPr sz="2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7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phospholipid</a:t>
            </a:r>
            <a:r>
              <a:rPr sz="27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treponemes</a:t>
            </a:r>
            <a:r>
              <a:rPr sz="27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and </a:t>
            </a:r>
            <a:r>
              <a:rPr sz="2700" b="1" dirty="0">
                <a:solidFill>
                  <a:srgbClr val="507800"/>
                </a:solidFill>
                <a:latin typeface="Times New Roman"/>
                <a:cs typeface="Times New Roman"/>
              </a:rPr>
              <a:t>normal</a:t>
            </a:r>
            <a:r>
              <a:rPr sz="2700" b="1" spc="-10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tissues.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"/>
            <a:ext cx="88392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684047"/>
            <a:ext cx="8326120" cy="19037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"primary</a:t>
            </a:r>
            <a:r>
              <a:rPr sz="2800" b="1" spc="-1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syphilis“</a:t>
            </a:r>
            <a:r>
              <a:rPr sz="2800" b="1" spc="-114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symptoms</a:t>
            </a:r>
            <a:r>
              <a:rPr sz="2800" b="1" spc="-1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spc="-50" dirty="0">
                <a:solidFill>
                  <a:srgbClr val="507800"/>
                </a:solidFill>
                <a:latin typeface="Verdana"/>
                <a:cs typeface="Verdana"/>
              </a:rPr>
              <a:t>.</a:t>
            </a:r>
            <a:endParaRPr sz="2800">
              <a:latin typeface="Verdana"/>
              <a:cs typeface="Verdana"/>
            </a:endParaRPr>
          </a:p>
          <a:p>
            <a:pPr marL="355600" marR="5080" indent="-343535">
              <a:spcBef>
                <a:spcPts val="67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Verdana"/>
                <a:cs typeface="Verdana"/>
              </a:rPr>
              <a:t>	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Small,</a:t>
            </a:r>
            <a:r>
              <a:rPr sz="2800" b="1" spc="-9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painless</a:t>
            </a:r>
            <a:r>
              <a:rPr sz="28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sore</a:t>
            </a:r>
            <a:r>
              <a:rPr sz="2800" b="1" spc="-7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r>
              <a:rPr sz="2800" b="1" spc="-9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ulcer</a:t>
            </a:r>
            <a:r>
              <a:rPr sz="28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called</a:t>
            </a:r>
            <a:r>
              <a:rPr sz="28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spc="-50" dirty="0">
                <a:solidFill>
                  <a:srgbClr val="507800"/>
                </a:solidFill>
                <a:latin typeface="Verdana"/>
                <a:cs typeface="Verdana"/>
              </a:rPr>
              <a:t>a </a:t>
            </a:r>
            <a:r>
              <a:rPr sz="2800" b="1" dirty="0">
                <a:solidFill>
                  <a:srgbClr val="FF0000"/>
                </a:solidFill>
                <a:latin typeface="Verdana"/>
                <a:cs typeface="Verdana"/>
              </a:rPr>
              <a:t>chancre</a:t>
            </a:r>
            <a:r>
              <a:rPr sz="2800" b="1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on</a:t>
            </a:r>
            <a:r>
              <a:rPr sz="2800" b="1" spc="-7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800" b="1" spc="-8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penis,</a:t>
            </a:r>
            <a:r>
              <a:rPr sz="28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vagina,</a:t>
            </a:r>
            <a:r>
              <a:rPr sz="28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r>
              <a:rPr sz="2800" b="1" spc="-9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Verdana"/>
                <a:cs typeface="Verdana"/>
              </a:rPr>
              <a:t>around </a:t>
            </a:r>
            <a:r>
              <a:rPr sz="28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8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Verdana"/>
                <a:cs typeface="Verdana"/>
              </a:rPr>
              <a:t>anus.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-7493"/>
            <a:ext cx="8449310" cy="60035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63575" algn="ctr">
              <a:spcBef>
                <a:spcPts val="95"/>
              </a:spcBef>
            </a:pPr>
            <a:r>
              <a:rPr sz="2800" b="1" dirty="0">
                <a:solidFill>
                  <a:srgbClr val="DBE8B1"/>
                </a:solidFill>
                <a:latin typeface="Verdana"/>
                <a:cs typeface="Verdana"/>
              </a:rPr>
              <a:t>Later</a:t>
            </a:r>
            <a:r>
              <a:rPr sz="2800" b="1" spc="-90" dirty="0">
                <a:solidFill>
                  <a:srgbClr val="DBE8B1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DBE8B1"/>
                </a:solidFill>
                <a:latin typeface="Verdana"/>
                <a:cs typeface="Verdana"/>
              </a:rPr>
              <a:t>symptoms</a:t>
            </a:r>
            <a:r>
              <a:rPr sz="2800" b="1" spc="-80" dirty="0">
                <a:solidFill>
                  <a:srgbClr val="DBE8B1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DBE8B1"/>
                </a:solidFill>
                <a:latin typeface="Verdana"/>
                <a:cs typeface="Verdana"/>
              </a:rPr>
              <a:t>of</a:t>
            </a:r>
            <a:r>
              <a:rPr sz="2800" b="1" spc="-105" dirty="0">
                <a:solidFill>
                  <a:srgbClr val="DBE8B1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DBE8B1"/>
                </a:solidFill>
                <a:latin typeface="Verdana"/>
                <a:cs typeface="Verdana"/>
              </a:rPr>
              <a:t>syphilis</a:t>
            </a:r>
            <a:endParaRPr sz="2800">
              <a:latin typeface="Verdana"/>
              <a:cs typeface="Verdana"/>
            </a:endParaRPr>
          </a:p>
          <a:p>
            <a:pPr marL="355600" marR="165735" indent="-343535">
              <a:spcBef>
                <a:spcPts val="2680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blotchy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rash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that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can</a:t>
            </a:r>
            <a:r>
              <a:rPr sz="28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appear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anywhere</a:t>
            </a:r>
            <a:r>
              <a:rPr sz="28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on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body,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55600" marR="102235" indent="-343535">
              <a:buSzPct val="96428"/>
              <a:buFont typeface="Wingdings"/>
              <a:buChar char=""/>
              <a:tabLst>
                <a:tab pos="355600" algn="l"/>
                <a:tab pos="362585" algn="l"/>
                <a:tab pos="141033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Small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skin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growths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on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women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these</a:t>
            </a:r>
            <a:r>
              <a:rPr sz="2800" b="1" spc="-7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often</a:t>
            </a:r>
            <a:r>
              <a:rPr sz="2800" b="1" spc="-7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appear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on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vulva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for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both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men</a:t>
            </a:r>
            <a:r>
              <a:rPr sz="28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women</a:t>
            </a:r>
            <a:r>
              <a:rPr sz="2800" b="1" spc="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they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may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appear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around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anus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62585" indent="-350520">
              <a:buClr>
                <a:srgbClr val="507800"/>
              </a:buClr>
              <a:buSzPct val="96428"/>
              <a:buFont typeface="Wingdings"/>
              <a:buChar char=""/>
              <a:tabLst>
                <a:tab pos="362585" algn="l"/>
              </a:tabLst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White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patches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mouth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4170">
              <a:spcBef>
                <a:spcPts val="67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flu-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like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symptoms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such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as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tiredness,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headaches,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joint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pains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high</a:t>
            </a:r>
            <a:r>
              <a:rPr sz="28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temperature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(fever)</a:t>
            </a:r>
            <a:r>
              <a:rPr sz="2800" b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swollen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glands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occasionally,</a:t>
            </a:r>
            <a:r>
              <a:rPr sz="2800" b="1" spc="-7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patchy</a:t>
            </a:r>
            <a:r>
              <a:rPr sz="28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hair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loss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538633"/>
            <a:ext cx="8756015" cy="4732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Clr>
                <a:srgbClr val="507800"/>
              </a:buClr>
              <a:buFont typeface="Wingdings"/>
              <a:buChar char=""/>
              <a:tabLst>
                <a:tab pos="355600" algn="l"/>
                <a:tab pos="1336675" algn="l"/>
                <a:tab pos="1766570" algn="l"/>
                <a:tab pos="2126615" algn="l"/>
                <a:tab pos="3784600" algn="l"/>
                <a:tab pos="5045710" algn="l"/>
                <a:tab pos="6272530" algn="l"/>
                <a:tab pos="6844030" algn="l"/>
                <a:tab pos="7528559" algn="l"/>
              </a:tabLst>
            </a:pP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AIDS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retroviral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disease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caused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by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‘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Human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Immuno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Deficiency’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(HIV)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virus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3165"/>
              </a:spcBef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5600" marR="109855" indent="-342900">
              <a:lnSpc>
                <a:spcPct val="150000"/>
              </a:lnSpc>
              <a:buClr>
                <a:srgbClr val="507800"/>
              </a:buClr>
              <a:buFont typeface="Wingdings"/>
              <a:buChar char=""/>
              <a:tabLst>
                <a:tab pos="355600" algn="l"/>
              </a:tabLst>
            </a:pP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It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is</a:t>
            </a:r>
            <a:r>
              <a:rPr sz="2800" b="1" spc="-7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characterized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by</a:t>
            </a:r>
            <a:r>
              <a:rPr sz="2800" b="1" spc="-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profound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immunosuppression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with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associated</a:t>
            </a:r>
            <a:r>
              <a:rPr sz="2800" b="1" spc="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opportunistic</a:t>
            </a:r>
            <a:r>
              <a:rPr sz="2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infections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malignancies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,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wasting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-1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-1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central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nervous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(CNS) degeneration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920" y="1240028"/>
            <a:ext cx="62744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3715" indent="-501650">
              <a:spcBef>
                <a:spcPts val="95"/>
              </a:spcBef>
              <a:buSzPct val="97500"/>
              <a:buFont typeface="Wingdings"/>
              <a:buChar char=""/>
              <a:tabLst>
                <a:tab pos="513715" algn="l"/>
              </a:tabLst>
            </a:pPr>
            <a:r>
              <a:rPr sz="4000" b="1" spc="-10" dirty="0">
                <a:solidFill>
                  <a:srgbClr val="507800"/>
                </a:solidFill>
                <a:latin typeface="Verdana"/>
                <a:cs typeface="Verdana"/>
              </a:rPr>
              <a:t>Complications</a:t>
            </a:r>
            <a:r>
              <a:rPr sz="4000" b="1" spc="-2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4000" b="1" spc="-10" dirty="0">
                <a:solidFill>
                  <a:srgbClr val="507800"/>
                </a:solidFill>
                <a:latin typeface="Verdana"/>
                <a:cs typeface="Verdana"/>
              </a:rPr>
              <a:t>?????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381000"/>
            <a:ext cx="8153400" cy="6019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1"/>
            <a:ext cx="9144000" cy="6594475"/>
            <a:chOff x="0" y="0"/>
            <a:chExt cx="9144000" cy="6594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111" y="3054095"/>
              <a:ext cx="5343144" cy="13929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6594348"/>
            </a:xfrm>
            <a:prstGeom prst="rect">
              <a:avLst/>
            </a:prstGeom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1266" y="2226309"/>
            <a:ext cx="3091180" cy="8483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" dirty="0">
                <a:solidFill>
                  <a:srgbClr val="507800"/>
                </a:solidFill>
              </a:rPr>
              <a:t>Typhoid</a:t>
            </a:r>
            <a:endParaRPr sz="54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0" y="935482"/>
            <a:ext cx="8634730" cy="38440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spcBef>
                <a:spcPts val="9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Typhoid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fever,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also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known</a:t>
            </a:r>
            <a:r>
              <a:rPr sz="2800" b="1" spc="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as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enteric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fever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,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is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a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potentially</a:t>
            </a:r>
            <a:r>
              <a:rPr sz="28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fatal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multisystemic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illness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caused</a:t>
            </a:r>
            <a:r>
              <a:rPr sz="28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primarily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by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Salmonella</a:t>
            </a:r>
            <a:r>
              <a:rPr sz="28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Caused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by</a:t>
            </a:r>
            <a:r>
              <a:rPr sz="28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S.</a:t>
            </a:r>
            <a:r>
              <a:rPr sz="2800" b="1" i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typhi,</a:t>
            </a:r>
            <a:r>
              <a:rPr sz="2800" b="1" i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S.</a:t>
            </a:r>
            <a:r>
              <a:rPr sz="2800" b="1" i="1" spc="-4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paratyphi</a:t>
            </a:r>
            <a:r>
              <a:rPr sz="2800" b="1" i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A,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B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rarely</a:t>
            </a:r>
            <a:r>
              <a:rPr sz="28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90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62585" indent="-350520">
              <a:buSzPct val="96428"/>
              <a:buFont typeface="Wingdings"/>
              <a:buChar char=""/>
              <a:tabLst>
                <a:tab pos="362585" algn="l"/>
              </a:tabLst>
            </a:pP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Salmonella</a:t>
            </a:r>
            <a:r>
              <a:rPr sz="2800" b="1" i="1" spc="-7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–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flaggellated,</a:t>
            </a:r>
            <a:r>
              <a:rPr sz="28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gram</a:t>
            </a:r>
            <a:r>
              <a:rPr sz="28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negative</a:t>
            </a:r>
            <a:r>
              <a:rPr sz="28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bacteria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0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62585" indent="-350520">
              <a:spcBef>
                <a:spcPts val="5"/>
              </a:spcBef>
              <a:buSzPct val="96428"/>
              <a:buFont typeface="Wingdings"/>
              <a:buChar char=""/>
              <a:tabLst>
                <a:tab pos="362585" algn="l"/>
              </a:tabLst>
            </a:pP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Food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borne</a:t>
            </a:r>
            <a:r>
              <a:rPr sz="2800" b="1" spc="-6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water</a:t>
            </a:r>
            <a:r>
              <a:rPr sz="28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borne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1340" y="5801055"/>
            <a:ext cx="45046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2585" indent="-350520">
              <a:spcBef>
                <a:spcPts val="95"/>
              </a:spcBef>
              <a:buClr>
                <a:srgbClr val="507800"/>
              </a:buClr>
              <a:buSzPct val="96428"/>
              <a:buFont typeface="Wingdings"/>
              <a:buChar char=""/>
              <a:tabLst>
                <a:tab pos="362585" algn="l"/>
              </a:tabLst>
            </a:pPr>
            <a:r>
              <a:rPr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S.</a:t>
            </a:r>
            <a:r>
              <a:rPr sz="28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typhi</a:t>
            </a:r>
            <a:r>
              <a:rPr sz="2800" b="1" i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seen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only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in</a:t>
            </a: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human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901"/>
            <a:ext cx="1051560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Pathophysiology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2739" y="759333"/>
            <a:ext cx="8698230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Clr>
                <a:srgbClr val="507800"/>
              </a:buClr>
              <a:buFont typeface="Wingdings"/>
              <a:buChar char=""/>
              <a:tabLst>
                <a:tab pos="355600" algn="l"/>
              </a:tabLst>
            </a:pPr>
            <a:r>
              <a:rPr sz="2600" b="1" i="1" dirty="0">
                <a:solidFill>
                  <a:srgbClr val="161616"/>
                </a:solidFill>
                <a:latin typeface="Times New Roman"/>
                <a:cs typeface="Times New Roman"/>
              </a:rPr>
              <a:t>Salmonella</a:t>
            </a:r>
            <a:r>
              <a:rPr sz="2600" b="1" i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species,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when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present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in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gut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are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engulfed</a:t>
            </a:r>
            <a:r>
              <a:rPr sz="26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by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phagocytic</a:t>
            </a:r>
            <a:r>
              <a:rPr sz="26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, and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present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them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to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macrophages</a:t>
            </a:r>
            <a:r>
              <a:rPr sz="2600" b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in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lamina</a:t>
            </a:r>
            <a:r>
              <a:rPr sz="26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propria.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2978657"/>
            <a:ext cx="8305800" cy="1611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Font typeface="Wingdings"/>
              <a:buChar char=""/>
              <a:tabLst>
                <a:tab pos="355600" algn="l"/>
              </a:tabLst>
            </a:pP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With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toll-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like</a:t>
            </a:r>
            <a:r>
              <a:rPr sz="2600" b="1" spc="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receptor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(TLR)–5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6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TLR-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4/MD2/CD-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14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complex,</a:t>
            </a:r>
            <a:r>
              <a:rPr sz="26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macrophages</a:t>
            </a:r>
            <a:r>
              <a:rPr sz="26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recognize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pathogen-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associated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molecular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patterns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(PAMPs)</a:t>
            </a:r>
            <a:r>
              <a:rPr sz="26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such</a:t>
            </a:r>
            <a:r>
              <a:rPr sz="26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as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flagella 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and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lipopolysaccharides.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2739" y="5594400"/>
            <a:ext cx="8394700" cy="1215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Wingdings"/>
              <a:buChar char=""/>
              <a:tabLst>
                <a:tab pos="355600" algn="l"/>
              </a:tabLst>
            </a:pP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Macrophages</a:t>
            </a:r>
            <a:r>
              <a:rPr sz="26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intestinal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epithelial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cells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then</a:t>
            </a:r>
            <a:r>
              <a:rPr sz="2600" b="1" spc="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attract</a:t>
            </a:r>
            <a:r>
              <a:rPr sz="26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T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neutrophils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interleukin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8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(IL-8),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causing 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inflammation</a:t>
            </a:r>
            <a:r>
              <a:rPr sz="2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suppressing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infection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859282"/>
            <a:ext cx="8709660" cy="4804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Clr>
                <a:srgbClr val="507800"/>
              </a:buClr>
              <a:buFont typeface="Wingdings"/>
              <a:buChar char=""/>
              <a:tabLst>
                <a:tab pos="355600" algn="l"/>
              </a:tabLst>
            </a:pP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Nontyphoidal</a:t>
            </a:r>
            <a:r>
              <a:rPr sz="26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1F5F"/>
                </a:solidFill>
                <a:latin typeface="Times New Roman"/>
                <a:cs typeface="Times New Roman"/>
              </a:rPr>
              <a:t>salmonellae</a:t>
            </a:r>
            <a:r>
              <a:rPr sz="26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are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phagocytized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throughout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the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distal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ileum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colon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420"/>
              </a:spcBef>
              <a:buFont typeface="Wingdings"/>
              <a:buChar char=""/>
            </a:pPr>
            <a:endParaRPr sz="2600">
              <a:latin typeface="Times New Roman"/>
              <a:cs typeface="Times New Roman"/>
            </a:endParaRPr>
          </a:p>
          <a:p>
            <a:pPr marL="355600" marR="29209" indent="-349885">
              <a:buSzPct val="94642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S</a:t>
            </a:r>
            <a:r>
              <a:rPr sz="2800" b="1" i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507800"/>
                </a:solidFill>
                <a:latin typeface="Times New Roman"/>
                <a:cs typeface="Times New Roman"/>
              </a:rPr>
              <a:t>typhi</a:t>
            </a:r>
            <a:r>
              <a:rPr sz="2800" b="1" i="1" spc="-5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and</a:t>
            </a:r>
            <a:r>
              <a:rPr sz="2800" b="1" spc="-3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07800"/>
                </a:solidFill>
                <a:latin typeface="Times New Roman"/>
                <a:cs typeface="Times New Roman"/>
              </a:rPr>
              <a:t>paratyphi</a:t>
            </a:r>
            <a:r>
              <a:rPr sz="28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have</a:t>
            </a:r>
            <a:r>
              <a:rPr sz="2600" b="1" spc="-4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specialized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fimbriae</a:t>
            </a:r>
            <a:r>
              <a:rPr sz="26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that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adhere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epithelium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over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clusters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of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lymphoid</a:t>
            </a:r>
            <a:r>
              <a:rPr sz="2600" b="1" spc="-3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tissue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in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ileum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(Peyer</a:t>
            </a:r>
            <a:r>
              <a:rPr sz="26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patches),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main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relay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point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for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macrophages</a:t>
            </a:r>
            <a:r>
              <a:rPr sz="2600" b="1" spc="-6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traveling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from</a:t>
            </a:r>
            <a:r>
              <a:rPr sz="2600" b="1" spc="-2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gut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into the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lymphatic system.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390"/>
              </a:spcBef>
              <a:buFont typeface="Wingdings"/>
              <a:buChar char=""/>
            </a:pPr>
            <a:endParaRPr sz="2600">
              <a:latin typeface="Times New Roman"/>
              <a:cs typeface="Times New Roman"/>
            </a:endParaRPr>
          </a:p>
          <a:p>
            <a:pPr marL="355600" marR="53340" indent="-342900">
              <a:buFont typeface="Wingdings"/>
              <a:buChar char=""/>
              <a:tabLst>
                <a:tab pos="355600" algn="l"/>
              </a:tabLst>
            </a:pP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bacteria</a:t>
            </a:r>
            <a:r>
              <a:rPr sz="2600" b="1" spc="-2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then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induce</a:t>
            </a:r>
            <a:r>
              <a:rPr sz="2600" b="1" spc="-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their</a:t>
            </a:r>
            <a:r>
              <a:rPr sz="2600" b="1" spc="-1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host</a:t>
            </a:r>
            <a:r>
              <a:rPr sz="2600" b="1" spc="-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macrophages</a:t>
            </a:r>
            <a:r>
              <a:rPr sz="2600" b="1" spc="-50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507800"/>
                </a:solidFill>
                <a:latin typeface="Times New Roman"/>
                <a:cs typeface="Times New Roman"/>
              </a:rPr>
              <a:t>to</a:t>
            </a:r>
            <a:r>
              <a:rPr sz="2600" b="1" spc="15" dirty="0">
                <a:solidFill>
                  <a:srgbClr val="5078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attract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more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macrophages.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768477"/>
            <a:ext cx="8577580" cy="4965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25805" indent="-342900">
              <a:spcBef>
                <a:spcPts val="105"/>
              </a:spcBef>
              <a:buClr>
                <a:srgbClr val="507800"/>
              </a:buClr>
              <a:buFont typeface="Wingdings"/>
              <a:buChar char=""/>
              <a:tabLst>
                <a:tab pos="355600" algn="l"/>
              </a:tabLst>
            </a:pPr>
            <a:r>
              <a:rPr sz="2000" b="1" i="1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r>
              <a:rPr sz="2000" b="1" i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Verdana"/>
                <a:cs typeface="Verdana"/>
              </a:rPr>
              <a:t>typhi</a:t>
            </a:r>
            <a:r>
              <a:rPr sz="2000" b="1" i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has</a:t>
            </a:r>
            <a:r>
              <a:rPr sz="20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20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Vi</a:t>
            </a:r>
            <a:r>
              <a:rPr sz="2000" b="1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capsular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antigen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that</a:t>
            </a:r>
            <a:r>
              <a:rPr sz="20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masks</a:t>
            </a:r>
            <a:r>
              <a:rPr sz="2000" b="1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PAMPs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,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avoiding</a:t>
            </a:r>
            <a:r>
              <a:rPr sz="2000" b="1" spc="-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neutrophil-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based</a:t>
            </a:r>
            <a:r>
              <a:rPr sz="2000" b="1" spc="-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inflammation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25"/>
              </a:spcBef>
              <a:buClr>
                <a:srgbClr val="507800"/>
              </a:buClr>
              <a:buFont typeface="Wingdings"/>
              <a:buChar char=""/>
            </a:pPr>
            <a:endParaRPr sz="2000">
              <a:latin typeface="Verdana"/>
              <a:cs typeface="Verdana"/>
            </a:endParaRPr>
          </a:p>
          <a:p>
            <a:pPr marL="355600" marR="5080" indent="-342900">
              <a:buClr>
                <a:srgbClr val="507800"/>
              </a:buClr>
              <a:buFont typeface="Wingdings"/>
              <a:buChar char=""/>
              <a:tabLst>
                <a:tab pos="355600" algn="l"/>
              </a:tabLst>
            </a:pP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Typhoidal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salmonella</a:t>
            </a:r>
            <a:r>
              <a:rPr sz="2000" b="1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co-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opt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macrophages'</a:t>
            </a:r>
            <a:r>
              <a:rPr sz="2000" b="1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cellular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machinery</a:t>
            </a:r>
            <a:r>
              <a:rPr sz="2000" b="1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for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their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own</a:t>
            </a:r>
            <a:r>
              <a:rPr sz="2000" b="1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reproduction</a:t>
            </a:r>
            <a:r>
              <a:rPr sz="2000" b="1" spc="-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as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they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are</a:t>
            </a:r>
            <a:r>
              <a:rPr sz="2000" b="1" spc="-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carried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through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mesenteric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lymph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nodes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to</a:t>
            </a:r>
            <a:r>
              <a:rPr sz="2000" b="1" spc="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the</a:t>
            </a:r>
            <a:r>
              <a:rPr sz="2000" b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Verdana"/>
                <a:cs typeface="Verdana"/>
              </a:rPr>
              <a:t>lymphatics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and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then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through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to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reticuloendothelial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tissues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the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liver,</a:t>
            </a:r>
            <a:r>
              <a:rPr sz="2000" b="1" spc="-3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spleen,</a:t>
            </a:r>
            <a:r>
              <a:rPr sz="2000" b="1" spc="-3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bone</a:t>
            </a:r>
            <a:r>
              <a:rPr sz="2000" b="1" spc="-6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marrow,</a:t>
            </a:r>
            <a:r>
              <a:rPr sz="2000" b="1" spc="-4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and</a:t>
            </a:r>
            <a:r>
              <a:rPr sz="2000" b="1" spc="-4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lymph</a:t>
            </a:r>
            <a:r>
              <a:rPr sz="2000" b="1" spc="-2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Verdana"/>
                <a:cs typeface="Verdana"/>
              </a:rPr>
              <a:t>nodes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35"/>
              </a:spcBef>
              <a:buClr>
                <a:srgbClr val="507800"/>
              </a:buClr>
              <a:buFont typeface="Wingdings"/>
              <a:buChar char=""/>
            </a:pPr>
            <a:endParaRPr sz="2000">
              <a:latin typeface="Verdana"/>
              <a:cs typeface="Verdana"/>
            </a:endParaRPr>
          </a:p>
          <a:p>
            <a:pPr marL="355600" marR="481330" indent="-342900">
              <a:buFont typeface="Wingdings"/>
              <a:buChar char=""/>
              <a:tabLst>
                <a:tab pos="355600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There,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they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pause</a:t>
            </a:r>
            <a:r>
              <a:rPr sz="2000" b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and</a:t>
            </a:r>
            <a:r>
              <a:rPr sz="2000" b="1" spc="-1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continue</a:t>
            </a:r>
            <a:r>
              <a:rPr sz="2000" b="1" spc="-2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to</a:t>
            </a:r>
            <a:r>
              <a:rPr sz="2000" b="1" spc="-2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multiply</a:t>
            </a:r>
            <a:r>
              <a:rPr sz="2000" b="1" spc="-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until 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some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critical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density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is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reached.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30"/>
              </a:spcBef>
              <a:buClr>
                <a:srgbClr val="507800"/>
              </a:buClr>
              <a:buFont typeface="Wingdings"/>
              <a:buChar char=""/>
            </a:pPr>
            <a:endParaRPr sz="2000">
              <a:latin typeface="Verdana"/>
              <a:cs typeface="Verdana"/>
            </a:endParaRPr>
          </a:p>
          <a:p>
            <a:pPr marL="355600" marR="329565" indent="-342900">
              <a:buFont typeface="Wingdings"/>
              <a:buChar char=""/>
              <a:tabLst>
                <a:tab pos="355600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Afterward,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bacteria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induce</a:t>
            </a:r>
            <a:r>
              <a:rPr sz="2000" b="1" spc="-3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Verdana"/>
                <a:cs typeface="Verdana"/>
              </a:rPr>
              <a:t>macrophage</a:t>
            </a:r>
            <a:r>
              <a:rPr sz="2000" b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Verdana"/>
                <a:cs typeface="Verdana"/>
              </a:rPr>
              <a:t>apoptosis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,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breaking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out into</a:t>
            </a:r>
            <a:r>
              <a:rPr sz="2000" b="1" spc="-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bloodstream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to</a:t>
            </a:r>
            <a:r>
              <a:rPr sz="2000" b="1" spc="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invade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rest 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of </a:t>
            </a:r>
            <a:r>
              <a:rPr sz="20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0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Verdana"/>
                <a:cs typeface="Verdana"/>
              </a:rPr>
              <a:t>body.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869951"/>
            <a:ext cx="8695055" cy="558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8415" indent="-342900">
              <a:spcBef>
                <a:spcPts val="100"/>
              </a:spcBef>
              <a:buFont typeface="Wingdings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bacteria</a:t>
            </a:r>
            <a:r>
              <a:rPr sz="24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then</a:t>
            </a:r>
            <a:r>
              <a:rPr sz="24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infect</a:t>
            </a:r>
            <a:r>
              <a:rPr sz="2400" b="1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400" b="1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gallbladder</a:t>
            </a:r>
            <a:r>
              <a:rPr sz="2400" b="1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507800"/>
                </a:solidFill>
                <a:latin typeface="Verdana"/>
                <a:cs typeface="Verdana"/>
              </a:rPr>
              <a:t>via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either</a:t>
            </a:r>
            <a:r>
              <a:rPr sz="2400" b="1" spc="-7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bacteremia</a:t>
            </a:r>
            <a:r>
              <a:rPr sz="2400" b="1" spc="-8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r>
              <a:rPr sz="2400" b="1" spc="-9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direct</a:t>
            </a:r>
            <a:r>
              <a:rPr sz="2400" b="1" spc="-8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extension</a:t>
            </a:r>
            <a:r>
              <a:rPr sz="2400" b="1" spc="-8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400" b="1" spc="-7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infected bile.</a:t>
            </a:r>
            <a:endParaRPr sz="2400">
              <a:latin typeface="Verdana"/>
              <a:cs typeface="Verdana"/>
            </a:endParaRPr>
          </a:p>
          <a:p>
            <a:pPr>
              <a:spcBef>
                <a:spcPts val="1115"/>
              </a:spcBef>
              <a:buClr>
                <a:srgbClr val="507800"/>
              </a:buClr>
              <a:buFont typeface="Wingdings"/>
              <a:buChar char=""/>
            </a:pPr>
            <a:endParaRPr sz="2400">
              <a:latin typeface="Verdana"/>
              <a:cs typeface="Verdana"/>
            </a:endParaRPr>
          </a:p>
          <a:p>
            <a:pPr marL="355600" marR="540385" indent="-342900">
              <a:buFont typeface="Wingdings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4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result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is</a:t>
            </a:r>
            <a:r>
              <a:rPr sz="24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that</a:t>
            </a:r>
            <a:r>
              <a:rPr sz="24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4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organism</a:t>
            </a:r>
            <a:r>
              <a:rPr sz="2400" b="1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Verdana"/>
                <a:cs typeface="Verdana"/>
              </a:rPr>
              <a:t>re-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enters</a:t>
            </a:r>
            <a:r>
              <a:rPr sz="2400" b="1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Verdana"/>
                <a:cs typeface="Verdana"/>
              </a:rPr>
              <a:t>the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gastrointestinal</a:t>
            </a:r>
            <a:r>
              <a:rPr sz="2400" b="1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tract</a:t>
            </a:r>
            <a:r>
              <a:rPr sz="2400" b="1" spc="-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in</a:t>
            </a:r>
            <a:r>
              <a:rPr sz="2400" b="1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400" b="1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bile</a:t>
            </a:r>
            <a:r>
              <a:rPr sz="24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2400" b="1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Verdana"/>
                <a:cs typeface="Verdana"/>
              </a:rPr>
              <a:t>r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einfects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Peyer</a:t>
            </a:r>
            <a:r>
              <a:rPr sz="2400" b="1" spc="-9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patches</a:t>
            </a:r>
            <a:endParaRPr sz="2400">
              <a:latin typeface="Verdana"/>
              <a:cs typeface="Verdana"/>
            </a:endParaRPr>
          </a:p>
          <a:p>
            <a:pPr>
              <a:spcBef>
                <a:spcPts val="1120"/>
              </a:spcBef>
              <a:buClr>
                <a:srgbClr val="507800"/>
              </a:buClr>
              <a:buFont typeface="Wingdings"/>
              <a:buChar char=""/>
            </a:pPr>
            <a:endParaRPr sz="2400">
              <a:latin typeface="Verdana"/>
              <a:cs typeface="Verdana"/>
            </a:endParaRPr>
          </a:p>
          <a:p>
            <a:pPr marL="355600" marR="5080" indent="-342900">
              <a:buFont typeface="Wingdings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Bacteria</a:t>
            </a:r>
            <a:r>
              <a:rPr sz="24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that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do</a:t>
            </a:r>
            <a:r>
              <a:rPr sz="24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not</a:t>
            </a:r>
            <a:r>
              <a:rPr sz="2400" b="1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reinfect</a:t>
            </a:r>
            <a:r>
              <a:rPr sz="2400" b="1" spc="-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4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host</a:t>
            </a:r>
            <a:r>
              <a:rPr sz="2400" b="1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Verdana"/>
                <a:cs typeface="Verdana"/>
              </a:rPr>
              <a:t>are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typically</a:t>
            </a:r>
            <a:r>
              <a:rPr sz="2400" b="1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shed</a:t>
            </a:r>
            <a:r>
              <a:rPr sz="2400" b="1" spc="-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in</a:t>
            </a:r>
            <a:r>
              <a:rPr sz="2400" b="1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400" b="1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stool</a:t>
            </a:r>
            <a:r>
              <a:rPr sz="24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and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are</a:t>
            </a:r>
            <a:r>
              <a:rPr sz="24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then</a:t>
            </a:r>
            <a:r>
              <a:rPr sz="24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available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to</a:t>
            </a:r>
            <a:r>
              <a:rPr sz="2400" b="1" spc="-6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infect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other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hosts</a:t>
            </a:r>
            <a:endParaRPr sz="2400">
              <a:latin typeface="Verdana"/>
              <a:cs typeface="Verdana"/>
            </a:endParaRPr>
          </a:p>
          <a:p>
            <a:pPr>
              <a:spcBef>
                <a:spcPts val="1115"/>
              </a:spcBef>
              <a:buClr>
                <a:srgbClr val="507800"/>
              </a:buClr>
              <a:buFont typeface="Wingdings"/>
              <a:buChar char=""/>
            </a:pPr>
            <a:endParaRPr sz="2400">
              <a:latin typeface="Verdana"/>
              <a:cs typeface="Verdana"/>
            </a:endParaRPr>
          </a:p>
          <a:p>
            <a:pPr marL="355600" marR="114935" indent="-342900">
              <a:buClr>
                <a:srgbClr val="507800"/>
              </a:buClr>
              <a:buFont typeface="Wingdings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Chronic</a:t>
            </a:r>
            <a:r>
              <a:rPr sz="2400" b="1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carriers</a:t>
            </a:r>
            <a:r>
              <a:rPr sz="2400" b="1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are</a:t>
            </a:r>
            <a:r>
              <a:rPr sz="2400" b="1" spc="-7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responsible</a:t>
            </a:r>
            <a:r>
              <a:rPr sz="24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for</a:t>
            </a:r>
            <a:r>
              <a:rPr sz="2400" b="1" spc="-7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much</a:t>
            </a:r>
            <a:r>
              <a:rPr sz="2400" b="1" spc="-7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400" b="1" spc="-7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507800"/>
                </a:solidFill>
                <a:latin typeface="Verdana"/>
                <a:cs typeface="Verdana"/>
              </a:rPr>
              <a:t>the </a:t>
            </a:r>
            <a:r>
              <a:rPr sz="2400" b="1" dirty="0">
                <a:solidFill>
                  <a:srgbClr val="FF0000"/>
                </a:solidFill>
                <a:latin typeface="Verdana"/>
                <a:cs typeface="Verdana"/>
              </a:rPr>
              <a:t>transmission</a:t>
            </a:r>
            <a:r>
              <a:rPr sz="24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4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400" b="1" spc="-10" dirty="0">
                <a:solidFill>
                  <a:srgbClr val="507800"/>
                </a:solidFill>
                <a:latin typeface="Verdana"/>
                <a:cs typeface="Verdana"/>
              </a:rPr>
              <a:t> organism.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28016"/>
            <a:ext cx="9034272" cy="657758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691520"/>
            <a:ext cx="8683625" cy="5477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95"/>
              </a:spcBef>
              <a:buClr>
                <a:srgbClr val="507800"/>
              </a:buClr>
              <a:buFont typeface="Wingdings"/>
              <a:buChar char=""/>
              <a:tabLst>
                <a:tab pos="355600" algn="l"/>
              </a:tabLst>
            </a:pP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Retroviruses</a:t>
            </a:r>
            <a:r>
              <a:rPr sz="2800" b="1" spc="3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are</a:t>
            </a:r>
            <a:r>
              <a:rPr sz="2800" b="1" spc="3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unable</a:t>
            </a:r>
            <a:r>
              <a:rPr sz="2800" b="1" spc="3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replicate</a:t>
            </a:r>
            <a:r>
              <a:rPr sz="280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outside</a:t>
            </a:r>
            <a:r>
              <a:rPr sz="2800" b="1" spc="3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3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living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host</a:t>
            </a:r>
            <a:r>
              <a:rPr sz="2800" b="1" spc="2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cells</a:t>
            </a:r>
            <a:r>
              <a:rPr sz="2800" b="1" spc="29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because</a:t>
            </a:r>
            <a:r>
              <a:rPr sz="2800" b="1" spc="30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they</a:t>
            </a:r>
            <a:r>
              <a:rPr sz="2800" b="1" spc="3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contain</a:t>
            </a:r>
            <a:r>
              <a:rPr sz="2800" b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only</a:t>
            </a:r>
            <a:r>
              <a:rPr sz="2800" b="1" spc="2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RNA</a:t>
            </a:r>
            <a:r>
              <a:rPr sz="2800" b="1" spc="2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29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65" dirty="0">
                <a:solidFill>
                  <a:srgbClr val="161616"/>
                </a:solidFill>
                <a:latin typeface="Times New Roman"/>
                <a:cs typeface="Times New Roman"/>
              </a:rPr>
              <a:t>do</a:t>
            </a:r>
            <a:r>
              <a:rPr sz="2800" b="1" spc="2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not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contain</a:t>
            </a:r>
            <a:r>
              <a:rPr sz="2800" b="1" spc="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DNA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>
              <a:spcBef>
                <a:spcPts val="1625"/>
              </a:spcBef>
              <a:buClr>
                <a:srgbClr val="507800"/>
              </a:buClr>
              <a:buFont typeface="Wingdings"/>
              <a:buChar char=""/>
            </a:pPr>
            <a:endParaRPr sz="2800">
              <a:latin typeface="Times New Roman"/>
              <a:cs typeface="Times New Roman"/>
            </a:endParaRPr>
          </a:p>
          <a:p>
            <a:pPr marL="354965" indent="-342265" algn="just">
              <a:buClr>
                <a:srgbClr val="507800"/>
              </a:buClr>
              <a:buFont typeface="Wingdings"/>
              <a:buChar char=""/>
              <a:tabLst>
                <a:tab pos="354965" algn="l"/>
              </a:tabLst>
            </a:pP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Two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types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5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viruses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–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45" dirty="0">
                <a:solidFill>
                  <a:srgbClr val="FF0000"/>
                </a:solidFill>
                <a:latin typeface="Times New Roman"/>
                <a:cs typeface="Times New Roman"/>
              </a:rPr>
              <a:t>HIV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type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HIV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type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50000"/>
              </a:lnSpc>
              <a:spcBef>
                <a:spcPts val="675"/>
              </a:spcBef>
              <a:buClr>
                <a:srgbClr val="507800"/>
              </a:buClr>
              <a:buFont typeface="Wingdings"/>
              <a:buChar char=""/>
              <a:tabLst>
                <a:tab pos="355600" algn="l"/>
              </a:tabLst>
            </a:pP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800" b="1" spc="29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is</a:t>
            </a:r>
            <a:r>
              <a:rPr sz="2800" b="1" spc="28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transmitted</a:t>
            </a:r>
            <a:r>
              <a:rPr sz="2800" b="1" spc="29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from</a:t>
            </a:r>
            <a:r>
              <a:rPr sz="2800" b="1" spc="295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spc="50" dirty="0">
                <a:solidFill>
                  <a:srgbClr val="161616"/>
                </a:solidFill>
                <a:latin typeface="Times New Roman"/>
                <a:cs typeface="Times New Roman"/>
              </a:rPr>
              <a:t>one</a:t>
            </a:r>
            <a:r>
              <a:rPr sz="2800" b="1" spc="275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person</a:t>
            </a:r>
            <a:r>
              <a:rPr sz="2800" b="1" spc="29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spc="65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28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another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through</a:t>
            </a:r>
            <a:r>
              <a:rPr sz="2800" b="1" spc="120" dirty="0">
                <a:solidFill>
                  <a:srgbClr val="161616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sexual</a:t>
            </a:r>
            <a:r>
              <a:rPr sz="2800" b="1" spc="1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contact,</a:t>
            </a:r>
            <a:r>
              <a:rPr sz="2800" b="1" spc="1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blood-</a:t>
            </a:r>
            <a:r>
              <a:rPr sz="28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to-</a:t>
            </a:r>
            <a:r>
              <a:rPr sz="2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contact,</a:t>
            </a:r>
            <a:r>
              <a:rPr sz="2800" b="1" spc="1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or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perinatally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28016"/>
            <a:ext cx="8881872" cy="672998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3241" y="944627"/>
            <a:ext cx="8495665" cy="435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 marR="819785">
              <a:spcBef>
                <a:spcPts val="105"/>
              </a:spcBef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following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are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modes</a:t>
            </a:r>
            <a:r>
              <a:rPr sz="20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transmission</a:t>
            </a:r>
            <a:r>
              <a:rPr sz="20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of</a:t>
            </a:r>
            <a:r>
              <a:rPr sz="2000" b="1" spc="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typhoidal salmonella: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30"/>
              </a:spcBef>
            </a:pPr>
            <a:endParaRPr sz="2000">
              <a:latin typeface="Verdana"/>
              <a:cs typeface="Verdana"/>
            </a:endParaRPr>
          </a:p>
          <a:p>
            <a:pPr marL="393700" marR="284480" indent="-342900">
              <a:buFont typeface="Wingdings"/>
              <a:buChar char=""/>
              <a:tabLst>
                <a:tab pos="393700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Oral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transmission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via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food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beverages</a:t>
            </a:r>
            <a:r>
              <a:rPr sz="20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handled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by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an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often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asymptomatic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individual—a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carrier—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who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chronically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sheds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bacteria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through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stool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or,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less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commonly,</a:t>
            </a:r>
            <a:r>
              <a:rPr sz="20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urine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30"/>
              </a:spcBef>
              <a:buClr>
                <a:srgbClr val="507800"/>
              </a:buClr>
              <a:buFont typeface="Wingdings"/>
              <a:buChar char=""/>
            </a:pPr>
            <a:endParaRPr sz="2000">
              <a:latin typeface="Verdana"/>
              <a:cs typeface="Verdana"/>
            </a:endParaRPr>
          </a:p>
          <a:p>
            <a:pPr marL="393700" marR="17780" indent="-342900">
              <a:buFont typeface="Wingdings"/>
              <a:buChar char=""/>
              <a:tabLst>
                <a:tab pos="393700" algn="l"/>
              </a:tabLst>
            </a:pP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Hand-to-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mouth</a:t>
            </a:r>
            <a:r>
              <a:rPr sz="20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transmission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after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using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</a:t>
            </a:r>
            <a:r>
              <a:rPr sz="2000" b="1" spc="-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contaminated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toilet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and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neglecting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hand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hygiene</a:t>
            </a:r>
            <a:endParaRPr sz="2000">
              <a:latin typeface="Verdana"/>
              <a:cs typeface="Verdana"/>
            </a:endParaRPr>
          </a:p>
          <a:p>
            <a:pPr>
              <a:spcBef>
                <a:spcPts val="930"/>
              </a:spcBef>
              <a:buClr>
                <a:srgbClr val="507800"/>
              </a:buClr>
              <a:buFont typeface="Wingdings"/>
              <a:buChar char=""/>
            </a:pPr>
            <a:endParaRPr sz="2000">
              <a:latin typeface="Verdana"/>
              <a:cs typeface="Verdana"/>
            </a:endParaRPr>
          </a:p>
          <a:p>
            <a:pPr marL="393065" indent="-342265">
              <a:buFont typeface="Wingdings"/>
              <a:buChar char=""/>
              <a:tabLst>
                <a:tab pos="393065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Oral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transmission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via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sewage-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contaminated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water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or</a:t>
            </a:r>
            <a:endParaRPr sz="2000">
              <a:latin typeface="Verdana"/>
              <a:cs typeface="Verdana"/>
            </a:endParaRPr>
          </a:p>
          <a:p>
            <a:pPr marL="393700">
              <a:spcBef>
                <a:spcPts val="5"/>
              </a:spcBef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shellfish</a:t>
            </a:r>
            <a:r>
              <a:rPr sz="2000" b="1" spc="-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(especially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in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the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developing</a:t>
            </a:r>
            <a:r>
              <a:rPr sz="2000" b="1" spc="-5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world).</a:t>
            </a:r>
            <a:r>
              <a:rPr sz="2000" b="1" spc="1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1950" b="1" baseline="25641" dirty="0">
                <a:solidFill>
                  <a:srgbClr val="507800"/>
                </a:solidFill>
                <a:latin typeface="Verdana"/>
                <a:cs typeface="Verdana"/>
              </a:rPr>
              <a:t>[10,</a:t>
            </a:r>
            <a:r>
              <a:rPr sz="1950" b="1" spc="22" baseline="25641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1950" b="1" baseline="25641" dirty="0">
                <a:solidFill>
                  <a:srgbClr val="507800"/>
                </a:solidFill>
                <a:latin typeface="Verdana"/>
                <a:cs typeface="Verdana"/>
              </a:rPr>
              <a:t>11, </a:t>
            </a:r>
            <a:r>
              <a:rPr sz="1950" b="1" spc="-37" baseline="25641" dirty="0">
                <a:solidFill>
                  <a:srgbClr val="507800"/>
                </a:solidFill>
                <a:latin typeface="Verdana"/>
                <a:cs typeface="Verdana"/>
              </a:rPr>
              <a:t>12]</a:t>
            </a:r>
            <a:endParaRPr sz="1950" baseline="25641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901"/>
            <a:ext cx="1051560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Signs</a:t>
            </a:r>
            <a:r>
              <a:rPr spc="-55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10" dirty="0"/>
              <a:t>symptoms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2362200" y="1825625"/>
            <a:ext cx="10515600" cy="26603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Systemic</a:t>
            </a:r>
            <a:r>
              <a:rPr spc="-50" dirty="0"/>
              <a:t> </a:t>
            </a:r>
            <a:r>
              <a:rPr dirty="0"/>
              <a:t>dissemination</a:t>
            </a:r>
            <a:r>
              <a:rPr spc="-45" dirty="0"/>
              <a:t> </a:t>
            </a:r>
            <a:r>
              <a:rPr dirty="0"/>
              <a:t>can</a:t>
            </a:r>
            <a:r>
              <a:rPr spc="-5" dirty="0"/>
              <a:t> </a:t>
            </a:r>
            <a:r>
              <a:rPr dirty="0"/>
              <a:t>cause</a:t>
            </a:r>
            <a:r>
              <a:rPr spc="-30" dirty="0"/>
              <a:t> </a:t>
            </a:r>
            <a:r>
              <a:rPr dirty="0"/>
              <a:t>extra</a:t>
            </a:r>
            <a:r>
              <a:rPr spc="-30" dirty="0"/>
              <a:t> </a:t>
            </a:r>
            <a:r>
              <a:rPr spc="-10" dirty="0"/>
              <a:t>intestinal </a:t>
            </a:r>
            <a:r>
              <a:rPr dirty="0"/>
              <a:t>complications</a:t>
            </a:r>
            <a:r>
              <a:rPr spc="-75" dirty="0"/>
              <a:t> </a:t>
            </a:r>
            <a:r>
              <a:rPr spc="-10" dirty="0"/>
              <a:t>including:</a:t>
            </a: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Font typeface="Wingdings"/>
              <a:buChar char=""/>
              <a:tabLst>
                <a:tab pos="354965" algn="l"/>
              </a:tabLst>
            </a:pPr>
            <a:r>
              <a:rPr spc="-10" dirty="0"/>
              <a:t>Encephalopathy,</a:t>
            </a:r>
          </a:p>
          <a:p>
            <a:pPr marL="354965" indent="-342265">
              <a:lnSpc>
                <a:spcPct val="100000"/>
              </a:lnSpc>
              <a:spcBef>
                <a:spcPts val="484"/>
              </a:spcBef>
              <a:buFont typeface="Wingdings"/>
              <a:buChar char=""/>
              <a:tabLst>
                <a:tab pos="354965" algn="l"/>
              </a:tabLst>
            </a:pPr>
            <a:r>
              <a:rPr spc="-10" dirty="0"/>
              <a:t>Meningitis,</a:t>
            </a: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"/>
              <a:tabLst>
                <a:tab pos="354965" algn="l"/>
              </a:tabLst>
            </a:pPr>
            <a:r>
              <a:rPr spc="-10" dirty="0"/>
              <a:t>Endocarditis,</a:t>
            </a: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"/>
              <a:tabLst>
                <a:tab pos="354965" algn="l"/>
              </a:tabLst>
            </a:pPr>
            <a:r>
              <a:rPr spc="-10" dirty="0"/>
              <a:t>Myocarditis,</a:t>
            </a: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"/>
              <a:tabLst>
                <a:tab pos="354965" algn="l"/>
              </a:tabLst>
            </a:pPr>
            <a:r>
              <a:rPr dirty="0"/>
              <a:t>Pneumonia,</a:t>
            </a:r>
            <a:r>
              <a:rPr spc="-55" dirty="0"/>
              <a:t> </a:t>
            </a:r>
            <a:r>
              <a:rPr spc="-25" dirty="0"/>
              <a:t>and</a:t>
            </a: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"/>
              <a:tabLst>
                <a:tab pos="354965" algn="l"/>
              </a:tabLst>
            </a:pPr>
            <a:r>
              <a:rPr spc="-10" dirty="0"/>
              <a:t>Cholecystitis.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55141" y="868427"/>
            <a:ext cx="858202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Font typeface="Wingdings"/>
              <a:buChar char=""/>
              <a:tabLst>
                <a:tab pos="355600" algn="l"/>
              </a:tabLst>
            </a:pP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An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initial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dysentery</a:t>
            </a:r>
            <a:r>
              <a:rPr sz="20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is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followed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by</a:t>
            </a:r>
            <a:r>
              <a:rPr sz="2000" b="1" spc="-3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bacteremia</a:t>
            </a:r>
            <a:r>
              <a:rPr sz="20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(90%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of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patients),fever,</a:t>
            </a:r>
            <a:r>
              <a:rPr sz="2000" b="1" spc="-5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and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abdominal</a:t>
            </a:r>
            <a:r>
              <a:rPr sz="20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pain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that</a:t>
            </a:r>
            <a:r>
              <a:rPr sz="2000" b="1" spc="-3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can</a:t>
            </a:r>
            <a:r>
              <a:rPr sz="2000" b="1" spc="-2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persist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for</a:t>
            </a:r>
            <a:r>
              <a:rPr sz="2000" b="1" spc="-2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50" dirty="0">
                <a:solidFill>
                  <a:srgbClr val="507800"/>
                </a:solidFill>
                <a:latin typeface="Verdana"/>
                <a:cs typeface="Verdana"/>
              </a:rPr>
              <a:t>2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weeks</a:t>
            </a:r>
            <a:r>
              <a:rPr sz="20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without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antibiotic</a:t>
            </a:r>
            <a:r>
              <a:rPr sz="2000" b="1" spc="-4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treatment</a:t>
            </a:r>
            <a:r>
              <a:rPr sz="2000" b="1" spc="-45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507800"/>
                </a:solidFill>
                <a:latin typeface="Verdana"/>
                <a:cs typeface="Verdana"/>
              </a:rPr>
              <a:t>(typhoid</a:t>
            </a:r>
            <a:r>
              <a:rPr sz="2000" b="1" spc="-60" dirty="0">
                <a:solidFill>
                  <a:srgbClr val="507800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507800"/>
                </a:solidFill>
                <a:latin typeface="Verdana"/>
                <a:cs typeface="Verdana"/>
              </a:rPr>
              <a:t>fever).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5732" y="996442"/>
            <a:ext cx="3785870" cy="51371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35" dirty="0">
                <a:solidFill>
                  <a:srgbClr val="161616"/>
                </a:solidFill>
                <a:latin typeface="Times New Roman"/>
                <a:cs typeface="Times New Roman"/>
              </a:rPr>
              <a:t>PATHOPHYSIOLOGY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3740" y="1584478"/>
            <a:ext cx="8388350" cy="4732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91135" indent="-344170">
              <a:lnSpc>
                <a:spcPct val="150000"/>
              </a:lnSpc>
              <a:spcBef>
                <a:spcPts val="100"/>
              </a:spcBef>
              <a:buSzPct val="96428"/>
              <a:buFont typeface="Wingdings"/>
              <a:buChar char=""/>
              <a:tabLst>
                <a:tab pos="355600" algn="l"/>
                <a:tab pos="361950" algn="l"/>
                <a:tab pos="1146175" algn="l"/>
                <a:tab pos="5322570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selectively</a:t>
            </a:r>
            <a:r>
              <a:rPr sz="2800" b="1" spc="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attacks</a:t>
            </a:r>
            <a:r>
              <a:rPr sz="2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lymphocytes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-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immune</a:t>
            </a:r>
            <a:r>
              <a:rPr sz="2800" b="1" spc="-8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cells</a:t>
            </a:r>
            <a:r>
              <a:rPr sz="2800" b="1" spc="-10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responsible</a:t>
            </a:r>
            <a:r>
              <a:rPr sz="2800" b="1" spc="-7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for</a:t>
            </a:r>
            <a:r>
              <a:rPr sz="2800" b="1" spc="-8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orchestrating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and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coordinating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immune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response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Infection.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3165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55600" marR="5080" indent="-344170">
              <a:lnSpc>
                <a:spcPct val="150000"/>
              </a:lnSpc>
              <a:buSzPct val="96428"/>
              <a:buFont typeface="Wingdings"/>
              <a:buChar char=""/>
              <a:tabLst>
                <a:tab pos="355600" algn="l"/>
                <a:tab pos="362585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People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with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50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 infection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have</a:t>
            </a:r>
            <a:r>
              <a:rPr sz="2800" b="1" spc="-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deteriorating immune</a:t>
            </a:r>
            <a:r>
              <a:rPr sz="28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thus</a:t>
            </a:r>
            <a:r>
              <a:rPr sz="2800" b="1" spc="-1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are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more</a:t>
            </a:r>
            <a:r>
              <a:rPr sz="2800" b="1" spc="-114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susceptible</a:t>
            </a:r>
            <a:r>
              <a:rPr sz="2800" b="1" spc="-1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45" dirty="0">
                <a:solidFill>
                  <a:srgbClr val="161616"/>
                </a:solidFill>
                <a:latin typeface="Times New Roman"/>
                <a:cs typeface="Times New Roman"/>
              </a:rPr>
              <a:t>to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severe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infections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with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ordinarily</a:t>
            </a:r>
            <a:r>
              <a:rPr sz="2800" b="1" spc="-3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harmless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organisms.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919" y="1192785"/>
            <a:ext cx="6642100" cy="45134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spcBef>
                <a:spcPts val="95"/>
              </a:spcBef>
              <a:buSzPct val="96428"/>
              <a:buFont typeface="Wingdings"/>
              <a:buChar char=""/>
              <a:tabLst>
                <a:tab pos="355600" algn="l"/>
                <a:tab pos="362585" algn="l"/>
                <a:tab pos="4142740" algn="l"/>
                <a:tab pos="6026150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spc="-150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infects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5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limited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number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of</a:t>
            </a:r>
            <a:r>
              <a:rPr sz="2800" b="1" spc="-3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types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body,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including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5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subset</a:t>
            </a:r>
            <a:r>
              <a:rPr sz="2800" b="1" spc="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of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lymphocytes</a:t>
            </a:r>
            <a:r>
              <a:rPr sz="2800" b="1" spc="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called</a:t>
            </a:r>
            <a:r>
              <a:rPr sz="2800" b="1" spc="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lymphocytes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also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known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as( 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T-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helper</a:t>
            </a:r>
            <a:r>
              <a:rPr sz="2800" b="1" spc="-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cells</a:t>
            </a:r>
            <a:r>
              <a:rPr sz="2800" b="1" spc="-1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or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	</a:t>
            </a:r>
            <a:r>
              <a:rPr sz="2800" b="1" spc="-350" dirty="0">
                <a:solidFill>
                  <a:srgbClr val="161616"/>
                </a:solidFill>
                <a:latin typeface="Times New Roman"/>
                <a:cs typeface="Times New Roman"/>
              </a:rPr>
              <a:t>T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cells),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macrophages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,</a:t>
            </a:r>
            <a:r>
              <a:rPr sz="2800" b="1" spc="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and</a:t>
            </a:r>
            <a:r>
              <a:rPr sz="2800" b="1" spc="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dendritic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cells.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90"/>
              </a:spcBef>
              <a:buClr>
                <a:srgbClr val="507800"/>
              </a:buClr>
              <a:buFont typeface="Wingdings"/>
              <a:buChar char=""/>
            </a:pPr>
            <a:endParaRPr sz="2800">
              <a:latin typeface="Times New Roman"/>
              <a:cs typeface="Times New Roman"/>
            </a:endParaRPr>
          </a:p>
          <a:p>
            <a:pPr marL="355600" marR="12065" indent="-343535">
              <a:buSzPct val="96428"/>
              <a:buFont typeface="Wingdings"/>
              <a:buChar char=""/>
              <a:tabLst>
                <a:tab pos="355600" algn="l"/>
                <a:tab pos="362585" algn="l"/>
                <a:tab pos="5215890" algn="l"/>
              </a:tabLst>
            </a:pPr>
            <a:r>
              <a:rPr sz="2800" dirty="0">
                <a:solidFill>
                  <a:srgbClr val="507800"/>
                </a:solidFill>
                <a:latin typeface="Times New Roman"/>
                <a:cs typeface="Times New Roman"/>
              </a:rPr>
              <a:t>	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Once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50" dirty="0">
                <a:solidFill>
                  <a:srgbClr val="161616"/>
                </a:solidFill>
                <a:latin typeface="Times New Roman"/>
                <a:cs typeface="Times New Roman"/>
              </a:rPr>
              <a:t>HIV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has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entered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the</a:t>
            </a:r>
            <a:r>
              <a:rPr sz="2800" b="1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bloodstream,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it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attaches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surface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CD4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spc="-30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161616"/>
                </a:solidFill>
                <a:latin typeface="Times New Roman"/>
                <a:cs typeface="Times New Roman"/>
              </a:rPr>
              <a:t>by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binding</a:t>
            </a:r>
            <a:r>
              <a:rPr sz="2800" b="1" spc="-6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70" dirty="0">
                <a:solidFill>
                  <a:srgbClr val="161616"/>
                </a:solidFill>
                <a:latin typeface="Times New Roman"/>
                <a:cs typeface="Times New Roman"/>
              </a:rPr>
              <a:t>to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5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55" dirty="0">
                <a:solidFill>
                  <a:srgbClr val="161616"/>
                </a:solidFill>
                <a:latin typeface="Times New Roman"/>
                <a:cs typeface="Times New Roman"/>
              </a:rPr>
              <a:t>CD4</a:t>
            </a:r>
            <a:r>
              <a:rPr sz="2800" b="1" spc="-4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receptor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161616"/>
                </a:solidFill>
                <a:latin typeface="Times New Roman"/>
                <a:cs typeface="Times New Roman"/>
              </a:rPr>
              <a:t>that</a:t>
            </a:r>
            <a:r>
              <a:rPr sz="2800" b="1" spc="-6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161616"/>
                </a:solidFill>
                <a:latin typeface="Times New Roman"/>
                <a:cs typeface="Times New Roman"/>
              </a:rPr>
              <a:t>has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130" dirty="0">
                <a:solidFill>
                  <a:srgbClr val="161616"/>
                </a:solidFill>
                <a:latin typeface="Times New Roman"/>
                <a:cs typeface="Times New Roman"/>
              </a:rPr>
              <a:t>a</a:t>
            </a:r>
            <a:r>
              <a:rPr sz="2800" b="1" spc="-5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high affinity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161616"/>
                </a:solidFill>
                <a:latin typeface="Times New Roman"/>
                <a:cs typeface="Times New Roman"/>
              </a:rPr>
              <a:t>for</a:t>
            </a:r>
            <a:r>
              <a:rPr sz="2800" b="1" spc="-120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161616"/>
                </a:solidFill>
                <a:latin typeface="Times New Roman"/>
                <a:cs typeface="Times New Roman"/>
              </a:rPr>
              <a:t>HIV.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152398"/>
            <a:ext cx="89154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90678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705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1049</Words>
  <Application>Microsoft Office PowerPoint</Application>
  <PresentationFormat>Widescreen</PresentationFormat>
  <Paragraphs>230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HIV, SYPHILLIS and TYPHOID</vt:lpstr>
      <vt:lpstr>PowerPoint Presentation</vt:lpstr>
      <vt:lpstr>PowerPoint Presentation</vt:lpstr>
      <vt:lpstr>PowerPoint Presentation</vt:lpstr>
      <vt:lpstr>PATHOPHYSIOLOGY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Phases of HIV Infection</vt:lpstr>
      <vt:lpstr>Symptoms of acute HIV infection</vt:lpstr>
      <vt:lpstr>PowerPoint Presentation</vt:lpstr>
      <vt:lpstr>Syphillis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Typhoid</vt:lpstr>
      <vt:lpstr>PowerPoint Presentation</vt:lpstr>
      <vt:lpstr>Pathophysiology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Signs and symptoms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PHOENIX</dc:creator>
  <cp:lastModifiedBy>User</cp:lastModifiedBy>
  <cp:revision>1</cp:revision>
  <dcterms:created xsi:type="dcterms:W3CDTF">2024-09-17T12:54:15Z</dcterms:created>
  <dcterms:modified xsi:type="dcterms:W3CDTF">2024-09-17T12:56:11Z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