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E1F27-0D38-427E-B2E9-EA8B0F4E8816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8E00C-8347-451D-BBF8-7AD731487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47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8E00C-8347-451D-BBF8-7AD731487E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396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8E00C-8347-451D-BBF8-7AD731487E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81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1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8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0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8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6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67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67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7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0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8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pc="20" smtClean="0"/>
              <a:t>07.08.2020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spcBef>
                <a:spcPts val="15"/>
              </a:spcBef>
            </a:pPr>
            <a:fld id="{81D60167-4931-47E6-BA6A-407CBD079E47}" type="slidenum">
              <a:rPr lang="en-US" smtClean="0"/>
              <a:pPr marL="38100">
                <a:spcBef>
                  <a:spcPts val="15"/>
                </a:spcBef>
              </a:pPr>
              <a:t>‹#›</a:t>
            </a:fld>
            <a:endParaRPr lang="en-US" dirty="0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92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352800" y="1981200"/>
            <a:ext cx="7334123" cy="198644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4000" b="1" spc="35" dirty="0">
                <a:latin typeface="Times New Roman"/>
                <a:cs typeface="Times New Roman"/>
              </a:rPr>
              <a:t>HO</a:t>
            </a:r>
            <a:r>
              <a:rPr sz="4000" b="1" spc="-10" dirty="0">
                <a:latin typeface="Times New Roman"/>
                <a:cs typeface="Times New Roman"/>
              </a:rPr>
              <a:t>S</a:t>
            </a:r>
            <a:r>
              <a:rPr sz="4000" b="1" spc="-35" dirty="0">
                <a:latin typeface="Times New Roman"/>
                <a:cs typeface="Times New Roman"/>
              </a:rPr>
              <a:t>P</a:t>
            </a:r>
            <a:r>
              <a:rPr sz="4000" b="1" spc="-15" dirty="0">
                <a:latin typeface="Times New Roman"/>
                <a:cs typeface="Times New Roman"/>
              </a:rPr>
              <a:t>I</a:t>
            </a:r>
            <a:r>
              <a:rPr sz="4000" b="1" spc="-204" dirty="0">
                <a:latin typeface="Times New Roman"/>
                <a:cs typeface="Times New Roman"/>
              </a:rPr>
              <a:t>T</a:t>
            </a:r>
            <a:r>
              <a:rPr sz="4000" b="1" spc="-5" dirty="0">
                <a:latin typeface="Times New Roman"/>
                <a:cs typeface="Times New Roman"/>
              </a:rPr>
              <a:t>A</a:t>
            </a:r>
            <a:r>
              <a:rPr sz="4000" b="1" spc="15" dirty="0">
                <a:latin typeface="Times New Roman"/>
                <a:cs typeface="Times New Roman"/>
              </a:rPr>
              <a:t>L</a:t>
            </a:r>
            <a:r>
              <a:rPr sz="4000" b="1" spc="-245" dirty="0">
                <a:latin typeface="Times New Roman"/>
                <a:cs typeface="Times New Roman"/>
              </a:rPr>
              <a:t> </a:t>
            </a:r>
            <a:r>
              <a:rPr sz="4000" b="1" spc="-35" dirty="0">
                <a:latin typeface="Times New Roman"/>
                <a:cs typeface="Times New Roman"/>
              </a:rPr>
              <a:t>P</a:t>
            </a:r>
            <a:r>
              <a:rPr sz="4000" b="1" spc="35" dirty="0">
                <a:latin typeface="Times New Roman"/>
                <a:cs typeface="Times New Roman"/>
              </a:rPr>
              <a:t>H</a:t>
            </a:r>
            <a:r>
              <a:rPr sz="4000" b="1" spc="-5" dirty="0">
                <a:latin typeface="Times New Roman"/>
                <a:cs typeface="Times New Roman"/>
              </a:rPr>
              <a:t>AR</a:t>
            </a:r>
            <a:r>
              <a:rPr sz="4000" b="1" spc="45" dirty="0">
                <a:latin typeface="Times New Roman"/>
                <a:cs typeface="Times New Roman"/>
              </a:rPr>
              <a:t>M</a:t>
            </a:r>
            <a:r>
              <a:rPr sz="4000" b="1" spc="-5" dirty="0">
                <a:latin typeface="Times New Roman"/>
                <a:cs typeface="Times New Roman"/>
              </a:rPr>
              <a:t>AC</a:t>
            </a:r>
            <a:r>
              <a:rPr sz="4000" b="1" spc="20" dirty="0">
                <a:latin typeface="Times New Roman"/>
                <a:cs typeface="Times New Roman"/>
              </a:rPr>
              <a:t>Y</a:t>
            </a:r>
            <a:endParaRPr sz="4000" dirty="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</a:pPr>
            <a:endParaRPr sz="4800" dirty="0">
              <a:latin typeface="Times New Roman"/>
              <a:cs typeface="Times New Roman"/>
            </a:endParaRPr>
          </a:p>
          <a:p>
            <a:pPr marL="40005">
              <a:spcBef>
                <a:spcPts val="5"/>
              </a:spcBef>
            </a:pPr>
            <a:r>
              <a:rPr sz="4000" spc="-35" dirty="0">
                <a:latin typeface="Times New Roman"/>
                <a:cs typeface="Times New Roman"/>
              </a:rPr>
              <a:t>HOSPITAL</a:t>
            </a:r>
            <a:r>
              <a:rPr sz="4000" spc="-130" dirty="0">
                <a:latin typeface="Times New Roman"/>
                <a:cs typeface="Times New Roman"/>
              </a:rPr>
              <a:t> </a:t>
            </a:r>
            <a:r>
              <a:rPr sz="4000" spc="-45" dirty="0" smtClean="0">
                <a:latin typeface="Times New Roman"/>
                <a:cs typeface="Times New Roman"/>
              </a:rPr>
              <a:t>FORMULARY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lang="en-US" spc="15" dirty="0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0111"/>
          <a:stretch/>
        </p:blipFill>
        <p:spPr>
          <a:xfrm>
            <a:off x="457200" y="228600"/>
            <a:ext cx="11430000" cy="6096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10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4088" b="9526"/>
          <a:stretch/>
        </p:blipFill>
        <p:spPr>
          <a:xfrm>
            <a:off x="372614" y="228600"/>
            <a:ext cx="11438386" cy="6096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11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6047" b="31542"/>
          <a:stretch/>
        </p:blipFill>
        <p:spPr>
          <a:xfrm>
            <a:off x="451130" y="228599"/>
            <a:ext cx="11207470" cy="638052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12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304"/>
          <a:stretch/>
        </p:blipFill>
        <p:spPr>
          <a:xfrm>
            <a:off x="533400" y="457200"/>
            <a:ext cx="11125200" cy="5715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13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985"/>
          <a:stretch/>
        </p:blipFill>
        <p:spPr>
          <a:xfrm>
            <a:off x="595607" y="457199"/>
            <a:ext cx="11062993" cy="60108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14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762000"/>
            <a:ext cx="11430000" cy="4959691"/>
          </a:xfrm>
          <a:prstGeom prst="rect">
            <a:avLst/>
          </a:prstGeom>
          <a:ln w="25400">
            <a:solidFill>
              <a:srgbClr val="C0504D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0170" algn="just">
              <a:spcBef>
                <a:spcPts val="275"/>
              </a:spcBef>
            </a:pPr>
            <a:r>
              <a:rPr sz="3200" b="1" spc="-5" dirty="0">
                <a:latin typeface="Times New Roman"/>
                <a:cs typeface="Times New Roman"/>
              </a:rPr>
              <a:t>Guiding</a:t>
            </a:r>
            <a:r>
              <a:rPr sz="3200" b="1" spc="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principles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for </a:t>
            </a:r>
            <a:r>
              <a:rPr sz="3200" b="1" spc="-10" dirty="0">
                <a:latin typeface="Times New Roman"/>
                <a:cs typeface="Times New Roman"/>
              </a:rPr>
              <a:t>admitting</a:t>
            </a:r>
            <a:r>
              <a:rPr sz="3200" b="1" spc="10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or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deleting</a:t>
            </a:r>
            <a:r>
              <a:rPr sz="3200" b="1" spc="2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of</a:t>
            </a:r>
            <a:r>
              <a:rPr sz="3200" b="1" spc="2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drugs</a:t>
            </a:r>
            <a:endParaRPr sz="3200" dirty="0">
              <a:latin typeface="Times New Roman"/>
              <a:cs typeface="Times New Roman"/>
            </a:endParaRPr>
          </a:p>
          <a:p>
            <a:pPr marL="90170" marR="84455" algn="just">
              <a:buFont typeface="Times New Roman"/>
              <a:buAutoNum type="arabicParenR"/>
              <a:tabLst>
                <a:tab pos="338455" algn="l"/>
              </a:tabLst>
            </a:pPr>
            <a:r>
              <a:rPr sz="3200" b="1" spc="45" dirty="0">
                <a:latin typeface="Times New Roman"/>
                <a:cs typeface="Times New Roman"/>
              </a:rPr>
              <a:t>It </a:t>
            </a:r>
            <a:r>
              <a:rPr sz="3200" b="1" spc="10" dirty="0">
                <a:latin typeface="Times New Roman"/>
                <a:cs typeface="Times New Roman"/>
              </a:rPr>
              <a:t>should </a:t>
            </a:r>
            <a:r>
              <a:rPr sz="3200" b="1" dirty="0">
                <a:latin typeface="Times New Roman"/>
                <a:cs typeface="Times New Roman"/>
              </a:rPr>
              <a:t>be </a:t>
            </a:r>
            <a:r>
              <a:rPr sz="3200" b="1" spc="5" dirty="0">
                <a:latin typeface="Times New Roman"/>
                <a:cs typeface="Times New Roman"/>
              </a:rPr>
              <a:t>established </a:t>
            </a:r>
            <a:r>
              <a:rPr sz="3200" spc="5" dirty="0">
                <a:latin typeface="Times New Roman"/>
                <a:cs typeface="Times New Roman"/>
              </a:rPr>
              <a:t>whether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local general </a:t>
            </a:r>
            <a:r>
              <a:rPr sz="3200" spc="15" dirty="0">
                <a:latin typeface="Times New Roman"/>
                <a:cs typeface="Times New Roman"/>
              </a:rPr>
              <a:t>or </a:t>
            </a:r>
            <a:r>
              <a:rPr sz="3200" dirty="0">
                <a:latin typeface="Times New Roman"/>
                <a:cs typeface="Times New Roman"/>
              </a:rPr>
              <a:t>specialist </a:t>
            </a:r>
            <a:r>
              <a:rPr sz="3200" spc="5" dirty="0">
                <a:latin typeface="Times New Roman"/>
                <a:cs typeface="Times New Roman"/>
              </a:rPr>
              <a:t>has </a:t>
            </a:r>
            <a:r>
              <a:rPr sz="3200" spc="-5" dirty="0">
                <a:latin typeface="Times New Roman"/>
                <a:cs typeface="Times New Roman"/>
              </a:rPr>
              <a:t>considered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drug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be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proven</a:t>
            </a:r>
            <a:r>
              <a:rPr sz="32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30" dirty="0">
                <a:solidFill>
                  <a:srgbClr val="FF0000"/>
                </a:solidFill>
                <a:latin typeface="Times New Roman"/>
                <a:cs typeface="Times New Roman"/>
              </a:rPr>
              <a:t>clinical</a:t>
            </a:r>
            <a:r>
              <a:rPr sz="3200" spc="20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r>
              <a:rPr sz="32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based</a:t>
            </a:r>
            <a:r>
              <a:rPr sz="32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32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their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experience</a:t>
            </a:r>
            <a:r>
              <a:rPr sz="32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32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it.</a:t>
            </a:r>
            <a:endParaRPr sz="3200" dirty="0">
              <a:latin typeface="Times New Roman"/>
              <a:cs typeface="Times New Roman"/>
            </a:endParaRPr>
          </a:p>
          <a:p>
            <a:pPr marL="90170" marR="82550" algn="just">
              <a:spcBef>
                <a:spcPts val="5"/>
              </a:spcBef>
              <a:buAutoNum type="arabicParenR"/>
              <a:tabLst>
                <a:tab pos="282575" algn="l"/>
              </a:tabLst>
            </a:pPr>
            <a:r>
              <a:rPr sz="3200" spc="-20" dirty="0">
                <a:latin typeface="Times New Roman"/>
                <a:cs typeface="Times New Roman"/>
              </a:rPr>
              <a:t>The </a:t>
            </a:r>
            <a:r>
              <a:rPr sz="3200" b="1" spc="-5" dirty="0">
                <a:latin typeface="Times New Roman"/>
                <a:cs typeface="Times New Roman"/>
              </a:rPr>
              <a:t>drug </a:t>
            </a:r>
            <a:r>
              <a:rPr sz="3200" b="1" spc="20" dirty="0">
                <a:latin typeface="Times New Roman"/>
                <a:cs typeface="Times New Roman"/>
              </a:rPr>
              <a:t>must </a:t>
            </a:r>
            <a:r>
              <a:rPr sz="3200" b="1" dirty="0">
                <a:latin typeface="Times New Roman"/>
                <a:cs typeface="Times New Roman"/>
              </a:rPr>
              <a:t>be </a:t>
            </a:r>
            <a:r>
              <a:rPr sz="3200" b="1" spc="-5" dirty="0">
                <a:latin typeface="Times New Roman"/>
                <a:cs typeface="Times New Roman"/>
              </a:rPr>
              <a:t>recognized </a:t>
            </a:r>
            <a:r>
              <a:rPr sz="3200" spc="15" dirty="0">
                <a:latin typeface="Times New Roman"/>
                <a:cs typeface="Times New Roman"/>
              </a:rPr>
              <a:t>by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pharmacopoeias and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formularies </a:t>
            </a:r>
            <a:r>
              <a:rPr sz="3200" dirty="0">
                <a:latin typeface="Times New Roman"/>
                <a:cs typeface="Times New Roman"/>
              </a:rPr>
              <a:t>approved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under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Drugs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and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Cosmetic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Act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and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Rules</a:t>
            </a:r>
            <a:r>
              <a:rPr sz="3200" spc="5" dirty="0">
                <a:latin typeface="Times New Roman"/>
                <a:cs typeface="Times New Roman"/>
              </a:rPr>
              <a:t> and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National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Formulary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of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India.</a:t>
            </a:r>
            <a:endParaRPr sz="3200" dirty="0">
              <a:latin typeface="Times New Roman"/>
              <a:cs typeface="Times New Roman"/>
            </a:endParaRPr>
          </a:p>
          <a:p>
            <a:pPr marL="90170" marR="86995" algn="just">
              <a:spcBef>
                <a:spcPts val="10"/>
              </a:spcBef>
              <a:buAutoNum type="arabicParenR"/>
              <a:tabLst>
                <a:tab pos="347345" algn="l"/>
              </a:tabLst>
            </a:pP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b="1" spc="-10" dirty="0">
                <a:latin typeface="Times New Roman"/>
                <a:cs typeface="Times New Roman"/>
              </a:rPr>
              <a:t>manufacturer </a:t>
            </a:r>
            <a:r>
              <a:rPr sz="3200" b="1" spc="-20" dirty="0">
                <a:latin typeface="Times New Roman"/>
                <a:cs typeface="Times New Roman"/>
              </a:rPr>
              <a:t>of </a:t>
            </a:r>
            <a:r>
              <a:rPr sz="3200" b="1" spc="-10" dirty="0">
                <a:latin typeface="Times New Roman"/>
                <a:cs typeface="Times New Roman"/>
              </a:rPr>
              <a:t>the </a:t>
            </a:r>
            <a:r>
              <a:rPr sz="3200" b="1" spc="5" dirty="0">
                <a:latin typeface="Times New Roman"/>
                <a:cs typeface="Times New Roman"/>
              </a:rPr>
              <a:t>drugs </a:t>
            </a:r>
            <a:r>
              <a:rPr sz="3200" dirty="0">
                <a:latin typeface="Times New Roman"/>
                <a:cs typeface="Times New Roman"/>
              </a:rPr>
              <a:t>must </a:t>
            </a:r>
            <a:r>
              <a:rPr sz="3200" spc="15" dirty="0">
                <a:latin typeface="Times New Roman"/>
                <a:cs typeface="Times New Roman"/>
              </a:rPr>
              <a:t>be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licensed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under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drugs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cosmetic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act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rules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should </a:t>
            </a:r>
            <a:r>
              <a:rPr sz="3200" spc="20" dirty="0">
                <a:latin typeface="Times New Roman"/>
                <a:cs typeface="Times New Roman"/>
              </a:rPr>
              <a:t>not </a:t>
            </a:r>
            <a:r>
              <a:rPr sz="3200" spc="-5" dirty="0">
                <a:latin typeface="Times New Roman"/>
                <a:cs typeface="Times New Roman"/>
              </a:rPr>
              <a:t>have </a:t>
            </a:r>
            <a:r>
              <a:rPr sz="3200" dirty="0">
                <a:latin typeface="Times New Roman"/>
                <a:cs typeface="Times New Roman"/>
              </a:rPr>
              <a:t>been </a:t>
            </a:r>
            <a:r>
              <a:rPr sz="3200" spc="-5" dirty="0">
                <a:latin typeface="Times New Roman"/>
                <a:cs typeface="Times New Roman"/>
              </a:rPr>
              <a:t>punished </a:t>
            </a:r>
            <a:r>
              <a:rPr sz="3200" dirty="0">
                <a:latin typeface="Times New Roman"/>
                <a:cs typeface="Times New Roman"/>
              </a:rPr>
              <a:t>for </a:t>
            </a:r>
            <a:r>
              <a:rPr sz="3200" spc="5" dirty="0">
                <a:latin typeface="Times New Roman"/>
                <a:cs typeface="Times New Roman"/>
              </a:rPr>
              <a:t>any </a:t>
            </a:r>
            <a:r>
              <a:rPr sz="3200" spc="-5" dirty="0">
                <a:latin typeface="Times New Roman"/>
                <a:cs typeface="Times New Roman"/>
              </a:rPr>
              <a:t>serious </a:t>
            </a:r>
            <a:r>
              <a:rPr sz="3200" dirty="0">
                <a:latin typeface="Times New Roman"/>
                <a:cs typeface="Times New Roman"/>
              </a:rPr>
              <a:t>offence under </a:t>
            </a:r>
            <a:r>
              <a:rPr sz="3200" spc="5" dirty="0">
                <a:latin typeface="Times New Roman"/>
                <a:cs typeface="Times New Roman"/>
              </a:rPr>
              <a:t>any </a:t>
            </a:r>
            <a:r>
              <a:rPr sz="3200" spc="-20" dirty="0">
                <a:latin typeface="Times New Roman"/>
                <a:cs typeface="Times New Roman"/>
              </a:rPr>
              <a:t>laws 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pertaining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drugs.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15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2" y="14987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11277600" cy="12439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latin typeface="Times New Roman"/>
                <a:cs typeface="Times New Roman"/>
              </a:rPr>
              <a:t>4)</a:t>
            </a:r>
            <a:r>
              <a:rPr sz="3600" spc="1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No</a:t>
            </a:r>
            <a:r>
              <a:rPr sz="3600" spc="16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preparation</a:t>
            </a:r>
            <a:r>
              <a:rPr sz="3600" spc="175" dirty="0">
                <a:latin typeface="Times New Roman"/>
                <a:cs typeface="Times New Roman"/>
              </a:rPr>
              <a:t> </a:t>
            </a:r>
            <a:r>
              <a:rPr sz="3600" spc="15" dirty="0">
                <a:latin typeface="Times New Roman"/>
                <a:cs typeface="Times New Roman"/>
              </a:rPr>
              <a:t>of</a:t>
            </a:r>
            <a:r>
              <a:rPr sz="3600" spc="105" dirty="0">
                <a:latin typeface="Times New Roman"/>
                <a:cs typeface="Times New Roman"/>
              </a:rPr>
              <a:t> </a:t>
            </a:r>
            <a:r>
              <a:rPr sz="3600" spc="5" dirty="0"/>
              <a:t>secret</a:t>
            </a:r>
            <a:r>
              <a:rPr sz="3600" spc="114" dirty="0"/>
              <a:t> </a:t>
            </a:r>
            <a:r>
              <a:rPr sz="3600" spc="-5" dirty="0"/>
              <a:t>composition</a:t>
            </a:r>
            <a:r>
              <a:rPr sz="3600" spc="140" dirty="0"/>
              <a:t> </a:t>
            </a:r>
            <a:r>
              <a:rPr sz="3600" spc="-20" dirty="0">
                <a:latin typeface="Times New Roman"/>
                <a:cs typeface="Times New Roman"/>
              </a:rPr>
              <a:t>will</a:t>
            </a:r>
            <a:r>
              <a:rPr sz="3600" spc="135" dirty="0">
                <a:latin typeface="Times New Roman"/>
                <a:cs typeface="Times New Roman"/>
              </a:rPr>
              <a:t> </a:t>
            </a:r>
            <a:r>
              <a:rPr sz="3600" spc="15" dirty="0">
                <a:latin typeface="Times New Roman"/>
                <a:cs typeface="Times New Roman"/>
              </a:rPr>
              <a:t>be</a:t>
            </a:r>
            <a:r>
              <a:rPr sz="3600" spc="120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considered</a:t>
            </a:r>
            <a:r>
              <a:rPr sz="3600" spc="150" dirty="0">
                <a:latin typeface="Times New Roman"/>
                <a:cs typeface="Times New Roman"/>
              </a:rPr>
              <a:t> </a:t>
            </a:r>
            <a:r>
              <a:rPr sz="3600" spc="15" dirty="0">
                <a:latin typeface="Times New Roman"/>
                <a:cs typeface="Times New Roman"/>
              </a:rPr>
              <a:t>or</a:t>
            </a:r>
            <a:r>
              <a:rPr sz="3600" spc="105" dirty="0"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admitted</a:t>
            </a:r>
            <a:r>
              <a:rPr sz="3600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600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600"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0000"/>
                </a:solidFill>
                <a:latin typeface="Times New Roman"/>
                <a:cs typeface="Times New Roman"/>
              </a:rPr>
              <a:t>formulary</a:t>
            </a:r>
            <a:r>
              <a:rPr spc="-2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85800" y="1674153"/>
            <a:ext cx="11044451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tabLst>
                <a:tab pos="332740" algn="l"/>
                <a:tab pos="753745" algn="l"/>
                <a:tab pos="1119505" algn="l"/>
                <a:tab pos="1440180" algn="l"/>
                <a:tab pos="1605280" algn="l"/>
                <a:tab pos="1934210" algn="l"/>
                <a:tab pos="2172335" algn="l"/>
                <a:tab pos="2263775" algn="l"/>
                <a:tab pos="2501900" algn="l"/>
                <a:tab pos="3096895" algn="l"/>
                <a:tab pos="3124200" algn="l"/>
                <a:tab pos="3426460" algn="l"/>
                <a:tab pos="4140200" algn="l"/>
                <a:tab pos="4351020" algn="l"/>
                <a:tab pos="4460875" algn="l"/>
                <a:tab pos="4826635" algn="l"/>
                <a:tab pos="4909185" algn="l"/>
                <a:tab pos="5266055" algn="l"/>
                <a:tab pos="5558790" algn="l"/>
                <a:tab pos="5906770" algn="l"/>
                <a:tab pos="6209030" algn="l"/>
                <a:tab pos="6483350" algn="l"/>
                <a:tab pos="6739890" algn="l"/>
                <a:tab pos="6904990" algn="l"/>
                <a:tab pos="7069455" algn="l"/>
              </a:tabLst>
            </a:pPr>
            <a:r>
              <a:rPr sz="3200" spc="-40" dirty="0">
                <a:latin typeface="Times New Roman"/>
                <a:cs typeface="Times New Roman"/>
              </a:rPr>
              <a:t>5</a:t>
            </a:r>
            <a:r>
              <a:rPr sz="3200" dirty="0">
                <a:latin typeface="Times New Roman"/>
                <a:cs typeface="Times New Roman"/>
              </a:rPr>
              <a:t>)	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	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odu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	</a:t>
            </a:r>
            <a:r>
              <a:rPr sz="3200" spc="30" dirty="0">
                <a:latin typeface="Times New Roman"/>
                <a:cs typeface="Times New Roman"/>
              </a:rPr>
              <a:t>o</a:t>
            </a:r>
            <a:r>
              <a:rPr sz="3200" dirty="0">
                <a:latin typeface="Times New Roman"/>
                <a:cs typeface="Times New Roman"/>
              </a:rPr>
              <a:t>f	a	</a:t>
            </a:r>
            <a:r>
              <a:rPr sz="3200" b="1" spc="10" dirty="0">
                <a:latin typeface="Times New Roman"/>
                <a:cs typeface="Times New Roman"/>
              </a:rPr>
              <a:t>m</a:t>
            </a:r>
            <a:r>
              <a:rPr sz="3200" b="1" spc="5" dirty="0">
                <a:latin typeface="Times New Roman"/>
                <a:cs typeface="Times New Roman"/>
              </a:rPr>
              <a:t>u</a:t>
            </a:r>
            <a:r>
              <a:rPr sz="3200" b="1" dirty="0">
                <a:latin typeface="Times New Roman"/>
                <a:cs typeface="Times New Roman"/>
              </a:rPr>
              <a:t>l</a:t>
            </a:r>
            <a:r>
              <a:rPr sz="3200" b="1" spc="-20" dirty="0">
                <a:latin typeface="Times New Roman"/>
                <a:cs typeface="Times New Roman"/>
              </a:rPr>
              <a:t>t</a:t>
            </a:r>
            <a:r>
              <a:rPr sz="3200" b="1" dirty="0">
                <a:latin typeface="Times New Roman"/>
                <a:cs typeface="Times New Roman"/>
              </a:rPr>
              <a:t>i</a:t>
            </a:r>
            <a:r>
              <a:rPr sz="3200" b="1" spc="10" dirty="0">
                <a:latin typeface="Times New Roman"/>
                <a:cs typeface="Times New Roman"/>
              </a:rPr>
              <a:t>p</a:t>
            </a:r>
            <a:r>
              <a:rPr sz="3200" b="1" dirty="0">
                <a:latin typeface="Times New Roman"/>
                <a:cs typeface="Times New Roman"/>
              </a:rPr>
              <a:t>le		i</a:t>
            </a: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200" b="1" spc="-40" dirty="0">
                <a:latin typeface="Times New Roman"/>
                <a:cs typeface="Times New Roman"/>
              </a:rPr>
              <a:t>g</a:t>
            </a:r>
            <a:r>
              <a:rPr sz="3200" b="1" spc="-10" dirty="0">
                <a:latin typeface="Times New Roman"/>
                <a:cs typeface="Times New Roman"/>
              </a:rPr>
              <a:t>re</a:t>
            </a:r>
            <a:r>
              <a:rPr sz="3200" b="1" dirty="0">
                <a:latin typeface="Times New Roman"/>
                <a:cs typeface="Times New Roman"/>
              </a:rPr>
              <a:t>dien</a:t>
            </a:r>
            <a:r>
              <a:rPr sz="3200" b="1" spc="-100" dirty="0">
                <a:latin typeface="Times New Roman"/>
                <a:cs typeface="Times New Roman"/>
              </a:rPr>
              <a:t>t</a:t>
            </a:r>
            <a:r>
              <a:rPr sz="3200" b="1" dirty="0">
                <a:latin typeface="Times New Roman"/>
                <a:cs typeface="Times New Roman"/>
              </a:rPr>
              <a:t>s	</a:t>
            </a:r>
            <a:r>
              <a:rPr sz="3200" spc="15" dirty="0">
                <a:latin typeface="Times New Roman"/>
                <a:cs typeface="Times New Roman"/>
              </a:rPr>
              <a:t>s</a:t>
            </a:r>
            <a:r>
              <a:rPr sz="3200" spc="35" dirty="0">
                <a:latin typeface="Times New Roman"/>
                <a:cs typeface="Times New Roman"/>
              </a:rPr>
              <a:t>h</a:t>
            </a:r>
            <a:r>
              <a:rPr sz="3200" spc="-10" dirty="0">
                <a:latin typeface="Times New Roman"/>
                <a:cs typeface="Times New Roman"/>
              </a:rPr>
              <a:t>a</a:t>
            </a:r>
            <a:r>
              <a:rPr sz="3200" spc="-70" dirty="0">
                <a:latin typeface="Times New Roman"/>
                <a:cs typeface="Times New Roman"/>
              </a:rPr>
              <a:t>l</a:t>
            </a:r>
            <a:r>
              <a:rPr sz="3200" dirty="0">
                <a:latin typeface="Times New Roman"/>
                <a:cs typeface="Times New Roman"/>
              </a:rPr>
              <a:t>l		</a:t>
            </a:r>
            <a:r>
              <a:rPr sz="3200" spc="35" dirty="0">
                <a:latin typeface="Times New Roman"/>
                <a:cs typeface="Times New Roman"/>
              </a:rPr>
              <a:t>b</a:t>
            </a:r>
            <a:r>
              <a:rPr sz="3200" dirty="0">
                <a:latin typeface="Times New Roman"/>
                <a:cs typeface="Times New Roman"/>
              </a:rPr>
              <a:t>e	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3200" spc="35" dirty="0">
                <a:solidFill>
                  <a:srgbClr val="FF0000"/>
                </a:solidFill>
                <a:latin typeface="Times New Roman"/>
                <a:cs typeface="Times New Roman"/>
              </a:rPr>
              <a:t>dm</a:t>
            </a:r>
            <a:r>
              <a:rPr sz="3200" spc="-7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d	</a:t>
            </a:r>
            <a:r>
              <a:rPr sz="3200" spc="5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f	t</a:t>
            </a:r>
            <a:r>
              <a:rPr sz="3200" spc="40" dirty="0">
                <a:latin typeface="Times New Roman"/>
                <a:cs typeface="Times New Roman"/>
              </a:rPr>
              <a:t>h</a:t>
            </a:r>
            <a:r>
              <a:rPr sz="3200" dirty="0">
                <a:latin typeface="Times New Roman"/>
                <a:cs typeface="Times New Roman"/>
              </a:rPr>
              <a:t>e	</a:t>
            </a:r>
            <a:r>
              <a:rPr sz="3200" spc="15" dirty="0">
                <a:latin typeface="Times New Roman"/>
                <a:cs typeface="Times New Roman"/>
              </a:rPr>
              <a:t>s</a:t>
            </a:r>
            <a:r>
              <a:rPr sz="3200" spc="-10" dirty="0">
                <a:latin typeface="Times New Roman"/>
                <a:cs typeface="Times New Roman"/>
              </a:rPr>
              <a:t>a</a:t>
            </a:r>
            <a:r>
              <a:rPr sz="3200" spc="35" dirty="0">
                <a:latin typeface="Times New Roman"/>
                <a:cs typeface="Times New Roman"/>
              </a:rPr>
              <a:t>m</a:t>
            </a:r>
            <a:r>
              <a:rPr sz="3200" dirty="0">
                <a:latin typeface="Times New Roman"/>
                <a:cs typeface="Times New Roman"/>
              </a:rPr>
              <a:t>e  </a:t>
            </a:r>
            <a:r>
              <a:rPr sz="3200" spc="-5" dirty="0">
                <a:latin typeface="Times New Roman"/>
                <a:cs typeface="Times New Roman"/>
              </a:rPr>
              <a:t>therapeutic </a:t>
            </a:r>
            <a:r>
              <a:rPr sz="3200" spc="-15" dirty="0">
                <a:latin typeface="Times New Roman"/>
                <a:cs typeface="Times New Roman"/>
              </a:rPr>
              <a:t>effect </a:t>
            </a:r>
            <a:r>
              <a:rPr sz="3200" spc="-10" dirty="0">
                <a:latin typeface="Times New Roman"/>
                <a:cs typeface="Times New Roman"/>
              </a:rPr>
              <a:t>can </a:t>
            </a:r>
            <a:r>
              <a:rPr sz="3200" spc="15" dirty="0">
                <a:latin typeface="Times New Roman"/>
                <a:cs typeface="Times New Roman"/>
              </a:rPr>
              <a:t>be </a:t>
            </a:r>
            <a:r>
              <a:rPr sz="3200" spc="-15" dirty="0">
                <a:latin typeface="Times New Roman"/>
                <a:cs typeface="Times New Roman"/>
              </a:rPr>
              <a:t>achieved </a:t>
            </a:r>
            <a:r>
              <a:rPr sz="3200" spc="5" dirty="0">
                <a:latin typeface="Times New Roman"/>
                <a:cs typeface="Times New Roman"/>
              </a:rPr>
              <a:t>through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15" dirty="0">
                <a:latin typeface="Times New Roman"/>
                <a:cs typeface="Times New Roman"/>
              </a:rPr>
              <a:t>use of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25" dirty="0">
                <a:latin typeface="Times New Roman"/>
                <a:cs typeface="Times New Roman"/>
              </a:rPr>
              <a:t>single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drug </a:t>
            </a:r>
            <a:r>
              <a:rPr sz="3200" spc="-5" dirty="0">
                <a:latin typeface="Times New Roman"/>
                <a:cs typeface="Times New Roman"/>
              </a:rPr>
              <a:t>preparation.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This</a:t>
            </a:r>
            <a:r>
              <a:rPr sz="3200" spc="15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is</a:t>
            </a:r>
            <a:r>
              <a:rPr sz="3200" spc="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very</a:t>
            </a:r>
            <a:r>
              <a:rPr sz="3200" spc="16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important</a:t>
            </a:r>
            <a:r>
              <a:rPr sz="3200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2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complicated</a:t>
            </a:r>
            <a:r>
              <a:rPr sz="3200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task</a:t>
            </a:r>
            <a:r>
              <a:rPr sz="32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200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pharmacy</a:t>
            </a:r>
            <a:r>
              <a:rPr sz="32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2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therapeutic </a:t>
            </a:r>
            <a:r>
              <a:rPr sz="3200"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3200" spc="30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3200" spc="35" dirty="0">
                <a:solidFill>
                  <a:srgbClr val="FF0000"/>
                </a:solidFill>
                <a:latin typeface="Times New Roman"/>
                <a:cs typeface="Times New Roman"/>
              </a:rPr>
              <a:t>mm</a:t>
            </a:r>
            <a:r>
              <a:rPr sz="3200" spc="-7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tt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e	</a:t>
            </a:r>
            <a:r>
              <a:rPr sz="3200" dirty="0">
                <a:latin typeface="Times New Roman"/>
                <a:cs typeface="Times New Roman"/>
              </a:rPr>
              <a:t>to	</a:t>
            </a:r>
            <a:r>
              <a:rPr sz="3200" spc="35" dirty="0">
                <a:latin typeface="Times New Roman"/>
                <a:cs typeface="Times New Roman"/>
              </a:rPr>
              <a:t>p</a:t>
            </a:r>
            <a:r>
              <a:rPr sz="3200" spc="-100" dirty="0">
                <a:latin typeface="Times New Roman"/>
                <a:cs typeface="Times New Roman"/>
              </a:rPr>
              <a:t>r</a:t>
            </a:r>
            <a:r>
              <a:rPr sz="3200" spc="35" dirty="0">
                <a:latin typeface="Times New Roman"/>
                <a:cs typeface="Times New Roman"/>
              </a:rPr>
              <a:t>o</a:t>
            </a:r>
            <a:r>
              <a:rPr sz="3200" spc="-35" dirty="0">
                <a:latin typeface="Times New Roman"/>
                <a:cs typeface="Times New Roman"/>
              </a:rPr>
              <a:t>v</a:t>
            </a:r>
            <a:r>
              <a:rPr sz="3200" spc="-70" dirty="0">
                <a:latin typeface="Times New Roman"/>
                <a:cs typeface="Times New Roman"/>
              </a:rPr>
              <a:t>i</a:t>
            </a:r>
            <a:r>
              <a:rPr sz="3200" spc="35" dirty="0">
                <a:latin typeface="Times New Roman"/>
                <a:cs typeface="Times New Roman"/>
              </a:rPr>
              <a:t>d</a:t>
            </a:r>
            <a:r>
              <a:rPr sz="3200" dirty="0">
                <a:latin typeface="Times New Roman"/>
                <a:cs typeface="Times New Roman"/>
              </a:rPr>
              <a:t>e		a	</a:t>
            </a:r>
            <a:r>
              <a:rPr sz="3200" spc="30" dirty="0">
                <a:latin typeface="Times New Roman"/>
                <a:cs typeface="Times New Roman"/>
              </a:rPr>
              <a:t>b</a:t>
            </a:r>
            <a:r>
              <a:rPr sz="3200" spc="-10" dirty="0">
                <a:latin typeface="Times New Roman"/>
                <a:cs typeface="Times New Roman"/>
              </a:rPr>
              <a:t>a</a:t>
            </a:r>
            <a:r>
              <a:rPr sz="3200" spc="15" dirty="0">
                <a:latin typeface="Times New Roman"/>
                <a:cs typeface="Times New Roman"/>
              </a:rPr>
              <a:t>s</a:t>
            </a:r>
            <a:r>
              <a:rPr sz="3200" spc="-70" dirty="0">
                <a:latin typeface="Times New Roman"/>
                <a:cs typeface="Times New Roman"/>
              </a:rPr>
              <a:t>i</a:t>
            </a:r>
            <a:r>
              <a:rPr sz="3200" dirty="0">
                <a:latin typeface="Times New Roman"/>
                <a:cs typeface="Times New Roman"/>
              </a:rPr>
              <a:t>s	</a:t>
            </a:r>
            <a:r>
              <a:rPr sz="3200" spc="35" dirty="0">
                <a:latin typeface="Times New Roman"/>
                <a:cs typeface="Times New Roman"/>
              </a:rPr>
              <a:t>o</a:t>
            </a:r>
            <a:r>
              <a:rPr sz="3200" dirty="0">
                <a:latin typeface="Times New Roman"/>
                <a:cs typeface="Times New Roman"/>
              </a:rPr>
              <a:t>f	</a:t>
            </a:r>
            <a:r>
              <a:rPr sz="3200" b="1" dirty="0">
                <a:latin typeface="Times New Roman"/>
                <a:cs typeface="Times New Roman"/>
              </a:rPr>
              <a:t>d</a:t>
            </a:r>
            <a:r>
              <a:rPr sz="3200" b="1" spc="-10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u</a:t>
            </a:r>
            <a:r>
              <a:rPr sz="3200" b="1" spc="30" dirty="0">
                <a:latin typeface="Times New Roman"/>
                <a:cs typeface="Times New Roman"/>
              </a:rPr>
              <a:t>g</a:t>
            </a:r>
            <a:r>
              <a:rPr sz="3200" b="1" dirty="0">
                <a:latin typeface="Times New Roman"/>
                <a:cs typeface="Times New Roman"/>
              </a:rPr>
              <a:t>s	</a:t>
            </a:r>
            <a:r>
              <a:rPr sz="3200" b="1" spc="-25" dirty="0">
                <a:latin typeface="Times New Roman"/>
                <a:cs typeface="Times New Roman"/>
              </a:rPr>
              <a:t>t</a:t>
            </a:r>
            <a:r>
              <a:rPr sz="3200" b="1" dirty="0">
                <a:latin typeface="Times New Roman"/>
                <a:cs typeface="Times New Roman"/>
              </a:rPr>
              <a:t>o		</a:t>
            </a:r>
            <a:r>
              <a:rPr sz="3200" b="1" spc="5" dirty="0">
                <a:latin typeface="Times New Roman"/>
                <a:cs typeface="Times New Roman"/>
              </a:rPr>
              <a:t>b</a:t>
            </a:r>
            <a:r>
              <a:rPr sz="3200" b="1" dirty="0">
                <a:latin typeface="Times New Roman"/>
                <a:cs typeface="Times New Roman"/>
              </a:rPr>
              <a:t>e	</a:t>
            </a:r>
            <a:r>
              <a:rPr sz="3200" b="1" spc="-40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dd</a:t>
            </a:r>
            <a:r>
              <a:rPr sz="3200" b="1" spc="-10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d	</a:t>
            </a:r>
            <a:r>
              <a:rPr sz="3200" b="1" spc="-35" dirty="0">
                <a:latin typeface="Times New Roman"/>
                <a:cs typeface="Times New Roman"/>
              </a:rPr>
              <a:t>o</a:t>
            </a:r>
            <a:r>
              <a:rPr sz="3200" b="1" dirty="0">
                <a:latin typeface="Times New Roman"/>
                <a:cs typeface="Times New Roman"/>
              </a:rPr>
              <a:t>r	</a:t>
            </a:r>
            <a:r>
              <a:rPr sz="3200" b="1" spc="5" dirty="0">
                <a:latin typeface="Times New Roman"/>
                <a:cs typeface="Times New Roman"/>
              </a:rPr>
              <a:t>d</a:t>
            </a:r>
            <a:r>
              <a:rPr sz="3200" b="1" spc="-10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le</a:t>
            </a:r>
            <a:r>
              <a:rPr sz="3200" b="1" spc="-25" dirty="0">
                <a:latin typeface="Times New Roman"/>
                <a:cs typeface="Times New Roman"/>
              </a:rPr>
              <a:t>t</a:t>
            </a:r>
            <a:r>
              <a:rPr sz="3200" b="1" spc="-10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d	in	</a:t>
            </a:r>
            <a:r>
              <a:rPr sz="3200" b="1" spc="-25" dirty="0">
                <a:latin typeface="Times New Roman"/>
                <a:cs typeface="Times New Roman"/>
              </a:rPr>
              <a:t>t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200" b="1" dirty="0">
                <a:latin typeface="Times New Roman"/>
                <a:cs typeface="Times New Roman"/>
              </a:rPr>
              <a:t>e  </a:t>
            </a:r>
            <a:r>
              <a:rPr sz="3200" b="1" spc="-25" dirty="0">
                <a:latin typeface="Times New Roman"/>
                <a:cs typeface="Times New Roman"/>
              </a:rPr>
              <a:t>formulary.</a:t>
            </a:r>
            <a:endParaRPr sz="3200" dirty="0">
              <a:latin typeface="Times New Roman"/>
              <a:cs typeface="Times New Roman"/>
            </a:endParaRPr>
          </a:p>
          <a:p>
            <a:pPr marL="12700" marR="5715" algn="just">
              <a:spcBef>
                <a:spcPts val="15"/>
              </a:spcBef>
            </a:pP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b="1" spc="-5" dirty="0">
                <a:latin typeface="Times New Roman"/>
                <a:cs typeface="Times New Roman"/>
              </a:rPr>
              <a:t>committee </a:t>
            </a:r>
            <a:r>
              <a:rPr sz="3200" spc="5" dirty="0">
                <a:latin typeface="Times New Roman"/>
                <a:cs typeface="Times New Roman"/>
              </a:rPr>
              <a:t>should </a:t>
            </a:r>
            <a:r>
              <a:rPr sz="3200" spc="15" dirty="0">
                <a:latin typeface="Times New Roman"/>
                <a:cs typeface="Times New Roman"/>
              </a:rPr>
              <a:t>be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free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invite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specialist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 attend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particular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committee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meetings </a:t>
            </a:r>
            <a:r>
              <a:rPr sz="3200" dirty="0">
                <a:latin typeface="Times New Roman"/>
                <a:cs typeface="Times New Roman"/>
              </a:rPr>
              <a:t>for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15" dirty="0">
                <a:latin typeface="Times New Roman"/>
                <a:cs typeface="Times New Roman"/>
              </a:rPr>
              <a:t>purpose of </a:t>
            </a:r>
            <a:r>
              <a:rPr sz="3200" spc="-5" dirty="0">
                <a:latin typeface="Times New Roman"/>
                <a:cs typeface="Times New Roman"/>
              </a:rPr>
              <a:t>evaluation </a:t>
            </a:r>
            <a:r>
              <a:rPr sz="3200" spc="1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preparations </a:t>
            </a:r>
            <a:r>
              <a:rPr sz="3200" spc="-5" dirty="0">
                <a:latin typeface="Times New Roman"/>
                <a:cs typeface="Times New Roman"/>
              </a:rPr>
              <a:t>commonly </a:t>
            </a:r>
            <a:r>
              <a:rPr sz="3200" spc="5" dirty="0">
                <a:latin typeface="Times New Roman"/>
                <a:cs typeface="Times New Roman"/>
              </a:rPr>
              <a:t>used </a:t>
            </a:r>
            <a:r>
              <a:rPr sz="3200" spc="-35" dirty="0">
                <a:latin typeface="Times New Roman"/>
                <a:cs typeface="Times New Roman"/>
              </a:rPr>
              <a:t>in </a:t>
            </a:r>
            <a:r>
              <a:rPr sz="3200" spc="-15" dirty="0">
                <a:latin typeface="Times New Roman"/>
                <a:cs typeface="Times New Roman"/>
              </a:rPr>
              <a:t>his 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specialized</a:t>
            </a:r>
            <a:r>
              <a:rPr sz="3200" spc="17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practice</a:t>
            </a:r>
            <a:r>
              <a:rPr sz="3200" spc="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including</a:t>
            </a:r>
            <a:r>
              <a:rPr sz="3200" spc="10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in</a:t>
            </a:r>
            <a:r>
              <a:rPr sz="3200" spc="9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the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formulary.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2"/>
            <a:ext cx="640211" cy="64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11152" b="9910"/>
          <a:stretch/>
        </p:blipFill>
        <p:spPr>
          <a:xfrm>
            <a:off x="381000" y="457200"/>
            <a:ext cx="11201400" cy="5715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17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5859" b="7291"/>
          <a:stretch/>
        </p:blipFill>
        <p:spPr>
          <a:xfrm>
            <a:off x="457200" y="304800"/>
            <a:ext cx="11125200" cy="58674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18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4629" b="16426"/>
          <a:stretch/>
        </p:blipFill>
        <p:spPr>
          <a:xfrm>
            <a:off x="381000" y="381000"/>
            <a:ext cx="11125200" cy="57912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19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361666"/>
            <a:ext cx="10287000" cy="60870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dirty="0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304800"/>
            <a:ext cx="11201400" cy="60198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20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11582400" cy="61632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21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379809" cy="37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28599"/>
            <a:ext cx="11430000" cy="638052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22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304800"/>
            <a:ext cx="11277600" cy="578671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just">
              <a:spcBef>
                <a:spcPts val="135"/>
              </a:spcBef>
            </a:pPr>
            <a:r>
              <a:rPr sz="2400" b="1" spc="-25" dirty="0">
                <a:latin typeface="Times New Roman"/>
                <a:cs typeface="Times New Roman"/>
              </a:rPr>
              <a:t>DISADVANTAGES</a:t>
            </a:r>
            <a:r>
              <a:rPr sz="2400" b="1" spc="32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HOSPITAL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FORMULARY</a:t>
            </a:r>
            <a:endParaRPr sz="2400" dirty="0">
              <a:latin typeface="Times New Roman"/>
              <a:cs typeface="Times New Roman"/>
            </a:endParaRPr>
          </a:p>
          <a:p>
            <a:pPr marL="12700" algn="just">
              <a:spcBef>
                <a:spcPts val="55"/>
              </a:spcBef>
            </a:pPr>
            <a:r>
              <a:rPr sz="3200" spc="-25" dirty="0">
                <a:latin typeface="Times New Roman"/>
                <a:cs typeface="Times New Roman"/>
              </a:rPr>
              <a:t>The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ground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on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which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hospital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formulary</a:t>
            </a:r>
            <a:r>
              <a:rPr sz="3200" spc="10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not</a:t>
            </a:r>
            <a:r>
              <a:rPr sz="32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favored</a:t>
            </a:r>
            <a:r>
              <a:rPr sz="3200" b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are-</a:t>
            </a:r>
            <a:endParaRPr sz="3200" dirty="0">
              <a:latin typeface="Times New Roman"/>
              <a:cs typeface="Times New Roman"/>
            </a:endParaRPr>
          </a:p>
          <a:p>
            <a:pPr marL="12700" marR="10160" algn="just">
              <a:buAutoNum type="arabicParenR"/>
              <a:tabLst>
                <a:tab pos="342265" algn="l"/>
              </a:tabLst>
            </a:pPr>
            <a:r>
              <a:rPr sz="3200" spc="-25" dirty="0">
                <a:latin typeface="Times New Roman"/>
                <a:cs typeface="Times New Roman"/>
              </a:rPr>
              <a:t>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hospital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formulary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system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deprives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physician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of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his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right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and 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prerogative</a:t>
            </a:r>
            <a:r>
              <a:rPr sz="3200" spc="12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prescribing</a:t>
            </a:r>
            <a:r>
              <a:rPr sz="32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200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brand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his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choice.</a:t>
            </a:r>
            <a:endParaRPr sz="3200" dirty="0">
              <a:latin typeface="Times New Roman"/>
              <a:cs typeface="Times New Roman"/>
            </a:endParaRPr>
          </a:p>
          <a:p>
            <a:pPr marL="12700" marR="6985" algn="just">
              <a:spcBef>
                <a:spcPts val="5"/>
              </a:spcBef>
              <a:buAutoNum type="arabicParenR"/>
              <a:tabLst>
                <a:tab pos="205104" algn="l"/>
              </a:tabLst>
            </a:pP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5" dirty="0">
                <a:latin typeface="Times New Roman"/>
                <a:cs typeface="Times New Roman"/>
              </a:rPr>
              <a:t>hospital </a:t>
            </a:r>
            <a:r>
              <a:rPr sz="3200" spc="-5" dirty="0">
                <a:latin typeface="Times New Roman"/>
                <a:cs typeface="Times New Roman"/>
              </a:rPr>
              <a:t>formulary</a:t>
            </a:r>
            <a:r>
              <a:rPr sz="3200" spc="44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system </a:t>
            </a:r>
            <a:r>
              <a:rPr sz="3200" spc="-35" dirty="0">
                <a:latin typeface="Times New Roman"/>
                <a:cs typeface="Times New Roman"/>
              </a:rPr>
              <a:t>in </a:t>
            </a:r>
            <a:r>
              <a:rPr sz="3200" spc="-5" dirty="0">
                <a:latin typeface="Times New Roman"/>
                <a:cs typeface="Times New Roman"/>
              </a:rPr>
              <a:t>many </a:t>
            </a:r>
            <a:r>
              <a:rPr sz="3200" dirty="0">
                <a:latin typeface="Times New Roman"/>
                <a:cs typeface="Times New Roman"/>
              </a:rPr>
              <a:t>instances,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permit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pharmacist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act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 as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sole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judge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of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which</a:t>
            </a:r>
            <a:r>
              <a:rPr sz="3200" spc="85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brands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of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drugs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are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purchased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and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dispensed.</a:t>
            </a:r>
            <a:endParaRPr sz="3200" dirty="0">
              <a:latin typeface="Times New Roman"/>
              <a:cs typeface="Times New Roman"/>
            </a:endParaRPr>
          </a:p>
          <a:p>
            <a:pPr marL="12700" marR="27940" algn="just">
              <a:spcBef>
                <a:spcPts val="10"/>
              </a:spcBef>
              <a:buAutoNum type="arabicParenR"/>
              <a:tabLst>
                <a:tab pos="205104" algn="l"/>
              </a:tabLst>
            </a:pP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10" dirty="0">
                <a:latin typeface="Times New Roman"/>
                <a:cs typeface="Times New Roman"/>
              </a:rPr>
              <a:t>system </a:t>
            </a:r>
            <a:r>
              <a:rPr sz="3200" spc="-10" dirty="0">
                <a:latin typeface="Times New Roman"/>
                <a:cs typeface="Times New Roman"/>
              </a:rPr>
              <a:t>allow </a:t>
            </a:r>
            <a:r>
              <a:rPr sz="3200" dirty="0">
                <a:latin typeface="Times New Roman"/>
                <a:cs typeface="Times New Roman"/>
              </a:rPr>
              <a:t>for </a:t>
            </a:r>
            <a:r>
              <a:rPr sz="3200" spc="10" dirty="0">
                <a:latin typeface="Times New Roman"/>
                <a:cs typeface="Times New Roman"/>
              </a:rPr>
              <a:t>the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purchase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inferior quality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drugs </a:t>
            </a:r>
            <a:r>
              <a:rPr sz="3200" spc="-10" dirty="0">
                <a:latin typeface="Times New Roman"/>
                <a:cs typeface="Times New Roman"/>
              </a:rPr>
              <a:t>particularly </a:t>
            </a:r>
            <a:r>
              <a:rPr sz="3200" spc="-70" dirty="0">
                <a:latin typeface="Times New Roman"/>
                <a:cs typeface="Times New Roman"/>
              </a:rPr>
              <a:t>in 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institutions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where</a:t>
            </a:r>
            <a:r>
              <a:rPr sz="3200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there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3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3200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no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staff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pharmacist.</a:t>
            </a:r>
            <a:endParaRPr sz="3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8400"/>
              </a:lnSpc>
              <a:spcBef>
                <a:spcPts val="40"/>
              </a:spcBef>
              <a:buAutoNum type="arabicParenR"/>
              <a:tabLst>
                <a:tab pos="205104" algn="l"/>
              </a:tabLst>
            </a:pPr>
            <a:r>
              <a:rPr sz="3200" spc="-25" dirty="0">
                <a:latin typeface="Times New Roman"/>
                <a:cs typeface="Times New Roman"/>
              </a:rPr>
              <a:t>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10" dirty="0">
                <a:latin typeface="Times New Roman"/>
                <a:cs typeface="Times New Roman"/>
              </a:rPr>
              <a:t>system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does </a:t>
            </a:r>
            <a:r>
              <a:rPr sz="3200" spc="20" dirty="0">
                <a:solidFill>
                  <a:srgbClr val="FF0000"/>
                </a:solidFill>
                <a:latin typeface="Times New Roman"/>
                <a:cs typeface="Times New Roman"/>
              </a:rPr>
              <a:t>not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reduce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cost 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drug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patient </a:t>
            </a:r>
            <a:r>
              <a:rPr sz="3200" spc="5" dirty="0">
                <a:latin typeface="Times New Roman"/>
                <a:cs typeface="Times New Roman"/>
              </a:rPr>
              <a:t>because </a:t>
            </a:r>
            <a:r>
              <a:rPr sz="3200" spc="20" dirty="0">
                <a:latin typeface="Times New Roman"/>
                <a:cs typeface="Times New Roman"/>
              </a:rPr>
              <a:t>most 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institution </a:t>
            </a:r>
            <a:r>
              <a:rPr sz="3200" spc="5" dirty="0">
                <a:latin typeface="Times New Roman"/>
                <a:cs typeface="Times New Roman"/>
              </a:rPr>
              <a:t>purchase </a:t>
            </a:r>
            <a:r>
              <a:rPr sz="3200" spc="-30" dirty="0">
                <a:latin typeface="Times New Roman"/>
                <a:cs typeface="Times New Roman"/>
              </a:rPr>
              <a:t>large </a:t>
            </a:r>
            <a:r>
              <a:rPr sz="3200" spc="10" dirty="0">
                <a:latin typeface="Times New Roman"/>
                <a:cs typeface="Times New Roman"/>
              </a:rPr>
              <a:t>volume </a:t>
            </a:r>
            <a:r>
              <a:rPr sz="3200" spc="15" dirty="0">
                <a:latin typeface="Times New Roman"/>
                <a:cs typeface="Times New Roman"/>
              </a:rPr>
              <a:t>of </a:t>
            </a:r>
            <a:r>
              <a:rPr sz="3200" spc="5" dirty="0">
                <a:latin typeface="Times New Roman"/>
                <a:cs typeface="Times New Roman"/>
              </a:rPr>
              <a:t>drug </a:t>
            </a:r>
            <a:r>
              <a:rPr sz="3200" spc="-5" dirty="0">
                <a:latin typeface="Times New Roman"/>
                <a:cs typeface="Times New Roman"/>
              </a:rPr>
              <a:t>at </a:t>
            </a:r>
            <a:r>
              <a:rPr sz="3200" spc="5" dirty="0">
                <a:latin typeface="Times New Roman"/>
                <a:cs typeface="Times New Roman"/>
              </a:rPr>
              <a:t>reduce </a:t>
            </a:r>
            <a:r>
              <a:rPr sz="3200" spc="-10" dirty="0">
                <a:latin typeface="Times New Roman"/>
                <a:cs typeface="Times New Roman"/>
              </a:rPr>
              <a:t>rate </a:t>
            </a:r>
            <a:r>
              <a:rPr sz="3200" spc="20" dirty="0">
                <a:latin typeface="Times New Roman"/>
                <a:cs typeface="Times New Roman"/>
              </a:rPr>
              <a:t>but </a:t>
            </a:r>
            <a:r>
              <a:rPr sz="3200" spc="15" dirty="0">
                <a:latin typeface="Times New Roman"/>
                <a:cs typeface="Times New Roman"/>
              </a:rPr>
              <a:t>do </a:t>
            </a:r>
            <a:r>
              <a:rPr sz="3200" spc="20" dirty="0">
                <a:latin typeface="Times New Roman"/>
                <a:cs typeface="Times New Roman"/>
              </a:rPr>
              <a:t>not </a:t>
            </a:r>
            <a:r>
              <a:rPr sz="3200" spc="-10" dirty="0">
                <a:latin typeface="Times New Roman"/>
                <a:cs typeface="Times New Roman"/>
              </a:rPr>
              <a:t>pass </a:t>
            </a:r>
            <a:r>
              <a:rPr sz="3200" spc="15" dirty="0">
                <a:latin typeface="Times New Roman"/>
                <a:cs typeface="Times New Roman"/>
              </a:rPr>
              <a:t>on </a:t>
            </a:r>
            <a:r>
              <a:rPr sz="3200" spc="-15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patient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any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reduction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in</a:t>
            </a:r>
            <a:r>
              <a:rPr sz="3200" spc="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their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cost.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23</a:t>
            </a:fld>
            <a:endParaRPr dirty="0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2"/>
            <a:ext cx="564011" cy="5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842645" y="685800"/>
            <a:ext cx="1051560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Advantages</a:t>
            </a:r>
            <a:r>
              <a:rPr spc="-20" dirty="0"/>
              <a:t> of</a:t>
            </a:r>
            <a:r>
              <a:rPr spc="20" dirty="0"/>
              <a:t> </a:t>
            </a:r>
            <a:r>
              <a:rPr spc="-15" dirty="0"/>
              <a:t>Hospital</a:t>
            </a:r>
            <a:r>
              <a:rPr spc="125" dirty="0"/>
              <a:t> </a:t>
            </a:r>
            <a:r>
              <a:rPr spc="-5" dirty="0"/>
              <a:t>Formulary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pc="-15" dirty="0">
                <a:latin typeface="Times New Roman"/>
                <a:cs typeface="Times New Roman"/>
              </a:rPr>
              <a:t>It </a:t>
            </a:r>
            <a:r>
              <a:rPr spc="-10" dirty="0">
                <a:latin typeface="Times New Roman"/>
                <a:cs typeface="Times New Roman"/>
              </a:rPr>
              <a:t>can </a:t>
            </a:r>
            <a:r>
              <a:rPr spc="15" dirty="0">
                <a:latin typeface="Times New Roman"/>
                <a:cs typeface="Times New Roman"/>
              </a:rPr>
              <a:t>be </a:t>
            </a:r>
            <a:r>
              <a:rPr b="0" dirty="0">
                <a:latin typeface="Times New Roman"/>
                <a:cs typeface="Times New Roman"/>
              </a:rPr>
              <a:t>stated however ,that </a:t>
            </a:r>
            <a:r>
              <a:rPr spc="-35" dirty="0">
                <a:latin typeface="Times New Roman"/>
                <a:cs typeface="Times New Roman"/>
              </a:rPr>
              <a:t>in </a:t>
            </a:r>
            <a:r>
              <a:rPr spc="-5" dirty="0">
                <a:latin typeface="Times New Roman"/>
                <a:cs typeface="Times New Roman"/>
              </a:rPr>
              <a:t>an </a:t>
            </a:r>
            <a:r>
              <a:rPr b="0" dirty="0">
                <a:latin typeface="Times New Roman"/>
                <a:cs typeface="Times New Roman"/>
              </a:rPr>
              <a:t>institution </a:t>
            </a:r>
            <a:r>
              <a:rPr spc="-10" dirty="0">
                <a:latin typeface="Times New Roman"/>
                <a:cs typeface="Times New Roman"/>
              </a:rPr>
              <a:t>which </a:t>
            </a:r>
            <a:r>
              <a:rPr spc="5" dirty="0">
                <a:latin typeface="Times New Roman"/>
                <a:cs typeface="Times New Roman"/>
              </a:rPr>
              <a:t>has </a:t>
            </a:r>
            <a:r>
              <a:rPr b="0" dirty="0">
                <a:latin typeface="Times New Roman"/>
                <a:cs typeface="Times New Roman"/>
              </a:rPr>
              <a:t>established </a:t>
            </a:r>
            <a:r>
              <a:rPr spc="5" dirty="0">
                <a:solidFill>
                  <a:srgbClr val="FF0000"/>
                </a:solidFill>
                <a:latin typeface="Times New Roman"/>
                <a:cs typeface="Times New Roman"/>
              </a:rPr>
              <a:t>pharmacy </a:t>
            </a:r>
            <a:r>
              <a:rPr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FF0000"/>
                </a:solidFill>
                <a:latin typeface="Times New Roman"/>
                <a:cs typeface="Times New Roman"/>
              </a:rPr>
              <a:t>therapeutic</a:t>
            </a:r>
            <a:r>
              <a:rPr b="0" dirty="0">
                <a:solidFill>
                  <a:srgbClr val="FF0000"/>
                </a:solidFill>
                <a:latin typeface="Times New Roman"/>
                <a:cs typeface="Times New Roman"/>
              </a:rPr>
              <a:t> committee</a:t>
            </a:r>
            <a:r>
              <a:rPr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20" dirty="0">
                <a:latin typeface="Times New Roman"/>
                <a:cs typeface="Times New Roman"/>
              </a:rPr>
              <a:t>all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of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spc="10" dirty="0">
                <a:latin typeface="Times New Roman"/>
                <a:cs typeface="Times New Roman"/>
              </a:rPr>
              <a:t>the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objection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raised</a:t>
            </a:r>
            <a:r>
              <a:rPr b="0" dirty="0">
                <a:latin typeface="Times New Roman"/>
                <a:cs typeface="Times New Roman"/>
              </a:rPr>
              <a:t> above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15" dirty="0">
                <a:latin typeface="Times New Roman"/>
                <a:cs typeface="Times New Roman"/>
              </a:rPr>
              <a:t>will </a:t>
            </a:r>
            <a:r>
              <a:rPr spc="5" dirty="0">
                <a:latin typeface="Times New Roman"/>
                <a:cs typeface="Times New Roman"/>
              </a:rPr>
              <a:t>disappear </a:t>
            </a:r>
            <a:r>
              <a:rPr spc="1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because </a:t>
            </a:r>
            <a:r>
              <a:rPr spc="10" dirty="0">
                <a:latin typeface="Times New Roman"/>
                <a:cs typeface="Times New Roman"/>
              </a:rPr>
              <a:t>the </a:t>
            </a:r>
            <a:r>
              <a:rPr spc="-5" dirty="0">
                <a:latin typeface="Times New Roman"/>
                <a:cs typeface="Times New Roman"/>
              </a:rPr>
              <a:t>committee </a:t>
            </a:r>
            <a:r>
              <a:rPr b="0" dirty="0">
                <a:latin typeface="Times New Roman"/>
                <a:cs typeface="Times New Roman"/>
              </a:rPr>
              <a:t>will </a:t>
            </a:r>
            <a:r>
              <a:rPr spc="-5" dirty="0">
                <a:latin typeface="Times New Roman"/>
                <a:cs typeface="Times New Roman"/>
              </a:rPr>
              <a:t>naturally </a:t>
            </a:r>
            <a:r>
              <a:rPr b="0" dirty="0">
                <a:latin typeface="Times New Roman"/>
                <a:cs typeface="Times New Roman"/>
              </a:rPr>
              <a:t>consist </a:t>
            </a:r>
            <a:r>
              <a:rPr spc="15" dirty="0">
                <a:latin typeface="Times New Roman"/>
                <a:cs typeface="Times New Roman"/>
              </a:rPr>
              <a:t>of </a:t>
            </a:r>
            <a:r>
              <a:rPr spc="10" dirty="0">
                <a:latin typeface="Times New Roman"/>
                <a:cs typeface="Times New Roman"/>
              </a:rPr>
              <a:t>persons </a:t>
            </a:r>
            <a:r>
              <a:rPr spc="-10" dirty="0">
                <a:latin typeface="Times New Roman"/>
                <a:cs typeface="Times New Roman"/>
              </a:rPr>
              <a:t>interested primarily </a:t>
            </a:r>
            <a:r>
              <a:rPr b="0" dirty="0">
                <a:latin typeface="Times New Roman"/>
                <a:cs typeface="Times New Roman"/>
              </a:rPr>
              <a:t>to </a:t>
            </a:r>
            <a:r>
              <a:rPr spc="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assist </a:t>
            </a:r>
            <a:r>
              <a:rPr spc="10" dirty="0">
                <a:latin typeface="Times New Roman"/>
                <a:cs typeface="Times New Roman"/>
              </a:rPr>
              <a:t>the </a:t>
            </a:r>
            <a:r>
              <a:rPr spc="-5" dirty="0">
                <a:latin typeface="Times New Roman"/>
                <a:cs typeface="Times New Roman"/>
              </a:rPr>
              <a:t>committee </a:t>
            </a:r>
            <a:r>
              <a:rPr spc="-35" dirty="0">
                <a:latin typeface="Times New Roman"/>
                <a:cs typeface="Times New Roman"/>
              </a:rPr>
              <a:t>in </a:t>
            </a:r>
            <a:r>
              <a:rPr spc="10" dirty="0">
                <a:latin typeface="Times New Roman"/>
                <a:cs typeface="Times New Roman"/>
              </a:rPr>
              <a:t>the </a:t>
            </a:r>
            <a:r>
              <a:rPr b="0" dirty="0">
                <a:solidFill>
                  <a:srgbClr val="FF0000"/>
                </a:solidFill>
                <a:latin typeface="Times New Roman"/>
                <a:cs typeface="Times New Roman"/>
              </a:rPr>
              <a:t>task </a:t>
            </a:r>
            <a:r>
              <a:rPr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pc="-15" dirty="0">
                <a:solidFill>
                  <a:srgbClr val="FF0000"/>
                </a:solidFill>
                <a:latin typeface="Times New Roman"/>
                <a:cs typeface="Times New Roman"/>
              </a:rPr>
              <a:t>selection </a:t>
            </a:r>
            <a:r>
              <a:rPr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pc="20" dirty="0">
                <a:solidFill>
                  <a:srgbClr val="FF0000"/>
                </a:solidFill>
                <a:latin typeface="Times New Roman"/>
                <a:cs typeface="Times New Roman"/>
              </a:rPr>
              <a:t>most </a:t>
            </a:r>
            <a:r>
              <a:rPr spc="-10" dirty="0">
                <a:solidFill>
                  <a:srgbClr val="FF0000"/>
                </a:solidFill>
                <a:latin typeface="Times New Roman"/>
                <a:cs typeface="Times New Roman"/>
              </a:rPr>
              <a:t>suitable </a:t>
            </a:r>
            <a:r>
              <a:rPr spc="10" dirty="0">
                <a:solidFill>
                  <a:srgbClr val="FF0000"/>
                </a:solidFill>
                <a:latin typeface="Times New Roman"/>
                <a:cs typeface="Times New Roman"/>
              </a:rPr>
              <a:t>types </a:t>
            </a:r>
            <a:r>
              <a:rPr spc="1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b="0" dirty="0">
                <a:solidFill>
                  <a:srgbClr val="FF0000"/>
                </a:solidFill>
                <a:latin typeface="Times New Roman"/>
                <a:cs typeface="Times New Roman"/>
              </a:rPr>
              <a:t>drugs </a:t>
            </a:r>
            <a:r>
              <a:rPr spc="-1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pc="-10" dirty="0">
                <a:solidFill>
                  <a:srgbClr val="FF0000"/>
                </a:solidFill>
                <a:latin typeface="Times New Roman"/>
                <a:cs typeface="Times New Roman"/>
              </a:rPr>
              <a:t> their</a:t>
            </a:r>
            <a:r>
              <a:rPr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FF0000"/>
                </a:solidFill>
                <a:latin typeface="Times New Roman"/>
                <a:cs typeface="Times New Roman"/>
              </a:rPr>
              <a:t>formulations</a:t>
            </a:r>
            <a:r>
              <a:rPr spc="-5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42644" y="3657600"/>
            <a:ext cx="10587355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2800" spc="-15" dirty="0">
                <a:latin typeface="Times New Roman"/>
                <a:cs typeface="Times New Roman"/>
              </a:rPr>
              <a:t>They </a:t>
            </a:r>
            <a:r>
              <a:rPr sz="2800" dirty="0">
                <a:latin typeface="Times New Roman"/>
                <a:cs typeface="Times New Roman"/>
              </a:rPr>
              <a:t>will surely </a:t>
            </a:r>
            <a:r>
              <a:rPr sz="2800" spc="15" dirty="0">
                <a:latin typeface="Times New Roman"/>
                <a:cs typeface="Times New Roman"/>
              </a:rPr>
              <a:t>be </a:t>
            </a:r>
            <a:r>
              <a:rPr sz="2800" spc="5" dirty="0">
                <a:latin typeface="Times New Roman"/>
                <a:cs typeface="Times New Roman"/>
              </a:rPr>
              <a:t>concerned </a:t>
            </a:r>
            <a:r>
              <a:rPr sz="2800" spc="-35" dirty="0"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ensure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that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drugs 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are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selected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at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economic 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cost </a:t>
            </a:r>
            <a:r>
              <a:rPr sz="28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both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hospital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well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dirty="0">
                <a:latin typeface="Times New Roman"/>
                <a:cs typeface="Times New Roman"/>
              </a:rPr>
              <a:t> to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patients.</a:t>
            </a:r>
          </a:p>
          <a:p>
            <a:pPr marL="12700" marR="6985" algn="just">
              <a:spcBef>
                <a:spcPts val="5"/>
              </a:spcBef>
            </a:pPr>
            <a:r>
              <a:rPr sz="2800" spc="-15" dirty="0">
                <a:latin typeface="Times New Roman"/>
                <a:cs typeface="Times New Roman"/>
              </a:rPr>
              <a:t>This </a:t>
            </a:r>
            <a:r>
              <a:rPr sz="2800" spc="-5" dirty="0">
                <a:latin typeface="Times New Roman"/>
                <a:cs typeface="Times New Roman"/>
              </a:rPr>
              <a:t>kind </a:t>
            </a:r>
            <a:r>
              <a:rPr sz="2800" spc="15" dirty="0">
                <a:latin typeface="Times New Roman"/>
                <a:cs typeface="Times New Roman"/>
              </a:rPr>
              <a:t>of </a:t>
            </a:r>
            <a:r>
              <a:rPr sz="2800" spc="-15" dirty="0">
                <a:latin typeface="Times New Roman"/>
                <a:cs typeface="Times New Roman"/>
              </a:rPr>
              <a:t>philosophy, </a:t>
            </a:r>
            <a:r>
              <a:rPr sz="2800" spc="5" dirty="0">
                <a:latin typeface="Times New Roman"/>
                <a:cs typeface="Times New Roman"/>
              </a:rPr>
              <a:t>any </a:t>
            </a:r>
            <a:r>
              <a:rPr sz="2800" spc="-20" dirty="0">
                <a:latin typeface="Times New Roman"/>
                <a:cs typeface="Times New Roman"/>
              </a:rPr>
              <a:t>where </a:t>
            </a:r>
            <a:r>
              <a:rPr sz="2800" spc="-35" dirty="0">
                <a:latin typeface="Times New Roman"/>
                <a:cs typeface="Times New Roman"/>
              </a:rPr>
              <a:t>in </a:t>
            </a:r>
            <a:r>
              <a:rPr sz="2800" spc="10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world, </a:t>
            </a:r>
            <a:r>
              <a:rPr sz="2800" spc="5" dirty="0">
                <a:latin typeface="Times New Roman"/>
                <a:cs typeface="Times New Roman"/>
              </a:rPr>
              <a:t>combined </a:t>
            </a:r>
            <a:r>
              <a:rPr sz="2800" spc="-20" dirty="0">
                <a:latin typeface="Times New Roman"/>
                <a:cs typeface="Times New Roman"/>
              </a:rPr>
              <a:t>with </a:t>
            </a:r>
            <a:r>
              <a:rPr sz="2800" spc="1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inherent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integrity </a:t>
            </a:r>
            <a:r>
              <a:rPr sz="2800" spc="15" dirty="0">
                <a:latin typeface="Times New Roman"/>
                <a:cs typeface="Times New Roman"/>
              </a:rPr>
              <a:t>of </a:t>
            </a:r>
            <a:r>
              <a:rPr sz="2800" b="1" dirty="0">
                <a:latin typeface="Times New Roman"/>
                <a:cs typeface="Times New Roman"/>
              </a:rPr>
              <a:t>physician </a:t>
            </a:r>
            <a:r>
              <a:rPr sz="2800" b="1" spc="-10" dirty="0">
                <a:latin typeface="Times New Roman"/>
                <a:cs typeface="Times New Roman"/>
              </a:rPr>
              <a:t>and </a:t>
            </a:r>
            <a:r>
              <a:rPr sz="2800" b="1" spc="5" dirty="0">
                <a:latin typeface="Times New Roman"/>
                <a:cs typeface="Times New Roman"/>
              </a:rPr>
              <a:t>pharmacist </a:t>
            </a:r>
            <a:r>
              <a:rPr sz="2800" dirty="0">
                <a:latin typeface="Times New Roman"/>
                <a:cs typeface="Times New Roman"/>
              </a:rPr>
              <a:t>will </a:t>
            </a:r>
            <a:r>
              <a:rPr sz="2800" spc="-20" dirty="0">
                <a:latin typeface="Times New Roman"/>
                <a:cs typeface="Times New Roman"/>
              </a:rPr>
              <a:t>go </a:t>
            </a:r>
            <a:r>
              <a:rPr sz="2800" dirty="0">
                <a:latin typeface="Times New Roman"/>
                <a:cs typeface="Times New Roman"/>
              </a:rPr>
              <a:t>a long </a:t>
            </a:r>
            <a:r>
              <a:rPr sz="2800" spc="-5" dirty="0">
                <a:latin typeface="Times New Roman"/>
                <a:cs typeface="Times New Roman"/>
              </a:rPr>
              <a:t>way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protect 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rights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interest</a:t>
            </a:r>
            <a:r>
              <a:rPr sz="2800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1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all</a:t>
            </a:r>
            <a:r>
              <a:rPr sz="2800" spc="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concerned.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7963" b="6666"/>
          <a:stretch/>
        </p:blipFill>
        <p:spPr>
          <a:xfrm>
            <a:off x="457200" y="457199"/>
            <a:ext cx="10820400" cy="60108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25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16950" t="3576" r="27368" b="24893"/>
          <a:stretch/>
        </p:blipFill>
        <p:spPr>
          <a:xfrm>
            <a:off x="914400" y="457200"/>
            <a:ext cx="10134600" cy="5715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26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533400"/>
            <a:ext cx="10591800" cy="59346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3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381000"/>
            <a:ext cx="11201400" cy="58674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4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12381" r="5714"/>
          <a:stretch/>
        </p:blipFill>
        <p:spPr>
          <a:xfrm>
            <a:off x="685800" y="457199"/>
            <a:ext cx="10896600" cy="60108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5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533400"/>
            <a:ext cx="11201400" cy="5715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6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28599"/>
            <a:ext cx="11430000" cy="62394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7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11506200" cy="6096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8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19115"/>
          <a:stretch/>
        </p:blipFill>
        <p:spPr>
          <a:xfrm>
            <a:off x="457200" y="304799"/>
            <a:ext cx="11353800" cy="61632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5562600" y="6468063"/>
            <a:ext cx="4114800" cy="141705"/>
          </a:xfrm>
          <a:prstGeom prst="rect">
            <a:avLst/>
          </a:prstGeom>
        </p:spPr>
        <p:txBody>
          <a:bodyPr vert="horz" wrap="square" lIns="0" tIns="3175" rIns="0" bIns="0" rtlCol="0" anchor="ctr">
            <a:spAutoFit/>
          </a:bodyPr>
          <a:lstStyle/>
          <a:p>
            <a:pPr marL="12700">
              <a:spcBef>
                <a:spcPts val="25"/>
              </a:spcBef>
            </a:pPr>
            <a:r>
              <a:rPr lang="en-US" spc="15" smtClean="0"/>
              <a:t>RDP</a:t>
            </a:r>
            <a:endParaRPr spc="1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468704"/>
            <a:ext cx="2743200" cy="140423"/>
          </a:xfrm>
          <a:prstGeom prst="rect">
            <a:avLst/>
          </a:prstGeom>
        </p:spPr>
        <p:txBody>
          <a:bodyPr vert="horz" wrap="square" lIns="0" tIns="1905" rIns="0" bIns="0" rtlCol="0" anchor="ctr">
            <a:spAutoFit/>
          </a:bodyPr>
          <a:lstStyle/>
          <a:p>
            <a:pPr marL="38100">
              <a:spcBef>
                <a:spcPts val="15"/>
              </a:spcBef>
            </a:pPr>
            <a:fld id="{81D60167-4931-47E6-BA6A-407CBD079E47}" type="slidenum">
              <a:rPr dirty="0"/>
              <a:pPr marL="38100">
                <a:spcBef>
                  <a:spcPts val="15"/>
                </a:spcBef>
              </a:pPr>
              <a:t>9</a:t>
            </a:fld>
            <a:endParaRPr dirty="0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407</Words>
  <Application>Microsoft Office PowerPoint</Application>
  <PresentationFormat>Widescreen</PresentationFormat>
  <Paragraphs>74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4) No preparation of secret composition will be considered or admitted to the  formulary.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2024-09-16T04:22:51Z</dcterms:created>
  <dcterms:modified xsi:type="dcterms:W3CDTF">2024-09-16T04:35:34Z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2023-08-19T00:00:00Z</vt:filetime>
  </property>
  <property fmtid="{D5CDD505-2E9C-101B-9397-08002B2CF9AE}" pid="3" name="LastSaved">
    <vt:filetime>2024-09-16T00:00:00Z</vt:filetime>
  </property>
</Properties>
</file>