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7E82E-F22A-4694-BD49-694038587114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20B-3FCF-4EED-B2E2-4EBEAD2BC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10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42012-7C38-4F09-BB84-651347770564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A3EDA-66C3-4279-B245-EBDFF6E50B70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96041-92AB-4CBB-8D22-825B186C4536}" type="datetime1">
              <a:rPr lang="en-US" smtClean="0"/>
              <a:t>9/15/2024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EE4B1-FBE7-4F10-A2F9-DC3A67DD7875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7538A-0D7D-4AE3-8B33-5BF0BF5C6D92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85514" y="2048510"/>
            <a:ext cx="5220970" cy="483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6732" y="3270248"/>
            <a:ext cx="7559040" cy="3045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4827-18FA-4765-9396-793DA9D42105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04905" y="6470412"/>
            <a:ext cx="24257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688975" y="6470412"/>
            <a:ext cx="6743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38400" y="2438400"/>
            <a:ext cx="7805674" cy="19466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algn="ctr">
              <a:lnSpc>
                <a:spcPct val="100000"/>
              </a:lnSpc>
              <a:spcBef>
                <a:spcPts val="100"/>
              </a:spcBef>
              <a:tabLst>
                <a:tab pos="1932939" algn="l"/>
              </a:tabLst>
            </a:pPr>
            <a:r>
              <a:rPr sz="3600" b="1" u="sng" spc="-1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600" b="1" u="sng" spc="-1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PHARMACY</a:t>
            </a:r>
            <a:endParaRPr lang="en-US" sz="3600" b="1" u="sng" spc="-10" dirty="0" smtClean="0"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100"/>
              </a:spcBef>
              <a:tabLst>
                <a:tab pos="1932939" algn="l"/>
              </a:tabLst>
            </a:pPr>
            <a:endParaRPr sz="36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2485"/>
              </a:spcBef>
            </a:pP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HEMATOLOGICAL</a:t>
            </a:r>
            <a:r>
              <a:rPr sz="3200" b="1" spc="-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FUNCTION</a:t>
            </a:r>
            <a:r>
              <a:rPr sz="32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TESTS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</a:t>
            </a:fld>
            <a:endParaRPr lang="en-US"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3445" y="405066"/>
            <a:ext cx="209740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solidFill>
                  <a:srgbClr val="FF0000"/>
                </a:solidFill>
                <a:latin typeface="Times New Roman"/>
                <a:cs typeface="Times New Roman"/>
              </a:rPr>
              <a:t>Platelet</a:t>
            </a:r>
            <a:r>
              <a:rPr sz="275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5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count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975" y="6470412"/>
            <a:ext cx="6743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459864" y="1472882"/>
            <a:ext cx="9271000" cy="1860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6385" marR="5080" indent="-274320">
              <a:lnSpc>
                <a:spcPct val="100400"/>
              </a:lnSpc>
              <a:spcBef>
                <a:spcPts val="9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8290" algn="l"/>
                <a:tab pos="2320290" algn="l"/>
                <a:tab pos="4921250" algn="l"/>
                <a:tab pos="6932930" algn="l"/>
                <a:tab pos="7561580" algn="l"/>
              </a:tabLst>
            </a:pP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measures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number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"sticky"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platelets</a:t>
            </a:r>
            <a:r>
              <a:rPr sz="2400" dirty="0">
                <a:latin typeface="Times New Roman"/>
                <a:cs typeface="Times New Roman"/>
              </a:rPr>
              <a:t>	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help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clot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(aspirin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some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other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medications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make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platelets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less 	</a:t>
            </a:r>
            <a:r>
              <a:rPr sz="2400" dirty="0">
                <a:latin typeface="Times New Roman"/>
                <a:cs typeface="Times New Roman"/>
              </a:rPr>
              <a:t>"sticky").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number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platelets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low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could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too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much 	</a:t>
            </a:r>
            <a:r>
              <a:rPr sz="2400" dirty="0">
                <a:latin typeface="Times New Roman"/>
                <a:cs typeface="Times New Roman"/>
              </a:rPr>
              <a:t>bleeding.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Some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arthritis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medications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rare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instances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lower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platelet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count.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2540" y="1201737"/>
            <a:ext cx="20605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dirty="0">
                <a:solidFill>
                  <a:srgbClr val="FF0000"/>
                </a:solidFill>
              </a:rPr>
              <a:t>Normal</a:t>
            </a:r>
            <a:r>
              <a:rPr sz="2750" spc="-50" dirty="0">
                <a:solidFill>
                  <a:srgbClr val="FF0000"/>
                </a:solidFill>
              </a:rPr>
              <a:t> </a:t>
            </a:r>
            <a:r>
              <a:rPr sz="2750" spc="-110" dirty="0">
                <a:solidFill>
                  <a:srgbClr val="FF0000"/>
                </a:solidFill>
              </a:rPr>
              <a:t>Values</a:t>
            </a:r>
            <a:endParaRPr sz="275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696720" y="2407602"/>
            <a:ext cx="6071235" cy="1135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685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onstantia"/>
                <a:cs typeface="Constantia"/>
              </a:rPr>
              <a:t>2,50,000/cu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mm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blood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35" dirty="0">
                <a:latin typeface="Constantia"/>
                <a:cs typeface="Constantia"/>
              </a:rPr>
              <a:t>range-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2,00,000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4,00,000/cu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mm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blood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4615" y="1212849"/>
            <a:ext cx="17538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0" dirty="0">
                <a:solidFill>
                  <a:srgbClr val="FF0000"/>
                </a:solidFill>
              </a:rPr>
              <a:t>Significance</a:t>
            </a:r>
            <a:endParaRPr sz="275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39507" y="1900872"/>
            <a:ext cx="25774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count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less-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8779" y="1900872"/>
            <a:ext cx="2404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/>
                <a:cs typeface="Times New Roman"/>
              </a:rPr>
              <a:t>(thrombocytopenia)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9507" y="2200211"/>
            <a:ext cx="8583930" cy="167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marR="4358005" indent="-57150">
              <a:lnSpc>
                <a:spcPct val="119900"/>
              </a:lnSpc>
              <a:spcBef>
                <a:spcPts val="100"/>
              </a:spcBef>
              <a:tabLst>
                <a:tab pos="2739390" algn="l"/>
              </a:tabLst>
            </a:pPr>
            <a:r>
              <a:rPr sz="2400" spc="-25" dirty="0">
                <a:latin typeface="Times New Roman"/>
                <a:cs typeface="Times New Roman"/>
              </a:rPr>
              <a:t>more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bleeding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TB </a:t>
            </a:r>
            <a:r>
              <a:rPr sz="2400" dirty="0">
                <a:latin typeface="Times New Roman"/>
                <a:cs typeface="Times New Roman"/>
              </a:rPr>
              <a:t>infections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other</a:t>
            </a:r>
            <a:r>
              <a:rPr sz="2400" spc="-26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4775200" algn="l"/>
                <a:tab pos="7159625" algn="l"/>
              </a:tabLst>
            </a:pP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count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more-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(thrombocytosis)</a:t>
            </a:r>
            <a:r>
              <a:rPr sz="2400" dirty="0">
                <a:latin typeface="Times New Roman"/>
                <a:cs typeface="Times New Roman"/>
              </a:rPr>
              <a:t>	allergic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conditions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35" dirty="0">
                <a:latin typeface="Times New Roman"/>
                <a:cs typeface="Times New Roman"/>
              </a:rPr>
              <a:t>hemorrhage</a:t>
            </a:r>
            <a:endParaRPr sz="2400">
              <a:latin typeface="Times New Roman"/>
              <a:cs typeface="Times New Roman"/>
            </a:endParaRPr>
          </a:p>
          <a:p>
            <a:pPr marL="1031875">
              <a:lnSpc>
                <a:spcPct val="100000"/>
              </a:lnSpc>
              <a:spcBef>
                <a:spcPts val="275"/>
              </a:spcBef>
              <a:tabLst>
                <a:tab pos="2786380" algn="l"/>
                <a:tab pos="4816475" algn="l"/>
              </a:tabLst>
            </a:pPr>
            <a:r>
              <a:rPr sz="2400" dirty="0">
                <a:latin typeface="Times New Roman"/>
                <a:cs typeface="Times New Roman"/>
              </a:rPr>
              <a:t>bone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fracture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rheumatic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fever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trauma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30305" y="6432232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975" y="6432232"/>
            <a:ext cx="674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41955" y="557149"/>
            <a:ext cx="574548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139565" algn="l"/>
              </a:tabLst>
            </a:pPr>
            <a:r>
              <a:rPr sz="2750" b="1" dirty="0">
                <a:solidFill>
                  <a:srgbClr val="FF0000"/>
                </a:solidFill>
                <a:latin typeface="Times New Roman"/>
                <a:cs typeface="Times New Roman"/>
              </a:rPr>
              <a:t>Erythrocyte</a:t>
            </a:r>
            <a:r>
              <a:rPr sz="275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sedimentation</a:t>
            </a:r>
            <a:r>
              <a:rPr sz="2750" b="1" dirty="0">
                <a:solidFill>
                  <a:srgbClr val="FF0000"/>
                </a:solidFill>
                <a:latin typeface="Times New Roman"/>
                <a:cs typeface="Times New Roman"/>
              </a:rPr>
              <a:t>	rate</a:t>
            </a:r>
            <a:r>
              <a:rPr sz="275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5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(ESR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4139" y="1167828"/>
            <a:ext cx="923353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715" indent="-24701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9715" algn="l"/>
                <a:tab pos="6798945" algn="l"/>
              </a:tabLst>
            </a:pP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also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called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"sed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determines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have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inflammation.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59715" indent="-247015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9715" algn="l"/>
                <a:tab pos="524510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measure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amount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inflammation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present.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59715" indent="-247015">
              <a:lnSpc>
                <a:spcPts val="2865"/>
              </a:lnSpc>
              <a:buSzPct val="95833"/>
              <a:buFont typeface="Wingdings"/>
              <a:buChar char=""/>
              <a:tabLst>
                <a:tab pos="259715" algn="l"/>
                <a:tab pos="416814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measures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red</a:t>
            </a:r>
            <a:r>
              <a:rPr sz="2400" dirty="0">
                <a:latin typeface="Times New Roman"/>
                <a:cs typeface="Times New Roman"/>
              </a:rPr>
              <a:t>	blood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cling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together,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fall,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settle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65"/>
              </a:lnSpc>
              <a:tabLst>
                <a:tab pos="1459230" algn="l"/>
              </a:tabLst>
            </a:pPr>
            <a:r>
              <a:rPr sz="2400" dirty="0">
                <a:latin typeface="Times New Roman"/>
                <a:cs typeface="Times New Roman"/>
              </a:rPr>
              <a:t>toward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bottom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glass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tube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hour's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time,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sediment.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400">
              <a:latin typeface="Times New Roman"/>
              <a:cs typeface="Times New Roman"/>
            </a:endParaRPr>
          </a:p>
          <a:p>
            <a:pPr marL="259715" indent="-247015">
              <a:lnSpc>
                <a:spcPct val="100000"/>
              </a:lnSpc>
              <a:buSzPct val="95833"/>
              <a:buFont typeface="Wingdings"/>
              <a:buChar char=""/>
              <a:tabLst>
                <a:tab pos="259715" algn="l"/>
                <a:tab pos="640842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higher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rate,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greater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amount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inflammation.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59715" indent="-247015">
              <a:lnSpc>
                <a:spcPct val="100000"/>
              </a:lnSpc>
              <a:buSzPct val="95833"/>
              <a:buFont typeface="Wingdings"/>
              <a:buChar char=""/>
              <a:tabLst>
                <a:tab pos="259715" algn="l"/>
                <a:tab pos="5426710" algn="l"/>
              </a:tabLst>
            </a:pP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inflammation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responds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medication,</a:t>
            </a:r>
            <a:r>
              <a:rPr sz="2400" dirty="0">
                <a:latin typeface="Times New Roman"/>
                <a:cs typeface="Times New Roman"/>
              </a:rPr>
              <a:t>	the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sed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usually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goes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down.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Wingdings"/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259715" indent="-247015">
              <a:lnSpc>
                <a:spcPct val="100000"/>
              </a:lnSpc>
              <a:buSzPct val="95833"/>
              <a:buFont typeface="Wingdings"/>
              <a:buChar char=""/>
              <a:tabLst>
                <a:tab pos="259715" algn="l"/>
                <a:tab pos="3243580" algn="l"/>
              </a:tabLst>
            </a:pP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example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	test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doctor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might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order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several </a:t>
            </a:r>
            <a:r>
              <a:rPr sz="2400" spc="-10" dirty="0">
                <a:latin typeface="Times New Roman"/>
                <a:cs typeface="Times New Roman"/>
              </a:rPr>
              <a:t>times.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13</a:t>
            </a:fld>
            <a:endParaRPr lang="en-US" spc="-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5715" y="1264856"/>
            <a:ext cx="205930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dirty="0">
                <a:solidFill>
                  <a:srgbClr val="FF0000"/>
                </a:solidFill>
              </a:rPr>
              <a:t>Normal</a:t>
            </a:r>
            <a:r>
              <a:rPr sz="2750" spc="-60" dirty="0">
                <a:solidFill>
                  <a:srgbClr val="FF0000"/>
                </a:solidFill>
              </a:rPr>
              <a:t> </a:t>
            </a:r>
            <a:r>
              <a:rPr sz="2750" spc="-110" dirty="0">
                <a:solidFill>
                  <a:srgbClr val="FF0000"/>
                </a:solidFill>
              </a:rPr>
              <a:t>Values</a:t>
            </a:r>
            <a:endParaRPr sz="275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673225" y="1941131"/>
            <a:ext cx="26441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westergen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method-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4576" y="2779584"/>
            <a:ext cx="1532255" cy="134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9900"/>
              </a:lnSpc>
              <a:spcBef>
                <a:spcPts val="95"/>
              </a:spcBef>
            </a:pP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males-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females-</a:t>
            </a:r>
            <a:r>
              <a:rPr sz="2400" spc="484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infants-</a:t>
            </a:r>
            <a:r>
              <a:rPr sz="2400" spc="560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0384" y="2770059"/>
            <a:ext cx="2425065" cy="1369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2500"/>
              </a:lnSpc>
              <a:spcBef>
                <a:spcPts val="95"/>
              </a:spcBef>
            </a:pPr>
            <a:r>
              <a:rPr sz="2400" spc="-35" dirty="0">
                <a:latin typeface="Times New Roman"/>
                <a:cs typeface="Times New Roman"/>
              </a:rPr>
              <a:t>3-</a:t>
            </a:r>
            <a:r>
              <a:rPr sz="2400" dirty="0">
                <a:latin typeface="Times New Roman"/>
                <a:cs typeface="Times New Roman"/>
              </a:rPr>
              <a:t>7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mm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hour </a:t>
            </a:r>
            <a:r>
              <a:rPr sz="2400" spc="-35" dirty="0">
                <a:latin typeface="Times New Roman"/>
                <a:cs typeface="Times New Roman"/>
              </a:rPr>
              <a:t>5-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mm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hour </a:t>
            </a:r>
            <a:r>
              <a:rPr sz="2400" spc="-35" dirty="0">
                <a:latin typeface="Times New Roman"/>
                <a:cs typeface="Times New Roman"/>
              </a:rPr>
              <a:t>0-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mm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one</a:t>
            </a:r>
            <a:r>
              <a:rPr sz="2400" spc="-2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hour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24526" y="1201737"/>
            <a:ext cx="17526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10" dirty="0">
                <a:solidFill>
                  <a:srgbClr val="FF0000"/>
                </a:solidFill>
              </a:rPr>
              <a:t>Significance</a:t>
            </a:r>
            <a:endParaRPr sz="275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711834" y="1868106"/>
            <a:ext cx="5940425" cy="174243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65125" indent="-352425">
              <a:lnSpc>
                <a:spcPct val="100000"/>
              </a:lnSpc>
              <a:spcBef>
                <a:spcPts val="67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365125" algn="l"/>
                <a:tab pos="3415665" algn="l"/>
              </a:tabLst>
            </a:pPr>
            <a:r>
              <a:rPr sz="2400" i="1" dirty="0">
                <a:latin typeface="Times New Roman"/>
                <a:cs typeface="Times New Roman"/>
              </a:rPr>
              <a:t>if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the</a:t>
            </a:r>
            <a:r>
              <a:rPr sz="2400" i="1" spc="-10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count</a:t>
            </a:r>
            <a:r>
              <a:rPr sz="2400" i="1" spc="-9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is</a:t>
            </a:r>
            <a:r>
              <a:rPr sz="2400" i="1" spc="1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more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-50" dirty="0">
                <a:latin typeface="Times New Roman"/>
                <a:cs typeface="Times New Roman"/>
              </a:rPr>
              <a:t>-</a:t>
            </a:r>
            <a:r>
              <a:rPr sz="2400" i="1" dirty="0">
                <a:latin typeface="Times New Roman"/>
                <a:cs typeface="Times New Roman"/>
              </a:rPr>
              <a:t>	</a:t>
            </a:r>
            <a:r>
              <a:rPr sz="2400" i="1" spc="-20" dirty="0">
                <a:latin typeface="Times New Roman"/>
                <a:cs typeface="Times New Roman"/>
              </a:rPr>
              <a:t>(more</a:t>
            </a:r>
            <a:r>
              <a:rPr sz="2400" i="1" spc="-12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latin typeface="Times New Roman"/>
                <a:cs typeface="Times New Roman"/>
              </a:rPr>
              <a:t>inflammation)</a:t>
            </a:r>
            <a:endParaRPr sz="2400">
              <a:latin typeface="Times New Roman"/>
              <a:cs typeface="Times New Roman"/>
            </a:endParaRPr>
          </a:p>
          <a:p>
            <a:pPr marL="1184910">
              <a:lnSpc>
                <a:spcPct val="100000"/>
              </a:lnSpc>
              <a:spcBef>
                <a:spcPts val="575"/>
              </a:spcBef>
            </a:pPr>
            <a:r>
              <a:rPr sz="2400" spc="-25" dirty="0">
                <a:latin typeface="Times New Roman"/>
                <a:cs typeface="Times New Roman"/>
              </a:rPr>
              <a:t>TB</a:t>
            </a:r>
            <a:endParaRPr sz="2400">
              <a:latin typeface="Times New Roman"/>
              <a:cs typeface="Times New Roman"/>
            </a:endParaRPr>
          </a:p>
          <a:p>
            <a:pPr marL="1261110">
              <a:lnSpc>
                <a:spcPct val="100000"/>
              </a:lnSpc>
              <a:spcBef>
                <a:spcPts val="275"/>
              </a:spcBef>
              <a:tabLst>
                <a:tab pos="2290445" algn="l"/>
                <a:tab pos="4559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anemia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malignant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tumors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RA</a:t>
            </a:r>
            <a:endParaRPr sz="2400">
              <a:latin typeface="Times New Roman"/>
              <a:cs typeface="Times New Roman"/>
            </a:endParaRPr>
          </a:p>
          <a:p>
            <a:pPr marL="1261110">
              <a:lnSpc>
                <a:spcPct val="100000"/>
              </a:lnSpc>
              <a:spcBef>
                <a:spcPts val="575"/>
              </a:spcBef>
              <a:tabLst>
                <a:tab pos="3568065" algn="l"/>
              </a:tabLst>
            </a:pPr>
            <a:r>
              <a:rPr sz="2400" spc="-10" dirty="0">
                <a:latin typeface="Times New Roman"/>
                <a:cs typeface="Times New Roman"/>
              </a:rPr>
              <a:t>Rheumatoid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fever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liver</a:t>
            </a:r>
            <a:r>
              <a:rPr sz="2400" spc="-229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9507" y="1906206"/>
            <a:ext cx="4759960" cy="27336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37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i="1" dirty="0">
                <a:latin typeface="Times New Roman"/>
                <a:cs typeface="Times New Roman"/>
              </a:rPr>
              <a:t>If</a:t>
            </a:r>
            <a:r>
              <a:rPr sz="2400" i="1" spc="-6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the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count</a:t>
            </a:r>
            <a:r>
              <a:rPr sz="2400" i="1" spc="-7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is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less-</a:t>
            </a:r>
            <a:endParaRPr sz="2400">
              <a:latin typeface="Times New Roman"/>
              <a:cs typeface="Times New Roman"/>
            </a:endParaRPr>
          </a:p>
          <a:p>
            <a:pPr marL="946150">
              <a:lnSpc>
                <a:spcPct val="100000"/>
              </a:lnSpc>
              <a:spcBef>
                <a:spcPts val="275"/>
              </a:spcBef>
            </a:pPr>
            <a:r>
              <a:rPr sz="2400" spc="-30" dirty="0">
                <a:latin typeface="Times New Roman"/>
                <a:cs typeface="Times New Roman"/>
              </a:rPr>
              <a:t>allergic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conditions</a:t>
            </a:r>
            <a:endParaRPr sz="2400">
              <a:latin typeface="Times New Roman"/>
              <a:cs typeface="Times New Roman"/>
            </a:endParaRPr>
          </a:p>
          <a:p>
            <a:pPr marL="94615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sickle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cell</a:t>
            </a:r>
            <a:r>
              <a:rPr sz="2400" spc="-2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anemia</a:t>
            </a:r>
            <a:endParaRPr sz="2400">
              <a:latin typeface="Times New Roman"/>
              <a:cs typeface="Times New Roman"/>
            </a:endParaRPr>
          </a:p>
          <a:p>
            <a:pPr marL="946150" marR="5080">
              <a:lnSpc>
                <a:spcPts val="4050"/>
              </a:lnSpc>
              <a:spcBef>
                <a:spcPts val="185"/>
              </a:spcBef>
            </a:pPr>
            <a:r>
              <a:rPr sz="2400" spc="-25" dirty="0">
                <a:latin typeface="Times New Roman"/>
                <a:cs typeface="Times New Roman"/>
              </a:rPr>
              <a:t>polycythemia(increase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RBC) peptone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shock</a:t>
            </a:r>
            <a:endParaRPr sz="2400">
              <a:latin typeface="Times New Roman"/>
              <a:cs typeface="Times New Roman"/>
            </a:endParaRPr>
          </a:p>
          <a:p>
            <a:pPr marL="1031875">
              <a:lnSpc>
                <a:spcPct val="100000"/>
              </a:lnSpc>
              <a:spcBef>
                <a:spcPts val="395"/>
              </a:spcBef>
            </a:pPr>
            <a:r>
              <a:rPr sz="2400" spc="-20" dirty="0">
                <a:latin typeface="Times New Roman"/>
                <a:cs typeface="Times New Roman"/>
              </a:rPr>
              <a:t>severe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leukocytosis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6195" y="2589275"/>
            <a:ext cx="4548505" cy="1364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750" dirty="0">
                <a:latin typeface="Calibri"/>
                <a:cs typeface="Calibri"/>
              </a:rPr>
              <a:t>Thank</a:t>
            </a:r>
            <a:r>
              <a:rPr sz="8750" spc="-360" dirty="0">
                <a:latin typeface="Calibri"/>
                <a:cs typeface="Calibri"/>
              </a:rPr>
              <a:t> </a:t>
            </a:r>
            <a:r>
              <a:rPr sz="8750" spc="-1005" dirty="0">
                <a:latin typeface="Calibri"/>
                <a:cs typeface="Calibri"/>
              </a:rPr>
              <a:t>Y</a:t>
            </a:r>
            <a:r>
              <a:rPr sz="8750" spc="-310" dirty="0">
                <a:latin typeface="Calibri"/>
                <a:cs typeface="Calibri"/>
              </a:rPr>
              <a:t>o</a:t>
            </a:r>
            <a:r>
              <a:rPr sz="8750" spc="-25" dirty="0">
                <a:latin typeface="Calibri"/>
                <a:cs typeface="Calibri"/>
              </a:rPr>
              <a:t>u</a:t>
            </a:r>
            <a:endParaRPr sz="87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5991" y="634047"/>
            <a:ext cx="17532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10" dirty="0">
                <a:solidFill>
                  <a:srgbClr val="FF0000"/>
                </a:solidFill>
              </a:rPr>
              <a:t>Hemoglobin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688975" y="6470412"/>
            <a:ext cx="6743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7211" y="1095311"/>
            <a:ext cx="9732645" cy="333438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87655" indent="-274955">
              <a:lnSpc>
                <a:spcPct val="100000"/>
              </a:lnSpc>
              <a:spcBef>
                <a:spcPts val="67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7655" algn="l"/>
              </a:tabLst>
            </a:pPr>
            <a:r>
              <a:rPr sz="2400" dirty="0">
                <a:latin typeface="Times New Roman"/>
                <a:cs typeface="Times New Roman"/>
              </a:rPr>
              <a:t>Hb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iron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containing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coloring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matter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RBC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If</a:t>
            </a:r>
            <a:r>
              <a:rPr sz="2400" i="1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400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count</a:t>
            </a:r>
            <a:r>
              <a:rPr sz="2400" i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2400" i="1" u="heavy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low</a:t>
            </a:r>
            <a:r>
              <a:rPr sz="2400" i="1" spc="-9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  <a:p>
            <a:pPr marL="288925" marR="76200" indent="57150">
              <a:lnSpc>
                <a:spcPts val="2860"/>
              </a:lnSpc>
              <a:spcBef>
                <a:spcPts val="760"/>
              </a:spcBef>
              <a:tabLst>
                <a:tab pos="7562215" algn="l"/>
              </a:tabLst>
            </a:pPr>
            <a:r>
              <a:rPr sz="2400" dirty="0">
                <a:latin typeface="Times New Roman"/>
                <a:cs typeface="Times New Roman"/>
              </a:rPr>
              <a:t>chronic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inflammation(inflammation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that</a:t>
            </a:r>
            <a:r>
              <a:rPr sz="2400" dirty="0">
                <a:latin typeface="Times New Roman"/>
                <a:cs typeface="Times New Roman"/>
              </a:rPr>
              <a:t>	can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pain </a:t>
            </a:r>
            <a:r>
              <a:rPr sz="2400" dirty="0">
                <a:latin typeface="Times New Roman"/>
                <a:cs typeface="Times New Roman"/>
              </a:rPr>
              <a:t>swelling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warmth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redness)</a:t>
            </a:r>
            <a:endParaRPr sz="2400">
              <a:latin typeface="Times New Roman"/>
              <a:cs typeface="Times New Roman"/>
            </a:endParaRPr>
          </a:p>
          <a:p>
            <a:pPr marL="288925" marR="5080" indent="-28575">
              <a:lnSpc>
                <a:spcPct val="99100"/>
              </a:lnSpc>
              <a:spcBef>
                <a:spcPts val="575"/>
              </a:spcBef>
              <a:tabLst>
                <a:tab pos="2423160" algn="l"/>
                <a:tab pos="4540250" algn="l"/>
                <a:tab pos="7466965" algn="l"/>
              </a:tabLst>
            </a:pPr>
            <a:r>
              <a:rPr sz="2400" dirty="0">
                <a:latin typeface="Times New Roman"/>
                <a:cs typeface="Times New Roman"/>
              </a:rPr>
              <a:t>Low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hematocrit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hemoglobin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counts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signs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that</a:t>
            </a:r>
            <a:r>
              <a:rPr sz="2400" dirty="0">
                <a:latin typeface="Times New Roman"/>
                <a:cs typeface="Times New Roman"/>
              </a:rPr>
              <a:t>	your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medication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</a:t>
            </a:r>
            <a:r>
              <a:rPr sz="2400" spc="-10" dirty="0">
                <a:latin typeface="Times New Roman"/>
                <a:cs typeface="Times New Roman"/>
              </a:rPr>
              <a:t>causing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loss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your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stomach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passing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through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bowel. </a:t>
            </a:r>
            <a:r>
              <a:rPr sz="2400" dirty="0">
                <a:latin typeface="Times New Roman"/>
                <a:cs typeface="Times New Roman"/>
              </a:rPr>
              <a:t>Low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counts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also</a:t>
            </a:r>
            <a:r>
              <a:rPr sz="2400" dirty="0">
                <a:latin typeface="Times New Roman"/>
                <a:cs typeface="Times New Roman"/>
              </a:rPr>
              <a:t>	may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indicate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decrease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production.</a:t>
            </a:r>
            <a:endParaRPr sz="2400">
              <a:latin typeface="Times New Roman"/>
              <a:cs typeface="Times New Roman"/>
            </a:endParaRPr>
          </a:p>
          <a:p>
            <a:pPr marL="260350">
              <a:lnSpc>
                <a:spcPct val="100000"/>
              </a:lnSpc>
              <a:spcBef>
                <a:spcPts val="650"/>
              </a:spcBef>
            </a:pPr>
            <a:r>
              <a:rPr sz="2400" dirty="0">
                <a:latin typeface="Times New Roman"/>
                <a:cs typeface="Times New Roman"/>
              </a:rPr>
              <a:t>bone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marrow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problem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2</a:t>
            </a:fld>
            <a:endParaRPr lang="en-US"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5835" y="1505521"/>
            <a:ext cx="8566150" cy="90296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0"/>
              </a:spcBef>
              <a:tabLst>
                <a:tab pos="2726055" algn="l"/>
                <a:tab pos="5575935" algn="l"/>
                <a:tab pos="8016240" algn="l"/>
              </a:tabLst>
            </a:pP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If</a:t>
            </a:r>
            <a:r>
              <a:rPr sz="2400" i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400" i="1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count</a:t>
            </a:r>
            <a:r>
              <a:rPr sz="2400" i="1" u="heavy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2400" i="1" u="heavy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more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spc="-50" dirty="0"/>
              <a:t>–</a:t>
            </a:r>
            <a:r>
              <a:rPr sz="2400" dirty="0"/>
              <a:t>	blood</a:t>
            </a:r>
            <a:r>
              <a:rPr sz="2400" spc="-125" dirty="0"/>
              <a:t> </a:t>
            </a:r>
            <a:r>
              <a:rPr sz="2400" spc="-35" dirty="0"/>
              <a:t>volume</a:t>
            </a:r>
            <a:r>
              <a:rPr sz="2400" spc="-55" dirty="0"/>
              <a:t> </a:t>
            </a:r>
            <a:r>
              <a:rPr sz="2400" spc="-10" dirty="0"/>
              <a:t>increase</a:t>
            </a:r>
            <a:r>
              <a:rPr sz="2400" dirty="0"/>
              <a:t>	in</a:t>
            </a:r>
            <a:r>
              <a:rPr sz="2400" spc="-55" dirty="0"/>
              <a:t> </a:t>
            </a:r>
            <a:r>
              <a:rPr sz="2400" dirty="0"/>
              <a:t>case</a:t>
            </a:r>
            <a:r>
              <a:rPr sz="2400" spc="10" dirty="0"/>
              <a:t> </a:t>
            </a:r>
            <a:r>
              <a:rPr sz="2400" dirty="0"/>
              <a:t>of</a:t>
            </a:r>
            <a:r>
              <a:rPr sz="2400" spc="-30" dirty="0"/>
              <a:t> </a:t>
            </a:r>
            <a:r>
              <a:rPr sz="2400" spc="-10" dirty="0"/>
              <a:t>smoking</a:t>
            </a:r>
            <a:r>
              <a:rPr sz="2400" dirty="0"/>
              <a:t>	</a:t>
            </a:r>
            <a:r>
              <a:rPr sz="2400" spc="-20" dirty="0"/>
              <a:t>high</a:t>
            </a:r>
            <a:endParaRPr sz="2400">
              <a:latin typeface="Times New Roman"/>
              <a:cs typeface="Times New Roman"/>
            </a:endParaRPr>
          </a:p>
          <a:p>
            <a:pPr marL="487045" algn="ctr">
              <a:lnSpc>
                <a:spcPct val="100000"/>
              </a:lnSpc>
              <a:spcBef>
                <a:spcPts val="575"/>
              </a:spcBef>
            </a:pPr>
            <a:r>
              <a:rPr sz="2400" spc="-10" dirty="0"/>
              <a:t>altitude</a:t>
            </a:r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1102931"/>
            <a:ext cx="6735445" cy="1790064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13055" indent="-274955">
              <a:lnSpc>
                <a:spcPct val="100000"/>
              </a:lnSpc>
              <a:spcBef>
                <a:spcPts val="370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313055" algn="l"/>
              </a:tabLst>
            </a:pPr>
            <a:r>
              <a:rPr sz="2400" dirty="0">
                <a:latin typeface="Times New Roman"/>
                <a:cs typeface="Times New Roman"/>
              </a:rPr>
              <a:t>Normal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Count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g/dL</a:t>
            </a:r>
            <a:endParaRPr sz="2400">
              <a:latin typeface="Times New Roman"/>
              <a:cs typeface="Times New Roman"/>
            </a:endParaRPr>
          </a:p>
          <a:p>
            <a:pPr marL="781685">
              <a:lnSpc>
                <a:spcPct val="100000"/>
              </a:lnSpc>
              <a:spcBef>
                <a:spcPts val="275"/>
              </a:spcBef>
              <a:tabLst>
                <a:tab pos="4631055" algn="l"/>
              </a:tabLst>
            </a:pP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vary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age</a:t>
            </a:r>
            <a:r>
              <a:rPr sz="2400" dirty="0">
                <a:latin typeface="Times New Roman"/>
                <a:cs typeface="Times New Roman"/>
              </a:rPr>
              <a:t>	At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birth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25g/dL</a:t>
            </a:r>
            <a:endParaRPr sz="2400">
              <a:latin typeface="Times New Roman"/>
              <a:cs typeface="Times New Roman"/>
            </a:endParaRPr>
          </a:p>
          <a:p>
            <a:pPr marL="123825" marR="937260" indent="-19685">
              <a:lnSpc>
                <a:spcPct val="127800"/>
              </a:lnSpc>
              <a:spcBef>
                <a:spcPts val="225"/>
              </a:spcBef>
              <a:tabLst>
                <a:tab pos="3221355" algn="l"/>
              </a:tabLst>
            </a:pP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325" baseline="21505" dirty="0">
                <a:latin typeface="Times New Roman"/>
                <a:cs typeface="Times New Roman"/>
              </a:rPr>
              <a:t>rd</a:t>
            </a:r>
            <a:r>
              <a:rPr sz="2325" spc="37" baseline="215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month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20g/dL</a:t>
            </a:r>
            <a:r>
              <a:rPr sz="2400" dirty="0">
                <a:latin typeface="Times New Roman"/>
                <a:cs typeface="Times New Roman"/>
              </a:rPr>
              <a:t>	After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year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17g/dL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puberty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onwards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 –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16g/dL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0745" y="1956498"/>
            <a:ext cx="42106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it</a:t>
            </a:r>
            <a:r>
              <a:rPr sz="2400" spc="-70" dirty="0"/>
              <a:t> </a:t>
            </a:r>
            <a:r>
              <a:rPr sz="2400" dirty="0"/>
              <a:t>can</a:t>
            </a:r>
            <a:r>
              <a:rPr sz="2400" spc="-70" dirty="0"/>
              <a:t> </a:t>
            </a:r>
            <a:r>
              <a:rPr sz="2400" dirty="0"/>
              <a:t>also</a:t>
            </a:r>
            <a:r>
              <a:rPr sz="2400" spc="-10" dirty="0"/>
              <a:t> </a:t>
            </a:r>
            <a:r>
              <a:rPr sz="2400" dirty="0"/>
              <a:t>vary between</a:t>
            </a:r>
            <a:r>
              <a:rPr sz="2400" spc="-70" dirty="0"/>
              <a:t> </a:t>
            </a:r>
            <a:r>
              <a:rPr sz="2400" dirty="0"/>
              <a:t>genders</a:t>
            </a:r>
            <a:r>
              <a:rPr sz="2400" spc="25" dirty="0"/>
              <a:t> </a:t>
            </a:r>
            <a:r>
              <a:rPr sz="2400" spc="-50" dirty="0"/>
              <a:t>–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2119629" y="2779077"/>
            <a:ext cx="3063240" cy="9220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5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Adult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males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15g/dL </a:t>
            </a:r>
            <a:r>
              <a:rPr sz="2400" dirty="0">
                <a:latin typeface="Times New Roman"/>
                <a:cs typeface="Times New Roman"/>
              </a:rPr>
              <a:t>Adult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females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14.5g/dL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834" y="1044003"/>
            <a:ext cx="10476230" cy="2396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15570" algn="ctr">
              <a:lnSpc>
                <a:spcPct val="100000"/>
              </a:lnSpc>
              <a:spcBef>
                <a:spcPts val="125"/>
              </a:spcBef>
            </a:pPr>
            <a:r>
              <a:rPr sz="2750" spc="-25" dirty="0">
                <a:latin typeface="Times New Roman"/>
                <a:cs typeface="Times New Roman"/>
              </a:rPr>
              <a:t>WBC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70"/>
              </a:spcBef>
            </a:pPr>
            <a:endParaRPr sz="2750">
              <a:latin typeface="Times New Roman"/>
              <a:cs typeface="Times New Roman"/>
            </a:endParaRPr>
          </a:p>
          <a:p>
            <a:pPr marL="287020" marR="5080" indent="-274955">
              <a:lnSpc>
                <a:spcPct val="99900"/>
              </a:lnSpc>
              <a:buClr>
                <a:srgbClr val="09D0D9"/>
              </a:buClr>
              <a:buSzPct val="93750"/>
              <a:buFont typeface="Segoe UI Symbol"/>
              <a:buChar char="⚫"/>
              <a:tabLst>
                <a:tab pos="288925" algn="l"/>
                <a:tab pos="3691890" algn="l"/>
                <a:tab pos="6769734" algn="l"/>
                <a:tab pos="7570470" algn="l"/>
              </a:tabLst>
            </a:pPr>
            <a:r>
              <a:rPr sz="2400" dirty="0">
                <a:latin typeface="Times New Roman"/>
                <a:cs typeface="Times New Roman"/>
              </a:rPr>
              <a:t>WBC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measure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number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white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cells</a:t>
            </a:r>
            <a:r>
              <a:rPr sz="2400" dirty="0">
                <a:latin typeface="Times New Roman"/>
                <a:cs typeface="Times New Roman"/>
              </a:rPr>
              <a:t>	present. When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 	</a:t>
            </a:r>
            <a:r>
              <a:rPr sz="2400" dirty="0">
                <a:latin typeface="Times New Roman"/>
                <a:cs typeface="Times New Roman"/>
              </a:rPr>
              <a:t>infection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makes</a:t>
            </a:r>
            <a:r>
              <a:rPr sz="2400" dirty="0">
                <a:latin typeface="Times New Roman"/>
                <a:cs typeface="Times New Roman"/>
              </a:rPr>
              <a:t>	more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white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cells.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medications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decrease 	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number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could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increase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your</a:t>
            </a:r>
            <a:r>
              <a:rPr sz="2400" dirty="0">
                <a:latin typeface="Times New Roman"/>
                <a:cs typeface="Times New Roman"/>
              </a:rPr>
              <a:t>	chances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getting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 	</a:t>
            </a:r>
            <a:r>
              <a:rPr sz="2400" spc="-10" dirty="0">
                <a:latin typeface="Times New Roman"/>
                <a:cs typeface="Times New Roman"/>
              </a:rPr>
              <a:t>infection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6634" y="1018286"/>
            <a:ext cx="20605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dirty="0">
                <a:solidFill>
                  <a:srgbClr val="FF0000"/>
                </a:solidFill>
              </a:rPr>
              <a:t>Normal</a:t>
            </a:r>
            <a:r>
              <a:rPr sz="2750" spc="-45" dirty="0">
                <a:solidFill>
                  <a:srgbClr val="FF0000"/>
                </a:solidFill>
              </a:rPr>
              <a:t> </a:t>
            </a:r>
            <a:r>
              <a:rPr sz="2750" spc="-110" dirty="0">
                <a:solidFill>
                  <a:srgbClr val="FF0000"/>
                </a:solidFill>
              </a:rPr>
              <a:t>Values</a:t>
            </a:r>
            <a:endParaRPr sz="275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711834" y="1903412"/>
            <a:ext cx="6408420" cy="12655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7655" indent="-274955">
              <a:lnSpc>
                <a:spcPct val="100000"/>
              </a:lnSpc>
              <a:spcBef>
                <a:spcPts val="375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7655" algn="l"/>
              </a:tabLst>
            </a:pPr>
            <a:r>
              <a:rPr sz="2400" spc="-35" dirty="0">
                <a:latin typeface="Times New Roman"/>
                <a:cs typeface="Times New Roman"/>
              </a:rPr>
              <a:t>Total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count(TC)-</a:t>
            </a:r>
            <a:endParaRPr sz="2400">
              <a:latin typeface="Times New Roman"/>
              <a:cs typeface="Times New Roman"/>
            </a:endParaRPr>
          </a:p>
          <a:p>
            <a:pPr marL="1261110">
              <a:lnSpc>
                <a:spcPct val="100000"/>
              </a:lnSpc>
              <a:spcBef>
                <a:spcPts val="275"/>
              </a:spcBef>
              <a:tabLst>
                <a:tab pos="5073650" algn="l"/>
              </a:tabLst>
            </a:pPr>
            <a:r>
              <a:rPr sz="2400" dirty="0">
                <a:latin typeface="Times New Roman"/>
                <a:cs typeface="Times New Roman"/>
              </a:rPr>
              <a:t>4000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11000/cu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mm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blood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differential</a:t>
            </a:r>
            <a:endParaRPr sz="2400">
              <a:latin typeface="Times New Roman"/>
              <a:cs typeface="Times New Roman"/>
            </a:endParaRPr>
          </a:p>
          <a:p>
            <a:pPr marL="632460">
              <a:lnSpc>
                <a:spcPct val="100000"/>
              </a:lnSpc>
              <a:spcBef>
                <a:spcPts val="570"/>
              </a:spcBef>
            </a:pPr>
            <a:r>
              <a:rPr sz="2400" spc="-10" dirty="0">
                <a:latin typeface="Times New Roman"/>
                <a:cs typeface="Times New Roman"/>
              </a:rPr>
              <a:t>count(DC)-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354832" y="3270248"/>
          <a:ext cx="7559040" cy="3045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9835"/>
                <a:gridCol w="2489835"/>
                <a:gridCol w="2489835"/>
              </a:tblGrid>
              <a:tr h="1006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D6D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%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D6DC5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190500">
                        <a:lnSpc>
                          <a:spcPct val="100800"/>
                        </a:lnSpc>
                        <a:spcBef>
                          <a:spcPts val="1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Absolute</a:t>
                      </a:r>
                      <a:r>
                        <a:rPr sz="1800" b="1" spc="180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volume/cu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mmof</a:t>
                      </a:r>
                      <a:r>
                        <a:rPr sz="1800" b="1" spc="360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onstantia"/>
                          <a:cs typeface="Constantia"/>
                        </a:rPr>
                        <a:t>blood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D6DC5"/>
                    </a:solidFill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neutrophils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50-</a:t>
                      </a:r>
                      <a:r>
                        <a:rPr sz="1800" spc="-25" dirty="0">
                          <a:latin typeface="Constantia"/>
                          <a:cs typeface="Constantia"/>
                        </a:rPr>
                        <a:t>70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3000-</a:t>
                      </a:r>
                      <a:r>
                        <a:rPr sz="1800" spc="-20" dirty="0">
                          <a:latin typeface="Constantia"/>
                          <a:cs typeface="Constantia"/>
                        </a:rPr>
                        <a:t>6000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</a:tr>
              <a:tr h="4083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eosinophils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2-</a:t>
                      </a:r>
                      <a:r>
                        <a:rPr sz="1800" spc="-50" dirty="0">
                          <a:latin typeface="Constantia"/>
                          <a:cs typeface="Constantia"/>
                        </a:rPr>
                        <a:t>4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150-</a:t>
                      </a:r>
                      <a:r>
                        <a:rPr sz="1800" spc="-25" dirty="0">
                          <a:latin typeface="Constantia"/>
                          <a:cs typeface="Constantia"/>
                        </a:rPr>
                        <a:t>450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basophils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0-</a:t>
                      </a:r>
                      <a:r>
                        <a:rPr sz="1800" spc="-50" dirty="0">
                          <a:latin typeface="Constantia"/>
                          <a:cs typeface="Constantia"/>
                        </a:rPr>
                        <a:t>1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0-</a:t>
                      </a:r>
                      <a:r>
                        <a:rPr sz="1800" spc="-25" dirty="0">
                          <a:latin typeface="Constantia"/>
                          <a:cs typeface="Constantia"/>
                        </a:rPr>
                        <a:t>100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monocytes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2-</a:t>
                      </a:r>
                      <a:r>
                        <a:rPr sz="1800" spc="-50" dirty="0">
                          <a:latin typeface="Constantia"/>
                          <a:cs typeface="Constantia"/>
                        </a:rPr>
                        <a:t>6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200-</a:t>
                      </a:r>
                      <a:r>
                        <a:rPr sz="1800" spc="-25" dirty="0">
                          <a:latin typeface="Constantia"/>
                          <a:cs typeface="Constantia"/>
                        </a:rPr>
                        <a:t>600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F5"/>
                    </a:solidFill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spc="-10" dirty="0">
                          <a:latin typeface="Constantia"/>
                          <a:cs typeface="Constantia"/>
                        </a:rPr>
                        <a:t>lymphocytes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20-</a:t>
                      </a:r>
                      <a:r>
                        <a:rPr sz="1800" spc="-25" dirty="0">
                          <a:latin typeface="Constantia"/>
                          <a:cs typeface="Constantia"/>
                        </a:rPr>
                        <a:t>30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dirty="0">
                          <a:latin typeface="Constantia"/>
                          <a:cs typeface="Constantia"/>
                        </a:rPr>
                        <a:t>1500-</a:t>
                      </a:r>
                      <a:r>
                        <a:rPr sz="1800" spc="-20" dirty="0">
                          <a:latin typeface="Constantia"/>
                          <a:cs typeface="Constantia"/>
                        </a:rPr>
                        <a:t>2700</a:t>
                      </a:r>
                      <a:endParaRPr sz="1800">
                        <a:latin typeface="Constantia"/>
                        <a:cs typeface="Constantia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EA"/>
                    </a:solidFill>
                  </a:tcPr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3679" y="862330"/>
            <a:ext cx="244221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0" dirty="0">
                <a:solidFill>
                  <a:srgbClr val="FF0000"/>
                </a:solidFill>
              </a:rPr>
              <a:t>SIGNIFICANCE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688975" y="6470412"/>
            <a:ext cx="6743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536064" y="1869058"/>
            <a:ext cx="8555990" cy="33197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655" indent="-274955">
              <a:lnSpc>
                <a:spcPts val="2865"/>
              </a:lnSpc>
              <a:spcBef>
                <a:spcPts val="105"/>
              </a:spcBef>
              <a:buClr>
                <a:srgbClr val="09D0D9"/>
              </a:buClr>
              <a:buSzPct val="93750"/>
              <a:buFont typeface="Segoe UI Symbol"/>
              <a:buChar char="⚫"/>
              <a:tabLst>
                <a:tab pos="287655" algn="l"/>
              </a:tabLst>
            </a:pPr>
            <a:r>
              <a:rPr sz="2400" i="1" dirty="0">
                <a:latin typeface="Times New Roman"/>
                <a:cs typeface="Times New Roman"/>
              </a:rPr>
              <a:t>If</a:t>
            </a:r>
            <a:r>
              <a:rPr sz="2400" i="1" spc="-7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the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count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is</a:t>
            </a:r>
            <a:r>
              <a:rPr sz="2400" i="1" spc="-20" dirty="0">
                <a:latin typeface="Times New Roman"/>
                <a:cs typeface="Times New Roman"/>
              </a:rPr>
              <a:t> less-</a:t>
            </a:r>
            <a:endParaRPr sz="2400">
              <a:latin typeface="Times New Roman"/>
              <a:cs typeface="Times New Roman"/>
            </a:endParaRPr>
          </a:p>
          <a:p>
            <a:pPr marL="851535">
              <a:lnSpc>
                <a:spcPts val="2865"/>
              </a:lnSpc>
            </a:pP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some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medications</a:t>
            </a:r>
            <a:endParaRPr sz="2400">
              <a:latin typeface="Times New Roman"/>
              <a:cs typeface="Times New Roman"/>
            </a:endParaRPr>
          </a:p>
          <a:p>
            <a:pPr marL="851535">
              <a:lnSpc>
                <a:spcPct val="100000"/>
              </a:lnSpc>
              <a:spcBef>
                <a:spcPts val="45"/>
              </a:spcBef>
            </a:pPr>
            <a:r>
              <a:rPr sz="2400" dirty="0">
                <a:latin typeface="Times New Roman"/>
                <a:cs typeface="Times New Roman"/>
              </a:rPr>
              <a:t>decrease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count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indicate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prone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for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infection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2400">
              <a:latin typeface="Times New Roman"/>
              <a:cs typeface="Times New Roman"/>
            </a:endParaRPr>
          </a:p>
          <a:p>
            <a:pPr marL="317500">
              <a:lnSpc>
                <a:spcPts val="2865"/>
              </a:lnSpc>
            </a:pPr>
            <a:r>
              <a:rPr sz="2400" i="1" dirty="0">
                <a:latin typeface="Times New Roman"/>
                <a:cs typeface="Times New Roman"/>
              </a:rPr>
              <a:t>If</a:t>
            </a:r>
            <a:r>
              <a:rPr sz="2400" i="1" spc="-7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the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count is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more-</a:t>
            </a:r>
            <a:endParaRPr sz="2400">
              <a:latin typeface="Times New Roman"/>
              <a:cs typeface="Times New Roman"/>
            </a:endParaRPr>
          </a:p>
          <a:p>
            <a:pPr marL="927735" marR="2252345">
              <a:lnSpc>
                <a:spcPts val="2850"/>
              </a:lnSpc>
              <a:spcBef>
                <a:spcPts val="105"/>
              </a:spcBef>
              <a:tabLst>
                <a:tab pos="1927860" algn="l"/>
                <a:tab pos="3958590" algn="l"/>
              </a:tabLst>
            </a:pPr>
            <a:r>
              <a:rPr sz="2400" dirty="0">
                <a:latin typeface="Times New Roman"/>
                <a:cs typeface="Times New Roman"/>
              </a:rPr>
              <a:t>disease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bone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marrow</a:t>
            </a:r>
            <a:r>
              <a:rPr sz="2400" dirty="0">
                <a:latin typeface="Times New Roman"/>
                <a:cs typeface="Times New Roman"/>
              </a:rPr>
              <a:t>	disorder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immune </a:t>
            </a:r>
            <a:r>
              <a:rPr sz="2400" spc="-10" dirty="0">
                <a:latin typeface="Times New Roman"/>
                <a:cs typeface="Times New Roman"/>
              </a:rPr>
              <a:t>system</a:t>
            </a:r>
            <a:r>
              <a:rPr sz="2400" dirty="0">
                <a:latin typeface="Times New Roman"/>
                <a:cs typeface="Times New Roman"/>
              </a:rPr>
              <a:t>	acute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lymphocytic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leukemia</a:t>
            </a:r>
            <a:endParaRPr sz="2400">
              <a:latin typeface="Times New Roman"/>
              <a:cs typeface="Times New Roman"/>
            </a:endParaRPr>
          </a:p>
          <a:p>
            <a:pPr marL="994410" marR="5080" indent="-66675">
              <a:lnSpc>
                <a:spcPts val="2850"/>
              </a:lnSpc>
              <a:spcBef>
                <a:spcPts val="85"/>
              </a:spcBef>
              <a:tabLst>
                <a:tab pos="3205480" algn="l"/>
                <a:tab pos="5474335" algn="l"/>
              </a:tabLst>
            </a:pPr>
            <a:r>
              <a:rPr sz="2400" dirty="0">
                <a:latin typeface="Times New Roman"/>
                <a:cs typeface="Times New Roman"/>
              </a:rPr>
              <a:t>acute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myelogenous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leukemia(AML)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65" dirty="0">
                <a:latin typeface="Times New Roman"/>
                <a:cs typeface="Times New Roman"/>
              </a:rPr>
              <a:t>Allergy,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especially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severe </a:t>
            </a:r>
            <a:r>
              <a:rPr sz="2400" spc="-20" dirty="0">
                <a:latin typeface="Times New Roman"/>
                <a:cs typeface="Times New Roman"/>
              </a:rPr>
              <a:t>allergic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reactions</a:t>
            </a:r>
            <a:r>
              <a:rPr sz="2400" dirty="0">
                <a:latin typeface="Times New Roman"/>
                <a:cs typeface="Times New Roman"/>
              </a:rPr>
              <a:t>	Chronic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lymphocytic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leukemia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1400" y="1403667"/>
            <a:ext cx="9404350" cy="2451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Chronic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myelogenous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leukemia</a:t>
            </a:r>
            <a:endParaRPr sz="2400">
              <a:latin typeface="Times New Roman"/>
              <a:cs typeface="Times New Roman"/>
            </a:endParaRPr>
          </a:p>
          <a:p>
            <a:pPr marL="184150">
              <a:lnSpc>
                <a:spcPct val="100000"/>
              </a:lnSpc>
              <a:spcBef>
                <a:spcPts val="50"/>
              </a:spcBef>
              <a:tabLst>
                <a:tab pos="6015355" algn="l"/>
              </a:tabLst>
            </a:pPr>
            <a:r>
              <a:rPr sz="2400" dirty="0">
                <a:latin typeface="Times New Roman"/>
                <a:cs typeface="Times New Roman"/>
              </a:rPr>
              <a:t>Drugs,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corticosteroids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epinephrine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Infections,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bacterial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viral</a:t>
            </a:r>
            <a:endParaRPr sz="2400">
              <a:latin typeface="Times New Roman"/>
              <a:cs typeface="Times New Roman"/>
            </a:endParaRPr>
          </a:p>
          <a:p>
            <a:pPr marL="184150" marR="3469640">
              <a:lnSpc>
                <a:spcPts val="3229"/>
              </a:lnSpc>
              <a:spcBef>
                <a:spcPts val="90"/>
              </a:spcBef>
              <a:tabLst>
                <a:tab pos="1279525" algn="l"/>
                <a:tab pos="2044064" algn="l"/>
                <a:tab pos="4476115" algn="l"/>
              </a:tabLst>
            </a:pPr>
            <a:r>
              <a:rPr sz="2400" spc="-10" dirty="0">
                <a:latin typeface="Times New Roman"/>
                <a:cs typeface="Times New Roman"/>
              </a:rPr>
              <a:t>Myelofibrosis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Polycythemia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vera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40" dirty="0">
                <a:latin typeface="Times New Roman"/>
                <a:cs typeface="Times New Roman"/>
              </a:rPr>
              <a:t>Rheumatoid </a:t>
            </a:r>
            <a:r>
              <a:rPr sz="2400" spc="-10" dirty="0">
                <a:latin typeface="Times New Roman"/>
                <a:cs typeface="Times New Roman"/>
              </a:rPr>
              <a:t>arthritis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Smoking</a:t>
            </a:r>
            <a:endParaRPr sz="2400">
              <a:latin typeface="Times New Roman"/>
              <a:cs typeface="Times New Roman"/>
            </a:endParaRPr>
          </a:p>
          <a:p>
            <a:pPr marL="260350" marR="1451610" indent="-76835">
              <a:lnSpc>
                <a:spcPts val="3379"/>
              </a:lnSpc>
              <a:spcBef>
                <a:spcPts val="80"/>
              </a:spcBef>
              <a:tabLst>
                <a:tab pos="6416675" algn="l"/>
              </a:tabLst>
            </a:pPr>
            <a:r>
              <a:rPr sz="2400" dirty="0">
                <a:latin typeface="Times New Roman"/>
                <a:cs typeface="Times New Roman"/>
              </a:rPr>
              <a:t>Stress,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emotional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physical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stress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40" dirty="0">
                <a:latin typeface="Times New Roman"/>
                <a:cs typeface="Times New Roman"/>
              </a:rPr>
              <a:t>Tuberculosis </a:t>
            </a:r>
            <a:r>
              <a:rPr sz="2400" dirty="0">
                <a:latin typeface="Times New Roman"/>
                <a:cs typeface="Times New Roman"/>
              </a:rPr>
              <a:t>Whooping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cough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286</Words>
  <Application>Microsoft Office PowerPoint</Application>
  <PresentationFormat>Widescreen</PresentationFormat>
  <Paragraphs>134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Constantia</vt:lpstr>
      <vt:lpstr>Segoe UI Symbol</vt:lpstr>
      <vt:lpstr>Times New Roman</vt:lpstr>
      <vt:lpstr>Wingdings</vt:lpstr>
      <vt:lpstr>Office Theme</vt:lpstr>
      <vt:lpstr>PowerPoint Presentation</vt:lpstr>
      <vt:lpstr>Hemoglobin</vt:lpstr>
      <vt:lpstr>If the count is more – blood volume increase in case of smoking high altitude</vt:lpstr>
      <vt:lpstr>PowerPoint Presentation</vt:lpstr>
      <vt:lpstr>it can also vary between genders –</vt:lpstr>
      <vt:lpstr>PowerPoint Presentation</vt:lpstr>
      <vt:lpstr>Normal Values</vt:lpstr>
      <vt:lpstr>SIGNIFICANCE</vt:lpstr>
      <vt:lpstr>PowerPoint Presentation</vt:lpstr>
      <vt:lpstr>Platelet count</vt:lpstr>
      <vt:lpstr>Normal Values</vt:lpstr>
      <vt:lpstr>Significance</vt:lpstr>
      <vt:lpstr>Erythrocyte sedimentation rate (ESR)</vt:lpstr>
      <vt:lpstr>Normal Values</vt:lpstr>
      <vt:lpstr>Significance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2024-09-15T14:23:30Z</dcterms:created>
  <dcterms:modified xsi:type="dcterms:W3CDTF">2024-09-15T14:26:33Z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