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0"/>
  </p:notesMasterIdLst>
  <p:handoutMasterIdLst>
    <p:handoutMasterId r:id="rId31"/>
  </p:handoutMasterIdLst>
  <p:sldIdLst>
    <p:sldId id="266" r:id="rId5"/>
    <p:sldId id="281" r:id="rId6"/>
    <p:sldId id="284" r:id="rId7"/>
    <p:sldId id="268" r:id="rId8"/>
    <p:sldId id="270" r:id="rId9"/>
    <p:sldId id="277" r:id="rId10"/>
    <p:sldId id="285" r:id="rId11"/>
    <p:sldId id="286" r:id="rId12"/>
    <p:sldId id="287" r:id="rId13"/>
    <p:sldId id="288" r:id="rId14"/>
    <p:sldId id="279" r:id="rId15"/>
    <p:sldId id="271" r:id="rId16"/>
    <p:sldId id="274" r:id="rId17"/>
    <p:sldId id="27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30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4A333-46EF-4665-ACD4-6848AE646224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704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76B00-098F-472C-BA8E-E21AC6857751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DB2E-982F-48F3-B654-2CD658F2293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65DB8-BBF2-47C3-86BA-4A4DE4324F1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D6427-5D28-46DE-B4D4-62AC2D44F150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47A8B-5023-4466-B885-06037B37FBE5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24A0-31DA-4D34-BE75-93FBBD2645A9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BDD9E-C622-4963-8409-7B8D70758178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0D7E-21BA-4CA5-8CF8-9CE0254381CD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E5AF-628F-4BF3-AEA2-187CBFA41645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B2596-A941-475D-B4AF-0A8FF3703B04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961DD-8934-4CCF-AE4A-CBA70AFCEA53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5EA6A-93BC-4841-AF87-C03E91D1CBD7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570877"/>
            <a:ext cx="10016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548608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Hepatic Clearance</a:t>
            </a:r>
            <a:r>
              <a:rPr lang="en-IN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Liver Extraction Ratio&#10;•Because Ca is usually greater than Cv, ER is usually&#10;less than 1.&#10;•For example, for propranolol, 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012" y="368442"/>
            <a:ext cx="10759175" cy="601871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Relationship between Absolute&#10;Bioavailability and Liver Extraction&#10;•The following relationship between bioavailability an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1" y="327499"/>
            <a:ext cx="10786471" cy="599141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Relationship between Absolute&#10;Bioavailability and Liver Extraction&#10;ERF 1&#10; &#10;  IVIV&#10;oraloral&#10;DAUC&#10;DAUC&#10;ER&#10;,0,0&#10;,0,0&#10;/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9093" y="395738"/>
            <a:ext cx="10281503" cy="589588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Estimation of Reduced Bioavailability Due to&#10;Liver Metabolism and Variable Blood Flow&#10;•Blood flow to the liver plays an i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6264" y="491272"/>
            <a:ext cx="10349741" cy="584128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• Where: Clh is the hepatic clearance of the drug&#10;Q is the effective hepatic blood flow.&#10;F' is the bioavailability factor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378" y="259260"/>
            <a:ext cx="10308798" cy="608694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stimation of Reduced Bioavailability Due to&#10;Liver Metabolism and Variable Blood Flow&#10;•For the drug propoxyphene hydrochl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6957" y="341195"/>
            <a:ext cx="10649992" cy="595042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•first-pass effect is a very important consideration for&#10;drugs that have a high extraction ratio.&#10;•Drugs with low extract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080" y="341146"/>
            <a:ext cx="10595403" cy="590952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•Therefore, the oral dose must be higher than the&#10;intravenous dose to achieve the same therapeutic&#10;response.&#10;•In some cas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026" y="463976"/>
            <a:ext cx="10527162" cy="582764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0" name="Picture 2" descr="• A change in liver blood flow may alter hepatic clearance and&#10;F'.&#10;• A large blood flow may deliver enough drug to the liv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7082" y="409386"/>
            <a:ext cx="10677288" cy="593682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6" name="Picture 2" descr="•Factors that affect the hepatic clearance of a drug&#10;include:&#10;1) Blood flow to the liver.&#10;2) Intrinsic clearance.&#10;3) The 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3" y="327499"/>
            <a:ext cx="10813765" cy="603235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5469" y="382138"/>
            <a:ext cx="1027676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Hepatic clearance 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Hepatic clearance may be defined as volume of the blood that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perfuses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the liver that is cleared of drug per unit.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Where,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Hepatic clearance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Blood flow to the liver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 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Extraction ratio of the liver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05469" y="3643952"/>
            <a:ext cx="1037229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Hepatic clearance may also be expressed as the rate of drug removal divided by the plasma drug concentration in the artery.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Rate of drug removal by the liver</a:t>
            </a: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CLh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= ----------------------------------------------------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Plasma concentration of the drug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It should be noted that only free drug in blood is available for hepatic extraction.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Therefore, protein binding of drugs has to be considered in calculating the hepatic clearance</a:t>
            </a:r>
            <a:r>
              <a:rPr lang="en-IN" sz="2000" dirty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/>
              <a:t>           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•An increase in blood flow to the liver will increase&#10;the rate of drug removal by the organ.&#10;•Propranolol, a β-adrenergic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7230" y="341146"/>
            <a:ext cx="10604309" cy="597776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8" name="Picture 2" descr="• Intrinsic clearance (Clint) describes the total ability of the liver to&#10;metabolize a drug independently of blood flow.&#10;•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3310" y="300204"/>
            <a:ext cx="10636344" cy="603235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 descr="Sources of variation in intrinsic clearance&#10;• Genetic factors.&#10;• Genetic differences within population.&#10;• Racial differenc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8173" y="272908"/>
            <a:ext cx="10536072" cy="610059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0" name="Picture 2" descr="•Hepatic clearance is a concept for characterizing drug&#10;elimination based on both blood flow and the intrinsic&#10;clearance 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9" y="450328"/>
            <a:ext cx="11000095" cy="585493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6" name="Picture 2" descr="Relationship between Blood Flow, Intrinsic&#10;Clearance, and Hepatic Clearance&#10;•The hepatic clearance of drugs that have hig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138" y="423033"/>
            <a:ext cx="10513515" cy="589588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A60243DA-EF30-4066-83D9-4BA114AFAD2E}"/>
              </a:ext>
            </a:extLst>
          </p:cNvPr>
          <p:cNvSpPr txBox="1">
            <a:spLocks/>
          </p:cNvSpPr>
          <p:nvPr/>
        </p:nvSpPr>
        <p:spPr>
          <a:xfrm>
            <a:off x="4691270" y="6487451"/>
            <a:ext cx="2876339" cy="31591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© R </a:t>
            </a:r>
            <a:r>
              <a:rPr lang="en-IN" dirty="0" err="1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R</a:t>
            </a:r>
            <a:r>
              <a:rPr lang="en-IN" dirty="0">
                <a:solidFill>
                  <a:schemeClr val="bg1">
                    <a:lumMod val="95000"/>
                  </a:schemeClr>
                </a:solidFill>
                <a:latin typeface="Georgia" panose="02040502050405020303" pitchFamily="18" charset="0"/>
              </a:rPr>
              <a:t> INSTITUTIONS , BANGALORE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 descr="Biliary Drug Excretion&#10;•Biliary drug excretion, an active transport process, is&#10;also included in hepatic clearance.&#10;•Sepa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436" y="368442"/>
            <a:ext cx="10677286" cy="593682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epatic Clearance&#10;•Hepatic clearance may be defined as the volume of&#10;blood that perfuses the liver and is cleared of dru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639" y="341195"/>
            <a:ext cx="10754435" cy="6018662"/>
          </a:xfrm>
          <a:prstGeom prst="rect">
            <a:avLst/>
          </a:prstGeom>
          <a:noFill/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Hepatic Clearance&#10;•Hepatic clearance (Clh) is also equal to total body&#10;clearance (ClT) minus renal clearance (ClR) assum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012" y="231965"/>
            <a:ext cx="11004835" cy="608694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epatic Clearance&#10;• The total body clearance of a drug is 10 mL/min/kg. The&#10;renal clearance is not known. From a urinary 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9787" y="286556"/>
            <a:ext cx="10513514" cy="605965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hysiologic/Organ Clearance&#10;•For any organ, clearance may be defined as the fraction&#10;of blood volume containing drug tha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0729" y="341146"/>
            <a:ext cx="10499867" cy="5936824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Physiologic/Organ Clearance&#10;•If the drug concentration in the blood (Ca) entering the&#10;organ is greater than the drug conc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1547" y="231964"/>
            <a:ext cx="10704583" cy="603235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hysiologic/Organ Clearance&#10;• An ER of 0.25 indicates that 25% of the incoming drug&#10;concentration is removed by the organ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048" y="300203"/>
            <a:ext cx="10645253" cy="6073301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Liver Extraction Ratio&#10;• Because there are many other reasons for a drug to have a&#10;reduced F value, the extent of first-p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843" y="204669"/>
            <a:ext cx="10486220" cy="616883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A01CC9-4F49-4192-B68C-C96FBD27EB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B12A0B-61FA-4480-90F0-D9F09B89A0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40652-03A6-4E39-B8D5-767DB861809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</TotalTime>
  <Words>233</Words>
  <Application>Microsoft Office PowerPoint</Application>
  <PresentationFormat>Widescreen</PresentationFormat>
  <Paragraphs>118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Georgia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43</cp:revision>
  <dcterms:created xsi:type="dcterms:W3CDTF">2020-07-13T05:58:17Z</dcterms:created>
  <dcterms:modified xsi:type="dcterms:W3CDTF">2024-09-14T07:03:03Z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