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3"/>
  </p:notesMasterIdLst>
  <p:handoutMasterIdLst>
    <p:handoutMasterId r:id="rId84"/>
  </p:handoutMasterIdLst>
  <p:sldIdLst>
    <p:sldId id="263" r:id="rId2"/>
    <p:sldId id="262" r:id="rId3"/>
    <p:sldId id="264" r:id="rId4"/>
    <p:sldId id="265" r:id="rId5"/>
    <p:sldId id="266" r:id="rId6"/>
    <p:sldId id="267" r:id="rId7"/>
    <p:sldId id="268" r:id="rId8"/>
    <p:sldId id="269" r:id="rId9"/>
    <p:sldId id="270" r:id="rId10"/>
    <p:sldId id="271" r:id="rId11"/>
    <p:sldId id="275" r:id="rId12"/>
    <p:sldId id="276" r:id="rId13"/>
    <p:sldId id="277" r:id="rId14"/>
    <p:sldId id="280" r:id="rId15"/>
    <p:sldId id="272" r:id="rId16"/>
    <p:sldId id="273" r:id="rId17"/>
    <p:sldId id="274" r:id="rId18"/>
    <p:sldId id="278" r:id="rId19"/>
    <p:sldId id="279" r:id="rId20"/>
    <p:sldId id="281" r:id="rId21"/>
    <p:sldId id="282" r:id="rId22"/>
    <p:sldId id="283" r:id="rId23"/>
    <p:sldId id="284" r:id="rId24"/>
    <p:sldId id="285" r:id="rId25"/>
    <p:sldId id="286" r:id="rId26"/>
    <p:sldId id="287" r:id="rId27"/>
    <p:sldId id="288" r:id="rId28"/>
    <p:sldId id="289" r:id="rId29"/>
    <p:sldId id="298" r:id="rId30"/>
    <p:sldId id="299" r:id="rId31"/>
    <p:sldId id="290"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 id="291" r:id="rId56"/>
    <p:sldId id="292" r:id="rId57"/>
    <p:sldId id="293" r:id="rId58"/>
    <p:sldId id="294" r:id="rId59"/>
    <p:sldId id="295" r:id="rId60"/>
    <p:sldId id="296" r:id="rId61"/>
    <p:sldId id="297"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8" r:id="rId77"/>
    <p:sldId id="339" r:id="rId78"/>
    <p:sldId id="340" r:id="rId79"/>
    <p:sldId id="341" r:id="rId80"/>
    <p:sldId id="342" r:id="rId81"/>
    <p:sldId id="343"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70" d="100"/>
          <a:sy n="70" d="100"/>
        </p:scale>
        <p:origin x="738" y="60"/>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pPr/>
              <a:t>16-09-2024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pPr/>
              <a:t>16-09-2024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pPr/>
              <a:t>1</a:t>
            </a:fld>
            <a:endParaRPr lang="en-IN"/>
          </a:p>
        </p:txBody>
      </p:sp>
    </p:spTree>
    <p:extLst>
      <p:ext uri="{BB962C8B-B14F-4D97-AF65-F5344CB8AC3E}">
        <p14:creationId xmlns:p14="http://schemas.microsoft.com/office/powerpoint/2010/main" val="2163055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pPr/>
              <a:t>28</a:t>
            </a:fld>
            <a:endParaRPr lang="en-IN"/>
          </a:p>
        </p:txBody>
      </p:sp>
    </p:spTree>
    <p:extLst>
      <p:ext uri="{BB962C8B-B14F-4D97-AF65-F5344CB8AC3E}">
        <p14:creationId xmlns:p14="http://schemas.microsoft.com/office/powerpoint/2010/main" val="4056859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9FDE86-129D-4125-B907-EE52C2D6D097}"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695805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C798E5-6F43-4F2B-B7A4-CB92A553EE05}"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066280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058B2D-BCD3-4643-A828-0AED399928D2}"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289269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2D1D45-7ABF-4FDE-B890-FD0E3815E3F3}"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666598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FA5EAC-A1BC-471F-8B15-8D6186CA9297}"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064220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A048E5-F18F-4094-BFC7-0C96CFA3E21A}"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465223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0DCDF1-E02C-4392-8B06-D486AD924812}" type="datetime1">
              <a:rPr lang="en-IN" smtClean="0"/>
              <a:t>16-09-2024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465981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846F5E-A51B-4C27-93D9-97152ED9FBFB}" type="datetime1">
              <a:rPr lang="en-IN" smtClean="0"/>
              <a:t>16-09-2024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603151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6240F7-C3CD-498B-A8D9-05F8AF2ADC27}" type="datetime1">
              <a:rPr lang="en-IN" smtClean="0"/>
              <a:t>16-09-2024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87673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E02262-CAE5-48CF-8B9B-95A39507A7F3}"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696670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E18242-324C-4B2E-9DE2-62C5BF10D938}"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674519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93D35-3B32-42EB-9A85-52866488A2C1}" type="datetime1">
              <a:rPr lang="en-IN" smtClean="0"/>
              <a:t>16-09-2024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1024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789818"/>
            <a:ext cx="7848600"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PHARMACOTHERAPEUTICS-III</a:t>
            </a:r>
            <a:endParaRPr lang="en-IN" sz="24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4156755"/>
            <a:ext cx="7848600" cy="584775"/>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VIRAL HEPATITIS</a:t>
            </a:r>
            <a:endParaRPr lang="en-IN" sz="24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7646"/>
            <a:ext cx="10515600" cy="5419317"/>
          </a:xfrm>
        </p:spPr>
        <p:txBody>
          <a:bodyPr>
            <a:normAutofit/>
          </a:bodyPr>
          <a:lstStyle/>
          <a:p>
            <a:pPr algn="ctr">
              <a:lnSpc>
                <a:spcPct val="150000"/>
              </a:lnSpc>
              <a:buNone/>
            </a:pPr>
            <a:r>
              <a:rPr lang="en-US" sz="1800" b="1" u="sng" dirty="0"/>
              <a:t>INCUBATION PERIOD</a:t>
            </a:r>
          </a:p>
          <a:p>
            <a:pPr>
              <a:lnSpc>
                <a:spcPct val="150000"/>
              </a:lnSpc>
              <a:buNone/>
            </a:pPr>
            <a:r>
              <a:rPr lang="en-US" sz="1800" dirty="0"/>
              <a:t>10-50 days (usually 25 to 30 days).</a:t>
            </a:r>
          </a:p>
          <a:p>
            <a:pPr algn="ctr">
              <a:lnSpc>
                <a:spcPct val="150000"/>
              </a:lnSpc>
              <a:buNone/>
            </a:pPr>
            <a:r>
              <a:rPr lang="en-US" sz="1800" b="1" u="sng" dirty="0"/>
              <a:t>MODE OF TRANSMISSION</a:t>
            </a:r>
          </a:p>
          <a:p>
            <a:pPr>
              <a:lnSpc>
                <a:spcPct val="150000"/>
              </a:lnSpc>
              <a:buNone/>
            </a:pPr>
            <a:r>
              <a:rPr lang="en-US" sz="1800" i="1" dirty="0"/>
              <a:t>a) FAECAL-ORAL ROUTE: Major route of transmission.</a:t>
            </a:r>
          </a:p>
          <a:p>
            <a:pPr>
              <a:lnSpc>
                <a:spcPct val="150000"/>
              </a:lnSpc>
              <a:buNone/>
            </a:pPr>
            <a:r>
              <a:rPr lang="en-US" sz="1800" dirty="0"/>
              <a:t>	-By contaminated water, food or milk.</a:t>
            </a:r>
          </a:p>
          <a:p>
            <a:pPr>
              <a:lnSpc>
                <a:spcPct val="150000"/>
              </a:lnSpc>
              <a:buNone/>
            </a:pPr>
            <a:r>
              <a:rPr lang="en-US" sz="1800" i="1" dirty="0"/>
              <a:t>b) PARENTERAL ROUTE (Rarely):</a:t>
            </a:r>
          </a:p>
          <a:p>
            <a:pPr>
              <a:lnSpc>
                <a:spcPct val="150000"/>
              </a:lnSpc>
              <a:buNone/>
            </a:pPr>
            <a:r>
              <a:rPr lang="en-US" sz="1800" dirty="0"/>
              <a:t>	-By blood and blood products or by skin penetration through contaminated needles.</a:t>
            </a:r>
          </a:p>
          <a:p>
            <a:pPr>
              <a:lnSpc>
                <a:spcPct val="150000"/>
              </a:lnSpc>
              <a:buNone/>
            </a:pPr>
            <a:r>
              <a:rPr lang="en-US" sz="1800" i="1" dirty="0"/>
              <a:t>c) SEXUAL TRANSMISSION:</a:t>
            </a:r>
          </a:p>
          <a:p>
            <a:pPr>
              <a:lnSpc>
                <a:spcPct val="150000"/>
              </a:lnSpc>
              <a:buNone/>
            </a:pPr>
            <a:r>
              <a:rPr lang="en-US" sz="1800" dirty="0"/>
              <a:t>	-May occur mainly among homosexual men because of oral-anal contact.</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10</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PATHOGENESIS</a:t>
            </a:r>
          </a:p>
        </p:txBody>
      </p:sp>
      <p:sp>
        <p:nvSpPr>
          <p:cNvPr id="3" name="Content Placeholder 2"/>
          <p:cNvSpPr>
            <a:spLocks noGrp="1"/>
          </p:cNvSpPr>
          <p:nvPr>
            <p:ph idx="1"/>
          </p:nvPr>
        </p:nvSpPr>
        <p:spPr/>
        <p:txBody>
          <a:bodyPr>
            <a:normAutofit/>
          </a:bodyPr>
          <a:lstStyle/>
          <a:p>
            <a:pPr>
              <a:lnSpc>
                <a:spcPct val="150000"/>
              </a:lnSpc>
              <a:buBlip>
                <a:blip r:embed="rId2"/>
              </a:buBlip>
            </a:pPr>
            <a:r>
              <a:rPr lang="en-US" sz="1800" dirty="0"/>
              <a:t>After ingestion, the HAV survives gastric acid, moves to the small intestine and reaches the liver via the portal vein.</a:t>
            </a:r>
          </a:p>
          <a:p>
            <a:pPr>
              <a:lnSpc>
                <a:spcPct val="150000"/>
              </a:lnSpc>
              <a:buBlip>
                <a:blip r:embed="rId2"/>
              </a:buBlip>
            </a:pPr>
            <a:r>
              <a:rPr lang="en-US" sz="1800" dirty="0"/>
              <a:t>Replicates in </a:t>
            </a:r>
            <a:r>
              <a:rPr lang="en-US" sz="1800" dirty="0" err="1"/>
              <a:t>hepatocyte</a:t>
            </a:r>
            <a:r>
              <a:rPr lang="en-US" sz="1800" dirty="0"/>
              <a:t> cytoplasm</a:t>
            </a:r>
          </a:p>
          <a:p>
            <a:pPr lvl="1">
              <a:lnSpc>
                <a:spcPct val="150000"/>
              </a:lnSpc>
              <a:buBlip>
                <a:blip r:embed="rId2"/>
              </a:buBlip>
            </a:pPr>
            <a:r>
              <a:rPr lang="en-US" sz="1800" dirty="0"/>
              <a:t>Not a </a:t>
            </a:r>
            <a:r>
              <a:rPr lang="en-US" sz="1800" dirty="0" err="1"/>
              <a:t>cytopathic</a:t>
            </a:r>
            <a:r>
              <a:rPr lang="en-US" sz="1800" dirty="0"/>
              <a:t> virus</a:t>
            </a:r>
          </a:p>
          <a:p>
            <a:pPr lvl="1">
              <a:lnSpc>
                <a:spcPct val="150000"/>
              </a:lnSpc>
              <a:buBlip>
                <a:blip r:embed="rId2"/>
              </a:buBlip>
            </a:pPr>
            <a:r>
              <a:rPr lang="en-US" sz="1800" dirty="0"/>
              <a:t>Immune mediated cell damage more likely</a:t>
            </a:r>
          </a:p>
          <a:p>
            <a:pPr>
              <a:lnSpc>
                <a:spcPct val="150000"/>
              </a:lnSpc>
              <a:buBlip>
                <a:blip r:embed="rId2"/>
              </a:buBlip>
            </a:pPr>
            <a:r>
              <a:rPr lang="en-US" sz="1800" dirty="0"/>
              <a:t>Once mature the HAV travels through sinusoids and enters bile </a:t>
            </a:r>
            <a:r>
              <a:rPr lang="en-US" sz="1800" dirty="0" err="1"/>
              <a:t>canaliculi</a:t>
            </a:r>
            <a:r>
              <a:rPr lang="en-US" sz="1800" dirty="0"/>
              <a:t>, released into the small intestine and systemic circulation, excreted in faces.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11</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6984"/>
          </a:xfrm>
        </p:spPr>
        <p:txBody>
          <a:bodyPr>
            <a:normAutofit/>
          </a:bodyPr>
          <a:lstStyle/>
          <a:p>
            <a:pPr algn="ctr"/>
            <a:r>
              <a:rPr lang="en-US" sz="2000" b="1" u="sng" dirty="0"/>
              <a:t>SIGNS AND SYMPTOMS</a:t>
            </a:r>
          </a:p>
        </p:txBody>
      </p:sp>
      <p:sp>
        <p:nvSpPr>
          <p:cNvPr id="3" name="Content Placeholder 2"/>
          <p:cNvSpPr>
            <a:spLocks noGrp="1"/>
          </p:cNvSpPr>
          <p:nvPr>
            <p:ph idx="1"/>
          </p:nvPr>
        </p:nvSpPr>
        <p:spPr>
          <a:xfrm>
            <a:off x="838200" y="1052944"/>
            <a:ext cx="10515600" cy="5306291"/>
          </a:xfrm>
        </p:spPr>
        <p:txBody>
          <a:bodyPr>
            <a:normAutofit fontScale="92500" lnSpcReduction="10000"/>
          </a:bodyPr>
          <a:lstStyle/>
          <a:p>
            <a:pPr>
              <a:lnSpc>
                <a:spcPct val="150000"/>
              </a:lnSpc>
              <a:buNone/>
            </a:pPr>
            <a:r>
              <a:rPr lang="en-US" sz="1800" dirty="0"/>
              <a:t>Hepatitis A infection has four clinical phases, although these do not occur in all patients </a:t>
            </a:r>
          </a:p>
          <a:p>
            <a:pPr algn="ctr">
              <a:lnSpc>
                <a:spcPct val="150000"/>
              </a:lnSpc>
              <a:buNone/>
            </a:pPr>
            <a:r>
              <a:rPr lang="en-US" sz="1800" b="1" i="1" dirty="0"/>
              <a:t>FIRST STAGE </a:t>
            </a:r>
          </a:p>
          <a:p>
            <a:pPr lvl="1">
              <a:lnSpc>
                <a:spcPct val="150000"/>
              </a:lnSpc>
              <a:buBlip>
                <a:blip r:embed="rId2"/>
              </a:buBlip>
            </a:pPr>
            <a:r>
              <a:rPr lang="en-US" sz="1800" dirty="0"/>
              <a:t>An incubation period of 15 to 50 days (mean 28 to 30 days) </a:t>
            </a:r>
          </a:p>
          <a:p>
            <a:pPr lvl="1">
              <a:lnSpc>
                <a:spcPct val="150000"/>
              </a:lnSpc>
              <a:buBlip>
                <a:blip r:embed="rId2"/>
              </a:buBlip>
            </a:pPr>
            <a:r>
              <a:rPr lang="en-US" sz="1800" dirty="0"/>
              <a:t>Asymptomatic </a:t>
            </a:r>
          </a:p>
          <a:p>
            <a:pPr lvl="1">
              <a:lnSpc>
                <a:spcPct val="150000"/>
              </a:lnSpc>
              <a:buBlip>
                <a:blip r:embed="rId2"/>
              </a:buBlip>
            </a:pPr>
            <a:r>
              <a:rPr lang="en-US" sz="1800" dirty="0"/>
              <a:t>Infected person may be actively shedding the virus in the stool.</a:t>
            </a:r>
          </a:p>
          <a:p>
            <a:pPr algn="ctr">
              <a:lnSpc>
                <a:spcPct val="150000"/>
              </a:lnSpc>
              <a:buNone/>
            </a:pPr>
            <a:r>
              <a:rPr lang="en-US" sz="1800" b="1" i="1" dirty="0"/>
              <a:t>SECOND STAGE (PRE-ICTERIC ) </a:t>
            </a:r>
          </a:p>
          <a:p>
            <a:pPr lvl="1">
              <a:lnSpc>
                <a:spcPct val="150000"/>
              </a:lnSpc>
              <a:buBlip>
                <a:blip r:embed="rId2"/>
              </a:buBlip>
            </a:pPr>
            <a:r>
              <a:rPr lang="en-US" sz="1800" dirty="0"/>
              <a:t>Several days to weeks that may precede the onset of jaundice. </a:t>
            </a:r>
          </a:p>
          <a:p>
            <a:pPr lvl="1">
              <a:lnSpc>
                <a:spcPct val="150000"/>
              </a:lnSpc>
              <a:buBlip>
                <a:blip r:embed="rId2"/>
              </a:buBlip>
            </a:pPr>
            <a:r>
              <a:rPr lang="en-US" sz="1800" dirty="0"/>
              <a:t>Prodromal period is characterized by nonspecific symptoms</a:t>
            </a:r>
          </a:p>
          <a:p>
            <a:pPr lvl="1">
              <a:lnSpc>
                <a:spcPct val="150000"/>
              </a:lnSpc>
              <a:buBlip>
                <a:blip r:embed="rId2"/>
              </a:buBlip>
            </a:pPr>
            <a:r>
              <a:rPr lang="en-US" sz="1800" dirty="0"/>
              <a:t>Followed by gastrointestinal symptoms such as anorexia, nausea, vomiting, abdominal pain, fatigue, malaise, and fever. </a:t>
            </a:r>
          </a:p>
          <a:p>
            <a:pPr lvl="1">
              <a:lnSpc>
                <a:spcPct val="150000"/>
              </a:lnSpc>
              <a:buBlip>
                <a:blip r:embed="rId2"/>
              </a:buBlip>
            </a:pPr>
            <a:r>
              <a:rPr lang="en-US" sz="1800" dirty="0" err="1"/>
              <a:t>Myalgia</a:t>
            </a:r>
            <a:r>
              <a:rPr lang="en-US" sz="1800" dirty="0"/>
              <a:t>, </a:t>
            </a:r>
            <a:r>
              <a:rPr lang="en-US" sz="1800" dirty="0" err="1"/>
              <a:t>arthralgia</a:t>
            </a:r>
            <a:r>
              <a:rPr lang="en-US" sz="1800" dirty="0"/>
              <a:t> , cough, pharyngitis, constipation, diarrhea, </a:t>
            </a:r>
            <a:r>
              <a:rPr lang="en-US" sz="1800" dirty="0" err="1"/>
              <a:t>pruritus</a:t>
            </a:r>
            <a:r>
              <a:rPr lang="en-US" sz="1800" dirty="0"/>
              <a:t>, and </a:t>
            </a:r>
            <a:r>
              <a:rPr lang="en-US" sz="1800" dirty="0" err="1"/>
              <a:t>urticaria</a:t>
            </a:r>
            <a:r>
              <a:rPr lang="en-US" sz="1800" dirty="0"/>
              <a:t>. Dark urine caused by elevated </a:t>
            </a:r>
            <a:r>
              <a:rPr lang="en-US" sz="1800" dirty="0" err="1"/>
              <a:t>bilirubin</a:t>
            </a:r>
            <a:r>
              <a:rPr lang="en-US" sz="1800" dirty="0"/>
              <a:t> levels usually occurs prior the onset of jaundice. </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12</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SIGNS AND SYMPTOMS</a:t>
            </a:r>
          </a:p>
        </p:txBody>
      </p:sp>
      <p:sp>
        <p:nvSpPr>
          <p:cNvPr id="3" name="Content Placeholder 2"/>
          <p:cNvSpPr>
            <a:spLocks noGrp="1"/>
          </p:cNvSpPr>
          <p:nvPr>
            <p:ph idx="1"/>
          </p:nvPr>
        </p:nvSpPr>
        <p:spPr>
          <a:xfrm>
            <a:off x="838200" y="1316182"/>
            <a:ext cx="10515600" cy="4860781"/>
          </a:xfrm>
        </p:spPr>
        <p:txBody>
          <a:bodyPr>
            <a:normAutofit/>
          </a:bodyPr>
          <a:lstStyle/>
          <a:p>
            <a:pPr algn="ctr">
              <a:lnSpc>
                <a:spcPct val="150000"/>
              </a:lnSpc>
              <a:buNone/>
            </a:pPr>
            <a:r>
              <a:rPr lang="en-US" sz="1800" b="1" i="1" dirty="0"/>
              <a:t>THIRD STAGE </a:t>
            </a:r>
          </a:p>
          <a:p>
            <a:pPr>
              <a:lnSpc>
                <a:spcPct val="150000"/>
              </a:lnSpc>
              <a:buBlip>
                <a:blip r:embed="rId2"/>
              </a:buBlip>
            </a:pPr>
            <a:r>
              <a:rPr lang="en-US" sz="1800" dirty="0"/>
              <a:t>Characteristic yellowing of the skin and eyes of jaundice appear </a:t>
            </a:r>
          </a:p>
          <a:p>
            <a:pPr>
              <a:lnSpc>
                <a:spcPct val="150000"/>
              </a:lnSpc>
              <a:buBlip>
                <a:blip r:embed="rId2"/>
              </a:buBlip>
            </a:pPr>
            <a:r>
              <a:rPr lang="en-US" sz="1800" dirty="0"/>
              <a:t>Most symptoms subside </a:t>
            </a:r>
          </a:p>
          <a:p>
            <a:pPr>
              <a:lnSpc>
                <a:spcPct val="150000"/>
              </a:lnSpc>
              <a:buBlip>
                <a:blip r:embed="rId2"/>
              </a:buBlip>
            </a:pPr>
            <a:r>
              <a:rPr lang="en-US" sz="1800" dirty="0"/>
              <a:t>Clinical signs such as </a:t>
            </a:r>
            <a:r>
              <a:rPr lang="en-US" sz="1800" dirty="0" err="1"/>
              <a:t>hepatomegaly</a:t>
            </a:r>
            <a:r>
              <a:rPr lang="en-US" sz="1800" dirty="0"/>
              <a:t> and hepatic tenderness are found in about half of patients </a:t>
            </a:r>
          </a:p>
          <a:p>
            <a:pPr>
              <a:lnSpc>
                <a:spcPct val="150000"/>
              </a:lnSpc>
              <a:buBlip>
                <a:blip r:embed="rId2"/>
              </a:buBlip>
            </a:pPr>
            <a:r>
              <a:rPr lang="en-US" sz="1800" dirty="0"/>
              <a:t>There is no treatment for HAV infection. Jaundice usually resolves within a few weeks .</a:t>
            </a:r>
          </a:p>
          <a:p>
            <a:pPr algn="ctr">
              <a:lnSpc>
                <a:spcPct val="150000"/>
              </a:lnSpc>
              <a:buNone/>
            </a:pPr>
            <a:r>
              <a:rPr lang="en-US" sz="1800" b="1" i="1" dirty="0"/>
              <a:t>FINAL STAGE </a:t>
            </a:r>
          </a:p>
          <a:p>
            <a:pPr>
              <a:lnSpc>
                <a:spcPct val="150000"/>
              </a:lnSpc>
              <a:buBlip>
                <a:blip r:embed="rId2"/>
              </a:buBlip>
            </a:pPr>
            <a:r>
              <a:rPr lang="en-US" sz="1800" dirty="0"/>
              <a:t>• Convalescent period during which the patient recovers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13</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COMPLICATIONS</a:t>
            </a:r>
          </a:p>
        </p:txBody>
      </p:sp>
      <p:sp>
        <p:nvSpPr>
          <p:cNvPr id="3" name="Content Placeholder 2"/>
          <p:cNvSpPr>
            <a:spLocks noGrp="1"/>
          </p:cNvSpPr>
          <p:nvPr>
            <p:ph idx="1"/>
          </p:nvPr>
        </p:nvSpPr>
        <p:spPr/>
        <p:txBody>
          <a:bodyPr>
            <a:normAutofit/>
          </a:bodyPr>
          <a:lstStyle/>
          <a:p>
            <a:pPr>
              <a:lnSpc>
                <a:spcPct val="150000"/>
              </a:lnSpc>
              <a:buBlip>
                <a:blip r:embed="rId2"/>
              </a:buBlip>
            </a:pPr>
            <a:r>
              <a:rPr lang="en-US" sz="1800" dirty="0"/>
              <a:t>Fulminant hepatitis A/ acute liver failure is a rare but devasting complication of HAV infection.</a:t>
            </a:r>
          </a:p>
          <a:p>
            <a:pPr>
              <a:lnSpc>
                <a:spcPct val="150000"/>
              </a:lnSpc>
              <a:buBlip>
                <a:blip r:embed="rId2"/>
              </a:buBlip>
            </a:pPr>
            <a:r>
              <a:rPr lang="en-US" sz="1800" dirty="0"/>
              <a:t>HAV- Liver </a:t>
            </a:r>
            <a:r>
              <a:rPr lang="en-US" sz="1800" dirty="0" err="1"/>
              <a:t>parenchymal</a:t>
            </a:r>
            <a:r>
              <a:rPr lang="en-US" sz="1800" dirty="0"/>
              <a:t> cells- release of toxins.</a:t>
            </a:r>
          </a:p>
          <a:p>
            <a:pPr>
              <a:lnSpc>
                <a:spcPct val="150000"/>
              </a:lnSpc>
              <a:buBlip>
                <a:blip r:embed="rId2"/>
              </a:buBlip>
            </a:pPr>
            <a:r>
              <a:rPr lang="en-US" sz="1800" dirty="0"/>
              <a:t>The cell then produces new viral components that are released into the bile capillaries- hepatic necrosis.</a:t>
            </a:r>
          </a:p>
          <a:p>
            <a:pPr>
              <a:lnSpc>
                <a:spcPct val="150000"/>
              </a:lnSpc>
              <a:buBlip>
                <a:blip r:embed="rId2"/>
              </a:buBlip>
            </a:pPr>
            <a:r>
              <a:rPr lang="en-US" sz="1800" dirty="0"/>
              <a:t>The fulminant form of hepatitis occurs when this necrotic process kills so many liver cells.</a:t>
            </a:r>
          </a:p>
          <a:p>
            <a:pPr>
              <a:lnSpc>
                <a:spcPct val="150000"/>
              </a:lnSpc>
              <a:buBlip>
                <a:blip r:embed="rId2"/>
              </a:buBlip>
            </a:pPr>
            <a:r>
              <a:rPr lang="en-US" sz="1800" dirty="0"/>
              <a:t> Fulminant hepatic failure can also lead to encephalopathy and cerebral edema.</a:t>
            </a:r>
          </a:p>
          <a:p>
            <a:pPr>
              <a:lnSpc>
                <a:spcPct val="150000"/>
              </a:lnSpc>
              <a:buBlip>
                <a:blip r:embed="rId2"/>
              </a:buBlip>
            </a:pPr>
            <a:endParaRPr lang="en-US" sz="1800" dirty="0"/>
          </a:p>
        </p:txBody>
      </p:sp>
      <p:sp>
        <p:nvSpPr>
          <p:cNvPr id="6" name="Slide Number Placeholder 5"/>
          <p:cNvSpPr>
            <a:spLocks noGrp="1"/>
          </p:cNvSpPr>
          <p:nvPr>
            <p:ph type="sldNum" sz="quarter" idx="12"/>
          </p:nvPr>
        </p:nvSpPr>
        <p:spPr/>
        <p:txBody>
          <a:bodyPr/>
          <a:lstStyle/>
          <a:p>
            <a:fld id="{28B54A7E-2395-4D35-824E-25842394C6F0}" type="slidenum">
              <a:rPr lang="en-IN" smtClean="0"/>
              <a:pPr/>
              <a:t>14</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14400"/>
            <a:ext cx="10515600" cy="5262563"/>
          </a:xfrm>
        </p:spPr>
        <p:txBody>
          <a:bodyPr>
            <a:normAutofit/>
          </a:bodyPr>
          <a:lstStyle/>
          <a:p>
            <a:pPr algn="ctr">
              <a:lnSpc>
                <a:spcPct val="150000"/>
              </a:lnSpc>
              <a:buNone/>
            </a:pPr>
            <a:r>
              <a:rPr lang="en-US" sz="1800" b="1" u="sng" dirty="0"/>
              <a:t>DIAGNOSIS</a:t>
            </a:r>
          </a:p>
          <a:p>
            <a:pPr>
              <a:lnSpc>
                <a:spcPct val="150000"/>
              </a:lnSpc>
              <a:buNone/>
            </a:pPr>
            <a:r>
              <a:rPr lang="en-US" sz="1800" dirty="0"/>
              <a:t>1. Demonstration of Virus in feces, blood, bile:</a:t>
            </a:r>
          </a:p>
          <a:p>
            <a:pPr>
              <a:lnSpc>
                <a:spcPct val="150000"/>
              </a:lnSpc>
              <a:buNone/>
            </a:pPr>
            <a:r>
              <a:rPr lang="en-US" sz="1800" dirty="0"/>
              <a:t>By: Immunoelectron microscopy</a:t>
            </a:r>
          </a:p>
          <a:p>
            <a:pPr>
              <a:lnSpc>
                <a:spcPct val="150000"/>
              </a:lnSpc>
              <a:buNone/>
            </a:pPr>
            <a:r>
              <a:rPr lang="en-US" sz="1800" dirty="0"/>
              <a:t>2. Virus Isolation:</a:t>
            </a:r>
          </a:p>
          <a:p>
            <a:pPr>
              <a:lnSpc>
                <a:spcPct val="150000"/>
              </a:lnSpc>
              <a:buNone/>
            </a:pPr>
            <a:r>
              <a:rPr lang="en-US" sz="1800" dirty="0"/>
              <a:t>3. Detection of Antibody :By ELISA</a:t>
            </a:r>
          </a:p>
          <a:p>
            <a:pPr>
              <a:lnSpc>
                <a:spcPct val="150000"/>
              </a:lnSpc>
              <a:buNone/>
            </a:pPr>
            <a:r>
              <a:rPr lang="en-US" sz="1800" dirty="0"/>
              <a:t>4. Biochemical tests:</a:t>
            </a:r>
          </a:p>
          <a:p>
            <a:pPr lvl="1">
              <a:lnSpc>
                <a:spcPct val="150000"/>
              </a:lnSpc>
              <a:buNone/>
            </a:pPr>
            <a:r>
              <a:rPr lang="en-US" sz="1800" dirty="0" err="1"/>
              <a:t>i</a:t>
            </a:r>
            <a:r>
              <a:rPr lang="en-US" sz="1800" dirty="0"/>
              <a:t>) </a:t>
            </a:r>
            <a:r>
              <a:rPr lang="en-US" sz="1800" dirty="0" err="1"/>
              <a:t>Alanine</a:t>
            </a:r>
            <a:r>
              <a:rPr lang="en-US" sz="1800" dirty="0"/>
              <a:t> </a:t>
            </a:r>
            <a:r>
              <a:rPr lang="en-US" sz="1800" dirty="0" err="1"/>
              <a:t>aminotransferase</a:t>
            </a:r>
            <a:r>
              <a:rPr lang="en-US" sz="1800" dirty="0"/>
              <a:t> (ALT)</a:t>
            </a:r>
          </a:p>
          <a:p>
            <a:pPr lvl="1">
              <a:lnSpc>
                <a:spcPct val="150000"/>
              </a:lnSpc>
              <a:buNone/>
            </a:pPr>
            <a:r>
              <a:rPr lang="en-US" sz="1800" dirty="0"/>
              <a:t>ii) </a:t>
            </a:r>
            <a:r>
              <a:rPr lang="en-US" sz="1800" dirty="0" err="1"/>
              <a:t>Bilirubin</a:t>
            </a:r>
            <a:endParaRPr lang="en-US" sz="1800" dirty="0"/>
          </a:p>
          <a:p>
            <a:pPr lvl="1">
              <a:lnSpc>
                <a:spcPct val="150000"/>
              </a:lnSpc>
              <a:buNone/>
            </a:pPr>
            <a:r>
              <a:rPr lang="en-US" sz="1800" dirty="0"/>
              <a:t>iii) Protein</a:t>
            </a:r>
          </a:p>
          <a:p>
            <a:pPr>
              <a:lnSpc>
                <a:spcPct val="150000"/>
              </a:lnSpc>
              <a:buNone/>
            </a:pPr>
            <a:r>
              <a:rPr lang="en-US" sz="1800" dirty="0"/>
              <a:t>5. Molecular Diagnosis : RT PCR of feces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2338108" y="1333987"/>
            <a:ext cx="5767736" cy="4351338"/>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16</a:t>
            </a:fld>
            <a:endParaRPr lang="en-IN"/>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1337"/>
            <a:ext cx="10515600" cy="5275626"/>
          </a:xfrm>
        </p:spPr>
        <p:txBody>
          <a:bodyPr>
            <a:normAutofit/>
          </a:bodyPr>
          <a:lstStyle/>
          <a:p>
            <a:pPr algn="ctr">
              <a:lnSpc>
                <a:spcPct val="150000"/>
              </a:lnSpc>
              <a:buNone/>
            </a:pPr>
            <a:r>
              <a:rPr lang="en-US" sz="1800" b="1" u="sng" dirty="0"/>
              <a:t>PREVENTION</a:t>
            </a:r>
            <a:r>
              <a:rPr lang="en-US" sz="1800" dirty="0"/>
              <a:t>:-</a:t>
            </a:r>
          </a:p>
          <a:p>
            <a:pPr>
              <a:lnSpc>
                <a:spcPct val="150000"/>
              </a:lnSpc>
              <a:buBlip>
                <a:blip r:embed="rId2"/>
              </a:buBlip>
            </a:pPr>
            <a:r>
              <a:rPr lang="en-US" sz="1800" dirty="0"/>
              <a:t>hygienic measures and sanitation</a:t>
            </a:r>
          </a:p>
          <a:p>
            <a:pPr>
              <a:lnSpc>
                <a:spcPct val="150000"/>
              </a:lnSpc>
              <a:buBlip>
                <a:blip r:embed="rId2"/>
              </a:buBlip>
            </a:pPr>
            <a:r>
              <a:rPr lang="en-US" sz="1800" dirty="0"/>
              <a:t>passive immunization (Human Immunoglobulin Gamma globulin given before exposure to virus or early during the incubation period, will prevent or attenuate a clinical illness.</a:t>
            </a:r>
          </a:p>
          <a:p>
            <a:pPr>
              <a:lnSpc>
                <a:spcPct val="150000"/>
              </a:lnSpc>
              <a:buBlip>
                <a:blip r:embed="rId2"/>
              </a:buBlip>
            </a:pPr>
            <a:r>
              <a:rPr lang="en-US" sz="1800" dirty="0"/>
              <a:t>active immunization : Several inactivated or live attenuated vaccines against hepatitis A have been developed.</a:t>
            </a:r>
          </a:p>
          <a:p>
            <a:pPr algn="ctr">
              <a:lnSpc>
                <a:spcPct val="150000"/>
              </a:lnSpc>
              <a:buNone/>
            </a:pPr>
            <a:r>
              <a:rPr lang="en-US" sz="1800" b="1" u="sng" dirty="0"/>
              <a:t>TREATMENT</a:t>
            </a:r>
            <a:r>
              <a:rPr lang="en-US" sz="1800" dirty="0"/>
              <a:t>:</a:t>
            </a:r>
          </a:p>
          <a:p>
            <a:pPr>
              <a:lnSpc>
                <a:spcPct val="150000"/>
              </a:lnSpc>
              <a:buBlip>
                <a:blip r:embed="rId2"/>
              </a:buBlip>
            </a:pPr>
            <a:r>
              <a:rPr lang="en-US" sz="1800" dirty="0"/>
              <a:t>no specific, dietary food and long rest</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17</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HEPATITIS A VACCINE </a:t>
            </a:r>
          </a:p>
        </p:txBody>
      </p:sp>
      <p:sp>
        <p:nvSpPr>
          <p:cNvPr id="3" name="Content Placeholder 2"/>
          <p:cNvSpPr>
            <a:spLocks noGrp="1"/>
          </p:cNvSpPr>
          <p:nvPr>
            <p:ph idx="1"/>
          </p:nvPr>
        </p:nvSpPr>
        <p:spPr>
          <a:xfrm>
            <a:off x="838200" y="1219200"/>
            <a:ext cx="10515600" cy="4957763"/>
          </a:xfrm>
        </p:spPr>
        <p:txBody>
          <a:bodyPr>
            <a:normAutofit lnSpcReduction="10000"/>
          </a:bodyPr>
          <a:lstStyle/>
          <a:p>
            <a:pPr algn="just">
              <a:lnSpc>
                <a:spcPct val="150000"/>
              </a:lnSpc>
              <a:buBlip>
                <a:blip r:embed="rId2"/>
              </a:buBlip>
            </a:pPr>
            <a:r>
              <a:rPr lang="en-US" sz="1800" dirty="0"/>
              <a:t>Several hepatitis A vaccines are available internationally (similar in terms protection and their side-effects) </a:t>
            </a:r>
          </a:p>
          <a:p>
            <a:pPr algn="just">
              <a:lnSpc>
                <a:spcPct val="150000"/>
              </a:lnSpc>
              <a:buBlip>
                <a:blip r:embed="rId2"/>
              </a:buBlip>
            </a:pPr>
            <a:r>
              <a:rPr lang="en-US" sz="1800" dirty="0"/>
              <a:t>No vaccine is licensed for children younger than one year of age </a:t>
            </a:r>
          </a:p>
          <a:p>
            <a:pPr algn="just">
              <a:lnSpc>
                <a:spcPct val="150000"/>
              </a:lnSpc>
              <a:buBlip>
                <a:blip r:embed="rId2"/>
              </a:buBlip>
            </a:pPr>
            <a:r>
              <a:rPr lang="en-US" sz="1800" dirty="0"/>
              <a:t>Nearly 100% of people develop protective levels of antibodies to the virus within one month after a single dose of the vaccine</a:t>
            </a:r>
          </a:p>
          <a:p>
            <a:pPr algn="just">
              <a:lnSpc>
                <a:spcPct val="150000"/>
              </a:lnSpc>
              <a:buBlip>
                <a:blip r:embed="rId2"/>
              </a:buBlip>
            </a:pPr>
            <a:r>
              <a:rPr lang="en-US" sz="1800" dirty="0"/>
              <a:t>After exposure to the virus, a single dose of the vaccine within two weeks of contact with the virus has protective effects </a:t>
            </a:r>
          </a:p>
          <a:p>
            <a:pPr algn="just">
              <a:lnSpc>
                <a:spcPct val="150000"/>
              </a:lnSpc>
              <a:buBlip>
                <a:blip r:embed="rId2"/>
              </a:buBlip>
            </a:pPr>
            <a:r>
              <a:rPr lang="en-US" sz="1800" dirty="0"/>
              <a:t>No serious adverse events </a:t>
            </a:r>
          </a:p>
          <a:p>
            <a:pPr algn="just">
              <a:lnSpc>
                <a:spcPct val="150000"/>
              </a:lnSpc>
              <a:buBlip>
                <a:blip r:embed="rId2"/>
              </a:buBlip>
            </a:pPr>
            <a:r>
              <a:rPr lang="en-US" sz="1800" dirty="0"/>
              <a:t>Can be given as part of regular childhood immunizations programs, </a:t>
            </a:r>
            <a:r>
              <a:rPr lang="en-US" sz="1800" dirty="0" err="1"/>
              <a:t>eg</a:t>
            </a:r>
            <a:r>
              <a:rPr lang="en-US" sz="1800" dirty="0"/>
              <a:t> (Argentina, china, Israel and the united states of America have)</a:t>
            </a:r>
          </a:p>
          <a:p>
            <a:pPr algn="just">
              <a:lnSpc>
                <a:spcPct val="150000"/>
              </a:lnSpc>
              <a:buBlip>
                <a:blip r:embed="rId2"/>
              </a:buBlip>
            </a:pPr>
            <a:r>
              <a:rPr lang="en-US" sz="1800" dirty="0"/>
              <a:t>For travelers to endemic areas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18</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HEPATITIS A VACCINATION-INDIA </a:t>
            </a:r>
          </a:p>
        </p:txBody>
      </p:sp>
      <p:sp>
        <p:nvSpPr>
          <p:cNvPr id="3" name="Content Placeholder 2"/>
          <p:cNvSpPr>
            <a:spLocks noGrp="1"/>
          </p:cNvSpPr>
          <p:nvPr>
            <p:ph idx="1"/>
          </p:nvPr>
        </p:nvSpPr>
        <p:spPr>
          <a:xfrm>
            <a:off x="838200" y="1565564"/>
            <a:ext cx="10515600" cy="4611399"/>
          </a:xfrm>
        </p:spPr>
        <p:txBody>
          <a:bodyPr>
            <a:normAutofit/>
          </a:bodyPr>
          <a:lstStyle/>
          <a:p>
            <a:pPr>
              <a:lnSpc>
                <a:spcPct val="150000"/>
              </a:lnSpc>
              <a:buBlip>
                <a:blip r:embed="rId2"/>
              </a:buBlip>
            </a:pPr>
            <a:r>
              <a:rPr lang="en-US" sz="1900" dirty="0"/>
              <a:t>At present there is lack of evidence for recommending universal vaccination against hepatitis A in India</a:t>
            </a:r>
          </a:p>
          <a:p>
            <a:pPr>
              <a:lnSpc>
                <a:spcPct val="150000"/>
              </a:lnSpc>
              <a:buBlip>
                <a:blip r:embed="rId2"/>
              </a:buBlip>
            </a:pPr>
            <a:r>
              <a:rPr lang="en-US" sz="1900" dirty="0"/>
              <a:t>Data from </a:t>
            </a:r>
            <a:r>
              <a:rPr lang="en-US" sz="1900" dirty="0" err="1"/>
              <a:t>india</a:t>
            </a:r>
            <a:r>
              <a:rPr lang="en-US" sz="1900" dirty="0"/>
              <a:t> indicate that the population is no longer homogeneous for HAV exposure profile </a:t>
            </a:r>
          </a:p>
          <a:p>
            <a:pPr>
              <a:lnSpc>
                <a:spcPct val="150000"/>
              </a:lnSpc>
              <a:buBlip>
                <a:blip r:embed="rId2"/>
              </a:buBlip>
            </a:pPr>
            <a:r>
              <a:rPr lang="en-US" sz="1900" dirty="0"/>
              <a:t>Occasional outbreaks of HAV and higher proportions of symptomatic cases are reported amongst older children and adults from different regions of the country </a:t>
            </a:r>
          </a:p>
          <a:p>
            <a:pPr>
              <a:lnSpc>
                <a:spcPct val="150000"/>
              </a:lnSpc>
              <a:buBlip>
                <a:blip r:embed="rId2"/>
              </a:buBlip>
            </a:pPr>
            <a:r>
              <a:rPr lang="en-US" sz="1900" dirty="0"/>
              <a:t>The challenge is to recognize the susceptible pockets and take pre-emptive steps </a:t>
            </a:r>
          </a:p>
          <a:p>
            <a:pPr>
              <a:lnSpc>
                <a:spcPct val="150000"/>
              </a:lnSpc>
              <a:buBlip>
                <a:blip r:embed="rId2"/>
              </a:buBlip>
            </a:pPr>
            <a:r>
              <a:rPr lang="en-US" sz="1900" dirty="0"/>
              <a:t>The vaccine will be useful in individuals and populations who remain unexposed to the HAV infection during early childhood </a:t>
            </a:r>
          </a:p>
          <a:p>
            <a:pPr algn="ctr">
              <a:buBlip>
                <a:blip r:embed="rId2"/>
              </a:buBlip>
            </a:pPr>
            <a:r>
              <a:rPr lang="en-US" sz="1500" dirty="0"/>
              <a:t>1.Mathur P, </a:t>
            </a:r>
            <a:r>
              <a:rPr lang="en-US" sz="1500" dirty="0" err="1"/>
              <a:t>Arora</a:t>
            </a:r>
            <a:r>
              <a:rPr lang="en-US" sz="1500" dirty="0"/>
              <a:t> </a:t>
            </a:r>
            <a:r>
              <a:rPr lang="en-US" sz="1500" dirty="0" err="1"/>
              <a:t>NK.Epidemiological</a:t>
            </a:r>
            <a:r>
              <a:rPr lang="en-US" sz="1500" dirty="0"/>
              <a:t> transition of hepatitis A in India: issues for vaccination in developing </a:t>
            </a:r>
            <a:r>
              <a:rPr lang="en-US" sz="1500" dirty="0" err="1"/>
              <a:t>countries.Indian</a:t>
            </a:r>
            <a:r>
              <a:rPr lang="en-US" sz="1500" dirty="0"/>
              <a:t> J Med Res. 2008 Dec;128(6):699-704</a:t>
            </a:r>
          </a:p>
        </p:txBody>
      </p:sp>
      <p:sp>
        <p:nvSpPr>
          <p:cNvPr id="6" name="Slide Number Placeholder 5"/>
          <p:cNvSpPr>
            <a:spLocks noGrp="1"/>
          </p:cNvSpPr>
          <p:nvPr>
            <p:ph type="sldNum" sz="quarter" idx="12"/>
          </p:nvPr>
        </p:nvSpPr>
        <p:spPr/>
        <p:txBody>
          <a:bodyPr/>
          <a:lstStyle/>
          <a:p>
            <a:fld id="{28B54A7E-2395-4D35-824E-25842394C6F0}" type="slidenum">
              <a:rPr lang="en-IN" smtClean="0"/>
              <a:pPr/>
              <a:t>19</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1010738" y="1000750"/>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IN" sz="2000" b="1" u="sng" dirty="0">
                <a:latin typeface="Times New Roman" panose="02020603050405020304" pitchFamily="18" charset="0"/>
                <a:cs typeface="Times New Roman" panose="02020603050405020304" pitchFamily="18" charset="0"/>
              </a:rPr>
              <a:t>TOPIC NAME – HEPATITIS</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444137" y="1828799"/>
            <a:ext cx="11243038"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just">
              <a:lnSpc>
                <a:spcPct val="150000"/>
              </a:lnSpc>
              <a:buBlip>
                <a:blip r:embed="rId2"/>
              </a:buBlip>
            </a:pPr>
            <a:r>
              <a:rPr lang="en-US" sz="1800" dirty="0">
                <a:latin typeface="Times New Roman" pitchFamily="18" charset="0"/>
                <a:cs typeface="Times New Roman" pitchFamily="18" charset="0"/>
              </a:rPr>
              <a:t>  Hepatitis is an “inflammation of the liver” that can cause a range of health problems and can be fatal. </a:t>
            </a:r>
          </a:p>
          <a:p>
            <a:pPr lvl="1" algn="just">
              <a:lnSpc>
                <a:spcPct val="150000"/>
              </a:lnSpc>
              <a:buBlip>
                <a:blip r:embed="rId2"/>
              </a:buBlip>
            </a:pPr>
            <a:r>
              <a:rPr lang="en-US" sz="1800" dirty="0">
                <a:latin typeface="Times New Roman" pitchFamily="18" charset="0"/>
                <a:cs typeface="Times New Roman" pitchFamily="18" charset="0"/>
              </a:rPr>
              <a:t>  There are five main strains of the hepatitis virus, referred to as types A, B, C, D and E. </a:t>
            </a:r>
          </a:p>
          <a:p>
            <a:pPr lvl="1" algn="just">
              <a:lnSpc>
                <a:spcPct val="150000"/>
              </a:lnSpc>
              <a:buBlip>
                <a:blip r:embed="rId2"/>
              </a:buBlip>
            </a:pPr>
            <a:r>
              <a:rPr lang="en-US" sz="1800" dirty="0">
                <a:latin typeface="Times New Roman" pitchFamily="18" charset="0"/>
                <a:cs typeface="Times New Roman" pitchFamily="18" charset="0"/>
              </a:rPr>
              <a:t>  While they all cause liver disease, they differ in important ways including modes of transmission, severity of the illness, geographical distribution and prevention methods. </a:t>
            </a:r>
          </a:p>
          <a:p>
            <a:pPr lvl="1" algn="just">
              <a:lnSpc>
                <a:spcPct val="150000"/>
              </a:lnSpc>
              <a:buBlip>
                <a:blip r:embed="rId2"/>
              </a:buBlip>
            </a:pPr>
            <a:r>
              <a:rPr lang="en-US" sz="1800" dirty="0">
                <a:latin typeface="Times New Roman" pitchFamily="18" charset="0"/>
                <a:cs typeface="Times New Roman" pitchFamily="18" charset="0"/>
              </a:rPr>
              <a:t>  In particular, types B and C lead to chronic disease in hundreds of millions of people and, together, are the most common cause of liver cirrhosis, cancer and viral hepatitis-related deaths.</a:t>
            </a:r>
          </a:p>
          <a:p>
            <a:pPr lvl="1" algn="just">
              <a:lnSpc>
                <a:spcPct val="150000"/>
              </a:lnSpc>
              <a:buBlip>
                <a:blip r:embed="rId2"/>
              </a:buBlip>
            </a:pPr>
            <a:r>
              <a:rPr lang="en-US" sz="1800" dirty="0">
                <a:latin typeface="Times New Roman" pitchFamily="18" charset="0"/>
                <a:cs typeface="Times New Roman" pitchFamily="18" charset="0"/>
              </a:rPr>
              <a:t>  Some types of hepatitis are preventable through vaccination.</a:t>
            </a:r>
            <a:endParaRPr lang="en-IN" sz="18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VACCINES IN INDIA</a:t>
            </a:r>
          </a:p>
        </p:txBody>
      </p:sp>
      <p:graphicFrame>
        <p:nvGraphicFramePr>
          <p:cNvPr id="7" name="Content Placeholder 6"/>
          <p:cNvGraphicFramePr>
            <a:graphicFrameLocks noGrp="1"/>
          </p:cNvGraphicFramePr>
          <p:nvPr>
            <p:ph idx="1"/>
          </p:nvPr>
        </p:nvGraphicFramePr>
        <p:xfrm>
          <a:off x="1870364" y="1825625"/>
          <a:ext cx="8603672" cy="2494280"/>
        </p:xfrm>
        <a:graphic>
          <a:graphicData uri="http://schemas.openxmlformats.org/drawingml/2006/table">
            <a:tbl>
              <a:tblPr firstRow="1" bandRow="1">
                <a:tableStyleId>{5C22544A-7EE6-4342-B048-85BDC9FD1C3A}</a:tableStyleId>
              </a:tblPr>
              <a:tblGrid>
                <a:gridCol w="512618">
                  <a:extLst>
                    <a:ext uri="{9D8B030D-6E8A-4147-A177-3AD203B41FA5}">
                      <a16:colId xmlns:a16="http://schemas.microsoft.com/office/drawing/2014/main" xmlns="" val="20000"/>
                    </a:ext>
                  </a:extLst>
                </a:gridCol>
                <a:gridCol w="2535382">
                  <a:extLst>
                    <a:ext uri="{9D8B030D-6E8A-4147-A177-3AD203B41FA5}">
                      <a16:colId xmlns:a16="http://schemas.microsoft.com/office/drawing/2014/main" xmlns="" val="20001"/>
                    </a:ext>
                  </a:extLst>
                </a:gridCol>
                <a:gridCol w="4003963">
                  <a:extLst>
                    <a:ext uri="{9D8B030D-6E8A-4147-A177-3AD203B41FA5}">
                      <a16:colId xmlns:a16="http://schemas.microsoft.com/office/drawing/2014/main" xmlns="" val="20002"/>
                    </a:ext>
                  </a:extLst>
                </a:gridCol>
                <a:gridCol w="1551709">
                  <a:extLst>
                    <a:ext uri="{9D8B030D-6E8A-4147-A177-3AD203B41FA5}">
                      <a16:colId xmlns:a16="http://schemas.microsoft.com/office/drawing/2014/main" xmlns="" val="20003"/>
                    </a:ext>
                  </a:extLst>
                </a:gridCol>
              </a:tblGrid>
              <a:tr h="370840">
                <a:tc>
                  <a:txBody>
                    <a:bodyPr/>
                    <a:lstStyle/>
                    <a:p>
                      <a:pPr algn="ctr"/>
                      <a:r>
                        <a:rPr lang="en-US" dirty="0"/>
                        <a:t>Sl. No</a:t>
                      </a:r>
                    </a:p>
                  </a:txBody>
                  <a:tcPr/>
                </a:tc>
                <a:tc>
                  <a:txBody>
                    <a:bodyPr/>
                    <a:lstStyle/>
                    <a:p>
                      <a:pPr algn="ctr"/>
                      <a:r>
                        <a:rPr lang="en-US" dirty="0"/>
                        <a:t>Brand name </a:t>
                      </a:r>
                    </a:p>
                  </a:txBody>
                  <a:tcPr/>
                </a:tc>
                <a:tc>
                  <a:txBody>
                    <a:bodyPr/>
                    <a:lstStyle/>
                    <a:p>
                      <a:pPr algn="ctr"/>
                      <a:r>
                        <a:rPr lang="en-US" dirty="0" err="1"/>
                        <a:t>Manufacturees</a:t>
                      </a:r>
                      <a:endParaRPr lang="en-US" dirty="0"/>
                    </a:p>
                  </a:txBody>
                  <a:tcPr/>
                </a:tc>
                <a:tc>
                  <a:txBody>
                    <a:bodyPr/>
                    <a:lstStyle/>
                    <a:p>
                      <a:pPr algn="ctr"/>
                      <a:r>
                        <a:rPr lang="en-US" dirty="0"/>
                        <a:t>Type</a:t>
                      </a:r>
                    </a:p>
                  </a:txBody>
                  <a:tcPr/>
                </a:tc>
                <a:extLst>
                  <a:ext uri="{0D108BD9-81ED-4DB2-BD59-A6C34878D82A}">
                    <a16:rowId xmlns:a16="http://schemas.microsoft.com/office/drawing/2014/main" xmlns="" val="10000"/>
                  </a:ext>
                </a:extLst>
              </a:tr>
              <a:tr h="370840">
                <a:tc>
                  <a:txBody>
                    <a:bodyPr/>
                    <a:lstStyle/>
                    <a:p>
                      <a:pPr algn="ctr"/>
                      <a:r>
                        <a:rPr lang="en-US" dirty="0"/>
                        <a:t>1</a:t>
                      </a:r>
                    </a:p>
                  </a:txBody>
                  <a:tcPr/>
                </a:tc>
                <a:tc>
                  <a:txBody>
                    <a:bodyPr/>
                    <a:lstStyle/>
                    <a:p>
                      <a:pPr algn="ctr"/>
                      <a:r>
                        <a:rPr lang="en-US" dirty="0" err="1"/>
                        <a:t>Avaxim</a:t>
                      </a:r>
                      <a:endParaRPr lang="en-US" dirty="0"/>
                    </a:p>
                  </a:txBody>
                  <a:tcPr/>
                </a:tc>
                <a:tc>
                  <a:txBody>
                    <a:bodyPr/>
                    <a:lstStyle/>
                    <a:p>
                      <a:pPr algn="ctr"/>
                      <a:r>
                        <a:rPr lang="en-US" dirty="0"/>
                        <a:t>Aventis</a:t>
                      </a:r>
                      <a:r>
                        <a:rPr lang="en-US" baseline="0" dirty="0"/>
                        <a:t> Pasteur India Ltd</a:t>
                      </a:r>
                      <a:endParaRPr lang="en-US" dirty="0"/>
                    </a:p>
                  </a:txBody>
                  <a:tcPr/>
                </a:tc>
                <a:tc>
                  <a:txBody>
                    <a:bodyPr/>
                    <a:lstStyle/>
                    <a:p>
                      <a:pPr algn="ctr"/>
                      <a:r>
                        <a:rPr lang="en-US" dirty="0"/>
                        <a:t>Injection</a:t>
                      </a:r>
                    </a:p>
                  </a:txBody>
                  <a:tcPr/>
                </a:tc>
                <a:extLst>
                  <a:ext uri="{0D108BD9-81ED-4DB2-BD59-A6C34878D82A}">
                    <a16:rowId xmlns:a16="http://schemas.microsoft.com/office/drawing/2014/main" xmlns="" val="10001"/>
                  </a:ext>
                </a:extLst>
              </a:tr>
              <a:tr h="370840">
                <a:tc>
                  <a:txBody>
                    <a:bodyPr/>
                    <a:lstStyle/>
                    <a:p>
                      <a:pPr algn="ctr"/>
                      <a:r>
                        <a:rPr lang="en-US" dirty="0"/>
                        <a:t>2</a:t>
                      </a:r>
                    </a:p>
                  </a:txBody>
                  <a:tcPr/>
                </a:tc>
                <a:tc>
                  <a:txBody>
                    <a:bodyPr/>
                    <a:lstStyle/>
                    <a:p>
                      <a:pPr algn="ctr"/>
                      <a:r>
                        <a:rPr lang="en-US" dirty="0" err="1"/>
                        <a:t>Avaxim</a:t>
                      </a:r>
                      <a:r>
                        <a:rPr lang="en-US" dirty="0"/>
                        <a:t> 80U</a:t>
                      </a:r>
                      <a:r>
                        <a:rPr lang="en-US" baseline="0" dirty="0"/>
                        <a:t> </a:t>
                      </a:r>
                      <a:r>
                        <a:rPr lang="en-US" baseline="0" dirty="0" err="1"/>
                        <a:t>P</a:t>
                      </a:r>
                      <a:r>
                        <a:rPr lang="en-US" dirty="0" err="1"/>
                        <a:t>aediatric</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Aventis</a:t>
                      </a:r>
                      <a:r>
                        <a:rPr lang="en-US" baseline="0" dirty="0"/>
                        <a:t> Pasteur India Ltd</a:t>
                      </a:r>
                      <a:endParaRPr lang="en-US" dirty="0"/>
                    </a:p>
                  </a:txBody>
                  <a:tcPr/>
                </a:tc>
                <a:tc>
                  <a:txBody>
                    <a:bodyPr/>
                    <a:lstStyle/>
                    <a:p>
                      <a:pPr algn="ctr"/>
                      <a:r>
                        <a:rPr lang="en-US"/>
                        <a:t>Injection</a:t>
                      </a:r>
                      <a:endParaRPr lang="en-US" dirty="0"/>
                    </a:p>
                  </a:txBody>
                  <a:tcPr/>
                </a:tc>
                <a:extLst>
                  <a:ext uri="{0D108BD9-81ED-4DB2-BD59-A6C34878D82A}">
                    <a16:rowId xmlns:a16="http://schemas.microsoft.com/office/drawing/2014/main" xmlns="" val="10002"/>
                  </a:ext>
                </a:extLst>
              </a:tr>
              <a:tr h="370840">
                <a:tc>
                  <a:txBody>
                    <a:bodyPr/>
                    <a:lstStyle/>
                    <a:p>
                      <a:pPr algn="ctr"/>
                      <a:r>
                        <a:rPr lang="en-US" dirty="0"/>
                        <a:t>3</a:t>
                      </a:r>
                    </a:p>
                  </a:txBody>
                  <a:tcPr/>
                </a:tc>
                <a:tc>
                  <a:txBody>
                    <a:bodyPr/>
                    <a:lstStyle/>
                    <a:p>
                      <a:pPr algn="ctr"/>
                      <a:r>
                        <a:rPr lang="en-US" dirty="0" err="1"/>
                        <a:t>Havrix</a:t>
                      </a:r>
                      <a:r>
                        <a:rPr lang="en-US" dirty="0"/>
                        <a:t> </a:t>
                      </a:r>
                    </a:p>
                  </a:txBody>
                  <a:tcPr/>
                </a:tc>
                <a:tc>
                  <a:txBody>
                    <a:bodyPr/>
                    <a:lstStyle/>
                    <a:p>
                      <a:pPr algn="ctr"/>
                      <a:r>
                        <a:rPr lang="en-US" dirty="0"/>
                        <a:t>Glaxo</a:t>
                      </a:r>
                      <a:r>
                        <a:rPr lang="en-US" baseline="0" dirty="0"/>
                        <a:t> </a:t>
                      </a:r>
                      <a:r>
                        <a:rPr lang="en-US" baseline="0" dirty="0" err="1"/>
                        <a:t>Smithline</a:t>
                      </a:r>
                      <a:r>
                        <a:rPr lang="en-US" baseline="0" dirty="0"/>
                        <a:t> Pharmaceuticals Ltd</a:t>
                      </a:r>
                      <a:endParaRPr lang="en-US" dirty="0"/>
                    </a:p>
                  </a:txBody>
                  <a:tcPr/>
                </a:tc>
                <a:tc>
                  <a:txBody>
                    <a:bodyPr/>
                    <a:lstStyle/>
                    <a:p>
                      <a:pPr algn="ctr"/>
                      <a:r>
                        <a:rPr lang="en-US"/>
                        <a:t>Injection</a:t>
                      </a:r>
                      <a:endParaRPr lang="en-US" dirty="0"/>
                    </a:p>
                  </a:txBody>
                  <a:tcPr/>
                </a:tc>
                <a:extLst>
                  <a:ext uri="{0D108BD9-81ED-4DB2-BD59-A6C34878D82A}">
                    <a16:rowId xmlns:a16="http://schemas.microsoft.com/office/drawing/2014/main" xmlns="" val="10003"/>
                  </a:ext>
                </a:extLst>
              </a:tr>
              <a:tr h="370840">
                <a:tc>
                  <a:txBody>
                    <a:bodyPr/>
                    <a:lstStyle/>
                    <a:p>
                      <a:pPr algn="ctr"/>
                      <a:r>
                        <a:rPr lang="en-US" dirty="0"/>
                        <a:t>4</a:t>
                      </a:r>
                    </a:p>
                  </a:txBody>
                  <a:tcPr/>
                </a:tc>
                <a:tc>
                  <a:txBody>
                    <a:bodyPr/>
                    <a:lstStyle/>
                    <a:p>
                      <a:pPr algn="ctr"/>
                      <a:r>
                        <a:rPr lang="en-US" dirty="0" err="1"/>
                        <a:t>Havrix</a:t>
                      </a:r>
                      <a:r>
                        <a:rPr lang="en-US" dirty="0"/>
                        <a:t> (360)</a:t>
                      </a:r>
                    </a:p>
                  </a:txBody>
                  <a:tcPr/>
                </a:tc>
                <a:tc>
                  <a:txBody>
                    <a:bodyPr/>
                    <a:lstStyle/>
                    <a:p>
                      <a:pPr algn="ctr"/>
                      <a:r>
                        <a:rPr lang="en-US" dirty="0"/>
                        <a:t>Glaxo</a:t>
                      </a:r>
                      <a:r>
                        <a:rPr lang="en-US" baseline="0" dirty="0"/>
                        <a:t> </a:t>
                      </a:r>
                      <a:r>
                        <a:rPr lang="en-US" baseline="0" dirty="0" err="1"/>
                        <a:t>Smithline</a:t>
                      </a:r>
                      <a:r>
                        <a:rPr lang="en-US" baseline="0" dirty="0"/>
                        <a:t> Pharmaceuticals Ltd</a:t>
                      </a:r>
                      <a:endParaRPr lang="en-US" dirty="0"/>
                    </a:p>
                  </a:txBody>
                  <a:tcPr/>
                </a:tc>
                <a:tc>
                  <a:txBody>
                    <a:bodyPr/>
                    <a:lstStyle/>
                    <a:p>
                      <a:pPr algn="ctr"/>
                      <a:r>
                        <a:rPr lang="en-US"/>
                        <a:t>Injection</a:t>
                      </a:r>
                      <a:endParaRPr lang="en-US" dirty="0"/>
                    </a:p>
                  </a:txBody>
                  <a:tcPr/>
                </a:tc>
                <a:extLst>
                  <a:ext uri="{0D108BD9-81ED-4DB2-BD59-A6C34878D82A}">
                    <a16:rowId xmlns:a16="http://schemas.microsoft.com/office/drawing/2014/main" xmlns="" val="10004"/>
                  </a:ext>
                </a:extLst>
              </a:tr>
              <a:tr h="370840">
                <a:tc>
                  <a:txBody>
                    <a:bodyPr/>
                    <a:lstStyle/>
                    <a:p>
                      <a:pPr algn="ctr"/>
                      <a:r>
                        <a:rPr lang="en-US" dirty="0"/>
                        <a:t>5</a:t>
                      </a:r>
                    </a:p>
                  </a:txBody>
                  <a:tcPr/>
                </a:tc>
                <a:tc>
                  <a:txBody>
                    <a:bodyPr/>
                    <a:lstStyle/>
                    <a:p>
                      <a:pPr algn="ctr"/>
                      <a:r>
                        <a:rPr lang="en-US" dirty="0" err="1"/>
                        <a:t>Havrix</a:t>
                      </a:r>
                      <a:r>
                        <a:rPr lang="en-US" dirty="0"/>
                        <a:t> (720)</a:t>
                      </a:r>
                    </a:p>
                  </a:txBody>
                  <a:tcPr/>
                </a:tc>
                <a:tc>
                  <a:txBody>
                    <a:bodyPr/>
                    <a:lstStyle/>
                    <a:p>
                      <a:pPr algn="ctr"/>
                      <a:r>
                        <a:rPr lang="en-US" dirty="0"/>
                        <a:t>Glaxo</a:t>
                      </a:r>
                      <a:r>
                        <a:rPr lang="en-US" baseline="0" dirty="0"/>
                        <a:t> </a:t>
                      </a:r>
                      <a:r>
                        <a:rPr lang="en-US" baseline="0" dirty="0" err="1"/>
                        <a:t>Smithline</a:t>
                      </a:r>
                      <a:r>
                        <a:rPr lang="en-US" baseline="0" dirty="0"/>
                        <a:t> Pharmaceuticals Ltd</a:t>
                      </a:r>
                      <a:endParaRPr lang="en-US" dirty="0"/>
                    </a:p>
                  </a:txBody>
                  <a:tcPr/>
                </a:tc>
                <a:tc>
                  <a:txBody>
                    <a:bodyPr/>
                    <a:lstStyle/>
                    <a:p>
                      <a:pPr algn="ctr"/>
                      <a:r>
                        <a:rPr lang="en-US" dirty="0"/>
                        <a:t>Injection</a:t>
                      </a:r>
                    </a:p>
                  </a:txBody>
                  <a:tcPr/>
                </a:tc>
                <a:extLst>
                  <a:ext uri="{0D108BD9-81ED-4DB2-BD59-A6C34878D82A}">
                    <a16:rowId xmlns:a16="http://schemas.microsoft.com/office/drawing/2014/main" xmlns="" val="10005"/>
                  </a:ext>
                </a:extLst>
              </a:tr>
            </a:tbl>
          </a:graphicData>
        </a:graphic>
      </p:graphicFrame>
      <p:sp>
        <p:nvSpPr>
          <p:cNvPr id="6" name="Slide Number Placeholder 5"/>
          <p:cNvSpPr>
            <a:spLocks noGrp="1"/>
          </p:cNvSpPr>
          <p:nvPr>
            <p:ph type="sldNum" sz="quarter" idx="12"/>
          </p:nvPr>
        </p:nvSpPr>
        <p:spPr/>
        <p:txBody>
          <a:bodyPr/>
          <a:lstStyle/>
          <a:p>
            <a:fld id="{28B54A7E-2395-4D35-824E-25842394C6F0}" type="slidenum">
              <a:rPr lang="en-IN" smtClean="0"/>
              <a:pPr/>
              <a:t>20</a:t>
            </a:fld>
            <a:endParaRPr lang="en-IN"/>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B54A7E-2395-4D35-824E-25842394C6F0}" type="slidenum">
              <a:rPr lang="en-IN" smtClean="0"/>
              <a:pPr/>
              <a:t>21</a:t>
            </a:fld>
            <a:endParaRPr lang="en-IN"/>
          </a:p>
        </p:txBody>
      </p:sp>
      <p:sp>
        <p:nvSpPr>
          <p:cNvPr id="7" name="Rectangle 6"/>
          <p:cNvSpPr/>
          <p:nvPr/>
        </p:nvSpPr>
        <p:spPr>
          <a:xfrm>
            <a:off x="1423851" y="1776548"/>
            <a:ext cx="8934994" cy="2715008"/>
          </a:xfrm>
          <a:prstGeom prst="rect">
            <a:avLst/>
          </a:prstGeom>
          <a:noFill/>
        </p:spPr>
        <p:txBody>
          <a:bodyPr wrap="none" lIns="91440" tIns="45720" rIns="91440" bIns="45720">
            <a:prstTxWarp prst="textChevronInverted">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HEPATITS B</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HEPATITIS B</a:t>
            </a:r>
          </a:p>
        </p:txBody>
      </p:sp>
      <p:sp>
        <p:nvSpPr>
          <p:cNvPr id="3" name="Content Placeholder 2"/>
          <p:cNvSpPr>
            <a:spLocks noGrp="1"/>
          </p:cNvSpPr>
          <p:nvPr>
            <p:ph idx="1"/>
          </p:nvPr>
        </p:nvSpPr>
        <p:spPr/>
        <p:txBody>
          <a:bodyPr>
            <a:normAutofit/>
          </a:bodyPr>
          <a:lstStyle/>
          <a:p>
            <a:pPr>
              <a:lnSpc>
                <a:spcPct val="150000"/>
              </a:lnSpc>
              <a:buBlip>
                <a:blip r:embed="rId2"/>
              </a:buBlip>
            </a:pPr>
            <a:r>
              <a:rPr lang="en-US" sz="1800" dirty="0"/>
              <a:t>Hepatitis B (formerly known as ―serum‖ hepatitis) is an acute systemic infection with major pathology in the liver, caused by hepatitis B virus.</a:t>
            </a:r>
          </a:p>
          <a:p>
            <a:pPr>
              <a:lnSpc>
                <a:spcPct val="150000"/>
              </a:lnSpc>
              <a:buBlip>
                <a:blip r:embed="rId2"/>
              </a:buBlip>
            </a:pPr>
            <a:r>
              <a:rPr lang="en-US" sz="1800" dirty="0"/>
              <a:t>Transmitted by the </a:t>
            </a:r>
            <a:r>
              <a:rPr lang="en-US" sz="1800" dirty="0" err="1"/>
              <a:t>Parenteral</a:t>
            </a:r>
            <a:r>
              <a:rPr lang="en-US" sz="1800" dirty="0"/>
              <a:t> route.</a:t>
            </a:r>
          </a:p>
          <a:p>
            <a:pPr>
              <a:lnSpc>
                <a:spcPct val="150000"/>
              </a:lnSpc>
              <a:buBlip>
                <a:blip r:embed="rId2"/>
              </a:buBlip>
            </a:pPr>
            <a:r>
              <a:rPr lang="en-US" sz="1800" dirty="0"/>
              <a:t>The acute illness causes liver inflammation, vomiting, jaundice, and, rarely, death. Chronic hepatitis B may eventually cause cirrhosis and liver cancer.</a:t>
            </a:r>
          </a:p>
          <a:p>
            <a:pPr>
              <a:lnSpc>
                <a:spcPct val="150000"/>
              </a:lnSpc>
              <a:buBlip>
                <a:blip r:embed="rId2"/>
              </a:buBlip>
            </a:pPr>
            <a:r>
              <a:rPr lang="en-US" sz="1800" dirty="0"/>
              <a:t>Hepatitis B is endemic throughout the world, especially in tropical &amp; developing countries.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22</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3017"/>
          </a:xfrm>
        </p:spPr>
        <p:txBody>
          <a:bodyPr>
            <a:normAutofit/>
          </a:bodyPr>
          <a:lstStyle/>
          <a:p>
            <a:pPr algn="ctr"/>
            <a:r>
              <a:rPr lang="en-US" sz="2000" b="1" u="sng" dirty="0"/>
              <a:t>EPIDEMIOLOGY DETERMINANTS</a:t>
            </a:r>
          </a:p>
        </p:txBody>
      </p:sp>
      <p:sp>
        <p:nvSpPr>
          <p:cNvPr id="3" name="Content Placeholder 2"/>
          <p:cNvSpPr>
            <a:spLocks noGrp="1"/>
          </p:cNvSpPr>
          <p:nvPr>
            <p:ph idx="1"/>
          </p:nvPr>
        </p:nvSpPr>
        <p:spPr>
          <a:xfrm>
            <a:off x="471055" y="1253614"/>
            <a:ext cx="11291453" cy="5058696"/>
          </a:xfrm>
        </p:spPr>
        <p:txBody>
          <a:bodyPr numCol="2">
            <a:normAutofit/>
          </a:bodyPr>
          <a:lstStyle/>
          <a:p>
            <a:pPr algn="ctr">
              <a:lnSpc>
                <a:spcPct val="150000"/>
              </a:lnSpc>
              <a:buNone/>
            </a:pPr>
            <a:r>
              <a:rPr lang="en-US" sz="1800" b="1" u="sng" dirty="0"/>
              <a:t>AGENT FACTOR</a:t>
            </a:r>
          </a:p>
          <a:p>
            <a:pPr>
              <a:lnSpc>
                <a:spcPct val="150000"/>
              </a:lnSpc>
              <a:buNone/>
            </a:pPr>
            <a:r>
              <a:rPr lang="en-US" sz="1800" dirty="0"/>
              <a:t>a) AGENT: Hepatitis B Virus (HBV)</a:t>
            </a:r>
          </a:p>
          <a:p>
            <a:pPr>
              <a:lnSpc>
                <a:spcPct val="150000"/>
              </a:lnSpc>
              <a:buNone/>
            </a:pPr>
            <a:r>
              <a:rPr lang="en-US" sz="1800" dirty="0"/>
              <a:t>-It is a complex, 42 nm double-shelled DNA virus originally known as ―Dane Particle.</a:t>
            </a:r>
          </a:p>
          <a:p>
            <a:pPr>
              <a:lnSpc>
                <a:spcPct val="150000"/>
              </a:lnSpc>
              <a:buNone/>
            </a:pPr>
            <a:r>
              <a:rPr lang="en-US" sz="1800" dirty="0"/>
              <a:t>-It replicates in liver cell.</a:t>
            </a:r>
          </a:p>
          <a:p>
            <a:pPr>
              <a:lnSpc>
                <a:spcPct val="150000"/>
              </a:lnSpc>
              <a:buNone/>
            </a:pPr>
            <a:r>
              <a:rPr lang="en-US" sz="1800" i="1" dirty="0"/>
              <a:t>HBV occurs in 3 morphology form in serum:</a:t>
            </a:r>
          </a:p>
          <a:p>
            <a:pPr>
              <a:lnSpc>
                <a:spcPct val="150000"/>
              </a:lnSpc>
              <a:buNone/>
            </a:pPr>
            <a:r>
              <a:rPr lang="en-US" sz="1800" dirty="0" err="1"/>
              <a:t>i</a:t>
            </a:r>
            <a:r>
              <a:rPr lang="en-US" sz="1800" dirty="0"/>
              <a:t>. Small spherical particles with an average Diameter of 22nm.</a:t>
            </a:r>
          </a:p>
          <a:p>
            <a:pPr>
              <a:lnSpc>
                <a:spcPct val="150000"/>
              </a:lnSpc>
              <a:buNone/>
            </a:pPr>
            <a:r>
              <a:rPr lang="en-US" sz="1800" dirty="0"/>
              <a:t>ii. Filamentous or Tubules of varying length &amp; of 22 nm diameter.</a:t>
            </a:r>
          </a:p>
          <a:p>
            <a:pPr marL="568325">
              <a:lnSpc>
                <a:spcPct val="150000"/>
              </a:lnSpc>
              <a:buNone/>
            </a:pPr>
            <a:r>
              <a:rPr lang="en-US" sz="1800" dirty="0"/>
              <a:t>iii. Dane particle.</a:t>
            </a:r>
          </a:p>
          <a:p>
            <a:pPr marL="633413" indent="-352425">
              <a:lnSpc>
                <a:spcPct val="150000"/>
              </a:lnSpc>
              <a:buNone/>
            </a:pPr>
            <a:r>
              <a:rPr lang="en-US" sz="1800" dirty="0"/>
              <a:t>Out of 3 morphology forms, only the Dane particle is considered infectious, other circulating morphology forms are not infectious.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23</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HBV : STRUCTURE</a:t>
            </a:r>
            <a:endParaRPr lang="en-US" sz="2000" u="sng" dirty="0"/>
          </a:p>
        </p:txBody>
      </p:sp>
      <p:pic>
        <p:nvPicPr>
          <p:cNvPr id="3074" name="Picture 2"/>
          <p:cNvPicPr>
            <a:picLocks noGrp="1" noChangeAspect="1" noChangeArrowheads="1"/>
          </p:cNvPicPr>
          <p:nvPr>
            <p:ph idx="1"/>
          </p:nvPr>
        </p:nvPicPr>
        <p:blipFill>
          <a:blip r:embed="rId2"/>
          <a:stretch>
            <a:fillRect/>
          </a:stretch>
        </p:blipFill>
        <p:spPr bwMode="auto">
          <a:xfrm>
            <a:off x="1914697" y="1825625"/>
            <a:ext cx="8362606" cy="4351338"/>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2604934" y="1168401"/>
            <a:ext cx="6666271" cy="4351338"/>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25</a:t>
            </a:fld>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457200"/>
            <a:ext cx="10945761" cy="5719763"/>
          </a:xfrm>
        </p:spPr>
        <p:txBody>
          <a:bodyPr numCol="2">
            <a:noAutofit/>
          </a:bodyPr>
          <a:lstStyle/>
          <a:p>
            <a:pPr marL="568325">
              <a:lnSpc>
                <a:spcPct val="100000"/>
              </a:lnSpc>
              <a:buNone/>
            </a:pPr>
            <a:r>
              <a:rPr lang="en-US" sz="1800" dirty="0"/>
              <a:t>b) RESERVOIR OF INFECTION:</a:t>
            </a:r>
          </a:p>
          <a:p>
            <a:pPr marL="568325">
              <a:lnSpc>
                <a:spcPct val="100000"/>
              </a:lnSpc>
              <a:buNone/>
            </a:pPr>
            <a:r>
              <a:rPr lang="en-US" sz="1800" dirty="0"/>
              <a:t>-Men is the only reservoir of infection which can be spread either from carriers or from cases.</a:t>
            </a:r>
          </a:p>
          <a:p>
            <a:pPr marL="568325">
              <a:lnSpc>
                <a:spcPct val="100000"/>
              </a:lnSpc>
              <a:buNone/>
            </a:pPr>
            <a:r>
              <a:rPr lang="en-US" sz="1800" dirty="0"/>
              <a:t>c) Infective material:</a:t>
            </a:r>
          </a:p>
          <a:p>
            <a:pPr marL="568325">
              <a:lnSpc>
                <a:spcPct val="100000"/>
              </a:lnSpc>
              <a:buNone/>
            </a:pPr>
            <a:r>
              <a:rPr lang="en-US" sz="1800" dirty="0"/>
              <a:t>-Contaminated blood is the main source,</a:t>
            </a:r>
          </a:p>
          <a:p>
            <a:pPr marL="568325">
              <a:lnSpc>
                <a:spcPct val="100000"/>
              </a:lnSpc>
              <a:buNone/>
            </a:pPr>
            <a:r>
              <a:rPr lang="en-US" sz="1800" dirty="0"/>
              <a:t>-Virus has been found in body secretion such as saliva, vaginal secretion &amp; Semen in infected material.</a:t>
            </a:r>
          </a:p>
          <a:p>
            <a:pPr marL="568325">
              <a:lnSpc>
                <a:spcPct val="100000"/>
              </a:lnSpc>
              <a:buNone/>
            </a:pPr>
            <a:r>
              <a:rPr lang="en-US" sz="1800" dirty="0"/>
              <a:t>d) Resistance:</a:t>
            </a:r>
          </a:p>
          <a:p>
            <a:pPr marL="568325">
              <a:lnSpc>
                <a:spcPct val="100000"/>
              </a:lnSpc>
              <a:buNone/>
            </a:pPr>
            <a:r>
              <a:rPr lang="en-US" sz="1800" dirty="0"/>
              <a:t>-Readily destroyed by sodium hypochlorite, as is by heat sterilization in </a:t>
            </a:r>
            <a:r>
              <a:rPr lang="da-DK" sz="1800" dirty="0"/>
              <a:t>an autoclave for 30-60 min.</a:t>
            </a:r>
          </a:p>
          <a:p>
            <a:pPr marL="568325" algn="ctr">
              <a:lnSpc>
                <a:spcPct val="100000"/>
              </a:lnSpc>
              <a:buNone/>
            </a:pPr>
            <a:endParaRPr lang="en-US" sz="1800" b="1" u="sng" dirty="0"/>
          </a:p>
          <a:p>
            <a:pPr marL="568325" algn="ctr">
              <a:lnSpc>
                <a:spcPct val="100000"/>
              </a:lnSpc>
              <a:buNone/>
            </a:pPr>
            <a:endParaRPr lang="en-US" sz="1800" b="1" u="sng" dirty="0"/>
          </a:p>
          <a:p>
            <a:pPr marL="568325" algn="ctr">
              <a:lnSpc>
                <a:spcPct val="100000"/>
              </a:lnSpc>
              <a:buNone/>
            </a:pPr>
            <a:endParaRPr lang="en-US" sz="1800" b="1" u="sng" dirty="0"/>
          </a:p>
          <a:p>
            <a:pPr marL="568325" algn="ctr">
              <a:lnSpc>
                <a:spcPct val="100000"/>
              </a:lnSpc>
              <a:buNone/>
            </a:pPr>
            <a:endParaRPr lang="en-US" sz="1800" b="1" u="sng" dirty="0"/>
          </a:p>
          <a:p>
            <a:pPr marL="568325" algn="ctr">
              <a:lnSpc>
                <a:spcPct val="100000"/>
              </a:lnSpc>
              <a:buNone/>
            </a:pPr>
            <a:endParaRPr lang="en-US" sz="1800" b="1" u="sng" dirty="0"/>
          </a:p>
          <a:p>
            <a:pPr marL="568325" algn="ctr">
              <a:lnSpc>
                <a:spcPct val="100000"/>
              </a:lnSpc>
              <a:buNone/>
            </a:pPr>
            <a:endParaRPr lang="en-US" sz="1800" b="1" u="sng" dirty="0"/>
          </a:p>
          <a:p>
            <a:pPr marL="568325" algn="ctr">
              <a:lnSpc>
                <a:spcPct val="100000"/>
              </a:lnSpc>
              <a:buNone/>
            </a:pPr>
            <a:r>
              <a:rPr lang="en-US" sz="1800" b="1" u="sng" dirty="0"/>
              <a:t>HOST FACTOR</a:t>
            </a:r>
          </a:p>
          <a:p>
            <a:pPr marL="568325">
              <a:lnSpc>
                <a:spcPct val="100000"/>
              </a:lnSpc>
              <a:buNone/>
            </a:pPr>
            <a:r>
              <a:rPr lang="en-US" sz="1800" dirty="0"/>
              <a:t>a) AGE:</a:t>
            </a:r>
          </a:p>
          <a:p>
            <a:pPr marL="568325">
              <a:lnSpc>
                <a:spcPct val="100000"/>
              </a:lnSpc>
              <a:buNone/>
            </a:pPr>
            <a:r>
              <a:rPr lang="en-US" sz="1800" dirty="0"/>
              <a:t>-</a:t>
            </a:r>
            <a:r>
              <a:rPr lang="en-US" sz="1800" b="1" i="1" dirty="0"/>
              <a:t>Acute hepatitis B</a:t>
            </a:r>
          </a:p>
          <a:p>
            <a:pPr marL="568325">
              <a:lnSpc>
                <a:spcPct val="100000"/>
              </a:lnSpc>
              <a:buNone/>
            </a:pPr>
            <a:r>
              <a:rPr lang="en-US" sz="1800" dirty="0"/>
              <a:t>90% resolve by themselves; &lt;1% develop</a:t>
            </a:r>
          </a:p>
          <a:p>
            <a:pPr marL="568325">
              <a:lnSpc>
                <a:spcPct val="100000"/>
              </a:lnSpc>
              <a:buNone/>
            </a:pPr>
            <a:r>
              <a:rPr lang="en-US" sz="1800" dirty="0"/>
              <a:t>fulminant hepatic failure.</a:t>
            </a:r>
          </a:p>
          <a:p>
            <a:pPr marL="568325">
              <a:lnSpc>
                <a:spcPct val="100000"/>
              </a:lnSpc>
              <a:buNone/>
            </a:pPr>
            <a:r>
              <a:rPr lang="en-US" sz="1800" dirty="0"/>
              <a:t>-occurs in approx.:</a:t>
            </a:r>
          </a:p>
          <a:p>
            <a:pPr marL="568325">
              <a:lnSpc>
                <a:spcPct val="100000"/>
              </a:lnSpc>
              <a:buNone/>
            </a:pPr>
            <a:r>
              <a:rPr lang="en-US" sz="1800" dirty="0" err="1"/>
              <a:t>Perinatal</a:t>
            </a:r>
            <a:r>
              <a:rPr lang="en-US" sz="1800" dirty="0"/>
              <a:t> -1%</a:t>
            </a:r>
          </a:p>
          <a:p>
            <a:pPr marL="568325">
              <a:lnSpc>
                <a:spcPct val="100000"/>
              </a:lnSpc>
              <a:buNone/>
            </a:pPr>
            <a:r>
              <a:rPr lang="en-US" sz="1800" dirty="0"/>
              <a:t>Childhood -10%(1-5 yr. age)</a:t>
            </a:r>
          </a:p>
          <a:p>
            <a:pPr marL="568325">
              <a:lnSpc>
                <a:spcPct val="100000"/>
              </a:lnSpc>
              <a:buNone/>
            </a:pPr>
            <a:r>
              <a:rPr lang="en-US" sz="1800" dirty="0"/>
              <a:t>Late infection -30%(&gt;5 yr. age)</a:t>
            </a:r>
          </a:p>
          <a:p>
            <a:pPr marL="568325">
              <a:lnSpc>
                <a:spcPct val="100000"/>
              </a:lnSpc>
              <a:buNone/>
            </a:pPr>
            <a:r>
              <a:rPr lang="en-US" sz="1800" dirty="0"/>
              <a:t>-</a:t>
            </a:r>
            <a:r>
              <a:rPr lang="en-US" sz="1800" b="1" i="1" dirty="0"/>
              <a:t>Chronic hepatitis B</a:t>
            </a:r>
          </a:p>
          <a:p>
            <a:pPr marL="568325">
              <a:lnSpc>
                <a:spcPct val="100000"/>
              </a:lnSpc>
              <a:buNone/>
            </a:pPr>
            <a:r>
              <a:rPr lang="en-US" sz="1800" dirty="0"/>
              <a:t>2-10% progress to chronic state.</a:t>
            </a:r>
          </a:p>
          <a:p>
            <a:pPr marL="568325">
              <a:lnSpc>
                <a:spcPct val="100000"/>
              </a:lnSpc>
              <a:buNone/>
            </a:pPr>
            <a:r>
              <a:rPr lang="en-US" sz="1800" dirty="0"/>
              <a:t>-occur in approx.</a:t>
            </a:r>
          </a:p>
          <a:p>
            <a:pPr marL="568325">
              <a:lnSpc>
                <a:spcPct val="100000"/>
              </a:lnSpc>
              <a:buNone/>
            </a:pPr>
            <a:r>
              <a:rPr lang="en-US" sz="1800" dirty="0" err="1"/>
              <a:t>Perinatal</a:t>
            </a:r>
            <a:r>
              <a:rPr lang="en-US" sz="1800" dirty="0"/>
              <a:t> -95%</a:t>
            </a:r>
          </a:p>
          <a:p>
            <a:pPr marL="568325">
              <a:lnSpc>
                <a:spcPct val="100000"/>
              </a:lnSpc>
              <a:buNone/>
            </a:pPr>
            <a:r>
              <a:rPr lang="en-US" sz="1800" dirty="0"/>
              <a:t>Childhood -80%</a:t>
            </a:r>
          </a:p>
          <a:p>
            <a:pPr marL="568325">
              <a:lnSpc>
                <a:spcPct val="100000"/>
              </a:lnSpc>
              <a:buNone/>
            </a:pPr>
            <a:r>
              <a:rPr lang="en-US" sz="1800" dirty="0"/>
              <a:t>After 5 yr. of age -5-10%</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26</a:t>
            </a:fld>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B. RISK FACTORS</a:t>
            </a:r>
          </a:p>
        </p:txBody>
      </p:sp>
      <p:sp>
        <p:nvSpPr>
          <p:cNvPr id="3" name="Content Placeholder 2"/>
          <p:cNvSpPr>
            <a:spLocks noGrp="1"/>
          </p:cNvSpPr>
          <p:nvPr>
            <p:ph idx="1"/>
          </p:nvPr>
        </p:nvSpPr>
        <p:spPr/>
        <p:txBody>
          <a:bodyPr>
            <a:normAutofit/>
          </a:bodyPr>
          <a:lstStyle/>
          <a:p>
            <a:pPr>
              <a:lnSpc>
                <a:spcPct val="150000"/>
              </a:lnSpc>
            </a:pPr>
            <a:r>
              <a:rPr lang="en-US" sz="1800" dirty="0"/>
              <a:t>Have unprotected sex with multiple sex partners or with someone who's infected with HBV </a:t>
            </a:r>
          </a:p>
          <a:p>
            <a:pPr>
              <a:lnSpc>
                <a:spcPct val="150000"/>
              </a:lnSpc>
            </a:pPr>
            <a:r>
              <a:rPr lang="en-US" sz="1800" dirty="0"/>
              <a:t>Share needles during intravenous (IV) drug use </a:t>
            </a:r>
          </a:p>
          <a:p>
            <a:pPr>
              <a:lnSpc>
                <a:spcPct val="150000"/>
              </a:lnSpc>
            </a:pPr>
            <a:r>
              <a:rPr lang="en-US" sz="1800" dirty="0"/>
              <a:t>Are a man who has sex with other men </a:t>
            </a:r>
          </a:p>
          <a:p>
            <a:pPr>
              <a:lnSpc>
                <a:spcPct val="150000"/>
              </a:lnSpc>
            </a:pPr>
            <a:r>
              <a:rPr lang="en-US" sz="1800" dirty="0"/>
              <a:t>Live with someone who has a chronic HBV infection </a:t>
            </a:r>
          </a:p>
          <a:p>
            <a:pPr>
              <a:lnSpc>
                <a:spcPct val="150000"/>
              </a:lnSpc>
            </a:pPr>
            <a:r>
              <a:rPr lang="en-US" sz="1800" dirty="0"/>
              <a:t>Are an infant born to an infected mother </a:t>
            </a:r>
          </a:p>
          <a:p>
            <a:pPr>
              <a:lnSpc>
                <a:spcPct val="150000"/>
              </a:lnSpc>
            </a:pPr>
            <a:r>
              <a:rPr lang="en-US" sz="1800" dirty="0"/>
              <a:t>Have a job that exposes you to human blood </a:t>
            </a:r>
          </a:p>
          <a:p>
            <a:pPr>
              <a:lnSpc>
                <a:spcPct val="150000"/>
              </a:lnSpc>
            </a:pPr>
            <a:r>
              <a:rPr lang="en-US" sz="1800" dirty="0"/>
              <a:t>Travel to regions with high infection rates of HBV, such as Africa, Central and Southeast Asia, and Eastern Europe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27</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38865"/>
            <a:ext cx="10515600" cy="4938098"/>
          </a:xfrm>
        </p:spPr>
        <p:txBody>
          <a:bodyPr>
            <a:normAutofit/>
          </a:bodyPr>
          <a:lstStyle/>
          <a:p>
            <a:pPr>
              <a:lnSpc>
                <a:spcPct val="150000"/>
              </a:lnSpc>
              <a:buNone/>
            </a:pPr>
            <a:r>
              <a:rPr lang="en-US" sz="1800" dirty="0"/>
              <a:t>-HBV has 3 distinct antigen:</a:t>
            </a:r>
          </a:p>
          <a:p>
            <a:pPr>
              <a:lnSpc>
                <a:spcPct val="150000"/>
              </a:lnSpc>
              <a:buNone/>
            </a:pPr>
            <a:r>
              <a:rPr lang="en-US" sz="1800" dirty="0" err="1"/>
              <a:t>i</a:t>
            </a:r>
            <a:r>
              <a:rPr lang="en-US" sz="1800" dirty="0"/>
              <a:t>. </a:t>
            </a:r>
            <a:r>
              <a:rPr lang="en-US" sz="1800" dirty="0" err="1"/>
              <a:t>HBsAg</a:t>
            </a:r>
            <a:r>
              <a:rPr lang="en-US" sz="1800" dirty="0"/>
              <a:t>, also known as ―Australian antigen,</a:t>
            </a:r>
          </a:p>
          <a:p>
            <a:pPr>
              <a:lnSpc>
                <a:spcPct val="150000"/>
              </a:lnSpc>
              <a:buNone/>
            </a:pPr>
            <a:r>
              <a:rPr lang="nl-NL" sz="1800" dirty="0"/>
              <a:t>ii. HBcAg antigen (core antigen)</a:t>
            </a:r>
          </a:p>
          <a:p>
            <a:pPr>
              <a:lnSpc>
                <a:spcPct val="150000"/>
              </a:lnSpc>
              <a:buNone/>
            </a:pPr>
            <a:r>
              <a:rPr lang="en-US" sz="1800" dirty="0"/>
              <a:t>iii. </a:t>
            </a:r>
            <a:r>
              <a:rPr lang="en-US" sz="1800" dirty="0" err="1"/>
              <a:t>HBeAg</a:t>
            </a:r>
            <a:r>
              <a:rPr lang="en-US" sz="1800" dirty="0"/>
              <a:t> envelope antigen</a:t>
            </a:r>
          </a:p>
          <a:p>
            <a:pPr>
              <a:lnSpc>
                <a:spcPct val="150000"/>
              </a:lnSpc>
              <a:buNone/>
            </a:pPr>
            <a:r>
              <a:rPr lang="en-US" sz="1800" i="1" dirty="0"/>
              <a:t>They stimulate production of corresponding antibody.</a:t>
            </a:r>
          </a:p>
          <a:p>
            <a:pPr>
              <a:lnSpc>
                <a:spcPct val="150000"/>
              </a:lnSpc>
              <a:buNone/>
            </a:pPr>
            <a:r>
              <a:rPr lang="en-US" sz="1800" dirty="0"/>
              <a:t>Incubation Period</a:t>
            </a:r>
          </a:p>
          <a:p>
            <a:pPr>
              <a:lnSpc>
                <a:spcPct val="150000"/>
              </a:lnSpc>
              <a:buNone/>
            </a:pPr>
            <a:r>
              <a:rPr lang="en-US" sz="1800" dirty="0"/>
              <a:t>45-180 days (usually 60-90 days)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28</a:t>
            </a:fld>
            <a:endParaRPr lang="en-IN"/>
          </a:p>
        </p:txBody>
      </p:sp>
      <p:sp>
        <p:nvSpPr>
          <p:cNvPr id="7" name="TextBox 6"/>
          <p:cNvSpPr txBox="1"/>
          <p:nvPr/>
        </p:nvSpPr>
        <p:spPr>
          <a:xfrm>
            <a:off x="1114425" y="385763"/>
            <a:ext cx="10587038" cy="677108"/>
          </a:xfrm>
          <a:prstGeom prst="rect">
            <a:avLst/>
          </a:prstGeom>
          <a:noFill/>
        </p:spPr>
        <p:txBody>
          <a:bodyPr wrap="square" rtlCol="0">
            <a:spAutoFit/>
          </a:bodyPr>
          <a:lstStyle/>
          <a:p>
            <a:pPr algn="ctr"/>
            <a:r>
              <a:rPr lang="en-US" sz="2000" b="1" u="sng" dirty="0"/>
              <a:t>C) HUMORAL AND CELLULAR RESPONSE:</a:t>
            </a:r>
          </a:p>
          <a:p>
            <a:pPr algn="l"/>
            <a:endParaRPr lang="en-US" dirty="0"/>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PATHOGENESIS</a:t>
            </a:r>
          </a:p>
        </p:txBody>
      </p:sp>
      <p:sp>
        <p:nvSpPr>
          <p:cNvPr id="3" name="Content Placeholder 2"/>
          <p:cNvSpPr>
            <a:spLocks noGrp="1"/>
          </p:cNvSpPr>
          <p:nvPr>
            <p:ph idx="1"/>
          </p:nvPr>
        </p:nvSpPr>
        <p:spPr/>
        <p:txBody>
          <a:bodyPr>
            <a:normAutofit/>
          </a:bodyPr>
          <a:lstStyle/>
          <a:p>
            <a:pPr>
              <a:lnSpc>
                <a:spcPct val="150000"/>
              </a:lnSpc>
            </a:pPr>
            <a:r>
              <a:rPr lang="en-US" sz="1800" dirty="0"/>
              <a:t>Hepatitis B virus is not directly </a:t>
            </a:r>
            <a:r>
              <a:rPr lang="en-US" sz="1800" dirty="0" err="1"/>
              <a:t>cytopathic</a:t>
            </a:r>
            <a:r>
              <a:rPr lang="en-US" sz="1800" dirty="0"/>
              <a:t> to </a:t>
            </a:r>
            <a:r>
              <a:rPr lang="en-US" sz="1800" dirty="0" err="1"/>
              <a:t>hepatocytes</a:t>
            </a:r>
            <a:r>
              <a:rPr lang="en-US" sz="1800" dirty="0"/>
              <a:t>. </a:t>
            </a:r>
          </a:p>
          <a:p>
            <a:pPr>
              <a:lnSpc>
                <a:spcPct val="150000"/>
              </a:lnSpc>
            </a:pPr>
            <a:r>
              <a:rPr lang="en-US" sz="1800" dirty="0"/>
              <a:t>The fact that patients with defects in cellular immune competence are more likely to remain chronically infected rather than to clear HBV supports the role of cellular immune responses in the pathogenesis of hepatitis B–related liver injury. </a:t>
            </a:r>
          </a:p>
        </p:txBody>
      </p:sp>
      <p:sp>
        <p:nvSpPr>
          <p:cNvPr id="6" name="Slide Number Placeholder 5"/>
          <p:cNvSpPr>
            <a:spLocks noGrp="1"/>
          </p:cNvSpPr>
          <p:nvPr>
            <p:ph type="sldNum" sz="quarter" idx="12"/>
          </p:nvPr>
        </p:nvSpPr>
        <p:spPr/>
        <p:txBody>
          <a:bodyPr/>
          <a:lstStyle/>
          <a:p>
            <a:fld id="{28B54A7E-2395-4D35-824E-25842394C6F0}" type="slidenum">
              <a:rPr lang="en-IN" smtClean="0"/>
              <a:pPr/>
              <a:t>29</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VIRAL HEPATITIS</a:t>
            </a:r>
          </a:p>
        </p:txBody>
      </p:sp>
      <p:sp>
        <p:nvSpPr>
          <p:cNvPr id="3" name="Content Placeholder 2"/>
          <p:cNvSpPr>
            <a:spLocks noGrp="1"/>
          </p:cNvSpPr>
          <p:nvPr>
            <p:ph idx="1"/>
          </p:nvPr>
        </p:nvSpPr>
        <p:spPr>
          <a:xfrm>
            <a:off x="619027" y="1600204"/>
            <a:ext cx="10972801" cy="4525963"/>
          </a:xfrm>
        </p:spPr>
        <p:txBody>
          <a:bodyPr>
            <a:normAutofit/>
          </a:bodyPr>
          <a:lstStyle/>
          <a:p>
            <a:pPr>
              <a:lnSpc>
                <a:spcPct val="150000"/>
              </a:lnSpc>
              <a:buBlip>
                <a:blip r:embed="rId2"/>
              </a:buBlip>
            </a:pPr>
            <a:r>
              <a:rPr lang="en-US" sz="1800" dirty="0"/>
              <a:t>Viral hepatitis is a systemic disease with primary inflammation of the liver by any one of a heterogeneous group of hepatotropic viruses.</a:t>
            </a:r>
          </a:p>
          <a:p>
            <a:pPr>
              <a:lnSpc>
                <a:spcPct val="150000"/>
              </a:lnSpc>
              <a:buBlip>
                <a:blip r:embed="rId2"/>
              </a:buBlip>
            </a:pPr>
            <a:r>
              <a:rPr lang="en-US" sz="1800" dirty="0"/>
              <a:t>The most common causes of viral hepatitis are the five unrelated hepatotropic viruses Hepatitis A, Hepatitis B, Hepatitis C, Hepatitis D, and Hepatitis E.</a:t>
            </a:r>
          </a:p>
          <a:p>
            <a:pPr>
              <a:lnSpc>
                <a:spcPct val="150000"/>
              </a:lnSpc>
              <a:buBlip>
                <a:blip r:embed="rId2"/>
              </a:buBlip>
            </a:pPr>
            <a:r>
              <a:rPr lang="en-US" sz="1800" dirty="0"/>
              <a:t>In addition to the nominal hepatitis viruses, other viruses that can also cause liver inflammation include Herpes simplex, Cytomegalovirus, Epstein–Barr virus, or Yellow fever.</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2.png"/>
          <p:cNvPicPr>
            <a:picLocks noGrp="1" noChangeAspect="1"/>
          </p:cNvPicPr>
          <p:nvPr>
            <p:ph idx="1"/>
          </p:nvPr>
        </p:nvPicPr>
        <p:blipFill>
          <a:blip r:embed="rId2"/>
          <a:stretch>
            <a:fillRect/>
          </a:stretch>
        </p:blipFill>
        <p:spPr>
          <a:xfrm>
            <a:off x="2214995" y="1032597"/>
            <a:ext cx="8007928" cy="4267199"/>
          </a:xfrm>
        </p:spPr>
      </p:pic>
      <p:sp>
        <p:nvSpPr>
          <p:cNvPr id="6" name="Slide Number Placeholder 5"/>
          <p:cNvSpPr>
            <a:spLocks noGrp="1"/>
          </p:cNvSpPr>
          <p:nvPr>
            <p:ph type="sldNum" sz="quarter" idx="12"/>
          </p:nvPr>
        </p:nvSpPr>
        <p:spPr/>
        <p:txBody>
          <a:bodyPr/>
          <a:lstStyle/>
          <a:p>
            <a:fld id="{28B54A7E-2395-4D35-824E-25842394C6F0}" type="slidenum">
              <a:rPr lang="en-IN" smtClean="0"/>
              <a:pPr/>
              <a:t>30</a:t>
            </a:fld>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dirty="0"/>
              <a:t>MODE OF TRANSMISSION</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a:lnSpc>
                <a:spcPct val="150000"/>
              </a:lnSpc>
              <a:buNone/>
            </a:pPr>
            <a:r>
              <a:rPr lang="en-US" sz="1800" dirty="0"/>
              <a:t> </a:t>
            </a:r>
            <a:r>
              <a:rPr lang="en-US" sz="1800" dirty="0" err="1"/>
              <a:t>Parenteral</a:t>
            </a:r>
            <a:r>
              <a:rPr lang="en-US" sz="1800" dirty="0"/>
              <a:t>- IV drug abusers, health workers are at increased risk.</a:t>
            </a:r>
          </a:p>
          <a:p>
            <a:pPr>
              <a:lnSpc>
                <a:spcPct val="150000"/>
              </a:lnSpc>
              <a:buNone/>
            </a:pPr>
            <a:r>
              <a:rPr lang="en-US" sz="1800" dirty="0"/>
              <a:t> Sexual- sex workers and homosexuals are particular at risk.</a:t>
            </a:r>
          </a:p>
          <a:p>
            <a:pPr>
              <a:lnSpc>
                <a:spcPct val="150000"/>
              </a:lnSpc>
              <a:buNone/>
            </a:pPr>
            <a:r>
              <a:rPr lang="en-US" sz="1800" dirty="0"/>
              <a:t> </a:t>
            </a:r>
            <a:r>
              <a:rPr lang="en-US" sz="1800" dirty="0" err="1"/>
              <a:t>Perinatal</a:t>
            </a:r>
            <a:r>
              <a:rPr lang="en-US" sz="1800" dirty="0"/>
              <a:t> (</a:t>
            </a:r>
            <a:r>
              <a:rPr lang="en-US" sz="1800" b="1" dirty="0"/>
              <a:t>Vertical) – mother (</a:t>
            </a:r>
            <a:r>
              <a:rPr lang="en-US" sz="1800" b="1" dirty="0" err="1"/>
              <a:t>HBeAg</a:t>
            </a:r>
            <a:r>
              <a:rPr lang="en-US" sz="1800" b="1" dirty="0"/>
              <a:t>+) →infant. Mothers </a:t>
            </a:r>
            <a:r>
              <a:rPr lang="en-US" sz="1800" dirty="0"/>
              <a:t>who are </a:t>
            </a:r>
            <a:r>
              <a:rPr lang="en-US" sz="1800" dirty="0" err="1"/>
              <a:t>HBeAg</a:t>
            </a:r>
            <a:r>
              <a:rPr lang="en-US" sz="1800" dirty="0"/>
              <a:t> positive are much more likely to transmit to their offspring than those who are not. </a:t>
            </a:r>
            <a:r>
              <a:rPr lang="en-US" sz="1800" dirty="0" err="1"/>
              <a:t>Perinatal</a:t>
            </a:r>
            <a:r>
              <a:rPr lang="en-US" sz="1800" dirty="0"/>
              <a:t> transmission is the main means of transmission in high prevalence populations.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31</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CLINICAL MANIFESTATIONS</a:t>
            </a:r>
            <a:endParaRPr lang="en-US" sz="2000" u="sng" dirty="0"/>
          </a:p>
        </p:txBody>
      </p:sp>
      <p:sp>
        <p:nvSpPr>
          <p:cNvPr id="3" name="Content Placeholder 2"/>
          <p:cNvSpPr>
            <a:spLocks noGrp="1"/>
          </p:cNvSpPr>
          <p:nvPr>
            <p:ph idx="1"/>
          </p:nvPr>
        </p:nvSpPr>
        <p:spPr/>
        <p:txBody>
          <a:bodyPr>
            <a:normAutofit/>
          </a:bodyPr>
          <a:lstStyle/>
          <a:p>
            <a:pPr>
              <a:lnSpc>
                <a:spcPct val="150000"/>
              </a:lnSpc>
              <a:buNone/>
            </a:pPr>
            <a:r>
              <a:rPr lang="en-US" sz="1800" dirty="0"/>
              <a:t>2 forms of Hepatitis B exists:</a:t>
            </a:r>
          </a:p>
          <a:p>
            <a:pPr lvl="1">
              <a:lnSpc>
                <a:spcPct val="150000"/>
              </a:lnSpc>
            </a:pPr>
            <a:r>
              <a:rPr lang="en-US" sz="1800" dirty="0"/>
              <a:t>Acute Hepatitis B</a:t>
            </a:r>
          </a:p>
          <a:p>
            <a:pPr lvl="1">
              <a:lnSpc>
                <a:spcPct val="150000"/>
              </a:lnSpc>
            </a:pPr>
            <a:r>
              <a:rPr lang="en-US" sz="1800" dirty="0"/>
              <a:t>Chronic Hepatitis B</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32</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ACUTE HEPATITIS B</a:t>
            </a:r>
            <a:endParaRPr lang="en-US" sz="2000" u="sng" dirty="0"/>
          </a:p>
        </p:txBody>
      </p:sp>
      <p:sp>
        <p:nvSpPr>
          <p:cNvPr id="3" name="Content Placeholder 2"/>
          <p:cNvSpPr>
            <a:spLocks noGrp="1"/>
          </p:cNvSpPr>
          <p:nvPr>
            <p:ph idx="1"/>
          </p:nvPr>
        </p:nvSpPr>
        <p:spPr/>
        <p:txBody>
          <a:bodyPr>
            <a:normAutofit/>
          </a:bodyPr>
          <a:lstStyle/>
          <a:p>
            <a:pPr>
              <a:lnSpc>
                <a:spcPct val="150000"/>
              </a:lnSpc>
              <a:buNone/>
            </a:pPr>
            <a:r>
              <a:rPr lang="en-US" sz="1800" b="1" i="1" dirty="0"/>
              <a:t>Definition</a:t>
            </a:r>
          </a:p>
          <a:p>
            <a:pPr>
              <a:lnSpc>
                <a:spcPct val="150000"/>
              </a:lnSpc>
              <a:buNone/>
            </a:pPr>
            <a:r>
              <a:rPr lang="en-US" sz="1800" dirty="0"/>
              <a:t>		Acute Hepatitis B is an infectious disease caused by hepatitis B virus, which </a:t>
            </a:r>
            <a:r>
              <a:rPr lang="en-US" sz="1800" dirty="0" err="1"/>
              <a:t>developes</a:t>
            </a:r>
            <a:r>
              <a:rPr lang="en-US" sz="1800" dirty="0"/>
              <a:t> within 6 months after entering virus to the organism. Disease has symptomatic (with jaundice and without jaundice) and asymptomatic course. In &gt;90% of cases acute hepatitis B is self-limited disease.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33</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MAIN SYMPTOMS</a:t>
            </a:r>
            <a:endParaRPr lang="en-US" sz="2000" u="sng" dirty="0"/>
          </a:p>
        </p:txBody>
      </p:sp>
      <p:sp>
        <p:nvSpPr>
          <p:cNvPr id="3" name="Content Placeholder 2"/>
          <p:cNvSpPr>
            <a:spLocks noGrp="1"/>
          </p:cNvSpPr>
          <p:nvPr>
            <p:ph idx="1"/>
          </p:nvPr>
        </p:nvSpPr>
        <p:spPr>
          <a:xfrm>
            <a:off x="838200" y="1371600"/>
            <a:ext cx="10515600" cy="4805363"/>
          </a:xfrm>
        </p:spPr>
        <p:txBody>
          <a:bodyPr>
            <a:normAutofit fontScale="92500" lnSpcReduction="20000"/>
          </a:bodyPr>
          <a:lstStyle/>
          <a:p>
            <a:pPr>
              <a:lnSpc>
                <a:spcPct val="150000"/>
              </a:lnSpc>
            </a:pPr>
            <a:r>
              <a:rPr lang="en-US" sz="1800" dirty="0"/>
              <a:t>Discomfort in Abdominal cavity</a:t>
            </a:r>
          </a:p>
          <a:p>
            <a:pPr>
              <a:lnSpc>
                <a:spcPct val="150000"/>
              </a:lnSpc>
            </a:pPr>
            <a:r>
              <a:rPr lang="en-US" sz="1800" dirty="0"/>
              <a:t>Jaundice</a:t>
            </a:r>
          </a:p>
          <a:p>
            <a:pPr>
              <a:lnSpc>
                <a:spcPct val="150000"/>
              </a:lnSpc>
            </a:pPr>
            <a:r>
              <a:rPr lang="en-US" sz="1800" dirty="0"/>
              <a:t>Dark urine</a:t>
            </a:r>
          </a:p>
          <a:p>
            <a:pPr>
              <a:lnSpc>
                <a:spcPct val="150000"/>
              </a:lnSpc>
            </a:pPr>
            <a:r>
              <a:rPr lang="en-US" sz="1800" dirty="0"/>
              <a:t>clay-colored stools</a:t>
            </a:r>
          </a:p>
          <a:p>
            <a:pPr>
              <a:lnSpc>
                <a:spcPct val="150000"/>
              </a:lnSpc>
            </a:pPr>
            <a:r>
              <a:rPr lang="en-US" sz="1800" dirty="0"/>
              <a:t>Fever</a:t>
            </a:r>
          </a:p>
          <a:p>
            <a:pPr>
              <a:lnSpc>
                <a:spcPct val="150000"/>
              </a:lnSpc>
            </a:pPr>
            <a:r>
              <a:rPr lang="en-US" sz="1800" dirty="0"/>
              <a:t>Joint pain</a:t>
            </a:r>
          </a:p>
          <a:p>
            <a:pPr>
              <a:lnSpc>
                <a:spcPct val="150000"/>
              </a:lnSpc>
            </a:pPr>
            <a:r>
              <a:rPr lang="en-US" sz="1800" dirty="0"/>
              <a:t>Loss of appetite</a:t>
            </a:r>
          </a:p>
          <a:p>
            <a:pPr>
              <a:lnSpc>
                <a:spcPct val="150000"/>
              </a:lnSpc>
            </a:pPr>
            <a:r>
              <a:rPr lang="en-US" sz="1800" dirty="0"/>
              <a:t>Nausea and vomiting</a:t>
            </a:r>
          </a:p>
          <a:p>
            <a:pPr>
              <a:lnSpc>
                <a:spcPct val="150000"/>
              </a:lnSpc>
            </a:pPr>
            <a:r>
              <a:rPr lang="en-US" sz="1800" dirty="0"/>
              <a:t>Weakness and fatigue</a:t>
            </a:r>
          </a:p>
          <a:p>
            <a:pPr>
              <a:lnSpc>
                <a:spcPct val="150000"/>
              </a:lnSpc>
            </a:pPr>
            <a:r>
              <a:rPr lang="en-US" sz="1800" dirty="0"/>
              <a:t>And others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34</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NATURAL HISTORY OF HEPATITIS B</a:t>
            </a:r>
            <a:endParaRPr lang="en-US" sz="2000" u="sng" dirty="0"/>
          </a:p>
        </p:txBody>
      </p:sp>
      <p:sp>
        <p:nvSpPr>
          <p:cNvPr id="3" name="Content Placeholder 2"/>
          <p:cNvSpPr>
            <a:spLocks noGrp="1"/>
          </p:cNvSpPr>
          <p:nvPr>
            <p:ph idx="1"/>
          </p:nvPr>
        </p:nvSpPr>
        <p:spPr>
          <a:xfrm>
            <a:off x="838200" y="1585913"/>
            <a:ext cx="10515600" cy="4591050"/>
          </a:xfrm>
        </p:spPr>
        <p:txBody>
          <a:bodyPr>
            <a:normAutofit/>
          </a:bodyPr>
          <a:lstStyle/>
          <a:p>
            <a:pPr algn="ctr">
              <a:buNone/>
            </a:pPr>
            <a:r>
              <a:rPr lang="en-US" sz="1800" dirty="0"/>
              <a:t>Acute HBV Infection</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35</a:t>
            </a:fld>
            <a:endParaRPr lang="en-IN"/>
          </a:p>
        </p:txBody>
      </p:sp>
      <p:sp>
        <p:nvSpPr>
          <p:cNvPr id="7" name="TextBox 6"/>
          <p:cNvSpPr txBox="1"/>
          <p:nvPr/>
        </p:nvSpPr>
        <p:spPr>
          <a:xfrm>
            <a:off x="2771775" y="2671762"/>
            <a:ext cx="2314575" cy="369332"/>
          </a:xfrm>
          <a:prstGeom prst="rect">
            <a:avLst/>
          </a:prstGeom>
          <a:noFill/>
        </p:spPr>
        <p:txBody>
          <a:bodyPr wrap="square" rtlCol="0">
            <a:spAutoFit/>
          </a:bodyPr>
          <a:lstStyle/>
          <a:p>
            <a:r>
              <a:rPr lang="en-US" dirty="0"/>
              <a:t>&gt;90% Recovery </a:t>
            </a:r>
          </a:p>
        </p:txBody>
      </p:sp>
      <p:sp>
        <p:nvSpPr>
          <p:cNvPr id="8" name="TextBox 7"/>
          <p:cNvSpPr txBox="1"/>
          <p:nvPr/>
        </p:nvSpPr>
        <p:spPr>
          <a:xfrm>
            <a:off x="7200900" y="2671763"/>
            <a:ext cx="3143250" cy="369332"/>
          </a:xfrm>
          <a:prstGeom prst="rect">
            <a:avLst/>
          </a:prstGeom>
          <a:noFill/>
        </p:spPr>
        <p:txBody>
          <a:bodyPr wrap="square" rtlCol="0">
            <a:spAutoFit/>
          </a:bodyPr>
          <a:lstStyle/>
          <a:p>
            <a:r>
              <a:rPr lang="en-US" dirty="0"/>
              <a:t>&lt; 10% Persistent infection</a:t>
            </a:r>
          </a:p>
        </p:txBody>
      </p:sp>
      <p:sp>
        <p:nvSpPr>
          <p:cNvPr id="9" name="TextBox 8"/>
          <p:cNvSpPr txBox="1"/>
          <p:nvPr/>
        </p:nvSpPr>
        <p:spPr>
          <a:xfrm>
            <a:off x="5800726" y="3571875"/>
            <a:ext cx="2643187" cy="369332"/>
          </a:xfrm>
          <a:prstGeom prst="rect">
            <a:avLst/>
          </a:prstGeom>
          <a:noFill/>
        </p:spPr>
        <p:txBody>
          <a:bodyPr wrap="square" rtlCol="0">
            <a:spAutoFit/>
          </a:bodyPr>
          <a:lstStyle/>
          <a:p>
            <a:r>
              <a:rPr lang="en-US" dirty="0"/>
              <a:t>Chronic replicate form</a:t>
            </a:r>
          </a:p>
        </p:txBody>
      </p:sp>
      <p:sp>
        <p:nvSpPr>
          <p:cNvPr id="10" name="TextBox 9"/>
          <p:cNvSpPr txBox="1"/>
          <p:nvPr/>
        </p:nvSpPr>
        <p:spPr>
          <a:xfrm>
            <a:off x="8886826" y="3514725"/>
            <a:ext cx="1665841" cy="369332"/>
          </a:xfrm>
          <a:prstGeom prst="rect">
            <a:avLst/>
          </a:prstGeom>
          <a:noFill/>
        </p:spPr>
        <p:txBody>
          <a:bodyPr wrap="none" rtlCol="0">
            <a:spAutoFit/>
          </a:bodyPr>
          <a:lstStyle/>
          <a:p>
            <a:r>
              <a:rPr lang="en-US" dirty="0"/>
              <a:t>Healthy carriers</a:t>
            </a:r>
          </a:p>
        </p:txBody>
      </p:sp>
      <p:sp>
        <p:nvSpPr>
          <p:cNvPr id="12" name="Rectangle 11"/>
          <p:cNvSpPr/>
          <p:nvPr/>
        </p:nvSpPr>
        <p:spPr>
          <a:xfrm>
            <a:off x="6352558" y="4644509"/>
            <a:ext cx="2177080" cy="369332"/>
          </a:xfrm>
          <a:prstGeom prst="rect">
            <a:avLst/>
          </a:prstGeom>
        </p:spPr>
        <p:txBody>
          <a:bodyPr wrap="square">
            <a:spAutoFit/>
          </a:bodyPr>
          <a:lstStyle/>
          <a:p>
            <a:r>
              <a:rPr lang="en-US" dirty="0"/>
              <a:t>20-35%  cirrhoses</a:t>
            </a:r>
          </a:p>
        </p:txBody>
      </p:sp>
      <p:sp>
        <p:nvSpPr>
          <p:cNvPr id="13" name="Rectangle 12"/>
          <p:cNvSpPr/>
          <p:nvPr/>
        </p:nvSpPr>
        <p:spPr>
          <a:xfrm>
            <a:off x="8720137" y="4634597"/>
            <a:ext cx="1452563" cy="369332"/>
          </a:xfrm>
          <a:prstGeom prst="rect">
            <a:avLst/>
          </a:prstGeom>
        </p:spPr>
        <p:txBody>
          <a:bodyPr wrap="square">
            <a:spAutoFit/>
          </a:bodyPr>
          <a:lstStyle/>
          <a:p>
            <a:r>
              <a:rPr lang="en-US" dirty="0"/>
              <a:t>5-7% HCC</a:t>
            </a:r>
          </a:p>
        </p:txBody>
      </p:sp>
      <p:sp>
        <p:nvSpPr>
          <p:cNvPr id="14" name="Down Arrow 13"/>
          <p:cNvSpPr/>
          <p:nvPr/>
        </p:nvSpPr>
        <p:spPr>
          <a:xfrm>
            <a:off x="5943600" y="1885950"/>
            <a:ext cx="257175" cy="3000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3757613" y="2371725"/>
            <a:ext cx="4629150" cy="142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Down Arrow 16"/>
          <p:cNvSpPr/>
          <p:nvPr/>
        </p:nvSpPr>
        <p:spPr>
          <a:xfrm>
            <a:off x="3557588" y="2357438"/>
            <a:ext cx="25717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a:off x="8229600" y="2343150"/>
            <a:ext cx="271463"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p:cNvSpPr/>
          <p:nvPr/>
        </p:nvSpPr>
        <p:spPr>
          <a:xfrm>
            <a:off x="9058275" y="3071813"/>
            <a:ext cx="314325" cy="4714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a:off x="7415213" y="3086100"/>
            <a:ext cx="271462" cy="500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stCxn id="9" idx="2"/>
          </p:cNvCxnSpPr>
          <p:nvPr/>
        </p:nvCxnSpPr>
        <p:spPr>
          <a:xfrm rot="16200000" flipH="1">
            <a:off x="7381995" y="3681532"/>
            <a:ext cx="659368" cy="1178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0800000" flipV="1">
            <a:off x="8401051" y="3914774"/>
            <a:ext cx="1000125" cy="6715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Footer Placeholder 10"/>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912" y="908050"/>
            <a:ext cx="10515600" cy="1325563"/>
          </a:xfrm>
        </p:spPr>
        <p:txBody>
          <a:bodyPr>
            <a:normAutofit/>
          </a:bodyPr>
          <a:lstStyle/>
          <a:p>
            <a:r>
              <a:rPr lang="en-US" sz="1800" dirty="0"/>
              <a:t>The prodromal symptoms of acute viral hepatitis B are systemic and quite variable.</a:t>
            </a:r>
          </a:p>
        </p:txBody>
      </p:sp>
      <p:sp>
        <p:nvSpPr>
          <p:cNvPr id="3" name="Content Placeholder 2"/>
          <p:cNvSpPr>
            <a:spLocks noGrp="1"/>
          </p:cNvSpPr>
          <p:nvPr>
            <p:ph idx="1"/>
          </p:nvPr>
        </p:nvSpPr>
        <p:spPr/>
        <p:txBody>
          <a:bodyPr numCol="2">
            <a:normAutofit/>
          </a:bodyPr>
          <a:lstStyle/>
          <a:p>
            <a:pPr>
              <a:lnSpc>
                <a:spcPct val="150000"/>
              </a:lnSpc>
              <a:buNone/>
            </a:pPr>
            <a:r>
              <a:rPr lang="en-US" sz="1800" dirty="0"/>
              <a:t>Constitutional symptoms:</a:t>
            </a:r>
          </a:p>
          <a:p>
            <a:pPr lvl="1">
              <a:lnSpc>
                <a:spcPct val="150000"/>
              </a:lnSpc>
              <a:buNone/>
            </a:pPr>
            <a:r>
              <a:rPr lang="en-US" sz="1800" dirty="0"/>
              <a:t>• anorexia,</a:t>
            </a:r>
          </a:p>
          <a:p>
            <a:pPr lvl="1">
              <a:lnSpc>
                <a:spcPct val="150000"/>
              </a:lnSpc>
              <a:buNone/>
            </a:pPr>
            <a:r>
              <a:rPr lang="en-US" sz="1800" dirty="0"/>
              <a:t>• nausea and vomiting,</a:t>
            </a:r>
          </a:p>
          <a:p>
            <a:pPr lvl="1">
              <a:lnSpc>
                <a:spcPct val="150000"/>
              </a:lnSpc>
              <a:buNone/>
            </a:pPr>
            <a:r>
              <a:rPr lang="en-US" sz="1800" dirty="0"/>
              <a:t>• fatigue, malaise,</a:t>
            </a:r>
          </a:p>
          <a:p>
            <a:pPr lvl="1">
              <a:lnSpc>
                <a:spcPct val="150000"/>
              </a:lnSpc>
              <a:buNone/>
            </a:pPr>
            <a:r>
              <a:rPr lang="en-US" sz="1800" dirty="0"/>
              <a:t>• arthralgias, myalgias,</a:t>
            </a:r>
          </a:p>
          <a:p>
            <a:pPr lvl="1">
              <a:lnSpc>
                <a:spcPct val="150000"/>
              </a:lnSpc>
              <a:buNone/>
            </a:pPr>
            <a:r>
              <a:rPr lang="en-US" sz="1800" dirty="0"/>
              <a:t>• headache, photophobia, pharyngitis,</a:t>
            </a:r>
          </a:p>
          <a:p>
            <a:pPr algn="just">
              <a:lnSpc>
                <a:spcPct val="150000"/>
              </a:lnSpc>
              <a:buNone/>
            </a:pPr>
            <a:r>
              <a:rPr lang="en-US" sz="1800" dirty="0"/>
              <a:t>May precede the onset of jaundice by 1–2 weeks. </a:t>
            </a:r>
          </a:p>
          <a:p>
            <a:pPr algn="just">
              <a:lnSpc>
                <a:spcPct val="150000"/>
              </a:lnSpc>
              <a:buNone/>
            </a:pPr>
            <a:endParaRPr lang="en-US" sz="1800" dirty="0"/>
          </a:p>
          <a:p>
            <a:pPr algn="just">
              <a:lnSpc>
                <a:spcPct val="150000"/>
              </a:lnSpc>
              <a:buNone/>
            </a:pPr>
            <a:endParaRPr lang="en-US" sz="1800" dirty="0"/>
          </a:p>
          <a:p>
            <a:pPr>
              <a:lnSpc>
                <a:spcPct val="150000"/>
              </a:lnSpc>
            </a:pPr>
            <a:r>
              <a:rPr lang="en-US" sz="1800" dirty="0"/>
              <a:t>Dark urine and clay-colored stools may be noticed by the patient from 1–5 days before the onset of clinical jaundice.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36</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en-US" sz="1800" b="1" dirty="0"/>
              <a:t>With the onset of clinical jaundice , the constitutional prodromal </a:t>
            </a:r>
            <a:r>
              <a:rPr lang="en-US" sz="1800" dirty="0"/>
              <a:t>symptoms usually diminish, but in some patients mild weight loss (2.5–5 kg) is common and may continue during the entire </a:t>
            </a:r>
            <a:r>
              <a:rPr lang="en-US" sz="1800" dirty="0" err="1"/>
              <a:t>icteric</a:t>
            </a:r>
            <a:r>
              <a:rPr lang="en-US" sz="1800" dirty="0"/>
              <a:t> phase.</a:t>
            </a:r>
          </a:p>
          <a:p>
            <a:pPr>
              <a:lnSpc>
                <a:spcPct val="150000"/>
              </a:lnSpc>
            </a:pPr>
            <a:r>
              <a:rPr lang="en-US" sz="1800" dirty="0"/>
              <a:t>The liver becomes enlarged and may be associated with right upper quadrant pain and discomfort.</a:t>
            </a:r>
          </a:p>
          <a:p>
            <a:pPr>
              <a:lnSpc>
                <a:spcPct val="150000"/>
              </a:lnSpc>
            </a:pPr>
            <a:r>
              <a:rPr lang="en-US" sz="1800" dirty="0"/>
              <a:t>Infrequently, patients present with a </a:t>
            </a:r>
            <a:r>
              <a:rPr lang="en-US" sz="1800" dirty="0" err="1"/>
              <a:t>cholestatic</a:t>
            </a:r>
            <a:r>
              <a:rPr lang="en-US" sz="1800" dirty="0"/>
              <a:t> picture, suggesting </a:t>
            </a:r>
            <a:r>
              <a:rPr lang="en-US" sz="1800" dirty="0" err="1"/>
              <a:t>extrahepatic</a:t>
            </a:r>
            <a:r>
              <a:rPr lang="en-US" sz="1800" dirty="0"/>
              <a:t> </a:t>
            </a:r>
            <a:r>
              <a:rPr lang="en-US" sz="1800" dirty="0" err="1"/>
              <a:t>biliary</a:t>
            </a:r>
            <a:r>
              <a:rPr lang="en-US" sz="1800" dirty="0"/>
              <a:t> obstruction.</a:t>
            </a:r>
          </a:p>
          <a:p>
            <a:pPr>
              <a:lnSpc>
                <a:spcPct val="150000"/>
              </a:lnSpc>
            </a:pPr>
            <a:r>
              <a:rPr lang="en-US" sz="1800" dirty="0" err="1"/>
              <a:t>Splenomegaly</a:t>
            </a:r>
            <a:r>
              <a:rPr lang="en-US" sz="1800" dirty="0"/>
              <a:t> are present in 10–20% of patients with acute hepatitis B. Rarely, a few spider </a:t>
            </a:r>
            <a:r>
              <a:rPr lang="en-US" sz="1800" dirty="0" err="1"/>
              <a:t>angiomas</a:t>
            </a:r>
            <a:r>
              <a:rPr lang="en-US" sz="1800" dirty="0"/>
              <a:t> appear during the </a:t>
            </a:r>
            <a:r>
              <a:rPr lang="en-US" sz="1800" dirty="0" err="1"/>
              <a:t>icteric</a:t>
            </a:r>
            <a:r>
              <a:rPr lang="en-US" sz="1800" dirty="0"/>
              <a:t> phase and disappear during convalescence.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37</a:t>
            </a:fld>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RECOVERY PHASE</a:t>
            </a:r>
            <a:endParaRPr lang="en-US" sz="2000" u="sng" dirty="0"/>
          </a:p>
        </p:txBody>
      </p:sp>
      <p:sp>
        <p:nvSpPr>
          <p:cNvPr id="3" name="Content Placeholder 2"/>
          <p:cNvSpPr>
            <a:spLocks noGrp="1"/>
          </p:cNvSpPr>
          <p:nvPr>
            <p:ph idx="1"/>
          </p:nvPr>
        </p:nvSpPr>
        <p:spPr/>
        <p:txBody>
          <a:bodyPr>
            <a:normAutofit/>
          </a:bodyPr>
          <a:lstStyle/>
          <a:p>
            <a:pPr>
              <a:lnSpc>
                <a:spcPct val="150000"/>
              </a:lnSpc>
            </a:pPr>
            <a:r>
              <a:rPr lang="en-US" sz="1800" dirty="0"/>
              <a:t>During the recovery phase, constitutional symptoms disappear, but usually some liver enlargement and abnormalities in liver biochemical tests are still evident.</a:t>
            </a:r>
          </a:p>
          <a:p>
            <a:pPr>
              <a:lnSpc>
                <a:spcPct val="150000"/>
              </a:lnSpc>
            </a:pPr>
            <a:r>
              <a:rPr lang="en-US" sz="1800" b="1" dirty="0"/>
              <a:t>The duration of the </a:t>
            </a:r>
            <a:r>
              <a:rPr lang="en-US" sz="1800" b="1" dirty="0" err="1"/>
              <a:t>posticteric</a:t>
            </a:r>
            <a:r>
              <a:rPr lang="en-US" sz="1800" b="1" dirty="0"/>
              <a:t> phase is variable, ranging 2–12 weeks, and is usually more prolonged in acute hepatitis </a:t>
            </a:r>
            <a:r>
              <a:rPr lang="en-US" sz="1800" dirty="0"/>
              <a:t>B.</a:t>
            </a:r>
          </a:p>
          <a:p>
            <a:pPr>
              <a:lnSpc>
                <a:spcPct val="150000"/>
              </a:lnSpc>
            </a:pPr>
            <a:r>
              <a:rPr lang="en-US" sz="1800" dirty="0"/>
              <a:t>Complete clinical and biochemical recovery is to be expected 3–4 months after the onset of jaundice in self-limited cases of hepatitis B.</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38</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CHRONIC HEPATITIS B</a:t>
            </a:r>
            <a:endParaRPr lang="en-US" sz="2000" u="sng" dirty="0"/>
          </a:p>
        </p:txBody>
      </p:sp>
      <p:sp>
        <p:nvSpPr>
          <p:cNvPr id="3" name="Content Placeholder 2"/>
          <p:cNvSpPr>
            <a:spLocks noGrp="1"/>
          </p:cNvSpPr>
          <p:nvPr>
            <p:ph idx="1"/>
          </p:nvPr>
        </p:nvSpPr>
        <p:spPr/>
        <p:txBody>
          <a:bodyPr/>
          <a:lstStyle/>
          <a:p>
            <a:pPr algn="ctr">
              <a:buNone/>
            </a:pPr>
            <a:r>
              <a:rPr lang="en-US" sz="1800" b="1" u="sng" dirty="0"/>
              <a:t>DEFINITION</a:t>
            </a:r>
          </a:p>
          <a:p>
            <a:pPr>
              <a:lnSpc>
                <a:spcPct val="150000"/>
              </a:lnSpc>
              <a:buNone/>
            </a:pPr>
            <a:r>
              <a:rPr lang="en-US" i="1" dirty="0"/>
              <a:t>		</a:t>
            </a:r>
            <a:r>
              <a:rPr lang="en-US" sz="1800" dirty="0"/>
              <a:t>Chronic hepatitis B is a chronic infection caused by HBV which develops after 6 months from acute phase of infection. Chronic hepatitis B usually progresses slowly and is characterized with non-specific clinical symptoms.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39</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CLINICAL TERMS</a:t>
            </a:r>
          </a:p>
        </p:txBody>
      </p:sp>
      <p:sp>
        <p:nvSpPr>
          <p:cNvPr id="3" name="Content Placeholder 2"/>
          <p:cNvSpPr>
            <a:spLocks noGrp="1"/>
          </p:cNvSpPr>
          <p:nvPr>
            <p:ph idx="1"/>
          </p:nvPr>
        </p:nvSpPr>
        <p:spPr>
          <a:xfrm>
            <a:off x="838200" y="1449977"/>
            <a:ext cx="10515600" cy="4726986"/>
          </a:xfrm>
        </p:spPr>
        <p:txBody>
          <a:bodyPr>
            <a:normAutofit/>
          </a:bodyPr>
          <a:lstStyle/>
          <a:p>
            <a:pPr algn="just">
              <a:lnSpc>
                <a:spcPct val="150000"/>
              </a:lnSpc>
              <a:buBlip>
                <a:blip r:embed="rId2"/>
              </a:buBlip>
            </a:pPr>
            <a:r>
              <a:rPr lang="en-US" sz="1800" b="1" dirty="0"/>
              <a:t>Hepatitis</a:t>
            </a:r>
            <a:r>
              <a:rPr lang="en-US" sz="1800" dirty="0"/>
              <a:t>: inflammation of liver;</a:t>
            </a:r>
          </a:p>
          <a:p>
            <a:pPr algn="just">
              <a:lnSpc>
                <a:spcPct val="150000"/>
              </a:lnSpc>
              <a:buBlip>
                <a:blip r:embed="rId2"/>
              </a:buBlip>
            </a:pPr>
            <a:r>
              <a:rPr lang="en-US" sz="1800" b="1" dirty="0"/>
              <a:t>Acute Viral Hepatitis</a:t>
            </a:r>
            <a:r>
              <a:rPr lang="en-US" sz="1800" dirty="0"/>
              <a:t>: symptoms last less than 6 months</a:t>
            </a:r>
          </a:p>
          <a:p>
            <a:pPr algn="just">
              <a:lnSpc>
                <a:spcPct val="150000"/>
              </a:lnSpc>
              <a:buBlip>
                <a:blip r:embed="rId2"/>
              </a:buBlip>
            </a:pPr>
            <a:r>
              <a:rPr lang="en-US" sz="1800" b="1" dirty="0"/>
              <a:t>Acute Hepatic Failure</a:t>
            </a:r>
            <a:r>
              <a:rPr lang="en-US" sz="1800" dirty="0"/>
              <a:t>: is the appearance of severe complications rapidly after the first signs of liver disease (such as jaundice), and indicates that the liver has sustained severe damage (loss of function of 80-90% of liver cells).Massive hepatic necrosis with impaired consciousness within 8 weeks of onset of illness.</a:t>
            </a:r>
          </a:p>
          <a:p>
            <a:pPr algn="just">
              <a:lnSpc>
                <a:spcPct val="150000"/>
              </a:lnSpc>
              <a:buBlip>
                <a:blip r:embed="rId2"/>
              </a:buBlip>
            </a:pPr>
            <a:r>
              <a:rPr lang="en-US" sz="1800" b="1" dirty="0"/>
              <a:t>Chronic Hepatitis</a:t>
            </a:r>
            <a:r>
              <a:rPr lang="en-US" sz="1800" dirty="0"/>
              <a:t>: Inflammation of liver for at least 6 months</a:t>
            </a:r>
          </a:p>
          <a:p>
            <a:pPr algn="just">
              <a:lnSpc>
                <a:spcPct val="150000"/>
              </a:lnSpc>
              <a:buBlip>
                <a:blip r:embed="rId2"/>
              </a:buBlip>
            </a:pPr>
            <a:r>
              <a:rPr lang="en-US" sz="1800" b="1" dirty="0"/>
              <a:t>Cirrhosis</a:t>
            </a:r>
            <a:r>
              <a:rPr lang="en-US" sz="1800" dirty="0"/>
              <a:t>: Replacement of liver tissue fibrosis(scar tissue).These changes lead to loss of liver function.</a:t>
            </a:r>
          </a:p>
          <a:p>
            <a:pPr algn="just">
              <a:lnSpc>
                <a:spcPct val="150000"/>
              </a:lnSpc>
              <a:buBlip>
                <a:blip r:embed="rId2"/>
              </a:buBlip>
            </a:pPr>
            <a:r>
              <a:rPr lang="en-US" sz="1800" b="1" dirty="0"/>
              <a:t>Fulminant Hepatitis</a:t>
            </a:r>
            <a:r>
              <a:rPr lang="en-US" sz="1800" dirty="0"/>
              <a:t>: severe impairment of hepatic functions or severe necrosis of </a:t>
            </a:r>
            <a:r>
              <a:rPr lang="en-US" sz="1800" dirty="0" err="1"/>
              <a:t>hepatocytes</a:t>
            </a:r>
            <a:r>
              <a:rPr lang="en-US" sz="1800" dirty="0"/>
              <a:t> in the absence of preexisting liver disease.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CLINICAL SPECTRUM OF CHRONIC HBV INFECTION (VARIANTS)</a:t>
            </a:r>
            <a:endParaRPr lang="en-US" sz="2000" u="sng" dirty="0"/>
          </a:p>
        </p:txBody>
      </p:sp>
      <p:sp>
        <p:nvSpPr>
          <p:cNvPr id="3" name="Content Placeholder 2"/>
          <p:cNvSpPr>
            <a:spLocks noGrp="1"/>
          </p:cNvSpPr>
          <p:nvPr>
            <p:ph idx="1"/>
          </p:nvPr>
        </p:nvSpPr>
        <p:spPr/>
        <p:txBody>
          <a:bodyPr>
            <a:normAutofit/>
          </a:bodyPr>
          <a:lstStyle/>
          <a:p>
            <a:pPr>
              <a:lnSpc>
                <a:spcPct val="150000"/>
              </a:lnSpc>
              <a:buNone/>
            </a:pPr>
            <a:r>
              <a:rPr lang="en-US" sz="1800" dirty="0"/>
              <a:t>Chronic hepatitis B</a:t>
            </a:r>
          </a:p>
          <a:p>
            <a:pPr>
              <a:lnSpc>
                <a:spcPct val="150000"/>
              </a:lnSpc>
              <a:buNone/>
            </a:pPr>
            <a:r>
              <a:rPr lang="en-US" sz="1800" dirty="0"/>
              <a:t>– </a:t>
            </a:r>
            <a:r>
              <a:rPr lang="en-US" sz="1800" dirty="0" err="1"/>
              <a:t>HBe</a:t>
            </a:r>
            <a:r>
              <a:rPr lang="en-US" sz="1800" dirty="0"/>
              <a:t> Ag positive chronic hepatitis B</a:t>
            </a:r>
          </a:p>
          <a:p>
            <a:pPr>
              <a:lnSpc>
                <a:spcPct val="150000"/>
              </a:lnSpc>
              <a:buNone/>
            </a:pPr>
            <a:r>
              <a:rPr lang="en-US" sz="1800" dirty="0"/>
              <a:t>– </a:t>
            </a:r>
            <a:r>
              <a:rPr lang="en-US" sz="1800" dirty="0" err="1"/>
              <a:t>HBe</a:t>
            </a:r>
            <a:r>
              <a:rPr lang="en-US" sz="1800" dirty="0"/>
              <a:t> Ag negative chronic hepatitis B</a:t>
            </a:r>
          </a:p>
          <a:p>
            <a:pPr>
              <a:lnSpc>
                <a:spcPct val="150000"/>
              </a:lnSpc>
              <a:buNone/>
            </a:pPr>
            <a:r>
              <a:rPr lang="en-US" sz="1800" dirty="0"/>
              <a:t>– </a:t>
            </a:r>
            <a:r>
              <a:rPr lang="en-US" sz="1800" dirty="0" err="1"/>
              <a:t>Nonactive</a:t>
            </a:r>
            <a:r>
              <a:rPr lang="en-US" sz="1800" dirty="0"/>
              <a:t> healthy carriers (</a:t>
            </a:r>
            <a:r>
              <a:rPr lang="en-US" sz="1800" dirty="0" err="1"/>
              <a:t>HBsAg</a:t>
            </a:r>
            <a:r>
              <a:rPr lang="en-US" sz="1800" dirty="0"/>
              <a:t>)</a:t>
            </a:r>
          </a:p>
          <a:p>
            <a:pPr>
              <a:lnSpc>
                <a:spcPct val="150000"/>
              </a:lnSpc>
              <a:buNone/>
            </a:pPr>
            <a:r>
              <a:rPr lang="en-US" sz="1800" dirty="0"/>
              <a:t>– Occult HBV infection</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40</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SEROLOGIC AND VIROLOGIC MARKERS</a:t>
            </a:r>
            <a:endParaRPr lang="en-US" sz="2000" u="sng" dirty="0"/>
          </a:p>
        </p:txBody>
      </p:sp>
      <p:sp>
        <p:nvSpPr>
          <p:cNvPr id="3" name="Content Placeholder 2"/>
          <p:cNvSpPr>
            <a:spLocks noGrp="1"/>
          </p:cNvSpPr>
          <p:nvPr>
            <p:ph idx="1"/>
          </p:nvPr>
        </p:nvSpPr>
        <p:spPr/>
        <p:txBody>
          <a:bodyPr numCol="2">
            <a:normAutofit/>
          </a:bodyPr>
          <a:lstStyle/>
          <a:p>
            <a:pPr>
              <a:lnSpc>
                <a:spcPct val="150000"/>
              </a:lnSpc>
            </a:pPr>
            <a:r>
              <a:rPr lang="en-US" sz="1800" dirty="0" err="1"/>
              <a:t>HBsAg</a:t>
            </a:r>
            <a:endParaRPr lang="en-US" sz="1800" dirty="0"/>
          </a:p>
          <a:p>
            <a:pPr>
              <a:lnSpc>
                <a:spcPct val="150000"/>
              </a:lnSpc>
            </a:pPr>
            <a:r>
              <a:rPr lang="en-US" sz="1800" dirty="0" err="1"/>
              <a:t>HBeAg</a:t>
            </a:r>
            <a:endParaRPr lang="en-US" sz="1800" dirty="0"/>
          </a:p>
          <a:p>
            <a:pPr>
              <a:lnSpc>
                <a:spcPct val="150000"/>
              </a:lnSpc>
            </a:pPr>
            <a:r>
              <a:rPr lang="en-US" sz="1800" dirty="0"/>
              <a:t>Anti HBs</a:t>
            </a:r>
          </a:p>
          <a:p>
            <a:pPr>
              <a:lnSpc>
                <a:spcPct val="150000"/>
              </a:lnSpc>
            </a:pPr>
            <a:r>
              <a:rPr lang="en-US" sz="1800" dirty="0"/>
              <a:t>Anti </a:t>
            </a:r>
            <a:r>
              <a:rPr lang="en-US" sz="1800" dirty="0" err="1"/>
              <a:t>HBc</a:t>
            </a:r>
            <a:r>
              <a:rPr lang="en-US" sz="1800" dirty="0"/>
              <a:t> </a:t>
            </a:r>
            <a:r>
              <a:rPr lang="en-US" sz="1800" dirty="0" err="1"/>
              <a:t>IgG</a:t>
            </a:r>
            <a:endParaRPr lang="en-US" sz="1800" dirty="0"/>
          </a:p>
          <a:p>
            <a:pPr>
              <a:lnSpc>
                <a:spcPct val="150000"/>
              </a:lnSpc>
            </a:pPr>
            <a:r>
              <a:rPr lang="en-US" sz="1800" dirty="0"/>
              <a:t>Anti </a:t>
            </a:r>
            <a:r>
              <a:rPr lang="en-US" sz="1800" dirty="0" err="1"/>
              <a:t>HBc</a:t>
            </a:r>
            <a:r>
              <a:rPr lang="en-US" sz="1800" dirty="0"/>
              <a:t> </a:t>
            </a:r>
            <a:r>
              <a:rPr lang="en-US" sz="1800" dirty="0" err="1"/>
              <a:t>IgM</a:t>
            </a:r>
            <a:endParaRPr lang="en-US" sz="1800" dirty="0"/>
          </a:p>
          <a:p>
            <a:pPr>
              <a:lnSpc>
                <a:spcPct val="150000"/>
              </a:lnSpc>
            </a:pPr>
            <a:r>
              <a:rPr lang="en-US" sz="1800" dirty="0"/>
              <a:t>Anti </a:t>
            </a:r>
            <a:r>
              <a:rPr lang="en-US" sz="1800" dirty="0" err="1"/>
              <a:t>Hbe</a:t>
            </a:r>
            <a:endParaRPr lang="en-US" sz="1800" dirty="0"/>
          </a:p>
          <a:p>
            <a:pPr>
              <a:lnSpc>
                <a:spcPct val="150000"/>
              </a:lnSpc>
            </a:pPr>
            <a:endParaRPr lang="en-US" sz="1800" dirty="0"/>
          </a:p>
          <a:p>
            <a:pPr>
              <a:lnSpc>
                <a:spcPct val="150000"/>
              </a:lnSpc>
            </a:pPr>
            <a:endParaRPr lang="en-US" sz="1800" dirty="0"/>
          </a:p>
          <a:p>
            <a:pPr>
              <a:lnSpc>
                <a:spcPct val="150000"/>
              </a:lnSpc>
              <a:buNone/>
            </a:pPr>
            <a:r>
              <a:rPr lang="en-US" sz="1800" dirty="0"/>
              <a:t>HBV DNA</a:t>
            </a:r>
          </a:p>
          <a:p>
            <a:pPr>
              <a:lnSpc>
                <a:spcPct val="150000"/>
              </a:lnSpc>
            </a:pPr>
            <a:r>
              <a:rPr lang="en-US" sz="1800" dirty="0"/>
              <a:t>Qualitative and</a:t>
            </a:r>
          </a:p>
          <a:p>
            <a:pPr>
              <a:lnSpc>
                <a:spcPct val="150000"/>
              </a:lnSpc>
            </a:pPr>
            <a:r>
              <a:rPr lang="en-US" sz="1800" dirty="0"/>
              <a:t>Quantitative </a:t>
            </a:r>
          </a:p>
          <a:p>
            <a:pPr>
              <a:lnSpc>
                <a:spcPct val="150000"/>
              </a:lnSpc>
            </a:pPr>
            <a:r>
              <a:rPr lang="en-US" sz="1800" dirty="0"/>
              <a:t>Blood</a:t>
            </a:r>
          </a:p>
          <a:p>
            <a:pPr>
              <a:lnSpc>
                <a:spcPct val="150000"/>
              </a:lnSpc>
            </a:pPr>
            <a:r>
              <a:rPr lang="en-US" sz="1800" dirty="0"/>
              <a:t>Liver </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41</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dirty="0" err="1"/>
              <a:t>HBsAg</a:t>
            </a:r>
            <a:endParaRPr lang="en-US" sz="2000" u="sng" dirty="0"/>
          </a:p>
        </p:txBody>
      </p:sp>
      <p:sp>
        <p:nvSpPr>
          <p:cNvPr id="3" name="Content Placeholder 2"/>
          <p:cNvSpPr>
            <a:spLocks noGrp="1"/>
          </p:cNvSpPr>
          <p:nvPr>
            <p:ph idx="1"/>
          </p:nvPr>
        </p:nvSpPr>
        <p:spPr/>
        <p:txBody>
          <a:bodyPr>
            <a:normAutofit/>
          </a:bodyPr>
          <a:lstStyle/>
          <a:p>
            <a:pPr>
              <a:lnSpc>
                <a:spcPct val="150000"/>
              </a:lnSpc>
            </a:pPr>
            <a:r>
              <a:rPr lang="en-US" sz="1800" dirty="0"/>
              <a:t>After a person is infected with HBV, the first virology marker detectable in serum within 1–12 weeks, usually between 8–12 weeks, is </a:t>
            </a:r>
            <a:r>
              <a:rPr lang="en-US" sz="1800" dirty="0" err="1"/>
              <a:t>HBsAg</a:t>
            </a:r>
            <a:endParaRPr lang="en-US" sz="1800" dirty="0"/>
          </a:p>
          <a:p>
            <a:pPr>
              <a:lnSpc>
                <a:spcPct val="150000"/>
              </a:lnSpc>
            </a:pPr>
            <a:r>
              <a:rPr lang="en-US" sz="1800" dirty="0"/>
              <a:t>Circulating </a:t>
            </a:r>
            <a:r>
              <a:rPr lang="en-US" sz="1800" dirty="0" err="1"/>
              <a:t>HBsAg</a:t>
            </a:r>
            <a:r>
              <a:rPr lang="en-US" sz="1800" dirty="0"/>
              <a:t> precedes elevations of serum </a:t>
            </a:r>
            <a:r>
              <a:rPr lang="en-US" sz="1800" dirty="0" err="1"/>
              <a:t>aminotransferase</a:t>
            </a:r>
            <a:r>
              <a:rPr lang="en-US" sz="1800" dirty="0"/>
              <a:t> activity and clinical symptoms by 2–6 weeks and remains detectable during the entire </a:t>
            </a:r>
            <a:r>
              <a:rPr lang="en-US" sz="1800" dirty="0" err="1"/>
              <a:t>icteric</a:t>
            </a:r>
            <a:r>
              <a:rPr lang="en-US" sz="1800" dirty="0"/>
              <a:t> or symptomatic phase of acute hepatitis B and beyond.</a:t>
            </a:r>
          </a:p>
          <a:p>
            <a:pPr>
              <a:lnSpc>
                <a:spcPct val="150000"/>
              </a:lnSpc>
            </a:pPr>
            <a:r>
              <a:rPr lang="en-US" sz="1800" dirty="0"/>
              <a:t>In typical cases, </a:t>
            </a:r>
            <a:r>
              <a:rPr lang="en-US" sz="1800" dirty="0" err="1"/>
              <a:t>HBsAg</a:t>
            </a:r>
            <a:r>
              <a:rPr lang="en-US" sz="1800" dirty="0"/>
              <a:t> becomes undetectable 1–2 months after the onset of jaundice and rarely persists beyond 6 months.</a:t>
            </a:r>
          </a:p>
          <a:p>
            <a:pPr>
              <a:lnSpc>
                <a:spcPct val="150000"/>
              </a:lnSpc>
            </a:pPr>
            <a:r>
              <a:rPr lang="en-US" sz="1800" dirty="0"/>
              <a:t>After </a:t>
            </a:r>
            <a:r>
              <a:rPr lang="en-US" sz="1800" dirty="0" err="1"/>
              <a:t>HBsAg</a:t>
            </a:r>
            <a:r>
              <a:rPr lang="en-US" sz="1800" dirty="0"/>
              <a:t> disappears, antibody to </a:t>
            </a:r>
            <a:r>
              <a:rPr lang="en-US" sz="1800" dirty="0" err="1"/>
              <a:t>HBsAg</a:t>
            </a:r>
            <a:r>
              <a:rPr lang="en-US" sz="1800" dirty="0"/>
              <a:t> (anti-HBs) becomes detectable in serum and remains detectable indefinitely thereafter. (self-limited case of HBV)</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42</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ANTI-HBs</a:t>
            </a:r>
          </a:p>
        </p:txBody>
      </p:sp>
      <p:sp>
        <p:nvSpPr>
          <p:cNvPr id="3" name="Content Placeholder 2"/>
          <p:cNvSpPr>
            <a:spLocks noGrp="1"/>
          </p:cNvSpPr>
          <p:nvPr>
            <p:ph idx="1"/>
          </p:nvPr>
        </p:nvSpPr>
        <p:spPr/>
        <p:txBody>
          <a:bodyPr>
            <a:noAutofit/>
          </a:bodyPr>
          <a:lstStyle/>
          <a:p>
            <a:pPr>
              <a:lnSpc>
                <a:spcPct val="150000"/>
              </a:lnSpc>
            </a:pPr>
            <a:r>
              <a:rPr lang="en-US" sz="1800" dirty="0"/>
              <a:t>The temporal association between the appearance of anti-HBs and resolution of HBV infection as well as the observation that persons with anti-HBs in serum are protected against re-infection with HBV suggests that </a:t>
            </a:r>
            <a:r>
              <a:rPr lang="en-US" sz="1800" b="1" dirty="0"/>
              <a:t>anti-HBs is the protective antibody.</a:t>
            </a:r>
          </a:p>
          <a:p>
            <a:pPr>
              <a:lnSpc>
                <a:spcPct val="150000"/>
              </a:lnSpc>
            </a:pPr>
            <a:r>
              <a:rPr lang="en-US" sz="1800" dirty="0"/>
              <a:t>Patients with </a:t>
            </a:r>
            <a:r>
              <a:rPr lang="en-US" sz="1800" dirty="0" err="1"/>
              <a:t>HBsAg</a:t>
            </a:r>
            <a:r>
              <a:rPr lang="en-US" sz="1800" dirty="0"/>
              <a:t> and without anti-HBs should be categorized as having chronic HBV infection.</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43</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Anti-</a:t>
            </a:r>
            <a:r>
              <a:rPr lang="en-US" sz="2000" b="1" u="sng" dirty="0" err="1"/>
              <a:t>HBc</a:t>
            </a:r>
            <a:r>
              <a:rPr lang="en-US" sz="2000" b="1" u="sng" dirty="0"/>
              <a:t> </a:t>
            </a:r>
            <a:r>
              <a:rPr lang="en-US" sz="2000" b="1" u="sng" dirty="0" err="1"/>
              <a:t>IgM</a:t>
            </a:r>
            <a:r>
              <a:rPr lang="en-US" sz="2000" b="1" u="sng" dirty="0"/>
              <a:t> &amp; Anti-</a:t>
            </a:r>
            <a:r>
              <a:rPr lang="en-US" sz="2000" b="1" u="sng" dirty="0" err="1"/>
              <a:t>HBc</a:t>
            </a:r>
            <a:r>
              <a:rPr lang="en-US" sz="2000" b="1" u="sng" dirty="0"/>
              <a:t> </a:t>
            </a:r>
            <a:r>
              <a:rPr lang="en-US" sz="2000" b="1" u="sng" dirty="0" err="1"/>
              <a:t>IgG</a:t>
            </a:r>
            <a:endParaRPr lang="en-US" sz="2000" b="1" u="sng" dirty="0"/>
          </a:p>
        </p:txBody>
      </p:sp>
      <p:sp>
        <p:nvSpPr>
          <p:cNvPr id="3" name="Content Placeholder 2"/>
          <p:cNvSpPr>
            <a:spLocks noGrp="1"/>
          </p:cNvSpPr>
          <p:nvPr>
            <p:ph idx="1"/>
          </p:nvPr>
        </p:nvSpPr>
        <p:spPr/>
        <p:txBody>
          <a:bodyPr>
            <a:normAutofit/>
          </a:bodyPr>
          <a:lstStyle/>
          <a:p>
            <a:pPr>
              <a:lnSpc>
                <a:spcPct val="150000"/>
              </a:lnSpc>
            </a:pPr>
            <a:r>
              <a:rPr lang="en-US" sz="1800" dirty="0"/>
              <a:t>Anti-</a:t>
            </a:r>
            <a:r>
              <a:rPr lang="en-US" sz="1800" dirty="0" err="1"/>
              <a:t>HBc</a:t>
            </a:r>
            <a:r>
              <a:rPr lang="en-US" sz="1800" dirty="0"/>
              <a:t> of the </a:t>
            </a:r>
            <a:r>
              <a:rPr lang="en-US" sz="1800" dirty="0" err="1"/>
              <a:t>IgM</a:t>
            </a:r>
            <a:r>
              <a:rPr lang="en-US" sz="1800" dirty="0"/>
              <a:t> class (</a:t>
            </a:r>
            <a:r>
              <a:rPr lang="en-US" sz="1800" dirty="0" err="1"/>
              <a:t>IgM</a:t>
            </a:r>
            <a:r>
              <a:rPr lang="en-US" sz="1800" dirty="0"/>
              <a:t> anti-</a:t>
            </a:r>
            <a:r>
              <a:rPr lang="en-US" sz="1800" dirty="0" err="1"/>
              <a:t>HBc</a:t>
            </a:r>
            <a:r>
              <a:rPr lang="en-US" sz="1800" dirty="0"/>
              <a:t>) predominates during the first six months after acute infection, whereas </a:t>
            </a:r>
            <a:r>
              <a:rPr lang="en-US" sz="1800" dirty="0" err="1"/>
              <a:t>IgG</a:t>
            </a:r>
            <a:r>
              <a:rPr lang="en-US" sz="1800" dirty="0"/>
              <a:t> anti-</a:t>
            </a:r>
            <a:r>
              <a:rPr lang="en-US" sz="1800" dirty="0" err="1"/>
              <a:t>HBc</a:t>
            </a:r>
            <a:r>
              <a:rPr lang="en-US" sz="1800" dirty="0"/>
              <a:t> is the predominant class of anti-</a:t>
            </a:r>
            <a:r>
              <a:rPr lang="en-US" sz="1800" dirty="0" err="1"/>
              <a:t>HBc</a:t>
            </a:r>
            <a:r>
              <a:rPr lang="en-US" sz="1800" dirty="0"/>
              <a:t> beyond six months.</a:t>
            </a:r>
          </a:p>
          <a:p>
            <a:pPr>
              <a:lnSpc>
                <a:spcPct val="150000"/>
              </a:lnSpc>
            </a:pPr>
            <a:r>
              <a:rPr lang="en-US" sz="1800" dirty="0"/>
              <a:t>Therefore, patients with current or recent acute hepatitis B, have </a:t>
            </a:r>
            <a:r>
              <a:rPr lang="en-US" sz="1800" dirty="0" err="1"/>
              <a:t>IgM</a:t>
            </a:r>
            <a:r>
              <a:rPr lang="en-US" sz="1800" dirty="0"/>
              <a:t> anti-</a:t>
            </a:r>
            <a:r>
              <a:rPr lang="en-US" sz="1800" dirty="0" err="1"/>
              <a:t>HBc</a:t>
            </a:r>
            <a:r>
              <a:rPr lang="en-US" sz="1800" dirty="0"/>
              <a:t> in their serum.</a:t>
            </a:r>
          </a:p>
          <a:p>
            <a:pPr>
              <a:lnSpc>
                <a:spcPct val="150000"/>
              </a:lnSpc>
            </a:pPr>
            <a:r>
              <a:rPr lang="en-US" sz="1800" dirty="0"/>
              <a:t>In patients who have recovered from hepatitis B, as well as those with chronic HBV infection, anti-</a:t>
            </a:r>
            <a:r>
              <a:rPr lang="en-US" sz="1800" dirty="0" err="1"/>
              <a:t>HBc</a:t>
            </a:r>
            <a:r>
              <a:rPr lang="en-US" sz="1800" dirty="0"/>
              <a:t> is predominantly of the </a:t>
            </a:r>
            <a:r>
              <a:rPr lang="en-US" sz="1800" dirty="0" err="1"/>
              <a:t>IgG</a:t>
            </a:r>
            <a:r>
              <a:rPr lang="en-US" sz="1800" dirty="0"/>
              <a:t> class.</a:t>
            </a:r>
          </a:p>
          <a:p>
            <a:pPr>
              <a:lnSpc>
                <a:spcPct val="150000"/>
              </a:lnSpc>
            </a:pPr>
            <a:r>
              <a:rPr lang="en-US" sz="1800" dirty="0"/>
              <a:t>Infrequently, in 1–5% of patients with acute HBV infection, levels of </a:t>
            </a:r>
            <a:r>
              <a:rPr lang="en-US" sz="1800" dirty="0" err="1"/>
              <a:t>HBsAg</a:t>
            </a:r>
            <a:r>
              <a:rPr lang="en-US" sz="1800" dirty="0"/>
              <a:t> are too low to be detected; in such cases, the presence of </a:t>
            </a:r>
            <a:r>
              <a:rPr lang="en-US" sz="1800" b="1" dirty="0" err="1"/>
              <a:t>IgM</a:t>
            </a:r>
            <a:r>
              <a:rPr lang="en-US" sz="1800" b="1" dirty="0"/>
              <a:t> anti-</a:t>
            </a:r>
            <a:r>
              <a:rPr lang="en-US" sz="1800" b="1" dirty="0" err="1"/>
              <a:t>HBc</a:t>
            </a:r>
            <a:r>
              <a:rPr lang="en-US" sz="1800" b="1" dirty="0"/>
              <a:t> establishes the diagnosis of acute hepatitis B.</a:t>
            </a:r>
            <a:endParaRPr lang="en-US" sz="1800" dirty="0"/>
          </a:p>
        </p:txBody>
      </p:sp>
      <p:sp>
        <p:nvSpPr>
          <p:cNvPr id="6" name="Slide Number Placeholder 5"/>
          <p:cNvSpPr>
            <a:spLocks noGrp="1"/>
          </p:cNvSpPr>
          <p:nvPr>
            <p:ph type="sldNum" sz="quarter" idx="12"/>
          </p:nvPr>
        </p:nvSpPr>
        <p:spPr/>
        <p:txBody>
          <a:bodyPr/>
          <a:lstStyle/>
          <a:p>
            <a:fld id="{28B54A7E-2395-4D35-824E-25842394C6F0}" type="slidenum">
              <a:rPr lang="en-IN" smtClean="0"/>
              <a:pPr/>
              <a:t>44</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err="1"/>
              <a:t>HBeAg</a:t>
            </a:r>
            <a:endParaRPr lang="en-US" sz="2000" b="1" u="sng" dirty="0"/>
          </a:p>
        </p:txBody>
      </p:sp>
      <p:sp>
        <p:nvSpPr>
          <p:cNvPr id="3" name="Content Placeholder 2"/>
          <p:cNvSpPr>
            <a:spLocks noGrp="1"/>
          </p:cNvSpPr>
          <p:nvPr>
            <p:ph idx="1"/>
          </p:nvPr>
        </p:nvSpPr>
        <p:spPr>
          <a:xfrm>
            <a:off x="838200" y="1825625"/>
            <a:ext cx="11049000" cy="4351338"/>
          </a:xfrm>
        </p:spPr>
        <p:txBody>
          <a:bodyPr>
            <a:normAutofit/>
          </a:bodyPr>
          <a:lstStyle/>
          <a:p>
            <a:pPr>
              <a:lnSpc>
                <a:spcPct val="150000"/>
              </a:lnSpc>
            </a:pPr>
            <a:r>
              <a:rPr lang="en-US" sz="1800" dirty="0"/>
              <a:t>The other readily detectable serologic marker of HBV infection, is </a:t>
            </a:r>
            <a:r>
              <a:rPr lang="en-US" sz="1800" dirty="0" err="1"/>
              <a:t>HBeAg</a:t>
            </a:r>
            <a:r>
              <a:rPr lang="en-US" sz="1800" dirty="0"/>
              <a:t>.</a:t>
            </a:r>
          </a:p>
          <a:p>
            <a:pPr>
              <a:lnSpc>
                <a:spcPct val="150000"/>
              </a:lnSpc>
            </a:pPr>
            <a:r>
              <a:rPr lang="en-US" sz="1800" dirty="0" err="1"/>
              <a:t>HBeAg</a:t>
            </a:r>
            <a:r>
              <a:rPr lang="en-US" sz="1800" dirty="0"/>
              <a:t> appears concomitantly with or shortly after </a:t>
            </a:r>
            <a:r>
              <a:rPr lang="en-US" sz="1800" dirty="0" err="1"/>
              <a:t>HBsAg</a:t>
            </a:r>
            <a:r>
              <a:rPr lang="en-US" sz="1800" dirty="0"/>
              <a:t>.</a:t>
            </a:r>
          </a:p>
          <a:p>
            <a:pPr>
              <a:lnSpc>
                <a:spcPct val="150000"/>
              </a:lnSpc>
            </a:pPr>
            <a:r>
              <a:rPr lang="en-US" sz="1800" dirty="0"/>
              <a:t>Its appearance coincides temporally with high levels of virus replication and reflects the presence of circulating intact </a:t>
            </a:r>
            <a:r>
              <a:rPr lang="en-US" sz="1800" dirty="0" err="1"/>
              <a:t>virions</a:t>
            </a:r>
            <a:r>
              <a:rPr lang="en-US" sz="1800" dirty="0"/>
              <a:t> and detectable HBV DNA (with the notable exception of patients with </a:t>
            </a:r>
            <a:r>
              <a:rPr lang="en-US" sz="1800" dirty="0" err="1"/>
              <a:t>precore</a:t>
            </a:r>
            <a:r>
              <a:rPr lang="en-US" sz="1800" dirty="0"/>
              <a:t> mutations who cannot synthesize </a:t>
            </a:r>
            <a:r>
              <a:rPr lang="en-US" sz="1800" dirty="0" err="1"/>
              <a:t>HBeAg</a:t>
            </a:r>
            <a:r>
              <a:rPr lang="en-US" sz="1800" dirty="0"/>
              <a:t>)</a:t>
            </a:r>
          </a:p>
          <a:p>
            <a:pPr>
              <a:lnSpc>
                <a:spcPct val="150000"/>
              </a:lnSpc>
            </a:pPr>
            <a:r>
              <a:rPr lang="en-US" sz="1800" dirty="0"/>
              <a:t>In self-limited HBV infections, </a:t>
            </a:r>
            <a:r>
              <a:rPr lang="en-US" sz="1800" dirty="0" err="1"/>
              <a:t>HBeAg</a:t>
            </a:r>
            <a:r>
              <a:rPr lang="en-US" sz="1800" dirty="0"/>
              <a:t> becomes undetectable shortly after peak elevations in </a:t>
            </a:r>
            <a:r>
              <a:rPr lang="en-US" sz="1800" dirty="0" err="1"/>
              <a:t>aminotransferase</a:t>
            </a:r>
            <a:r>
              <a:rPr lang="en-US" sz="1800" dirty="0"/>
              <a:t> activity, before the disappearance of </a:t>
            </a:r>
            <a:r>
              <a:rPr lang="en-US" sz="1800" dirty="0" err="1"/>
              <a:t>HBsAg</a:t>
            </a:r>
            <a:r>
              <a:rPr lang="en-US" sz="1800" dirty="0"/>
              <a:t>, and anti-</a:t>
            </a:r>
            <a:r>
              <a:rPr lang="en-US" sz="1800" dirty="0" err="1"/>
              <a:t>HBe</a:t>
            </a:r>
            <a:r>
              <a:rPr lang="en-US" sz="1800" dirty="0"/>
              <a:t> then becomes detectable, coinciding with a period of relatively lower infectivity</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45</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HBV DNA</a:t>
            </a:r>
          </a:p>
        </p:txBody>
      </p:sp>
      <p:sp>
        <p:nvSpPr>
          <p:cNvPr id="3" name="Content Placeholder 2"/>
          <p:cNvSpPr>
            <a:spLocks noGrp="1"/>
          </p:cNvSpPr>
          <p:nvPr>
            <p:ph idx="1"/>
          </p:nvPr>
        </p:nvSpPr>
        <p:spPr/>
        <p:txBody>
          <a:bodyPr>
            <a:noAutofit/>
          </a:bodyPr>
          <a:lstStyle/>
          <a:p>
            <a:pPr>
              <a:lnSpc>
                <a:spcPct val="150000"/>
              </a:lnSpc>
            </a:pPr>
            <a:r>
              <a:rPr lang="en-US" sz="1800" dirty="0"/>
              <a:t>During acute and early chronic HBV infection, HBV DNA can be detected both in serum and in </a:t>
            </a:r>
            <a:r>
              <a:rPr lang="en-US" sz="1800" dirty="0" err="1"/>
              <a:t>hepatocytes</a:t>
            </a:r>
            <a:r>
              <a:rPr lang="en-US" sz="1800" dirty="0"/>
              <a:t>.</a:t>
            </a:r>
          </a:p>
          <a:p>
            <a:pPr>
              <a:lnSpc>
                <a:spcPct val="150000"/>
              </a:lnSpc>
            </a:pPr>
            <a:r>
              <a:rPr lang="en-US" sz="1800" dirty="0"/>
              <a:t>This replicative stage of HBV infection is the time of maximal infectivity and liver injury;</a:t>
            </a:r>
          </a:p>
          <a:p>
            <a:pPr>
              <a:lnSpc>
                <a:spcPct val="150000"/>
              </a:lnSpc>
            </a:pPr>
            <a:r>
              <a:rPr lang="en-US" sz="1800" dirty="0" err="1"/>
              <a:t>HBeAg</a:t>
            </a:r>
            <a:r>
              <a:rPr lang="en-US" sz="1800" dirty="0"/>
              <a:t> is a qualitative marker and HBV DNA a quantitative marker of this replicative phase.</a:t>
            </a:r>
          </a:p>
          <a:p>
            <a:pPr>
              <a:lnSpc>
                <a:spcPct val="150000"/>
              </a:lnSpc>
            </a:pPr>
            <a:r>
              <a:rPr lang="en-US" sz="1800" dirty="0"/>
              <a:t>In the non-</a:t>
            </a:r>
            <a:r>
              <a:rPr lang="en-US" sz="1800" dirty="0" err="1"/>
              <a:t>replicative</a:t>
            </a:r>
            <a:r>
              <a:rPr lang="en-US" sz="1800" dirty="0"/>
              <a:t> phase of chronic infection, when HBV DNA is demonstrable in </a:t>
            </a:r>
            <a:r>
              <a:rPr lang="en-US" sz="1800" dirty="0" err="1"/>
              <a:t>hepatocyte</a:t>
            </a:r>
            <a:r>
              <a:rPr lang="en-US" sz="1800" dirty="0"/>
              <a:t> nuclei, it tends to be integrated into the host genome.</a:t>
            </a:r>
          </a:p>
          <a:p>
            <a:pPr>
              <a:lnSpc>
                <a:spcPct val="150000"/>
              </a:lnSpc>
            </a:pPr>
            <a:r>
              <a:rPr lang="en-US" sz="1800" dirty="0"/>
              <a:t>In this phase, liver injury tends to fall down.</a:t>
            </a:r>
          </a:p>
          <a:p>
            <a:pPr>
              <a:lnSpc>
                <a:spcPct val="150000"/>
              </a:lnSpc>
            </a:pPr>
            <a:r>
              <a:rPr lang="en-US" sz="1800" dirty="0"/>
              <a:t>Most such patients would be characterized as </a:t>
            </a:r>
            <a:r>
              <a:rPr lang="en-US" sz="1800" b="1" dirty="0"/>
              <a:t>inactive HBV carriers.</a:t>
            </a:r>
            <a:endParaRPr lang="en-US" sz="1800" dirty="0"/>
          </a:p>
        </p:txBody>
      </p:sp>
      <p:sp>
        <p:nvSpPr>
          <p:cNvPr id="6" name="Slide Number Placeholder 5"/>
          <p:cNvSpPr>
            <a:spLocks noGrp="1"/>
          </p:cNvSpPr>
          <p:nvPr>
            <p:ph type="sldNum" sz="quarter" idx="12"/>
          </p:nvPr>
        </p:nvSpPr>
        <p:spPr/>
        <p:txBody>
          <a:bodyPr/>
          <a:lstStyle/>
          <a:p>
            <a:fld id="{28B54A7E-2395-4D35-824E-25842394C6F0}" type="slidenum">
              <a:rPr lang="en-IN" smtClean="0"/>
              <a:pPr/>
              <a:t>46</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lnSpc>
                <a:spcPct val="150000"/>
              </a:lnSpc>
            </a:pPr>
            <a:r>
              <a:rPr lang="en-US" sz="1800" dirty="0"/>
              <a:t>Occasionally, </a:t>
            </a:r>
            <a:r>
              <a:rPr lang="en-US" sz="1800" dirty="0" err="1"/>
              <a:t>nonreplicative</a:t>
            </a:r>
            <a:r>
              <a:rPr lang="en-US" sz="1800" dirty="0"/>
              <a:t> HBV infection converts back to replicative infection.</a:t>
            </a:r>
          </a:p>
          <a:p>
            <a:pPr>
              <a:lnSpc>
                <a:spcPct val="150000"/>
              </a:lnSpc>
            </a:pPr>
            <a:r>
              <a:rPr lang="en-US" sz="1800" dirty="0"/>
              <a:t>Such spontaneous reactivations are accompanied by </a:t>
            </a:r>
            <a:r>
              <a:rPr lang="en-US" sz="1800" dirty="0" err="1"/>
              <a:t>reexpression</a:t>
            </a:r>
            <a:r>
              <a:rPr lang="en-US" sz="1800" dirty="0"/>
              <a:t> of </a:t>
            </a:r>
            <a:r>
              <a:rPr lang="en-US" sz="1800" dirty="0" err="1"/>
              <a:t>HBeAg</a:t>
            </a:r>
            <a:r>
              <a:rPr lang="en-US" sz="1800" dirty="0"/>
              <a:t> and HBV DNA, and sometimes of </a:t>
            </a:r>
            <a:r>
              <a:rPr lang="en-US" sz="1800" dirty="0" err="1"/>
              <a:t>IgM</a:t>
            </a:r>
            <a:r>
              <a:rPr lang="en-US" sz="1800" dirty="0"/>
              <a:t> anti-</a:t>
            </a:r>
            <a:r>
              <a:rPr lang="en-US" sz="1800" dirty="0" err="1"/>
              <a:t>HBc</a:t>
            </a:r>
            <a:r>
              <a:rPr lang="en-US" sz="1800" dirty="0"/>
              <a:t>, as well as by exacerbations of liver injury.</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47</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ACUTE HBV INFECTION</a:t>
            </a:r>
            <a:endParaRPr lang="en-US" sz="2000" u="sng" dirty="0"/>
          </a:p>
        </p:txBody>
      </p:sp>
      <p:sp>
        <p:nvSpPr>
          <p:cNvPr id="3" name="Content Placeholder 2"/>
          <p:cNvSpPr>
            <a:spLocks noGrp="1"/>
          </p:cNvSpPr>
          <p:nvPr>
            <p:ph idx="1"/>
          </p:nvPr>
        </p:nvSpPr>
        <p:spPr/>
        <p:txBody>
          <a:bodyPr>
            <a:normAutofit/>
          </a:bodyPr>
          <a:lstStyle/>
          <a:p>
            <a:pPr>
              <a:lnSpc>
                <a:spcPct val="150000"/>
              </a:lnSpc>
            </a:pPr>
            <a:r>
              <a:rPr lang="en-US" sz="1800" dirty="0"/>
              <a:t>HBs Ag (+) - positive</a:t>
            </a:r>
          </a:p>
          <a:p>
            <a:pPr>
              <a:lnSpc>
                <a:spcPct val="150000"/>
              </a:lnSpc>
            </a:pPr>
            <a:r>
              <a:rPr lang="en-US" sz="1800" dirty="0"/>
              <a:t>Anti-HBs (-) - negative</a:t>
            </a:r>
          </a:p>
          <a:p>
            <a:pPr>
              <a:lnSpc>
                <a:spcPct val="150000"/>
              </a:lnSpc>
            </a:pPr>
            <a:r>
              <a:rPr lang="en-US" sz="1800" dirty="0" err="1"/>
              <a:t>HBe</a:t>
            </a:r>
            <a:r>
              <a:rPr lang="en-US" sz="1800" dirty="0"/>
              <a:t> Ag (+) - positive</a:t>
            </a:r>
          </a:p>
          <a:p>
            <a:pPr>
              <a:lnSpc>
                <a:spcPct val="150000"/>
              </a:lnSpc>
            </a:pPr>
            <a:r>
              <a:rPr lang="en-US" sz="1800" dirty="0"/>
              <a:t>Anti- </a:t>
            </a:r>
            <a:r>
              <a:rPr lang="en-US" sz="1800" dirty="0" err="1"/>
              <a:t>HBe</a:t>
            </a:r>
            <a:r>
              <a:rPr lang="en-US" sz="1800" dirty="0"/>
              <a:t> (-) - negative</a:t>
            </a:r>
          </a:p>
          <a:p>
            <a:pPr>
              <a:lnSpc>
                <a:spcPct val="150000"/>
              </a:lnSpc>
            </a:pPr>
            <a:r>
              <a:rPr lang="en-US" sz="1800" dirty="0"/>
              <a:t>Anti-</a:t>
            </a:r>
            <a:r>
              <a:rPr lang="en-US" sz="1800" dirty="0" err="1"/>
              <a:t>HBc</a:t>
            </a:r>
            <a:r>
              <a:rPr lang="en-US" sz="1800" dirty="0"/>
              <a:t>(total) (+) - positive</a:t>
            </a:r>
          </a:p>
          <a:p>
            <a:pPr>
              <a:lnSpc>
                <a:spcPct val="150000"/>
              </a:lnSpc>
            </a:pPr>
            <a:r>
              <a:rPr lang="en-US" sz="1800" dirty="0"/>
              <a:t>Anti-</a:t>
            </a:r>
            <a:r>
              <a:rPr lang="en-US" sz="1800" dirty="0" err="1"/>
              <a:t>HBcIgM</a:t>
            </a:r>
            <a:r>
              <a:rPr lang="en-US" sz="1800" dirty="0"/>
              <a:t> (+) - positive</a:t>
            </a:r>
          </a:p>
          <a:p>
            <a:pPr>
              <a:lnSpc>
                <a:spcPct val="150000"/>
              </a:lnSpc>
            </a:pPr>
            <a:r>
              <a:rPr lang="en-US" sz="1800" dirty="0"/>
              <a:t>HBV DNA (+) - positive</a:t>
            </a:r>
          </a:p>
          <a:p>
            <a:pPr>
              <a:lnSpc>
                <a:spcPct val="150000"/>
              </a:lnSpc>
            </a:pPr>
            <a:r>
              <a:rPr lang="en-US" sz="1800" dirty="0"/>
              <a:t>Infectious Diseases,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48</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CHRONIC HBV INFECTION</a:t>
            </a:r>
          </a:p>
        </p:txBody>
      </p:sp>
      <p:sp>
        <p:nvSpPr>
          <p:cNvPr id="3" name="Content Placeholder 2"/>
          <p:cNvSpPr>
            <a:spLocks noGrp="1"/>
          </p:cNvSpPr>
          <p:nvPr>
            <p:ph idx="1"/>
          </p:nvPr>
        </p:nvSpPr>
        <p:spPr/>
        <p:txBody>
          <a:bodyPr>
            <a:normAutofit/>
          </a:bodyPr>
          <a:lstStyle/>
          <a:p>
            <a:pPr>
              <a:lnSpc>
                <a:spcPct val="150000"/>
              </a:lnSpc>
            </a:pPr>
            <a:r>
              <a:rPr lang="en-US" sz="1800" dirty="0" err="1"/>
              <a:t>HBe</a:t>
            </a:r>
            <a:r>
              <a:rPr lang="en-US" sz="1800" dirty="0"/>
              <a:t> Ag (+) positive</a:t>
            </a:r>
          </a:p>
          <a:p>
            <a:pPr>
              <a:lnSpc>
                <a:spcPct val="150000"/>
              </a:lnSpc>
            </a:pPr>
            <a:r>
              <a:rPr lang="en-US" sz="1800" dirty="0"/>
              <a:t>HBs Ag (+) positive</a:t>
            </a:r>
          </a:p>
          <a:p>
            <a:pPr>
              <a:lnSpc>
                <a:spcPct val="150000"/>
              </a:lnSpc>
            </a:pPr>
            <a:r>
              <a:rPr lang="en-US" sz="1800" dirty="0"/>
              <a:t>Anti-HBs (-) negative</a:t>
            </a:r>
          </a:p>
          <a:p>
            <a:pPr>
              <a:lnSpc>
                <a:spcPct val="150000"/>
              </a:lnSpc>
            </a:pPr>
            <a:r>
              <a:rPr lang="en-US" sz="1800" dirty="0" err="1"/>
              <a:t>HBe</a:t>
            </a:r>
            <a:r>
              <a:rPr lang="en-US" sz="1800" dirty="0"/>
              <a:t> Ag (+) positive</a:t>
            </a:r>
          </a:p>
          <a:p>
            <a:pPr>
              <a:lnSpc>
                <a:spcPct val="150000"/>
              </a:lnSpc>
            </a:pPr>
            <a:r>
              <a:rPr lang="en-US" sz="1800" dirty="0"/>
              <a:t>Anti- </a:t>
            </a:r>
            <a:r>
              <a:rPr lang="en-US" sz="1800" dirty="0" err="1"/>
              <a:t>HBe</a:t>
            </a:r>
            <a:r>
              <a:rPr lang="en-US" sz="1800" dirty="0"/>
              <a:t> (-) negative</a:t>
            </a:r>
          </a:p>
          <a:p>
            <a:pPr>
              <a:lnSpc>
                <a:spcPct val="150000"/>
              </a:lnSpc>
            </a:pPr>
            <a:r>
              <a:rPr lang="en-US" sz="1800" dirty="0"/>
              <a:t>Anti-</a:t>
            </a:r>
            <a:r>
              <a:rPr lang="en-US" sz="1800" dirty="0" err="1"/>
              <a:t>HBc</a:t>
            </a:r>
            <a:r>
              <a:rPr lang="en-US" sz="1800" dirty="0"/>
              <a:t>(total) (+) positive</a:t>
            </a:r>
          </a:p>
          <a:p>
            <a:pPr>
              <a:lnSpc>
                <a:spcPct val="150000"/>
              </a:lnSpc>
            </a:pPr>
            <a:r>
              <a:rPr lang="en-US" sz="1800" dirty="0"/>
              <a:t>Anti-</a:t>
            </a:r>
            <a:r>
              <a:rPr lang="en-US" sz="1800" dirty="0" err="1"/>
              <a:t>HBcIgM</a:t>
            </a:r>
            <a:r>
              <a:rPr lang="en-US" sz="1800" dirty="0"/>
              <a:t> (±) positive/negative</a:t>
            </a:r>
          </a:p>
          <a:p>
            <a:pPr>
              <a:lnSpc>
                <a:spcPct val="150000"/>
              </a:lnSpc>
            </a:pPr>
            <a:r>
              <a:rPr lang="en-US" sz="1800" dirty="0"/>
              <a:t>HBV DNA (+) positive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49</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EPIDEMIOLOGY</a:t>
            </a:r>
          </a:p>
        </p:txBody>
      </p:sp>
      <p:sp>
        <p:nvSpPr>
          <p:cNvPr id="3" name="Content Placeholder 2"/>
          <p:cNvSpPr>
            <a:spLocks noGrp="1"/>
          </p:cNvSpPr>
          <p:nvPr>
            <p:ph idx="1"/>
          </p:nvPr>
        </p:nvSpPr>
        <p:spPr/>
        <p:txBody>
          <a:bodyPr>
            <a:normAutofit/>
          </a:bodyPr>
          <a:lstStyle/>
          <a:p>
            <a:pPr algn="just">
              <a:lnSpc>
                <a:spcPct val="150000"/>
              </a:lnSpc>
              <a:buBlip>
                <a:blip r:embed="rId2"/>
              </a:buBlip>
            </a:pPr>
            <a:r>
              <a:rPr lang="en-US" sz="1800" dirty="0"/>
              <a:t>Viral hepatitis occurs in all parts of world, higher in resource poor countries of Asia &amp;Africa.</a:t>
            </a:r>
          </a:p>
          <a:p>
            <a:pPr algn="just">
              <a:lnSpc>
                <a:spcPct val="150000"/>
              </a:lnSpc>
              <a:buBlip>
                <a:blip r:embed="rId2"/>
              </a:buBlip>
            </a:pPr>
            <a:r>
              <a:rPr lang="en-US" sz="1800" dirty="0"/>
              <a:t>High population density, poor water quality &amp; sanitation, financial constraints, lack of education.</a:t>
            </a:r>
          </a:p>
          <a:p>
            <a:pPr algn="just">
              <a:lnSpc>
                <a:spcPct val="150000"/>
              </a:lnSpc>
              <a:buBlip>
                <a:blip r:embed="rId2"/>
              </a:buBlip>
            </a:pPr>
            <a:r>
              <a:rPr lang="en-US" sz="1800" dirty="0"/>
              <a:t>India- </a:t>
            </a:r>
            <a:r>
              <a:rPr lang="en-US" sz="1800" b="1" dirty="0"/>
              <a:t>HAV &amp; HEV infection common.</a:t>
            </a:r>
          </a:p>
          <a:p>
            <a:pPr algn="just">
              <a:lnSpc>
                <a:spcPct val="150000"/>
              </a:lnSpc>
              <a:buBlip>
                <a:blip r:embed="rId2"/>
              </a:buBlip>
            </a:pPr>
            <a:r>
              <a:rPr lang="en-US" sz="1800" dirty="0"/>
              <a:t>1-3%- chronic HBV infection.</a:t>
            </a:r>
          </a:p>
          <a:p>
            <a:pPr algn="just">
              <a:lnSpc>
                <a:spcPct val="150000"/>
              </a:lnSpc>
              <a:buBlip>
                <a:blip r:embed="rId2"/>
              </a:buBlip>
            </a:pPr>
            <a:r>
              <a:rPr lang="en-US" sz="1800" dirty="0"/>
              <a:t>0.5-1.5%- chronic HCV infection.</a:t>
            </a:r>
          </a:p>
          <a:p>
            <a:pPr algn="just">
              <a:lnSpc>
                <a:spcPct val="150000"/>
              </a:lnSpc>
              <a:buBlip>
                <a:blip r:embed="rId2"/>
              </a:buBlip>
            </a:pPr>
            <a:r>
              <a:rPr lang="en-US" sz="1800" dirty="0"/>
              <a:t>10-20% of chronic HBV infection carries HDV infection.</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CHRONIC HBV INFECTION</a:t>
            </a:r>
            <a:endParaRPr lang="en-US" sz="2000" u="sng" dirty="0"/>
          </a:p>
        </p:txBody>
      </p:sp>
      <p:sp>
        <p:nvSpPr>
          <p:cNvPr id="3" name="Content Placeholder 2"/>
          <p:cNvSpPr>
            <a:spLocks noGrp="1"/>
          </p:cNvSpPr>
          <p:nvPr>
            <p:ph idx="1"/>
          </p:nvPr>
        </p:nvSpPr>
        <p:spPr/>
        <p:txBody>
          <a:bodyPr>
            <a:normAutofit/>
          </a:bodyPr>
          <a:lstStyle/>
          <a:p>
            <a:pPr>
              <a:lnSpc>
                <a:spcPct val="150000"/>
              </a:lnSpc>
            </a:pPr>
            <a:r>
              <a:rPr lang="en-US" sz="1800" dirty="0"/>
              <a:t>HBs Ag (+) positive</a:t>
            </a:r>
          </a:p>
          <a:p>
            <a:pPr>
              <a:lnSpc>
                <a:spcPct val="150000"/>
              </a:lnSpc>
            </a:pPr>
            <a:r>
              <a:rPr lang="en-US" sz="1800" dirty="0"/>
              <a:t>Anti-HBs (-) negative</a:t>
            </a:r>
          </a:p>
          <a:p>
            <a:pPr>
              <a:lnSpc>
                <a:spcPct val="150000"/>
              </a:lnSpc>
            </a:pPr>
            <a:r>
              <a:rPr lang="en-US" sz="1800" dirty="0" err="1"/>
              <a:t>HBe</a:t>
            </a:r>
            <a:r>
              <a:rPr lang="en-US" sz="1800" dirty="0"/>
              <a:t> Ag (-) negative</a:t>
            </a:r>
          </a:p>
          <a:p>
            <a:pPr>
              <a:lnSpc>
                <a:spcPct val="150000"/>
              </a:lnSpc>
            </a:pPr>
            <a:r>
              <a:rPr lang="en-US" sz="1800" dirty="0"/>
              <a:t>Anti- </a:t>
            </a:r>
            <a:r>
              <a:rPr lang="en-US" sz="1800" dirty="0" err="1"/>
              <a:t>HBe</a:t>
            </a:r>
            <a:r>
              <a:rPr lang="en-US" sz="1800" dirty="0"/>
              <a:t> (-) negative</a:t>
            </a:r>
          </a:p>
          <a:p>
            <a:pPr>
              <a:lnSpc>
                <a:spcPct val="150000"/>
              </a:lnSpc>
            </a:pPr>
            <a:r>
              <a:rPr lang="en-US" sz="1800" dirty="0"/>
              <a:t>Anti-</a:t>
            </a:r>
            <a:r>
              <a:rPr lang="en-US" sz="1800" dirty="0" err="1"/>
              <a:t>HBc</a:t>
            </a:r>
            <a:r>
              <a:rPr lang="en-US" sz="1800" dirty="0"/>
              <a:t>(total) (+) positive</a:t>
            </a:r>
          </a:p>
          <a:p>
            <a:pPr>
              <a:lnSpc>
                <a:spcPct val="150000"/>
              </a:lnSpc>
            </a:pPr>
            <a:r>
              <a:rPr lang="en-US" sz="1800" dirty="0"/>
              <a:t>Anti-</a:t>
            </a:r>
            <a:r>
              <a:rPr lang="en-US" sz="1800" dirty="0" err="1"/>
              <a:t>HBcIgM</a:t>
            </a:r>
            <a:r>
              <a:rPr lang="en-US" sz="1800" dirty="0"/>
              <a:t> (-) negative</a:t>
            </a:r>
          </a:p>
          <a:p>
            <a:pPr>
              <a:lnSpc>
                <a:spcPct val="150000"/>
              </a:lnSpc>
            </a:pPr>
            <a:r>
              <a:rPr lang="en-US" sz="1800" dirty="0"/>
              <a:t>HBV DNA (-) negative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50</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AFTER VACCINATION</a:t>
            </a:r>
            <a:endParaRPr lang="en-US" sz="2000" u="sng" dirty="0"/>
          </a:p>
        </p:txBody>
      </p:sp>
      <p:sp>
        <p:nvSpPr>
          <p:cNvPr id="3" name="Content Placeholder 2"/>
          <p:cNvSpPr>
            <a:spLocks noGrp="1"/>
          </p:cNvSpPr>
          <p:nvPr>
            <p:ph idx="1"/>
          </p:nvPr>
        </p:nvSpPr>
        <p:spPr/>
        <p:txBody>
          <a:bodyPr>
            <a:normAutofit/>
          </a:bodyPr>
          <a:lstStyle/>
          <a:p>
            <a:pPr>
              <a:lnSpc>
                <a:spcPct val="150000"/>
              </a:lnSpc>
            </a:pPr>
            <a:r>
              <a:rPr lang="en-US" sz="1800" dirty="0"/>
              <a:t>HBs Ag (-) negative</a:t>
            </a:r>
          </a:p>
          <a:p>
            <a:pPr>
              <a:lnSpc>
                <a:spcPct val="150000"/>
              </a:lnSpc>
            </a:pPr>
            <a:r>
              <a:rPr lang="en-US" sz="1800" dirty="0"/>
              <a:t>Anti-HBs (+) positive</a:t>
            </a:r>
          </a:p>
          <a:p>
            <a:pPr>
              <a:lnSpc>
                <a:spcPct val="150000"/>
              </a:lnSpc>
            </a:pPr>
            <a:r>
              <a:rPr lang="en-US" sz="1800" dirty="0" err="1"/>
              <a:t>HBe</a:t>
            </a:r>
            <a:r>
              <a:rPr lang="en-US" sz="1800" dirty="0"/>
              <a:t> Ag (-) negative</a:t>
            </a:r>
          </a:p>
          <a:p>
            <a:pPr>
              <a:lnSpc>
                <a:spcPct val="150000"/>
              </a:lnSpc>
            </a:pPr>
            <a:r>
              <a:rPr lang="en-US" sz="1800" dirty="0"/>
              <a:t>Anti-</a:t>
            </a:r>
            <a:r>
              <a:rPr lang="en-US" sz="1800" dirty="0" err="1"/>
              <a:t>HBe</a:t>
            </a:r>
            <a:r>
              <a:rPr lang="en-US" sz="1800" dirty="0"/>
              <a:t> (-) negative</a:t>
            </a:r>
          </a:p>
          <a:p>
            <a:pPr>
              <a:lnSpc>
                <a:spcPct val="150000"/>
              </a:lnSpc>
            </a:pPr>
            <a:r>
              <a:rPr lang="en-US" sz="1800" dirty="0"/>
              <a:t>Anti-</a:t>
            </a:r>
            <a:r>
              <a:rPr lang="en-US" sz="1800" dirty="0" err="1"/>
              <a:t>HBc</a:t>
            </a:r>
            <a:r>
              <a:rPr lang="en-US" sz="1800" dirty="0"/>
              <a:t>(total) (-) negative</a:t>
            </a:r>
          </a:p>
          <a:p>
            <a:pPr>
              <a:lnSpc>
                <a:spcPct val="150000"/>
              </a:lnSpc>
            </a:pPr>
            <a:r>
              <a:rPr lang="en-US" sz="1800" dirty="0"/>
              <a:t>Anti-</a:t>
            </a:r>
            <a:r>
              <a:rPr lang="en-US" sz="1800" dirty="0" err="1"/>
              <a:t>HBcIgM</a:t>
            </a:r>
            <a:r>
              <a:rPr lang="en-US" sz="1800" dirty="0"/>
              <a:t> (-) negative</a:t>
            </a:r>
          </a:p>
          <a:p>
            <a:pPr>
              <a:lnSpc>
                <a:spcPct val="150000"/>
              </a:lnSpc>
            </a:pPr>
            <a:r>
              <a:rPr lang="en-US" sz="1800" dirty="0"/>
              <a:t>HBV DNA (-) negative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51</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Clinical and laboratory markers of acute HBV infection</a:t>
            </a:r>
            <a:endParaRPr lang="en-US" sz="2000" u="sng" dirty="0"/>
          </a:p>
        </p:txBody>
      </p:sp>
      <p:pic>
        <p:nvPicPr>
          <p:cNvPr id="1026" name="Picture 2"/>
          <p:cNvPicPr>
            <a:picLocks noGrp="1" noChangeAspect="1" noChangeArrowheads="1"/>
          </p:cNvPicPr>
          <p:nvPr>
            <p:ph idx="1"/>
          </p:nvPr>
        </p:nvPicPr>
        <p:blipFill>
          <a:blip r:embed="rId2"/>
          <a:srcRect/>
          <a:stretch>
            <a:fillRect/>
          </a:stretch>
        </p:blipFill>
        <p:spPr bwMode="auto">
          <a:xfrm>
            <a:off x="2876550" y="1548606"/>
            <a:ext cx="6638925" cy="4276725"/>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52</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CLINICAL AND LABORATORY MARKERS OF CHRONIC HBV INFECTION</a:t>
            </a:r>
            <a:endParaRPr lang="en-US" sz="2000" u="sng" dirty="0"/>
          </a:p>
        </p:txBody>
      </p:sp>
      <p:pic>
        <p:nvPicPr>
          <p:cNvPr id="2051" name="Picture 3"/>
          <p:cNvPicPr>
            <a:picLocks noGrp="1" noChangeAspect="1" noChangeArrowheads="1"/>
          </p:cNvPicPr>
          <p:nvPr>
            <p:ph idx="1"/>
          </p:nvPr>
        </p:nvPicPr>
        <p:blipFill>
          <a:blip r:embed="rId2"/>
          <a:stretch>
            <a:fillRect/>
          </a:stretch>
        </p:blipFill>
        <p:spPr bwMode="auto">
          <a:xfrm>
            <a:off x="2819400" y="1905794"/>
            <a:ext cx="6553200" cy="4191000"/>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53</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SEROLOGIC AND VIROLOGIC MARKERS</a:t>
            </a:r>
            <a:endParaRPr lang="en-US" sz="2000" u="sng" dirty="0"/>
          </a:p>
        </p:txBody>
      </p:sp>
      <p:pic>
        <p:nvPicPr>
          <p:cNvPr id="3074" name="Picture 2"/>
          <p:cNvPicPr>
            <a:picLocks noGrp="1" noChangeAspect="1" noChangeArrowheads="1"/>
          </p:cNvPicPr>
          <p:nvPr>
            <p:ph idx="1"/>
          </p:nvPr>
        </p:nvPicPr>
        <p:blipFill>
          <a:blip r:embed="rId2"/>
          <a:stretch>
            <a:fillRect/>
          </a:stretch>
        </p:blipFill>
        <p:spPr bwMode="auto">
          <a:xfrm>
            <a:off x="3090862" y="1967706"/>
            <a:ext cx="6010275" cy="4067175"/>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54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dirty="0"/>
              <a:t>DIAGNOSIS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a:lnSpc>
                <a:spcPct val="150000"/>
              </a:lnSpc>
              <a:buNone/>
            </a:pPr>
            <a:r>
              <a:rPr lang="en-US" sz="1800" dirty="0"/>
              <a:t> Serology</a:t>
            </a:r>
          </a:p>
          <a:p>
            <a:pPr>
              <a:lnSpc>
                <a:spcPct val="150000"/>
              </a:lnSpc>
              <a:buNone/>
            </a:pPr>
            <a:r>
              <a:rPr lang="en-US" sz="1800" dirty="0"/>
              <a:t> Liver Chemistry tests- AST, ALT, ALP, and total </a:t>
            </a:r>
            <a:r>
              <a:rPr lang="en-US" sz="1800" dirty="0" err="1"/>
              <a:t>Bilirubin</a:t>
            </a:r>
            <a:endParaRPr lang="en-US" sz="1800" dirty="0"/>
          </a:p>
          <a:p>
            <a:pPr>
              <a:lnSpc>
                <a:spcPct val="150000"/>
              </a:lnSpc>
              <a:buNone/>
            </a:pPr>
            <a:r>
              <a:rPr lang="en-US" sz="1800" dirty="0"/>
              <a:t> Histology-</a:t>
            </a:r>
            <a:r>
              <a:rPr lang="en-US" sz="1800" dirty="0" err="1"/>
              <a:t>Immunoperoxidase</a:t>
            </a:r>
            <a:r>
              <a:rPr lang="en-US" sz="1800" dirty="0"/>
              <a:t> staining</a:t>
            </a:r>
          </a:p>
          <a:p>
            <a:pPr>
              <a:lnSpc>
                <a:spcPct val="150000"/>
              </a:lnSpc>
              <a:buNone/>
            </a:pPr>
            <a:r>
              <a:rPr lang="en-US" sz="1800" dirty="0"/>
              <a:t> HBV Viral DNA--Most accurate marker of viral DNA and detected by PCR</a:t>
            </a:r>
          </a:p>
          <a:p>
            <a:pPr>
              <a:lnSpc>
                <a:spcPct val="150000"/>
              </a:lnSpc>
              <a:buNone/>
            </a:pPr>
            <a:r>
              <a:rPr lang="en-US" sz="1800" dirty="0"/>
              <a:t> Liver Biopsy--to determine grade(Inflammation) and stage(Fibrosis) in chronic Hepatitis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55</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3520"/>
          </a:xfrm>
        </p:spPr>
        <p:txBody>
          <a:bodyPr>
            <a:normAutofit/>
          </a:bodyPr>
          <a:lstStyle/>
          <a:p>
            <a:pPr algn="ctr"/>
            <a:r>
              <a:rPr lang="en-US" sz="2000" b="1" u="sng" dirty="0"/>
              <a:t>SEROLOGIC EVENTS</a:t>
            </a:r>
          </a:p>
        </p:txBody>
      </p:sp>
      <p:sp>
        <p:nvSpPr>
          <p:cNvPr id="3" name="Content Placeholder 2"/>
          <p:cNvSpPr>
            <a:spLocks noGrp="1"/>
          </p:cNvSpPr>
          <p:nvPr>
            <p:ph idx="1"/>
          </p:nvPr>
        </p:nvSpPr>
        <p:spPr>
          <a:xfrm>
            <a:off x="838200" y="943897"/>
            <a:ext cx="10515600" cy="5233066"/>
          </a:xfrm>
        </p:spPr>
        <p:txBody>
          <a:bodyPr>
            <a:normAutofit lnSpcReduction="10000"/>
          </a:bodyPr>
          <a:lstStyle/>
          <a:p>
            <a:pPr>
              <a:lnSpc>
                <a:spcPct val="150000"/>
              </a:lnSpc>
              <a:buNone/>
            </a:pPr>
            <a:r>
              <a:rPr lang="en-US" sz="1800" dirty="0"/>
              <a:t>1) </a:t>
            </a:r>
            <a:r>
              <a:rPr lang="en-US" sz="1800" dirty="0" err="1"/>
              <a:t>HBsAg</a:t>
            </a:r>
            <a:r>
              <a:rPr lang="en-US" sz="1800" dirty="0"/>
              <a:t> :- It is the first marker to appear in blood after infection.</a:t>
            </a:r>
          </a:p>
          <a:p>
            <a:pPr>
              <a:lnSpc>
                <a:spcPct val="150000"/>
              </a:lnSpc>
              <a:buNone/>
            </a:pPr>
            <a:r>
              <a:rPr lang="en-US" sz="1800" dirty="0"/>
              <a:t>2) Anti-HBs(</a:t>
            </a:r>
            <a:r>
              <a:rPr lang="en-US" sz="1800" dirty="0" err="1"/>
              <a:t>HBsAb</a:t>
            </a:r>
            <a:r>
              <a:rPr lang="en-US" sz="1800" dirty="0"/>
              <a:t>) :-Disappearance of </a:t>
            </a:r>
            <a:r>
              <a:rPr lang="en-US" sz="1800" dirty="0" err="1"/>
              <a:t>HBsAg</a:t>
            </a:r>
            <a:r>
              <a:rPr lang="en-US" sz="1800" dirty="0"/>
              <a:t> and the appearance of anti-HBs signals recovery from HBV infection, non-infectivity.</a:t>
            </a:r>
          </a:p>
          <a:p>
            <a:pPr>
              <a:lnSpc>
                <a:spcPct val="150000"/>
              </a:lnSpc>
              <a:buNone/>
            </a:pPr>
            <a:r>
              <a:rPr lang="en-US" sz="1800" dirty="0"/>
              <a:t>3) Anti-</a:t>
            </a:r>
            <a:r>
              <a:rPr lang="en-US" sz="1800" dirty="0" err="1"/>
              <a:t>HBc</a:t>
            </a:r>
            <a:r>
              <a:rPr lang="en-US" sz="1800" dirty="0"/>
              <a:t> :- </a:t>
            </a:r>
            <a:r>
              <a:rPr lang="en-US" sz="1800" dirty="0" err="1"/>
              <a:t>IgM</a:t>
            </a:r>
            <a:r>
              <a:rPr lang="en-US" sz="1800" dirty="0"/>
              <a:t> anti-</a:t>
            </a:r>
            <a:r>
              <a:rPr lang="en-US" sz="1800" dirty="0" err="1"/>
              <a:t>HBc</a:t>
            </a:r>
            <a:r>
              <a:rPr lang="en-US" sz="1800" dirty="0"/>
              <a:t> appears shortly after </a:t>
            </a:r>
            <a:r>
              <a:rPr lang="en-US" sz="1800" dirty="0" err="1"/>
              <a:t>HBsAg</a:t>
            </a:r>
            <a:r>
              <a:rPr lang="en-US" sz="1800" dirty="0"/>
              <a:t> is detect (</a:t>
            </a:r>
            <a:r>
              <a:rPr lang="en-US" sz="1800" dirty="0" err="1"/>
              <a:t>HBcAg</a:t>
            </a:r>
            <a:r>
              <a:rPr lang="en-US" sz="1800" dirty="0"/>
              <a:t> alone dose not appear in serum)</a:t>
            </a:r>
          </a:p>
          <a:p>
            <a:pPr lvl="1">
              <a:lnSpc>
                <a:spcPct val="150000"/>
              </a:lnSpc>
            </a:pPr>
            <a:r>
              <a:rPr lang="en-US" sz="1800" dirty="0" err="1"/>
              <a:t>IgM-HBc</a:t>
            </a:r>
            <a:r>
              <a:rPr lang="en-US" sz="1800" dirty="0"/>
              <a:t> may also or can persist for 3-6 months or longer.</a:t>
            </a:r>
          </a:p>
          <a:p>
            <a:pPr lvl="1">
              <a:lnSpc>
                <a:spcPct val="150000"/>
              </a:lnSpc>
            </a:pPr>
            <a:r>
              <a:rPr lang="en-US" sz="1800" dirty="0" err="1"/>
              <a:t>IgG-HBc</a:t>
            </a:r>
            <a:r>
              <a:rPr lang="en-US" sz="1800" dirty="0"/>
              <a:t> also appear during acute hepatitis B but persist indefinitely.</a:t>
            </a:r>
          </a:p>
          <a:p>
            <a:pPr>
              <a:lnSpc>
                <a:spcPct val="150000"/>
              </a:lnSpc>
              <a:buNone/>
            </a:pPr>
            <a:r>
              <a:rPr lang="en-US" sz="1800" dirty="0"/>
              <a:t>4) </a:t>
            </a:r>
            <a:r>
              <a:rPr lang="en-US" sz="1800" dirty="0" err="1"/>
              <a:t>HBeAg</a:t>
            </a:r>
            <a:r>
              <a:rPr lang="en-US" sz="1800" dirty="0"/>
              <a:t> :-</a:t>
            </a:r>
          </a:p>
          <a:p>
            <a:pPr lvl="1">
              <a:lnSpc>
                <a:spcPct val="150000"/>
              </a:lnSpc>
            </a:pPr>
            <a:r>
              <a:rPr lang="en-US" sz="1800" dirty="0" err="1"/>
              <a:t>HBeAg</a:t>
            </a:r>
            <a:r>
              <a:rPr lang="en-US" sz="1800" dirty="0"/>
              <a:t> appear in blood concurrently with </a:t>
            </a:r>
            <a:r>
              <a:rPr lang="en-US" sz="1800" dirty="0" err="1"/>
              <a:t>HBsAg</a:t>
            </a:r>
            <a:r>
              <a:rPr lang="en-US" sz="1800" dirty="0"/>
              <a:t>, or soon afterwards.</a:t>
            </a:r>
          </a:p>
          <a:p>
            <a:pPr lvl="1">
              <a:lnSpc>
                <a:spcPct val="150000"/>
              </a:lnSpc>
            </a:pPr>
            <a:r>
              <a:rPr lang="en-US" sz="1800" dirty="0" err="1"/>
              <a:t>HBeAg</a:t>
            </a:r>
            <a:r>
              <a:rPr lang="en-US" sz="1800" dirty="0"/>
              <a:t> is a soluble protein found only in </a:t>
            </a:r>
            <a:r>
              <a:rPr lang="en-US" sz="1800" dirty="0" err="1"/>
              <a:t>HBeAg</a:t>
            </a:r>
            <a:r>
              <a:rPr lang="en-US" sz="1800" dirty="0"/>
              <a:t> positive serum.</a:t>
            </a:r>
          </a:p>
          <a:p>
            <a:pPr lvl="1">
              <a:lnSpc>
                <a:spcPct val="150000"/>
              </a:lnSpc>
            </a:pPr>
            <a:r>
              <a:rPr lang="en-US" sz="1800" dirty="0" err="1"/>
              <a:t>HBeAg</a:t>
            </a:r>
            <a:r>
              <a:rPr lang="en-US" sz="1800" dirty="0"/>
              <a:t> indicate viral replication and infectivity.</a:t>
            </a:r>
          </a:p>
          <a:p>
            <a:pPr lvl="1">
              <a:lnSpc>
                <a:spcPct val="150000"/>
              </a:lnSpc>
            </a:pPr>
            <a:r>
              <a:rPr lang="en-US" sz="1800" dirty="0"/>
              <a:t>Persistence of </a:t>
            </a:r>
            <a:r>
              <a:rPr lang="en-US" sz="1800" dirty="0" err="1"/>
              <a:t>HBeAg</a:t>
            </a:r>
            <a:r>
              <a:rPr lang="en-US" sz="1800" dirty="0"/>
              <a:t> in serum beyond 3 month indicate an increased </a:t>
            </a:r>
            <a:r>
              <a:rPr lang="en-US" sz="1800" dirty="0" err="1"/>
              <a:t>likehood</a:t>
            </a:r>
            <a:r>
              <a:rPr lang="en-US" sz="1800" dirty="0"/>
              <a:t> of chronic hepatitis B.</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56</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stretch>
            <a:fillRect/>
          </a:stretch>
        </p:blipFill>
        <p:spPr bwMode="auto">
          <a:xfrm>
            <a:off x="2805112" y="2058194"/>
            <a:ext cx="6581775" cy="3886200"/>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57</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INTERPRETATION OF COMMON SEROLOGICAL PATTERNS IN HBV INFECTION</a:t>
            </a:r>
            <a:endParaRPr lang="en-US" sz="2000" u="sng" dirty="0"/>
          </a:p>
        </p:txBody>
      </p:sp>
      <p:pic>
        <p:nvPicPr>
          <p:cNvPr id="6146" name="Picture 2"/>
          <p:cNvPicPr>
            <a:picLocks noGrp="1" noChangeAspect="1" noChangeArrowheads="1"/>
          </p:cNvPicPr>
          <p:nvPr>
            <p:ph idx="1"/>
          </p:nvPr>
        </p:nvPicPr>
        <p:blipFill>
          <a:blip r:embed="rId2"/>
          <a:stretch>
            <a:fillRect/>
          </a:stretch>
        </p:blipFill>
        <p:spPr bwMode="auto">
          <a:xfrm>
            <a:off x="1950167" y="1825625"/>
            <a:ext cx="8291666" cy="4351338"/>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58</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b="1" u="sng" dirty="0"/>
              <a:t>PREVENTION</a:t>
            </a:r>
            <a:br>
              <a:rPr lang="en-US" sz="2000" b="1" u="sng" dirty="0"/>
            </a:br>
            <a:endParaRPr lang="en-US" sz="2000" b="1" u="sng" dirty="0"/>
          </a:p>
        </p:txBody>
      </p:sp>
      <p:sp>
        <p:nvSpPr>
          <p:cNvPr id="3" name="Content Placeholder 2"/>
          <p:cNvSpPr>
            <a:spLocks noGrp="1"/>
          </p:cNvSpPr>
          <p:nvPr>
            <p:ph idx="1"/>
          </p:nvPr>
        </p:nvSpPr>
        <p:spPr/>
        <p:txBody>
          <a:bodyPr>
            <a:normAutofit/>
          </a:bodyPr>
          <a:lstStyle/>
          <a:p>
            <a:pPr>
              <a:lnSpc>
                <a:spcPct val="150000"/>
              </a:lnSpc>
              <a:buNone/>
            </a:pPr>
            <a:r>
              <a:rPr lang="en-US" sz="1800" dirty="0"/>
              <a:t> </a:t>
            </a:r>
            <a:r>
              <a:rPr lang="en-US" sz="1800" b="1" dirty="0"/>
              <a:t>Vaccination</a:t>
            </a:r>
          </a:p>
          <a:p>
            <a:pPr>
              <a:lnSpc>
                <a:spcPct val="150000"/>
              </a:lnSpc>
              <a:buNone/>
            </a:pPr>
            <a:r>
              <a:rPr lang="en-US" sz="1800" dirty="0"/>
              <a:t>- highly effective recombinant vaccines</a:t>
            </a:r>
          </a:p>
          <a:p>
            <a:pPr>
              <a:lnSpc>
                <a:spcPct val="150000"/>
              </a:lnSpc>
              <a:buNone/>
            </a:pPr>
            <a:r>
              <a:rPr lang="en-US" sz="1800" dirty="0"/>
              <a:t> </a:t>
            </a:r>
            <a:r>
              <a:rPr lang="en-US" sz="1800" b="1" dirty="0"/>
              <a:t>Hepatitis B Immunoglobulin (HBIG)</a:t>
            </a:r>
          </a:p>
          <a:p>
            <a:pPr>
              <a:lnSpc>
                <a:spcPct val="150000"/>
              </a:lnSpc>
              <a:buNone/>
            </a:pPr>
            <a:r>
              <a:rPr lang="en-US" sz="1800" dirty="0"/>
              <a:t>-exposed within 48 hours of the incident/ neonates whose mothers are </a:t>
            </a:r>
            <a:r>
              <a:rPr lang="en-US" sz="1800" dirty="0" err="1"/>
              <a:t>HBsAg</a:t>
            </a:r>
            <a:r>
              <a:rPr lang="en-US" sz="1800" dirty="0"/>
              <a:t> and </a:t>
            </a:r>
            <a:r>
              <a:rPr lang="en-US" sz="1800" dirty="0" err="1"/>
              <a:t>HBeAg</a:t>
            </a:r>
            <a:r>
              <a:rPr lang="en-US" sz="1800" dirty="0"/>
              <a:t> positive.</a:t>
            </a:r>
          </a:p>
          <a:p>
            <a:pPr>
              <a:lnSpc>
                <a:spcPct val="150000"/>
              </a:lnSpc>
              <a:buNone/>
            </a:pPr>
            <a:r>
              <a:rPr lang="en-US" sz="1800" dirty="0"/>
              <a:t> </a:t>
            </a:r>
            <a:r>
              <a:rPr lang="en-US" sz="1800" b="1" dirty="0"/>
              <a:t>Other measures</a:t>
            </a:r>
          </a:p>
          <a:p>
            <a:pPr>
              <a:lnSpc>
                <a:spcPct val="150000"/>
              </a:lnSpc>
              <a:buNone/>
            </a:pPr>
            <a:r>
              <a:rPr lang="en-US" sz="1800" dirty="0"/>
              <a:t>-screening of blood donors, blood and body fluid precautions.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59</a:t>
            </a:fld>
            <a:endParaRPr lang="en-IN"/>
          </a:p>
        </p:txBody>
      </p:sp>
      <p:sp>
        <p:nvSpPr>
          <p:cNvPr id="7" name="Footer Placeholder 6"/>
          <p:cNvSpPr>
            <a:spLocks noGrp="1"/>
          </p:cNvSpPr>
          <p:nvPr>
            <p:ph type="ftr" sz="quarter" idx="11"/>
          </p:nvPr>
        </p:nvSpPr>
        <p:spPr/>
        <p:txBody>
          <a:bodyPr/>
          <a:lstStyle/>
          <a:p>
            <a:r>
              <a:rPr lang="en-IN" smtClean="0"/>
              <a:t>RDP</a:t>
            </a:r>
            <a:endParaRPr lang="en-I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8B54A7E-2395-4D35-824E-25842394C6F0}" type="slidenum">
              <a:rPr lang="en-IN" smtClean="0"/>
              <a:pPr/>
              <a:t>6</a:t>
            </a:fld>
            <a:endParaRPr lang="en-IN"/>
          </a:p>
        </p:txBody>
      </p:sp>
      <p:sp>
        <p:nvSpPr>
          <p:cNvPr id="7" name="Rectangle 6"/>
          <p:cNvSpPr/>
          <p:nvPr/>
        </p:nvSpPr>
        <p:spPr>
          <a:xfrm>
            <a:off x="1423851" y="1776548"/>
            <a:ext cx="8934994" cy="2715008"/>
          </a:xfrm>
          <a:prstGeom prst="rect">
            <a:avLst/>
          </a:prstGeom>
          <a:noFill/>
        </p:spPr>
        <p:txBody>
          <a:bodyPr wrap="none" lIns="91440" tIns="45720" rIns="91440" bIns="45720">
            <a:prstTxWarp prst="textChevronInverted">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HEPATITS A</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NATIONAL IMMUNIZATION SCHEDULE</a:t>
            </a:r>
          </a:p>
        </p:txBody>
      </p:sp>
      <p:pic>
        <p:nvPicPr>
          <p:cNvPr id="7170" name="Picture 2"/>
          <p:cNvPicPr>
            <a:picLocks noGrp="1" noChangeAspect="1" noChangeArrowheads="1"/>
          </p:cNvPicPr>
          <p:nvPr>
            <p:ph idx="1"/>
          </p:nvPr>
        </p:nvPicPr>
        <p:blipFill>
          <a:blip r:embed="rId2"/>
          <a:srcRect/>
          <a:stretch>
            <a:fillRect/>
          </a:stretch>
        </p:blipFill>
        <p:spPr bwMode="auto">
          <a:xfrm>
            <a:off x="2266949" y="1981994"/>
            <a:ext cx="7400925" cy="2924175"/>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28B54A7E-2395-4D35-824E-25842394C6F0}" type="slidenum">
              <a:rPr lang="en-IN" smtClean="0"/>
              <a:pPr/>
              <a:t>60</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TREATMENT</a:t>
            </a:r>
            <a:br>
              <a:rPr lang="en-US" sz="2000" b="1" u="sng" dirty="0"/>
            </a:br>
            <a:endParaRPr lang="en-US" sz="2000" b="1" u="sng" dirty="0"/>
          </a:p>
        </p:txBody>
      </p:sp>
      <p:sp>
        <p:nvSpPr>
          <p:cNvPr id="3" name="Content Placeholder 2"/>
          <p:cNvSpPr>
            <a:spLocks noGrp="1"/>
          </p:cNvSpPr>
          <p:nvPr>
            <p:ph idx="1"/>
          </p:nvPr>
        </p:nvSpPr>
        <p:spPr/>
        <p:txBody>
          <a:bodyPr>
            <a:normAutofit/>
          </a:bodyPr>
          <a:lstStyle/>
          <a:p>
            <a:pPr>
              <a:lnSpc>
                <a:spcPct val="150000"/>
              </a:lnSpc>
              <a:buNone/>
            </a:pPr>
            <a:r>
              <a:rPr lang="en-US" sz="1800" dirty="0"/>
              <a:t> Interferon Alfa (</a:t>
            </a:r>
            <a:r>
              <a:rPr lang="en-US" sz="1800" dirty="0" err="1"/>
              <a:t>Intron</a:t>
            </a:r>
            <a:r>
              <a:rPr lang="en-US" sz="1800" dirty="0"/>
              <a:t> A)- Response rate is 30 to 40%.</a:t>
            </a:r>
          </a:p>
          <a:p>
            <a:pPr>
              <a:lnSpc>
                <a:spcPct val="150000"/>
              </a:lnSpc>
              <a:buNone/>
            </a:pPr>
            <a:r>
              <a:rPr lang="en-US" sz="1800" dirty="0"/>
              <a:t> </a:t>
            </a:r>
            <a:r>
              <a:rPr lang="en-US" sz="1800" dirty="0" err="1"/>
              <a:t>Lamivudine</a:t>
            </a:r>
            <a:r>
              <a:rPr lang="en-US" sz="1800" dirty="0"/>
              <a:t> (</a:t>
            </a:r>
            <a:r>
              <a:rPr lang="en-US" sz="1800" dirty="0" err="1"/>
              <a:t>Epivir</a:t>
            </a:r>
            <a:r>
              <a:rPr lang="en-US" sz="1800" dirty="0"/>
              <a:t> HBV)- (relapse ,drug resistance)</a:t>
            </a:r>
          </a:p>
          <a:p>
            <a:pPr>
              <a:lnSpc>
                <a:spcPct val="150000"/>
              </a:lnSpc>
              <a:buNone/>
            </a:pPr>
            <a:r>
              <a:rPr lang="en-US" sz="1800" dirty="0"/>
              <a:t> </a:t>
            </a:r>
            <a:r>
              <a:rPr lang="en-US" sz="1800" dirty="0" err="1"/>
              <a:t>Adefovir</a:t>
            </a:r>
            <a:r>
              <a:rPr lang="en-US" sz="1800" dirty="0"/>
              <a:t> </a:t>
            </a:r>
            <a:r>
              <a:rPr lang="en-US" sz="1800" dirty="0" err="1"/>
              <a:t>dipivoxil</a:t>
            </a:r>
            <a:r>
              <a:rPr lang="en-US" sz="1800" dirty="0"/>
              <a:t> (</a:t>
            </a:r>
            <a:r>
              <a:rPr lang="en-US" sz="1800" dirty="0" err="1"/>
              <a:t>Hepsera</a:t>
            </a:r>
            <a:r>
              <a:rPr lang="en-US" sz="1800" dirty="0"/>
              <a:t>)</a:t>
            </a:r>
          </a:p>
        </p:txBody>
      </p:sp>
      <p:sp>
        <p:nvSpPr>
          <p:cNvPr id="6" name="Slide Number Placeholder 5"/>
          <p:cNvSpPr>
            <a:spLocks noGrp="1"/>
          </p:cNvSpPr>
          <p:nvPr>
            <p:ph type="sldNum" sz="quarter" idx="12"/>
          </p:nvPr>
        </p:nvSpPr>
        <p:spPr/>
        <p:txBody>
          <a:bodyPr/>
          <a:lstStyle/>
          <a:p>
            <a:fld id="{28B54A7E-2395-4D35-824E-25842394C6F0}" type="slidenum">
              <a:rPr lang="en-IN" smtClean="0"/>
              <a:pPr/>
              <a:t>61</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dirty="0"/>
          </a:p>
        </p:txBody>
      </p:sp>
      <p:sp>
        <p:nvSpPr>
          <p:cNvPr id="6" name="Slide Number Placeholder 5"/>
          <p:cNvSpPr>
            <a:spLocks noGrp="1"/>
          </p:cNvSpPr>
          <p:nvPr>
            <p:ph type="sldNum" sz="quarter" idx="12"/>
          </p:nvPr>
        </p:nvSpPr>
        <p:spPr/>
        <p:txBody>
          <a:bodyPr/>
          <a:lstStyle/>
          <a:p>
            <a:fld id="{28B54A7E-2395-4D35-824E-25842394C6F0}" type="slidenum">
              <a:rPr lang="en-IN" smtClean="0"/>
              <a:pPr/>
              <a:t>62</a:t>
            </a:fld>
            <a:endParaRPr lang="en-IN"/>
          </a:p>
        </p:txBody>
      </p:sp>
      <p:sp>
        <p:nvSpPr>
          <p:cNvPr id="7" name="Rectangle 6"/>
          <p:cNvSpPr/>
          <p:nvPr/>
        </p:nvSpPr>
        <p:spPr>
          <a:xfrm>
            <a:off x="1457325" y="1828800"/>
            <a:ext cx="9444038" cy="3500438"/>
          </a:xfrm>
          <a:prstGeom prst="rect">
            <a:avLst/>
          </a:prstGeom>
        </p:spPr>
        <p:txBody>
          <a:bodyPr wrap="none">
            <a:prstTxWarp prst="textChevronInverted">
              <a:avLst/>
            </a:prstTxWarp>
            <a:spAutoFit/>
          </a:bodyPr>
          <a:lstStyle/>
          <a:p>
            <a:pPr algn="ctr"/>
            <a:r>
              <a:rPr lang="en-US" sz="115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HEPATITS 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1800" dirty="0"/>
              <a:t>HCV is a single stranded RNA virus </a:t>
            </a:r>
          </a:p>
          <a:p>
            <a:r>
              <a:rPr lang="en-US" sz="1800" dirty="0"/>
              <a:t>Genus </a:t>
            </a:r>
            <a:r>
              <a:rPr lang="en-US" sz="1800" dirty="0" err="1"/>
              <a:t>Hepa-civirus</a:t>
            </a:r>
            <a:r>
              <a:rPr lang="en-US" sz="1800" dirty="0"/>
              <a:t>, (HCV) </a:t>
            </a:r>
          </a:p>
          <a:p>
            <a:r>
              <a:rPr lang="en-US" sz="1800" dirty="0"/>
              <a:t>Family </a:t>
            </a:r>
            <a:r>
              <a:rPr lang="en-US" sz="1800" dirty="0" err="1"/>
              <a:t>Flavi-viridae</a:t>
            </a:r>
            <a:r>
              <a:rPr lang="en-US" sz="1800" dirty="0"/>
              <a:t> </a:t>
            </a:r>
          </a:p>
          <a:p>
            <a:r>
              <a:rPr lang="en-US" sz="1800" dirty="0"/>
              <a:t>Characterized by a high spontaneous mutation rate </a:t>
            </a:r>
          </a:p>
          <a:p>
            <a:r>
              <a:rPr lang="en-US" sz="1800" dirty="0"/>
              <a:t>11 genotypes (90 sub-types) , (1a, 1,b, 2a, 3b etc) </a:t>
            </a:r>
          </a:p>
          <a:p>
            <a:r>
              <a:rPr lang="en-US" sz="1800" dirty="0"/>
              <a:t>USA: </a:t>
            </a:r>
          </a:p>
          <a:p>
            <a:r>
              <a:rPr lang="en-US" sz="1800" dirty="0"/>
              <a:t>Genotype 1 (subtypes 1a, 1b, and 1c) 70%–75%. </a:t>
            </a:r>
          </a:p>
          <a:p>
            <a:r>
              <a:rPr lang="en-US" sz="1800" dirty="0"/>
              <a:t>Genotypes 2 (subtypes 2a, 2b, and 2c) and 3 (3a and 3b) are less common </a:t>
            </a:r>
          </a:p>
          <a:p>
            <a:r>
              <a:rPr lang="en-US" sz="1800" dirty="0"/>
              <a:t>KSA: </a:t>
            </a:r>
          </a:p>
          <a:p>
            <a:r>
              <a:rPr lang="en-US" sz="1800" dirty="0"/>
              <a:t>Genotype 4 is common </a:t>
            </a:r>
          </a:p>
          <a:p>
            <a:r>
              <a:rPr lang="en-US" sz="1800" dirty="0"/>
              <a:t> </a:t>
            </a:r>
            <a:r>
              <a:rPr lang="en-US" sz="1800" dirty="0" err="1"/>
              <a:t>Ia</a:t>
            </a:r>
            <a:r>
              <a:rPr lang="en-US" sz="1800" dirty="0"/>
              <a:t> And </a:t>
            </a:r>
            <a:r>
              <a:rPr lang="en-US" sz="1800" dirty="0" err="1"/>
              <a:t>Ib</a:t>
            </a:r>
            <a:r>
              <a:rPr lang="en-US" sz="1800" dirty="0"/>
              <a:t> less common </a:t>
            </a:r>
          </a:p>
          <a:p>
            <a:r>
              <a:rPr lang="en-US" sz="1800" dirty="0"/>
              <a:t>Genotype 2, 3, 5 and 6 are least common</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63</a:t>
            </a:fld>
            <a:endParaRPr lang="en-IN"/>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buNone/>
            </a:pPr>
            <a:r>
              <a:rPr lang="en-US" sz="1800" dirty="0"/>
              <a:t>HCV genotype 1 is the most prevalent worldwide (49.1%), </a:t>
            </a:r>
          </a:p>
          <a:p>
            <a:pPr>
              <a:lnSpc>
                <a:spcPct val="150000"/>
              </a:lnSpc>
            </a:pPr>
            <a:r>
              <a:rPr lang="en-US" sz="1800" dirty="0"/>
              <a:t>Genotype 3 (17.9%),</a:t>
            </a:r>
          </a:p>
          <a:p>
            <a:pPr>
              <a:lnSpc>
                <a:spcPct val="150000"/>
              </a:lnSpc>
            </a:pPr>
            <a:r>
              <a:rPr lang="en-US" sz="1800" dirty="0"/>
              <a:t>Genotype 4 (16.8%) and</a:t>
            </a:r>
          </a:p>
          <a:p>
            <a:pPr>
              <a:lnSpc>
                <a:spcPct val="150000"/>
              </a:lnSpc>
            </a:pPr>
            <a:r>
              <a:rPr lang="en-US" sz="1800" dirty="0"/>
              <a:t>Genotype 2 (11.0%). </a:t>
            </a:r>
          </a:p>
          <a:p>
            <a:pPr>
              <a:lnSpc>
                <a:spcPct val="150000"/>
              </a:lnSpc>
            </a:pPr>
            <a:r>
              <a:rPr lang="en-US" sz="1800" dirty="0"/>
              <a:t>Genotypes 5 and 6 are responsible for the remaining &lt; 5%. </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64</a:t>
            </a:fld>
            <a:endParaRPr lang="en-IN"/>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u="sng" dirty="0"/>
              <a:t>EPIDEMIOLOGY</a:t>
            </a:r>
          </a:p>
        </p:txBody>
      </p:sp>
      <p:sp>
        <p:nvSpPr>
          <p:cNvPr id="3" name="Content Placeholder 2"/>
          <p:cNvSpPr>
            <a:spLocks noGrp="1"/>
          </p:cNvSpPr>
          <p:nvPr>
            <p:ph idx="1"/>
          </p:nvPr>
        </p:nvSpPr>
        <p:spPr/>
        <p:txBody>
          <a:bodyPr>
            <a:normAutofit/>
          </a:bodyPr>
          <a:lstStyle/>
          <a:p>
            <a:pPr>
              <a:lnSpc>
                <a:spcPct val="150000"/>
              </a:lnSpc>
            </a:pPr>
            <a:r>
              <a:rPr lang="en-US" sz="1800" dirty="0"/>
              <a:t>Worldwide </a:t>
            </a:r>
            <a:r>
              <a:rPr lang="en-US" sz="1800" dirty="0" err="1"/>
              <a:t>seroprevalence</a:t>
            </a:r>
            <a:r>
              <a:rPr lang="en-US" sz="1800" dirty="0"/>
              <a:t> 3% based upon anti- HCV) up to 180 million people infected chronically. </a:t>
            </a:r>
          </a:p>
          <a:p>
            <a:pPr>
              <a:lnSpc>
                <a:spcPct val="150000"/>
              </a:lnSpc>
            </a:pPr>
            <a:r>
              <a:rPr lang="en-US" sz="1800" dirty="0"/>
              <a:t>Variation in distribution 0.4% to 1.1% in North America to 9.6% to 13.6% in North Africa. </a:t>
            </a:r>
          </a:p>
          <a:p>
            <a:pPr>
              <a:lnSpc>
                <a:spcPct val="150000"/>
              </a:lnSpc>
            </a:pPr>
            <a:r>
              <a:rPr lang="en-US" sz="1800" dirty="0"/>
              <a:t>A primary cause of death from liver disease </a:t>
            </a:r>
          </a:p>
          <a:p>
            <a:pPr>
              <a:lnSpc>
                <a:spcPct val="150000"/>
              </a:lnSpc>
            </a:pPr>
            <a:r>
              <a:rPr lang="en-US" sz="1800" dirty="0"/>
              <a:t>The leading indication for liver transplantation in the United States</a:t>
            </a:r>
          </a:p>
          <a:p>
            <a:pPr>
              <a:lnSpc>
                <a:spcPct val="150000"/>
              </a:lnSpc>
            </a:pPr>
            <a:r>
              <a:rPr lang="en-US" sz="1800" dirty="0"/>
              <a:t>Deaths as a result of liver failure or HCC) will continue to rise in the next two decades </a:t>
            </a:r>
          </a:p>
          <a:p>
            <a:pPr>
              <a:lnSpc>
                <a:spcPct val="150000"/>
              </a:lnSpc>
            </a:pPr>
            <a:r>
              <a:rPr lang="en-US" sz="1800" dirty="0"/>
              <a:t>Responsible for 85% of cases associated with post-</a:t>
            </a:r>
            <a:r>
              <a:rPr lang="en-US" sz="1800" dirty="0" err="1"/>
              <a:t>transfusional</a:t>
            </a:r>
            <a:r>
              <a:rPr lang="en-US" sz="1800" dirty="0"/>
              <a:t> NANB hepatitis </a:t>
            </a:r>
          </a:p>
          <a:p>
            <a:pPr>
              <a:lnSpc>
                <a:spcPct val="150000"/>
              </a:lnSpc>
            </a:pPr>
            <a:r>
              <a:rPr lang="en-US" sz="1800" dirty="0"/>
              <a:t>Occurs among persons of all ages, highest between 20 to 39 years, with a male predominance. </a:t>
            </a:r>
          </a:p>
          <a:p>
            <a:pPr>
              <a:lnSpc>
                <a:spcPct val="150000"/>
              </a:lnSpc>
            </a:pPr>
            <a:r>
              <a:rPr lang="en-US" sz="1800" dirty="0"/>
              <a:t>Blacks have a substantially higher prevalence of chronic HCV infection than do whites.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65</a:t>
            </a:fld>
            <a:endParaRPr lang="en-IN"/>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u="sng" dirty="0"/>
              <a:t>TRANSMISSION</a:t>
            </a:r>
          </a:p>
        </p:txBody>
      </p:sp>
      <p:sp>
        <p:nvSpPr>
          <p:cNvPr id="3" name="Content Placeholder 2"/>
          <p:cNvSpPr>
            <a:spLocks noGrp="1"/>
          </p:cNvSpPr>
          <p:nvPr>
            <p:ph idx="1"/>
          </p:nvPr>
        </p:nvSpPr>
        <p:spPr/>
        <p:txBody>
          <a:bodyPr>
            <a:normAutofit fontScale="70000" lnSpcReduction="20000"/>
          </a:bodyPr>
          <a:lstStyle/>
          <a:p>
            <a:pPr>
              <a:lnSpc>
                <a:spcPct val="150000"/>
              </a:lnSpc>
            </a:pPr>
            <a:r>
              <a:rPr lang="en-US" sz="1800" dirty="0"/>
              <a:t>Mainly blood-borne (transfusion, intravenous drug abuse) </a:t>
            </a:r>
          </a:p>
          <a:p>
            <a:pPr>
              <a:lnSpc>
                <a:spcPct val="150000"/>
              </a:lnSpc>
            </a:pPr>
            <a:r>
              <a:rPr lang="en-US" sz="1800" dirty="0"/>
              <a:t>High risk: Transfusion, intravenous drug abuse </a:t>
            </a:r>
          </a:p>
          <a:p>
            <a:pPr>
              <a:lnSpc>
                <a:spcPct val="150000"/>
              </a:lnSpc>
            </a:pPr>
            <a:r>
              <a:rPr lang="en-US" sz="1800" dirty="0"/>
              <a:t>Low risk: </a:t>
            </a:r>
          </a:p>
          <a:p>
            <a:pPr>
              <a:lnSpc>
                <a:spcPct val="150000"/>
              </a:lnSpc>
            </a:pPr>
            <a:r>
              <a:rPr lang="en-US" sz="1800" dirty="0" err="1"/>
              <a:t>Hemodialysis</a:t>
            </a:r>
            <a:r>
              <a:rPr lang="en-US" sz="1800" dirty="0"/>
              <a:t> continuous </a:t>
            </a:r>
          </a:p>
          <a:p>
            <a:pPr>
              <a:lnSpc>
                <a:spcPct val="150000"/>
              </a:lnSpc>
            </a:pPr>
            <a:r>
              <a:rPr lang="en-US" sz="1800" dirty="0"/>
              <a:t>Snorting cocaine or other drugs </a:t>
            </a:r>
          </a:p>
          <a:p>
            <a:pPr>
              <a:lnSpc>
                <a:spcPct val="150000"/>
              </a:lnSpc>
            </a:pPr>
            <a:r>
              <a:rPr lang="en-US" sz="1800" dirty="0"/>
              <a:t>Occupational exposure needle stick , health workers </a:t>
            </a:r>
          </a:p>
          <a:p>
            <a:pPr>
              <a:lnSpc>
                <a:spcPct val="150000"/>
              </a:lnSpc>
            </a:pPr>
            <a:r>
              <a:rPr lang="en-US" sz="1800" dirty="0"/>
              <a:t>Body piercing and acupuncture with unsterilized needle </a:t>
            </a:r>
          </a:p>
          <a:p>
            <a:pPr>
              <a:lnSpc>
                <a:spcPct val="150000"/>
              </a:lnSpc>
            </a:pPr>
            <a:r>
              <a:rPr lang="en-US" sz="1800" dirty="0"/>
              <a:t>Tattooing </a:t>
            </a:r>
          </a:p>
          <a:p>
            <a:pPr>
              <a:lnSpc>
                <a:spcPct val="150000"/>
              </a:lnSpc>
            </a:pPr>
            <a:r>
              <a:rPr lang="en-US" sz="1800" dirty="0"/>
              <a:t>From pregnant mother to child </a:t>
            </a:r>
          </a:p>
          <a:p>
            <a:pPr>
              <a:lnSpc>
                <a:spcPct val="150000"/>
              </a:lnSpc>
            </a:pPr>
            <a:r>
              <a:rPr lang="en-US" sz="1800" dirty="0"/>
              <a:t>Nonsexual household contacts (rare) </a:t>
            </a:r>
          </a:p>
          <a:p>
            <a:pPr>
              <a:lnSpc>
                <a:spcPct val="150000"/>
              </a:lnSpc>
            </a:pPr>
            <a:r>
              <a:rPr lang="en-US" sz="1800" dirty="0"/>
              <a:t>Sharing razors and/or toothbrushes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66</a:t>
            </a:fld>
            <a:endParaRPr lang="en-IN"/>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PATHOGENESIS: REPLICATION IN LIVER CELLS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67</a:t>
            </a:fld>
            <a:endParaRPr lang="en-IN"/>
          </a:p>
        </p:txBody>
      </p:sp>
      <p:sp>
        <p:nvSpPr>
          <p:cNvPr id="7" name="object 8"/>
          <p:cNvSpPr/>
          <p:nvPr/>
        </p:nvSpPr>
        <p:spPr>
          <a:xfrm>
            <a:off x="300037" y="614363"/>
            <a:ext cx="11158537" cy="5886450"/>
          </a:xfrm>
          <a:prstGeom prst="rect">
            <a:avLst/>
          </a:prstGeom>
          <a:blipFill>
            <a:blip r:embed="rId2" cstate="print"/>
            <a:stretch>
              <a:fillRect/>
            </a:stretch>
          </a:blipFill>
        </p:spPr>
        <p:txBody>
          <a:bodyPr wrap="square" lIns="0" tIns="0" rIns="0" bIns="0" rtlCol="0"/>
          <a:lstStyle/>
          <a:p>
            <a:endParaRPr/>
          </a:p>
        </p:txBody>
      </p:sp>
      <p:sp>
        <p:nvSpPr>
          <p:cNvPr id="3" name="Footer Placeholder 2"/>
          <p:cNvSpPr>
            <a:spLocks noGrp="1"/>
          </p:cNvSpPr>
          <p:nvPr>
            <p:ph type="ftr" sz="quarter" idx="11"/>
          </p:nvPr>
        </p:nvSpPr>
        <p:spPr/>
        <p:txBody>
          <a:bodyPr/>
          <a:lstStyle/>
          <a:p>
            <a:r>
              <a:rPr lang="en-IN" smtClean="0"/>
              <a:t>RDP</a:t>
            </a:r>
            <a:endParaRPr lang="en-IN"/>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150000"/>
              </a:lnSpc>
            </a:pPr>
            <a:r>
              <a:rPr lang="en-US" sz="1700" dirty="0"/>
              <a:t>Direct cell injury due to viral replication </a:t>
            </a:r>
          </a:p>
          <a:p>
            <a:pPr>
              <a:lnSpc>
                <a:spcPct val="150000"/>
              </a:lnSpc>
            </a:pPr>
            <a:r>
              <a:rPr lang="en-US" sz="1700" dirty="0"/>
              <a:t>Genotype 1 is associated with higher viral replication, </a:t>
            </a:r>
          </a:p>
          <a:p>
            <a:pPr>
              <a:lnSpc>
                <a:spcPct val="150000"/>
              </a:lnSpc>
            </a:pPr>
            <a:r>
              <a:rPr lang="en-US" sz="1700" dirty="0"/>
              <a:t>Genotype 1b associated with more progressive liver disease </a:t>
            </a:r>
          </a:p>
          <a:p>
            <a:pPr>
              <a:lnSpc>
                <a:spcPct val="150000"/>
              </a:lnSpc>
            </a:pPr>
            <a:r>
              <a:rPr lang="en-US" sz="1700" dirty="0"/>
              <a:t>Immune mediated cell injury: </a:t>
            </a:r>
          </a:p>
          <a:p>
            <a:pPr>
              <a:lnSpc>
                <a:spcPct val="150000"/>
              </a:lnSpc>
            </a:pPr>
            <a:r>
              <a:rPr lang="en-US" sz="1700" dirty="0"/>
              <a:t>CD8+ and CD4+ lymphocytes in portal, </a:t>
            </a:r>
            <a:r>
              <a:rPr lang="en-US" sz="1700" dirty="0" err="1"/>
              <a:t>peri</a:t>
            </a:r>
            <a:r>
              <a:rPr lang="en-US" sz="1700" dirty="0"/>
              <a:t>-portal, and lobular areas in patients with HCV infection</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68</a:t>
            </a:fld>
            <a:endParaRPr lang="en-IN"/>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CLINICAL PRESENTATION</a:t>
            </a:r>
          </a:p>
        </p:txBody>
      </p:sp>
      <p:sp>
        <p:nvSpPr>
          <p:cNvPr id="3" name="Content Placeholder 2"/>
          <p:cNvSpPr>
            <a:spLocks noGrp="1"/>
          </p:cNvSpPr>
          <p:nvPr>
            <p:ph idx="1"/>
          </p:nvPr>
        </p:nvSpPr>
        <p:spPr>
          <a:xfrm>
            <a:off x="566737" y="1385892"/>
            <a:ext cx="10972801" cy="4525963"/>
          </a:xfrm>
        </p:spPr>
        <p:txBody>
          <a:bodyPr numCol="2">
            <a:noAutofit/>
          </a:bodyPr>
          <a:lstStyle/>
          <a:p>
            <a:pPr>
              <a:lnSpc>
                <a:spcPct val="150000"/>
              </a:lnSpc>
            </a:pPr>
            <a:r>
              <a:rPr lang="en-US" sz="1800" dirty="0"/>
              <a:t>Acute: less than 6 months </a:t>
            </a:r>
          </a:p>
          <a:p>
            <a:pPr>
              <a:lnSpc>
                <a:spcPct val="150000"/>
              </a:lnSpc>
            </a:pPr>
            <a:r>
              <a:rPr lang="en-US" sz="1800" dirty="0"/>
              <a:t>Usually asymptomatic;</a:t>
            </a:r>
          </a:p>
          <a:p>
            <a:pPr>
              <a:lnSpc>
                <a:spcPct val="150000"/>
              </a:lnSpc>
            </a:pPr>
            <a:r>
              <a:rPr lang="en-US" sz="1800" dirty="0"/>
              <a:t>if Symptoms do appear, they are generally nonspecific: fatigue, weakness, anorexia, and jaundice; typically appear within 4–12 hours after exposure. </a:t>
            </a:r>
          </a:p>
          <a:p>
            <a:pPr>
              <a:lnSpc>
                <a:spcPct val="150000"/>
              </a:lnSpc>
            </a:pPr>
            <a:r>
              <a:rPr lang="en-US" sz="1800" dirty="0"/>
              <a:t>Rapid progression to </a:t>
            </a:r>
            <a:r>
              <a:rPr lang="en-US" sz="1800" dirty="0" err="1"/>
              <a:t>fulminant</a:t>
            </a:r>
            <a:r>
              <a:rPr lang="en-US" sz="1800" dirty="0"/>
              <a:t> liver disease is infrequent. </a:t>
            </a:r>
          </a:p>
          <a:p>
            <a:pPr>
              <a:lnSpc>
                <a:spcPct val="150000"/>
              </a:lnSpc>
            </a:pPr>
            <a:r>
              <a:rPr lang="en-US" sz="1800" dirty="0"/>
              <a:t>Diagnosis of acute infection is extremely rare. </a:t>
            </a:r>
          </a:p>
          <a:p>
            <a:pPr>
              <a:lnSpc>
                <a:spcPct val="150000"/>
              </a:lnSpc>
            </a:pPr>
            <a:r>
              <a:rPr lang="en-US" sz="1800" dirty="0"/>
              <a:t>Chronic: more than 6 months </a:t>
            </a:r>
          </a:p>
          <a:p>
            <a:pPr>
              <a:lnSpc>
                <a:spcPct val="150000"/>
              </a:lnSpc>
            </a:pPr>
            <a:r>
              <a:rPr lang="en-US" sz="1800" dirty="0"/>
              <a:t>Most chronically ill patients with HCV infection remain asymptomatic for years, presenting with symptoms during the fifth and sixth decades of life </a:t>
            </a:r>
          </a:p>
          <a:p>
            <a:pPr>
              <a:lnSpc>
                <a:spcPct val="150000"/>
              </a:lnSpc>
            </a:pPr>
            <a:r>
              <a:rPr lang="en-US" sz="1800" dirty="0"/>
              <a:t>Most who present for medical attention have chronic infection;</a:t>
            </a:r>
          </a:p>
          <a:p>
            <a:pPr>
              <a:lnSpc>
                <a:spcPct val="150000"/>
              </a:lnSpc>
            </a:pPr>
            <a:r>
              <a:rPr lang="en-US" sz="1800" dirty="0"/>
              <a:t> Anorexia, abdominal pain, fever, jaundice, malaise, nausea, </a:t>
            </a:r>
          </a:p>
          <a:p>
            <a:pPr>
              <a:lnSpc>
                <a:spcPct val="150000"/>
              </a:lnSpc>
            </a:pPr>
            <a:r>
              <a:rPr lang="en-US" sz="1800" dirty="0"/>
              <a:t> Symptoms associated with </a:t>
            </a:r>
            <a:r>
              <a:rPr lang="en-US" sz="1800" dirty="0" err="1"/>
              <a:t>hepatocellular</a:t>
            </a:r>
            <a:r>
              <a:rPr lang="en-US" sz="1800" dirty="0"/>
              <a:t> carcinoma and liver cirrhosis. </a:t>
            </a:r>
          </a:p>
          <a:p>
            <a:pPr>
              <a:lnSpc>
                <a:spcPct val="150000"/>
              </a:lnSpc>
            </a:pPr>
            <a:r>
              <a:rPr lang="en-US" sz="1800" dirty="0" err="1"/>
              <a:t>Extrahepatic</a:t>
            </a:r>
            <a:r>
              <a:rPr lang="en-US" sz="1800" dirty="0"/>
              <a:t> disease (e.g., </a:t>
            </a:r>
            <a:r>
              <a:rPr lang="en-US" sz="1800" dirty="0" err="1"/>
              <a:t>cryoglobulinemia</a:t>
            </a:r>
            <a:r>
              <a:rPr lang="en-US" sz="1800" dirty="0"/>
              <a:t>, </a:t>
            </a:r>
            <a:r>
              <a:rPr lang="en-US" sz="1800" dirty="0" err="1"/>
              <a:t>glomerulonephritis</a:t>
            </a:r>
            <a:r>
              <a:rPr lang="en-US" sz="1800" dirty="0"/>
              <a:t>) may also be present. </a:t>
            </a:r>
          </a:p>
          <a:p>
            <a:pPr>
              <a:lnSpc>
                <a:spcPct val="150000"/>
              </a:lnSpc>
            </a:pPr>
            <a:r>
              <a:rPr lang="en-US" sz="1800" dirty="0"/>
              <a:t>The level of virus in the serum (HCV RNA) is not highly correlated with stage of disease. </a:t>
            </a:r>
          </a:p>
        </p:txBody>
      </p:sp>
      <p:sp>
        <p:nvSpPr>
          <p:cNvPr id="6" name="Slide Number Placeholder 5"/>
          <p:cNvSpPr>
            <a:spLocks noGrp="1"/>
          </p:cNvSpPr>
          <p:nvPr>
            <p:ph type="sldNum" sz="quarter" idx="12"/>
          </p:nvPr>
        </p:nvSpPr>
        <p:spPr/>
        <p:txBody>
          <a:bodyPr/>
          <a:lstStyle/>
          <a:p>
            <a:fld id="{28B54A7E-2395-4D35-824E-25842394C6F0}" type="slidenum">
              <a:rPr lang="en-IN" smtClean="0"/>
              <a:pPr/>
              <a:t>69</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000" b="1" u="sng" dirty="0"/>
              <a:t>HEPATITIS A</a:t>
            </a:r>
          </a:p>
        </p:txBody>
      </p:sp>
      <p:sp>
        <p:nvSpPr>
          <p:cNvPr id="3" name="Content Placeholder 2"/>
          <p:cNvSpPr>
            <a:spLocks noGrp="1"/>
          </p:cNvSpPr>
          <p:nvPr>
            <p:ph idx="1"/>
          </p:nvPr>
        </p:nvSpPr>
        <p:spPr/>
        <p:txBody>
          <a:bodyPr>
            <a:normAutofit/>
          </a:bodyPr>
          <a:lstStyle/>
          <a:p>
            <a:pPr>
              <a:lnSpc>
                <a:spcPct val="150000"/>
              </a:lnSpc>
              <a:buBlip>
                <a:blip r:embed="rId2"/>
              </a:buBlip>
            </a:pPr>
            <a:r>
              <a:rPr lang="en-US" sz="1800" dirty="0"/>
              <a:t>Hepatitis A is a viral liver damage that can cause mild to severe illness.</a:t>
            </a:r>
          </a:p>
          <a:p>
            <a:pPr>
              <a:lnSpc>
                <a:spcPct val="150000"/>
              </a:lnSpc>
              <a:buBlip>
                <a:blip r:embed="rId2"/>
              </a:buBlip>
            </a:pPr>
            <a:r>
              <a:rPr lang="en-US" sz="1800" dirty="0"/>
              <a:t>Unlike hepatitis B &amp; C, hepatitis A infection does not cause chronic liver disease and is rarely fatal, but cause debilitating symptoms and lead to acute liver failure, which is associated with higher mortality.</a:t>
            </a:r>
          </a:p>
          <a:p>
            <a:pPr>
              <a:lnSpc>
                <a:spcPct val="150000"/>
              </a:lnSpc>
              <a:buBlip>
                <a:blip r:embed="rId2"/>
              </a:buBlip>
            </a:pPr>
            <a:r>
              <a:rPr lang="en-US" sz="1800" dirty="0"/>
              <a:t>The disease is heralded by non-specific symptoms such as fever, chills, headache, fatigue, generalized weakness and aches and pains, followed by anorexia, nausea, vomiting, dark urine and jaundice.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7</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ooter Placeholder 8"/>
          <p:cNvSpPr>
            <a:spLocks noGrp="1"/>
          </p:cNvSpPr>
          <p:nvPr>
            <p:ph type="ftr" sz="quarter" idx="11"/>
          </p:nvPr>
        </p:nvSpPr>
        <p:spPr/>
        <p:txBody>
          <a:bodyPr/>
          <a:lstStyle/>
          <a:p>
            <a:r>
              <a:rPr lang="en-IN" smtClean="0"/>
              <a:t>RDP</a:t>
            </a:r>
            <a:endParaRPr lang="en-IN"/>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HCV INFECTION: COURSE OF DISEASE</a:t>
            </a:r>
          </a:p>
        </p:txBody>
      </p:sp>
      <p:sp>
        <p:nvSpPr>
          <p:cNvPr id="3" name="Content Placeholder 2"/>
          <p:cNvSpPr>
            <a:spLocks noGrp="1"/>
          </p:cNvSpPr>
          <p:nvPr>
            <p:ph idx="1"/>
          </p:nvPr>
        </p:nvSpPr>
        <p:spPr>
          <a:xfrm>
            <a:off x="609600" y="1128714"/>
            <a:ext cx="10972801" cy="4997454"/>
          </a:xfrm>
        </p:spPr>
        <p:txBody>
          <a:bodyPr>
            <a:normAutofit fontScale="85000" lnSpcReduction="10000"/>
          </a:bodyPr>
          <a:lstStyle/>
          <a:p>
            <a:pPr>
              <a:lnSpc>
                <a:spcPct val="150000"/>
              </a:lnSpc>
            </a:pPr>
            <a:r>
              <a:rPr lang="en-US" sz="1800" dirty="0"/>
              <a:t>Asymptomatic: 30% </a:t>
            </a:r>
          </a:p>
          <a:p>
            <a:pPr>
              <a:lnSpc>
                <a:spcPct val="150000"/>
              </a:lnSpc>
            </a:pPr>
            <a:r>
              <a:rPr lang="en-US" sz="1800" dirty="0"/>
              <a:t>Moderate to severe hepatitis in 30% </a:t>
            </a:r>
          </a:p>
          <a:p>
            <a:pPr>
              <a:lnSpc>
                <a:spcPct val="150000"/>
              </a:lnSpc>
            </a:pPr>
            <a:r>
              <a:rPr lang="en-US" sz="1800" dirty="0"/>
              <a:t>Acute:  Antibodies against HCV (anti-HCV) in the blood indicate infection. About 15% to 45% of patients have acute hepatitis C that resolves without any further complication </a:t>
            </a:r>
          </a:p>
          <a:p>
            <a:pPr>
              <a:lnSpc>
                <a:spcPct val="150000"/>
              </a:lnSpc>
            </a:pPr>
            <a:r>
              <a:rPr lang="en-US" sz="1800" dirty="0"/>
              <a:t>Chronic:  In 70% of cases: when infection persists for more than 6 months and viral replication is confirmed by HCV RNA levels, because of Ineffective host immune system, with </a:t>
            </a:r>
            <a:r>
              <a:rPr lang="en-US" sz="1800" dirty="0" err="1"/>
              <a:t>cytotoxic</a:t>
            </a:r>
            <a:r>
              <a:rPr lang="en-US" sz="1800" dirty="0"/>
              <a:t> T lymphocytes unable to eradicate the HCV, </a:t>
            </a:r>
          </a:p>
          <a:p>
            <a:pPr>
              <a:lnSpc>
                <a:spcPct val="150000"/>
              </a:lnSpc>
            </a:pPr>
            <a:r>
              <a:rPr lang="en-US" sz="1800" dirty="0"/>
              <a:t>Approximately 55% to 85% of chronic cases progress to mild, moderate, or severe hepatitis (Child-Pugh score).</a:t>
            </a:r>
          </a:p>
          <a:p>
            <a:pPr>
              <a:lnSpc>
                <a:spcPct val="150000"/>
              </a:lnSpc>
            </a:pPr>
            <a:r>
              <a:rPr lang="en-US" sz="1800" dirty="0"/>
              <a:t>In 15% to 30% Persistent damage to hepatic cells leading to cirrhosis after several decades of infection </a:t>
            </a:r>
          </a:p>
          <a:p>
            <a:pPr>
              <a:lnSpc>
                <a:spcPct val="150000"/>
              </a:lnSpc>
            </a:pPr>
            <a:r>
              <a:rPr lang="en-US" sz="1800" dirty="0"/>
              <a:t>Factors for cirrhosis: obesity, diabetes, heavy alcohol use, male sex, and </a:t>
            </a:r>
            <a:r>
              <a:rPr lang="en-US" sz="1800" dirty="0" err="1"/>
              <a:t>coinfections</a:t>
            </a:r>
            <a:r>
              <a:rPr lang="en-US" sz="1800" dirty="0"/>
              <a:t> with HIV or HBV. Age over 40 years at the time of infection</a:t>
            </a:r>
          </a:p>
          <a:p>
            <a:pPr>
              <a:lnSpc>
                <a:spcPct val="150000"/>
              </a:lnSpc>
            </a:pPr>
            <a:r>
              <a:rPr lang="en-US" sz="1800" dirty="0"/>
              <a:t>5-year mortality with compensated cirrhosis 9%, </a:t>
            </a:r>
          </a:p>
          <a:p>
            <a:pPr>
              <a:lnSpc>
                <a:spcPct val="150000"/>
              </a:lnSpc>
            </a:pPr>
            <a:r>
              <a:rPr lang="en-US" sz="1800" dirty="0"/>
              <a:t>5-year mortality with </a:t>
            </a:r>
            <a:r>
              <a:rPr lang="en-US" sz="1800" dirty="0" err="1"/>
              <a:t>Decompensated</a:t>
            </a:r>
            <a:r>
              <a:rPr lang="en-US" sz="1800" dirty="0"/>
              <a:t> cirrhosis 50%  Once cirrhosis is confirmed, the risk of developing HCC is about 2% to 4% per year</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70</a:t>
            </a:fld>
            <a:endParaRPr lang="en-IN"/>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COURSE OF THE DISEASE</a:t>
            </a:r>
          </a:p>
        </p:txBody>
      </p:sp>
      <p:sp>
        <p:nvSpPr>
          <p:cNvPr id="3" name="Content Placeholder 2"/>
          <p:cNvSpPr>
            <a:spLocks noGrp="1"/>
          </p:cNvSpPr>
          <p:nvPr>
            <p:ph idx="1"/>
          </p:nvPr>
        </p:nvSpPr>
        <p:spPr/>
        <p:txBody>
          <a:bodyPr>
            <a:normAutofit/>
          </a:bodyPr>
          <a:lstStyle/>
          <a:p>
            <a:r>
              <a:rPr lang="en-US" sz="1800" dirty="0" err="1"/>
              <a:t>Hepatocellular</a:t>
            </a:r>
            <a:r>
              <a:rPr lang="en-US" sz="1800" dirty="0"/>
              <a:t> Carcinoma in HCV infection </a:t>
            </a:r>
          </a:p>
          <a:p>
            <a:r>
              <a:rPr lang="en-US" sz="1800" dirty="0"/>
              <a:t>1% to 4% of patients per year during the first 5 years after cirrhosis develop </a:t>
            </a:r>
            <a:r>
              <a:rPr lang="en-US" sz="1800" dirty="0" err="1"/>
              <a:t>hepatocellular</a:t>
            </a:r>
            <a:r>
              <a:rPr lang="en-US" sz="1800" dirty="0"/>
              <a:t> carcinoma </a:t>
            </a:r>
          </a:p>
          <a:p>
            <a:r>
              <a:rPr lang="en-US" sz="1800" dirty="0"/>
              <a:t>7% after 5 years of cirrhosis </a:t>
            </a:r>
          </a:p>
          <a:p>
            <a:r>
              <a:rPr lang="en-US" sz="1800" dirty="0"/>
              <a:t>14% at 10 years; </a:t>
            </a:r>
          </a:p>
          <a:p>
            <a:r>
              <a:rPr lang="en-US" sz="1800" dirty="0"/>
              <a:t>Higher in men </a:t>
            </a:r>
          </a:p>
          <a:p>
            <a:r>
              <a:rPr lang="en-US" sz="1800" dirty="0"/>
              <a:t>Higher in older patients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71</a:t>
            </a:fld>
            <a:endParaRPr lang="en-IN"/>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SPONTANEOUS RESOLUTION</a:t>
            </a:r>
          </a:p>
        </p:txBody>
      </p:sp>
      <p:sp>
        <p:nvSpPr>
          <p:cNvPr id="3" name="Content Placeholder 2"/>
          <p:cNvSpPr>
            <a:spLocks noGrp="1"/>
          </p:cNvSpPr>
          <p:nvPr>
            <p:ph idx="1"/>
          </p:nvPr>
        </p:nvSpPr>
        <p:spPr>
          <a:xfrm>
            <a:off x="609600" y="1600204"/>
            <a:ext cx="11206163" cy="4525963"/>
          </a:xfrm>
        </p:spPr>
        <p:txBody>
          <a:bodyPr>
            <a:normAutofit/>
          </a:bodyPr>
          <a:lstStyle/>
          <a:p>
            <a:pPr>
              <a:lnSpc>
                <a:spcPct val="150000"/>
              </a:lnSpc>
            </a:pPr>
            <a:r>
              <a:rPr lang="en-US" sz="1800" b="1" dirty="0"/>
              <a:t>Early studies </a:t>
            </a:r>
          </a:p>
          <a:p>
            <a:pPr>
              <a:lnSpc>
                <a:spcPct val="150000"/>
              </a:lnSpc>
            </a:pPr>
            <a:r>
              <a:rPr lang="en-US" sz="1800" dirty="0"/>
              <a:t>15–25% of persons who developed transfusion associated acute hepatitis C, </a:t>
            </a:r>
          </a:p>
          <a:p>
            <a:pPr>
              <a:lnSpc>
                <a:spcPct val="150000"/>
              </a:lnSpc>
            </a:pPr>
            <a:r>
              <a:rPr lang="en-US" sz="1800" dirty="0"/>
              <a:t>14–29% HCV-infected blood donors, persons with ‘community-acquired’ infection, IV drug abusers and children with leukemia </a:t>
            </a:r>
          </a:p>
          <a:p>
            <a:pPr>
              <a:lnSpc>
                <a:spcPct val="150000"/>
              </a:lnSpc>
            </a:pPr>
            <a:r>
              <a:rPr lang="en-US" sz="1800" b="1" dirty="0"/>
              <a:t>Later studies: </a:t>
            </a:r>
          </a:p>
          <a:p>
            <a:pPr>
              <a:lnSpc>
                <a:spcPct val="150000"/>
              </a:lnSpc>
            </a:pPr>
            <a:r>
              <a:rPr lang="en-US" sz="1800" dirty="0"/>
              <a:t>42 and 45%. among infected children, young women and even some persons with community-acquired hepatitis C </a:t>
            </a:r>
          </a:p>
          <a:p>
            <a:pPr>
              <a:lnSpc>
                <a:spcPct val="150000"/>
              </a:lnSpc>
            </a:pPr>
            <a:r>
              <a:rPr lang="en-US" sz="1800" dirty="0"/>
              <a:t>Young age at the time of infection is an important determinant of the likelihood of spontaneous recovery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72</a:t>
            </a:fld>
            <a:endParaRPr lang="en-IN"/>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EXTRA-HEPATIC MANIFESTATIONS</a:t>
            </a:r>
          </a:p>
        </p:txBody>
      </p:sp>
      <p:sp>
        <p:nvSpPr>
          <p:cNvPr id="3" name="Content Placeholder 2"/>
          <p:cNvSpPr>
            <a:spLocks noGrp="1"/>
          </p:cNvSpPr>
          <p:nvPr>
            <p:ph idx="1"/>
          </p:nvPr>
        </p:nvSpPr>
        <p:spPr/>
        <p:txBody>
          <a:bodyPr>
            <a:normAutofit/>
          </a:bodyPr>
          <a:lstStyle/>
          <a:p>
            <a:pPr>
              <a:lnSpc>
                <a:spcPct val="150000"/>
              </a:lnSpc>
            </a:pPr>
            <a:r>
              <a:rPr lang="en-US" sz="1800" dirty="0"/>
              <a:t>Rheumatoid arthritis </a:t>
            </a:r>
          </a:p>
          <a:p>
            <a:pPr>
              <a:lnSpc>
                <a:spcPct val="150000"/>
              </a:lnSpc>
            </a:pPr>
            <a:r>
              <a:rPr lang="en-US" sz="1800" dirty="0" err="1"/>
              <a:t>Glomerulonephritis</a:t>
            </a:r>
            <a:r>
              <a:rPr lang="en-US" sz="1800" dirty="0"/>
              <a:t> </a:t>
            </a:r>
          </a:p>
          <a:p>
            <a:pPr>
              <a:lnSpc>
                <a:spcPct val="150000"/>
              </a:lnSpc>
            </a:pPr>
            <a:r>
              <a:rPr lang="en-US" sz="1800" dirty="0" err="1"/>
              <a:t>Cryo-globenemia</a:t>
            </a:r>
            <a:endParaRPr lang="en-US" sz="1800"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73</a:t>
            </a:fld>
            <a:endParaRPr lang="en-IN"/>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313" y="0"/>
            <a:ext cx="10972801" cy="928688"/>
          </a:xfrm>
        </p:spPr>
        <p:txBody>
          <a:bodyPr>
            <a:normAutofit/>
          </a:bodyPr>
          <a:lstStyle/>
          <a:p>
            <a:r>
              <a:rPr lang="en-US" sz="2000" b="1" u="sng" dirty="0"/>
              <a:t>LAB TESTING IN HCV INFECTION</a:t>
            </a:r>
          </a:p>
        </p:txBody>
      </p:sp>
      <p:sp>
        <p:nvSpPr>
          <p:cNvPr id="3" name="Content Placeholder 2"/>
          <p:cNvSpPr>
            <a:spLocks noGrp="1"/>
          </p:cNvSpPr>
          <p:nvPr>
            <p:ph idx="1"/>
          </p:nvPr>
        </p:nvSpPr>
        <p:spPr>
          <a:xfrm>
            <a:off x="609600" y="842964"/>
            <a:ext cx="10972801" cy="5472112"/>
          </a:xfrm>
        </p:spPr>
        <p:txBody>
          <a:bodyPr>
            <a:noAutofit/>
          </a:bodyPr>
          <a:lstStyle/>
          <a:p>
            <a:pPr>
              <a:lnSpc>
                <a:spcPct val="150000"/>
              </a:lnSpc>
            </a:pPr>
            <a:r>
              <a:rPr lang="en-US" sz="1400" b="1" dirty="0"/>
              <a:t>Antibody to HCV (anti-HCV) </a:t>
            </a:r>
          </a:p>
          <a:p>
            <a:pPr>
              <a:lnSpc>
                <a:spcPct val="150000"/>
              </a:lnSpc>
            </a:pPr>
            <a:r>
              <a:rPr lang="en-US" sz="1400" dirty="0"/>
              <a:t>Used for screening and diagnosing HCV infection. Positive result should be confirmed by HCV RNA testing.</a:t>
            </a:r>
          </a:p>
          <a:p>
            <a:pPr>
              <a:lnSpc>
                <a:spcPct val="150000"/>
              </a:lnSpc>
            </a:pPr>
            <a:r>
              <a:rPr lang="en-US" sz="1400" dirty="0"/>
              <a:t>Unable to differentiate between acute, chronic, and resolved infection</a:t>
            </a:r>
          </a:p>
          <a:p>
            <a:pPr>
              <a:lnSpc>
                <a:spcPct val="150000"/>
              </a:lnSpc>
            </a:pPr>
            <a:r>
              <a:rPr lang="en-US" sz="1400" dirty="0"/>
              <a:t>Testing should be done with an FDA-approved test including laboratory based assays and point-of-care assay (i.e., </a:t>
            </a:r>
            <a:r>
              <a:rPr lang="en-US" sz="1400" dirty="0" err="1"/>
              <a:t>Ora</a:t>
            </a:r>
            <a:r>
              <a:rPr lang="en-US" sz="1400" dirty="0"/>
              <a:t> Quick  HCV Rapid Antibody Test). </a:t>
            </a:r>
          </a:p>
          <a:p>
            <a:pPr>
              <a:lnSpc>
                <a:spcPct val="150000"/>
              </a:lnSpc>
            </a:pPr>
            <a:r>
              <a:rPr lang="en-US" sz="1400" b="1" dirty="0"/>
              <a:t>HCV nucleic acid test (NAT) Active disease</a:t>
            </a:r>
          </a:p>
          <a:p>
            <a:pPr>
              <a:lnSpc>
                <a:spcPct val="150000"/>
              </a:lnSpc>
            </a:pPr>
            <a:r>
              <a:rPr lang="en-US" sz="1400" dirty="0"/>
              <a:t> Tests HCV RNA in blood to detect </a:t>
            </a:r>
            <a:r>
              <a:rPr lang="en-US" sz="1400" dirty="0" err="1"/>
              <a:t>viremia</a:t>
            </a:r>
            <a:r>
              <a:rPr lang="en-US" sz="1400" dirty="0"/>
              <a:t>, to confirm current (active) infection </a:t>
            </a:r>
          </a:p>
          <a:p>
            <a:pPr>
              <a:lnSpc>
                <a:spcPct val="150000"/>
              </a:lnSpc>
            </a:pPr>
            <a:r>
              <a:rPr lang="en-US" sz="1400" dirty="0"/>
              <a:t>HCV RNA: only quantitative is uses </a:t>
            </a:r>
          </a:p>
          <a:p>
            <a:pPr>
              <a:lnSpc>
                <a:spcPct val="150000"/>
              </a:lnSpc>
            </a:pPr>
            <a:r>
              <a:rPr lang="en-US" sz="1400" dirty="0"/>
              <a:t>Used to detect and/or quantify viral nucleic acid in the following individuals: </a:t>
            </a:r>
          </a:p>
          <a:p>
            <a:pPr>
              <a:lnSpc>
                <a:spcPct val="150000"/>
              </a:lnSpc>
            </a:pPr>
            <a:r>
              <a:rPr lang="en-US" sz="1400" dirty="0"/>
              <a:t> Positive HCV antibody test result </a:t>
            </a:r>
          </a:p>
          <a:p>
            <a:pPr>
              <a:lnSpc>
                <a:spcPct val="150000"/>
              </a:lnSpc>
            </a:pPr>
            <a:r>
              <a:rPr lang="en-US" sz="1400" dirty="0"/>
              <a:t>Negative HCV antibody test result and suspected of having liver disease </a:t>
            </a:r>
          </a:p>
          <a:p>
            <a:pPr>
              <a:lnSpc>
                <a:spcPct val="150000"/>
              </a:lnSpc>
            </a:pPr>
            <a:r>
              <a:rPr lang="en-US" sz="1400" dirty="0"/>
              <a:t>Negative HCV antibody test result and who might have been exposed to HCV within the past 6 months</a:t>
            </a:r>
          </a:p>
          <a:p>
            <a:pPr>
              <a:lnSpc>
                <a:spcPct val="150000"/>
              </a:lnSpc>
            </a:pPr>
            <a:r>
              <a:rPr lang="en-US" sz="1400" dirty="0"/>
              <a:t>Those who are </a:t>
            </a:r>
            <a:r>
              <a:rPr lang="en-US" sz="1400" dirty="0" err="1"/>
              <a:t>immunocompromised</a:t>
            </a:r>
            <a:r>
              <a:rPr lang="en-US" sz="1400" dirty="0"/>
              <a:t> </a:t>
            </a:r>
          </a:p>
          <a:p>
            <a:pPr>
              <a:lnSpc>
                <a:spcPct val="150000"/>
              </a:lnSpc>
            </a:pPr>
            <a:r>
              <a:rPr lang="en-US" sz="1400" dirty="0"/>
              <a:t>All assays are 98%–99% specific</a:t>
            </a:r>
          </a:p>
          <a:p>
            <a:pPr>
              <a:lnSpc>
                <a:spcPct val="150000"/>
              </a:lnSpc>
            </a:pPr>
            <a:r>
              <a:rPr lang="en-US" sz="1400" dirty="0"/>
              <a:t> International reporting standard for HCV RNA is in international units per milliliter</a:t>
            </a:r>
          </a:p>
        </p:txBody>
      </p:sp>
      <p:sp>
        <p:nvSpPr>
          <p:cNvPr id="6" name="Slide Number Placeholder 5"/>
          <p:cNvSpPr>
            <a:spLocks noGrp="1"/>
          </p:cNvSpPr>
          <p:nvPr>
            <p:ph type="sldNum" sz="quarter" idx="12"/>
          </p:nvPr>
        </p:nvSpPr>
        <p:spPr/>
        <p:txBody>
          <a:bodyPr/>
          <a:lstStyle/>
          <a:p>
            <a:fld id="{28B54A7E-2395-4D35-824E-25842394C6F0}" type="slidenum">
              <a:rPr lang="en-IN" smtClean="0"/>
              <a:pPr/>
              <a:t>74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u="sng" dirty="0"/>
              <a:t>DIAGNOSIS</a:t>
            </a:r>
          </a:p>
        </p:txBody>
      </p:sp>
      <p:sp>
        <p:nvSpPr>
          <p:cNvPr id="3" name="Content Placeholder 2"/>
          <p:cNvSpPr>
            <a:spLocks noGrp="1"/>
          </p:cNvSpPr>
          <p:nvPr>
            <p:ph idx="1"/>
          </p:nvPr>
        </p:nvSpPr>
        <p:spPr/>
        <p:txBody>
          <a:bodyPr>
            <a:normAutofit fontScale="92500" lnSpcReduction="20000"/>
          </a:bodyPr>
          <a:lstStyle/>
          <a:p>
            <a:pPr>
              <a:lnSpc>
                <a:spcPct val="150000"/>
              </a:lnSpc>
            </a:pPr>
            <a:r>
              <a:rPr lang="en-US" sz="1800" dirty="0"/>
              <a:t>Clinical Signs and symptoms: not suggestive, unless thorough history and Labs</a:t>
            </a:r>
          </a:p>
          <a:p>
            <a:pPr>
              <a:lnSpc>
                <a:spcPct val="150000"/>
              </a:lnSpc>
            </a:pPr>
            <a:r>
              <a:rPr lang="en-US" sz="1800" dirty="0"/>
              <a:t>Serum anti-HCV antibodies: </a:t>
            </a:r>
          </a:p>
          <a:p>
            <a:pPr>
              <a:lnSpc>
                <a:spcPct val="150000"/>
              </a:lnSpc>
            </a:pPr>
            <a:r>
              <a:rPr lang="en-US" sz="1800" dirty="0"/>
              <a:t>99% sensitivity and specificity..</a:t>
            </a:r>
            <a:r>
              <a:rPr lang="en-US" sz="1800" dirty="0" err="1"/>
              <a:t>ndicate</a:t>
            </a:r>
            <a:r>
              <a:rPr lang="en-US" sz="1800" dirty="0"/>
              <a:t> HCV can be detected 8–12 weeks post exposure</a:t>
            </a:r>
          </a:p>
          <a:p>
            <a:pPr>
              <a:lnSpc>
                <a:spcPct val="150000"/>
              </a:lnSpc>
            </a:pPr>
            <a:r>
              <a:rPr lang="en-US" sz="1800" dirty="0"/>
              <a:t>Serum HCV RNA: can be detected 2 weeks post exposure </a:t>
            </a:r>
          </a:p>
          <a:p>
            <a:pPr>
              <a:lnSpc>
                <a:spcPct val="150000"/>
              </a:lnSpc>
            </a:pPr>
            <a:r>
              <a:rPr lang="en-US" sz="1800" dirty="0"/>
              <a:t>Quantitative: used for Confirmation of Diagnosis, Monitoring response to therapy </a:t>
            </a:r>
          </a:p>
          <a:p>
            <a:pPr>
              <a:lnSpc>
                <a:spcPct val="150000"/>
              </a:lnSpc>
            </a:pPr>
            <a:r>
              <a:rPr lang="en-US" sz="1800" dirty="0"/>
              <a:t>Qualitative: only to confirm diagnosis 50 IU/ml: 100 copies/</a:t>
            </a:r>
            <a:r>
              <a:rPr lang="en-US" sz="1800" dirty="0" err="1"/>
              <a:t>mL</a:t>
            </a:r>
            <a:r>
              <a:rPr lang="en-US" sz="1800" dirty="0"/>
              <a:t> to confirm diagnosis 98% specificity </a:t>
            </a:r>
          </a:p>
          <a:p>
            <a:pPr>
              <a:lnSpc>
                <a:spcPct val="150000"/>
              </a:lnSpc>
            </a:pPr>
            <a:r>
              <a:rPr lang="en-US" sz="1800" dirty="0"/>
              <a:t>Liver biopsy: for cirrhosis, prognosis</a:t>
            </a:r>
          </a:p>
          <a:p>
            <a:pPr>
              <a:lnSpc>
                <a:spcPct val="150000"/>
              </a:lnSpc>
            </a:pPr>
            <a:r>
              <a:rPr lang="en-US" sz="1800" dirty="0"/>
              <a:t>ALT: Non specific </a:t>
            </a:r>
          </a:p>
          <a:p>
            <a:pPr>
              <a:lnSpc>
                <a:spcPct val="150000"/>
              </a:lnSpc>
            </a:pPr>
            <a:r>
              <a:rPr lang="en-US" sz="1800" dirty="0"/>
              <a:t>Genotype: for treatment duration and response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75</a:t>
            </a:fld>
            <a:endParaRPr lang="en-IN"/>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a:t>WHO SHOULD BE SCREENED</a:t>
            </a:r>
          </a:p>
        </p:txBody>
      </p:sp>
      <p:sp>
        <p:nvSpPr>
          <p:cNvPr id="3" name="Content Placeholder 2"/>
          <p:cNvSpPr>
            <a:spLocks noGrp="1"/>
          </p:cNvSpPr>
          <p:nvPr>
            <p:ph idx="1"/>
          </p:nvPr>
        </p:nvSpPr>
        <p:spPr>
          <a:xfrm>
            <a:off x="609600" y="1057275"/>
            <a:ext cx="10972801" cy="5314949"/>
          </a:xfrm>
        </p:spPr>
        <p:txBody>
          <a:bodyPr>
            <a:normAutofit fontScale="62500" lnSpcReduction="20000"/>
          </a:bodyPr>
          <a:lstStyle/>
          <a:p>
            <a:pPr>
              <a:lnSpc>
                <a:spcPct val="150000"/>
              </a:lnSpc>
            </a:pPr>
            <a:r>
              <a:rPr lang="en-US" sz="1800" dirty="0"/>
              <a:t>Persons who have injected illicit drugs in the recent and remote past </a:t>
            </a:r>
          </a:p>
          <a:p>
            <a:pPr>
              <a:lnSpc>
                <a:spcPct val="150000"/>
              </a:lnSpc>
            </a:pPr>
            <a:r>
              <a:rPr lang="en-US" sz="1800" dirty="0"/>
              <a:t>Persons with conditions of a high prevalence of HCV infection including: </a:t>
            </a:r>
          </a:p>
          <a:p>
            <a:pPr>
              <a:lnSpc>
                <a:spcPct val="150000"/>
              </a:lnSpc>
            </a:pPr>
            <a:r>
              <a:rPr lang="en-US" sz="1800" dirty="0"/>
              <a:t>With HIV infection </a:t>
            </a:r>
          </a:p>
          <a:p>
            <a:pPr>
              <a:lnSpc>
                <a:spcPct val="150000"/>
              </a:lnSpc>
            </a:pPr>
            <a:r>
              <a:rPr lang="en-US" sz="1800" dirty="0"/>
              <a:t>With hemophilia who received clotting factor prior to 1987 </a:t>
            </a:r>
          </a:p>
          <a:p>
            <a:pPr>
              <a:lnSpc>
                <a:spcPct val="150000"/>
              </a:lnSpc>
            </a:pPr>
            <a:r>
              <a:rPr lang="en-US" sz="1800" dirty="0"/>
              <a:t>Who have ever been on </a:t>
            </a:r>
            <a:r>
              <a:rPr lang="en-US" sz="1800" dirty="0" err="1"/>
              <a:t>hemodialysis</a:t>
            </a:r>
            <a:r>
              <a:rPr lang="en-US" sz="1800" dirty="0"/>
              <a:t> </a:t>
            </a:r>
          </a:p>
          <a:p>
            <a:pPr>
              <a:lnSpc>
                <a:spcPct val="150000"/>
              </a:lnSpc>
            </a:pPr>
            <a:r>
              <a:rPr lang="en-US" sz="1800" dirty="0"/>
              <a:t>With unexplained abnormal </a:t>
            </a:r>
            <a:r>
              <a:rPr lang="en-US" sz="1800" dirty="0" err="1"/>
              <a:t>aminotransferase</a:t>
            </a:r>
            <a:r>
              <a:rPr lang="en-US" sz="1800" dirty="0"/>
              <a:t> levels </a:t>
            </a:r>
          </a:p>
          <a:p>
            <a:pPr>
              <a:lnSpc>
                <a:spcPct val="150000"/>
              </a:lnSpc>
            </a:pPr>
            <a:r>
              <a:rPr lang="en-US" sz="1800" dirty="0"/>
              <a:t>Immigrants from countries with a high prevalence of HCV infection </a:t>
            </a:r>
          </a:p>
          <a:p>
            <a:pPr>
              <a:lnSpc>
                <a:spcPct val="150000"/>
              </a:lnSpc>
            </a:pPr>
            <a:r>
              <a:rPr lang="en-US" sz="1800" dirty="0"/>
              <a:t>Prior recipients of transfusions or organ transplants prior to July 1992: </a:t>
            </a:r>
          </a:p>
          <a:p>
            <a:pPr>
              <a:lnSpc>
                <a:spcPct val="150000"/>
              </a:lnSpc>
            </a:pPr>
            <a:r>
              <a:rPr lang="en-US" sz="1800" dirty="0"/>
              <a:t>Persons who were notified that they had received blood from a donor who later tested positive for HCV infection </a:t>
            </a:r>
          </a:p>
          <a:p>
            <a:pPr>
              <a:lnSpc>
                <a:spcPct val="150000"/>
              </a:lnSpc>
            </a:pPr>
            <a:r>
              <a:rPr lang="en-US" sz="1800" dirty="0"/>
              <a:t>Persons who received a transfusion of blood or blood products </a:t>
            </a:r>
          </a:p>
          <a:p>
            <a:pPr>
              <a:lnSpc>
                <a:spcPct val="150000"/>
              </a:lnSpc>
            </a:pPr>
            <a:r>
              <a:rPr lang="en-US" sz="1800" dirty="0"/>
              <a:t>Persons who received an organ transplant </a:t>
            </a:r>
          </a:p>
          <a:p>
            <a:pPr>
              <a:lnSpc>
                <a:spcPct val="150000"/>
              </a:lnSpc>
            </a:pPr>
            <a:r>
              <a:rPr lang="en-US" sz="1800" dirty="0"/>
              <a:t>Children born to HCV-infected mothers</a:t>
            </a:r>
          </a:p>
          <a:p>
            <a:pPr>
              <a:lnSpc>
                <a:spcPct val="150000"/>
              </a:lnSpc>
            </a:pPr>
            <a:r>
              <a:rPr lang="en-US" sz="1800" dirty="0"/>
              <a:t>Health care, emergency medical and public safety workers after a needle stick injury or mucosal exposure to HCV-positive blood </a:t>
            </a:r>
          </a:p>
          <a:p>
            <a:pPr>
              <a:lnSpc>
                <a:spcPct val="150000"/>
              </a:lnSpc>
            </a:pPr>
            <a:r>
              <a:rPr lang="en-US" sz="1800" dirty="0"/>
              <a:t>Current sexual partners of HCV-infected persons</a:t>
            </a:r>
          </a:p>
        </p:txBody>
      </p:sp>
      <p:sp>
        <p:nvSpPr>
          <p:cNvPr id="6" name="Slide Number Placeholder 5"/>
          <p:cNvSpPr>
            <a:spLocks noGrp="1"/>
          </p:cNvSpPr>
          <p:nvPr>
            <p:ph type="sldNum" sz="quarter" idx="12"/>
          </p:nvPr>
        </p:nvSpPr>
        <p:spPr/>
        <p:txBody>
          <a:bodyPr/>
          <a:lstStyle/>
          <a:p>
            <a:fld id="{28B54A7E-2395-4D35-824E-25842394C6F0}" type="slidenum">
              <a:rPr lang="en-IN" smtClean="0"/>
              <a:pPr/>
              <a:t>76</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u="sng" dirty="0"/>
              <a:t>PREVENTION</a:t>
            </a:r>
          </a:p>
        </p:txBody>
      </p:sp>
      <p:sp>
        <p:nvSpPr>
          <p:cNvPr id="3" name="Content Placeholder 2"/>
          <p:cNvSpPr>
            <a:spLocks noGrp="1"/>
          </p:cNvSpPr>
          <p:nvPr>
            <p:ph idx="1"/>
          </p:nvPr>
        </p:nvSpPr>
        <p:spPr/>
        <p:txBody>
          <a:bodyPr>
            <a:normAutofit/>
          </a:bodyPr>
          <a:lstStyle/>
          <a:p>
            <a:pPr>
              <a:lnSpc>
                <a:spcPct val="150000"/>
              </a:lnSpc>
            </a:pPr>
            <a:r>
              <a:rPr lang="en-US" sz="1800" dirty="0"/>
              <a:t>No Vaccine is available </a:t>
            </a:r>
          </a:p>
          <a:p>
            <a:pPr>
              <a:lnSpc>
                <a:spcPct val="150000"/>
              </a:lnSpc>
            </a:pPr>
            <a:r>
              <a:rPr lang="en-US" sz="1800" dirty="0"/>
              <a:t>Risk factor modification </a:t>
            </a:r>
          </a:p>
          <a:p>
            <a:pPr>
              <a:lnSpc>
                <a:spcPct val="150000"/>
              </a:lnSpc>
            </a:pPr>
            <a:r>
              <a:rPr lang="en-US" sz="1800" dirty="0"/>
              <a:t>Intravenous drug abuse: treatment with oral methadone</a:t>
            </a:r>
          </a:p>
          <a:p>
            <a:pPr>
              <a:lnSpc>
                <a:spcPct val="150000"/>
              </a:lnSpc>
            </a:pPr>
            <a:r>
              <a:rPr lang="en-US" sz="1800" dirty="0"/>
              <a:t>Sexual contact: appropriate barrier contraception </a:t>
            </a:r>
          </a:p>
          <a:p>
            <a:pPr>
              <a:lnSpc>
                <a:spcPct val="150000"/>
              </a:lnSpc>
            </a:pPr>
            <a:r>
              <a:rPr lang="en-US" sz="1800" dirty="0"/>
              <a:t>Avoid blood exposure: Occupational (universal precautions) or other contact</a:t>
            </a:r>
          </a:p>
          <a:p>
            <a:pPr>
              <a:lnSpc>
                <a:spcPct val="150000"/>
              </a:lnSpc>
            </a:pPr>
            <a:r>
              <a:rPr lang="en-US" sz="1800" dirty="0"/>
              <a:t>Avoid sharing toothbrushes or razors or receiving a tattoo</a:t>
            </a:r>
          </a:p>
          <a:p>
            <a:pPr>
              <a:lnSpc>
                <a:spcPct val="150000"/>
              </a:lnSpc>
            </a:pPr>
            <a:r>
              <a:rPr lang="en-US" sz="1800" dirty="0"/>
              <a:t>HAV and HBV vaccine to prevent further progression of liver disease</a:t>
            </a:r>
          </a:p>
        </p:txBody>
      </p:sp>
      <p:sp>
        <p:nvSpPr>
          <p:cNvPr id="6" name="Slide Number Placeholder 5"/>
          <p:cNvSpPr>
            <a:spLocks noGrp="1"/>
          </p:cNvSpPr>
          <p:nvPr>
            <p:ph type="sldNum" sz="quarter" idx="12"/>
          </p:nvPr>
        </p:nvSpPr>
        <p:spPr/>
        <p:txBody>
          <a:bodyPr/>
          <a:lstStyle/>
          <a:p>
            <a:fld id="{28B54A7E-2395-4D35-824E-25842394C6F0}" type="slidenum">
              <a:rPr lang="en-IN" smtClean="0"/>
              <a:pPr/>
              <a:t>77</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Educate about the following</a:t>
            </a:r>
          </a:p>
        </p:txBody>
      </p:sp>
      <p:sp>
        <p:nvSpPr>
          <p:cNvPr id="3" name="Content Placeholder 2"/>
          <p:cNvSpPr>
            <a:spLocks noGrp="1"/>
          </p:cNvSpPr>
          <p:nvPr>
            <p:ph idx="1"/>
          </p:nvPr>
        </p:nvSpPr>
        <p:spPr/>
        <p:txBody>
          <a:bodyPr>
            <a:normAutofit/>
          </a:bodyPr>
          <a:lstStyle/>
          <a:p>
            <a:r>
              <a:rPr lang="en-US" dirty="0"/>
              <a:t>Avoid sharing toothbrushes and dental or shaving equipment Cover any bleeding wound to prevent possibility of others coming into contacted with infected blood Counsel to avoid using illicit drugs and enter substance abuse treatment Counsel to avoid reusing or sharing syringes, needles, or any supplies for those continuing to use </a:t>
            </a:r>
            <a:r>
              <a:rPr lang="en-US" dirty="0" err="1"/>
              <a:t>injectable</a:t>
            </a:r>
            <a:r>
              <a:rPr lang="en-US" dirty="0"/>
              <a:t> drugs • Avoid donating blood In those </a:t>
            </a:r>
            <a:r>
              <a:rPr lang="en-US" dirty="0" err="1"/>
              <a:t>coninfected</a:t>
            </a:r>
            <a:r>
              <a:rPr lang="en-US" dirty="0"/>
              <a:t> with HIV, consider using barrier precautions to prevent sexual transmission Proper cleaning of contaminated surfaces with a dilution of 1 part household bleach to 9 parts water Always wear gloves when cleaning up blood spills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78</a:t>
            </a:fld>
            <a:endParaRPr lang="en-IN"/>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of Chronic HCV infection</a:t>
            </a:r>
          </a:p>
        </p:txBody>
      </p:sp>
      <p:sp>
        <p:nvSpPr>
          <p:cNvPr id="3" name="Content Placeholder 2"/>
          <p:cNvSpPr>
            <a:spLocks noGrp="1"/>
          </p:cNvSpPr>
          <p:nvPr>
            <p:ph idx="1"/>
          </p:nvPr>
        </p:nvSpPr>
        <p:spPr/>
        <p:txBody>
          <a:bodyPr/>
          <a:lstStyle/>
          <a:p>
            <a:r>
              <a:rPr lang="en-US" dirty="0"/>
              <a:t>Difficult patient population: individualized consideration Normal ALT (treatment dependent on genotype, degree of fibrosis, symptoms) Liver biopsy indicating no or mild fibrosis Advanced liver disease (fibrosis or </a:t>
            </a:r>
            <a:r>
              <a:rPr lang="en-US" dirty="0" err="1"/>
              <a:t>decompensated</a:t>
            </a:r>
            <a:r>
              <a:rPr lang="en-US" dirty="0"/>
              <a:t> cirrhosis) Recurrence after liver transplantation Patients younger than 18 years Co-infection with HIV or HBV Chronic Kidney Disease Non responders or relapses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79</a:t>
            </a:fld>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320"/>
            <a:ext cx="10515600" cy="1051243"/>
          </a:xfrm>
        </p:spPr>
        <p:txBody>
          <a:bodyPr>
            <a:normAutofit/>
          </a:bodyPr>
          <a:lstStyle/>
          <a:p>
            <a:pPr algn="ctr"/>
            <a:r>
              <a:rPr lang="en-US" sz="2000" b="1" u="sng" dirty="0"/>
              <a:t>EPIDEMIOLOGICAL DETERMINANTS</a:t>
            </a:r>
          </a:p>
        </p:txBody>
      </p:sp>
      <p:sp>
        <p:nvSpPr>
          <p:cNvPr id="3" name="Content Placeholder 2"/>
          <p:cNvSpPr>
            <a:spLocks noGrp="1"/>
          </p:cNvSpPr>
          <p:nvPr>
            <p:ph idx="1"/>
          </p:nvPr>
        </p:nvSpPr>
        <p:spPr>
          <a:xfrm>
            <a:off x="287383" y="1084217"/>
            <a:ext cx="11904617" cy="5092746"/>
          </a:xfrm>
        </p:spPr>
        <p:txBody>
          <a:bodyPr>
            <a:noAutofit/>
          </a:bodyPr>
          <a:lstStyle/>
          <a:p>
            <a:pPr algn="ctr">
              <a:lnSpc>
                <a:spcPct val="150000"/>
              </a:lnSpc>
              <a:buBlip>
                <a:blip r:embed="rId2"/>
              </a:buBlip>
            </a:pPr>
            <a:r>
              <a:rPr lang="en-US" sz="1600" b="1" u="sng" dirty="0"/>
              <a:t>AGENT FACTORS</a:t>
            </a:r>
          </a:p>
          <a:p>
            <a:pPr>
              <a:lnSpc>
                <a:spcPct val="150000"/>
              </a:lnSpc>
              <a:buBlip>
                <a:blip r:embed="rId2"/>
              </a:buBlip>
            </a:pPr>
            <a:r>
              <a:rPr lang="en-US" sz="1600" dirty="0"/>
              <a:t>AGENT: The causative agent, the hepatitis A virus, is an </a:t>
            </a:r>
            <a:r>
              <a:rPr lang="en-US" sz="1600" dirty="0" err="1"/>
              <a:t>enterovirus</a:t>
            </a:r>
            <a:r>
              <a:rPr lang="en-US" sz="1600" dirty="0"/>
              <a:t> of the </a:t>
            </a:r>
            <a:r>
              <a:rPr lang="en-US" sz="1600" dirty="0" err="1"/>
              <a:t>Picornaviridae</a:t>
            </a:r>
            <a:r>
              <a:rPr lang="en-US" sz="1600" dirty="0"/>
              <a:t> family. It multiplies only in </a:t>
            </a:r>
            <a:r>
              <a:rPr lang="en-US" sz="1600" dirty="0" err="1"/>
              <a:t>hepatocytes</a:t>
            </a:r>
            <a:r>
              <a:rPr lang="en-US" sz="1600" dirty="0"/>
              <a:t>.</a:t>
            </a:r>
          </a:p>
          <a:p>
            <a:pPr>
              <a:lnSpc>
                <a:spcPct val="150000"/>
              </a:lnSpc>
              <a:buBlip>
                <a:blip r:embed="rId2"/>
              </a:buBlip>
            </a:pPr>
            <a:r>
              <a:rPr lang="en-US" sz="1600" dirty="0"/>
              <a:t>RESISTANCE: The virus is fairly resistant to heat and chemicals. </a:t>
            </a:r>
          </a:p>
          <a:p>
            <a:pPr>
              <a:lnSpc>
                <a:spcPct val="150000"/>
              </a:lnSpc>
              <a:buBlip>
                <a:blip r:embed="rId2"/>
              </a:buBlip>
            </a:pPr>
            <a:r>
              <a:rPr lang="en-US" sz="1600" dirty="0"/>
              <a:t>-Withstands heating to 600 C for 1 hr and is not affected by chlorine in doses usually employed for chlorination.</a:t>
            </a:r>
          </a:p>
          <a:p>
            <a:pPr lvl="1">
              <a:lnSpc>
                <a:spcPct val="150000"/>
              </a:lnSpc>
              <a:buBlip>
                <a:blip r:embed="rId2"/>
              </a:buBlip>
            </a:pPr>
            <a:r>
              <a:rPr lang="en-US" sz="1600" dirty="0"/>
              <a:t>-Formalin is stated to be an effective disinfectant.</a:t>
            </a:r>
          </a:p>
          <a:p>
            <a:pPr lvl="1">
              <a:lnSpc>
                <a:spcPct val="150000"/>
              </a:lnSpc>
              <a:buBlip>
                <a:blip r:embed="rId2"/>
              </a:buBlip>
            </a:pPr>
            <a:r>
              <a:rPr lang="en-US" sz="1600" dirty="0"/>
              <a:t>-The virus is inactivated by ultraviolet rays and by boiling for 5 minutes or autoclaving.</a:t>
            </a:r>
          </a:p>
          <a:p>
            <a:pPr>
              <a:lnSpc>
                <a:spcPct val="150000"/>
              </a:lnSpc>
              <a:buBlip>
                <a:blip r:embed="rId2"/>
              </a:buBlip>
            </a:pPr>
            <a:r>
              <a:rPr lang="en-US" sz="1600" dirty="0"/>
              <a:t>RESERVOIR OF INFECTION: The human cases are the only reservoir of infection.</a:t>
            </a:r>
          </a:p>
          <a:p>
            <a:pPr>
              <a:lnSpc>
                <a:spcPct val="150000"/>
              </a:lnSpc>
              <a:buBlip>
                <a:blip r:embed="rId2"/>
              </a:buBlip>
            </a:pPr>
            <a:r>
              <a:rPr lang="en-US" sz="1600" dirty="0"/>
              <a:t>PERIOD OF INFECTIVITY : The risk of transmitting HAV is greatest from 2 weeks before to 1 week after the onset of jaundice.</a:t>
            </a:r>
          </a:p>
          <a:p>
            <a:pPr>
              <a:lnSpc>
                <a:spcPct val="150000"/>
              </a:lnSpc>
              <a:buBlip>
                <a:blip r:embed="rId2"/>
              </a:buBlip>
            </a:pPr>
            <a:r>
              <a:rPr lang="en-US" sz="1600" dirty="0"/>
              <a:t>INFECTIVE MATERIAL : Mainly man’s </a:t>
            </a:r>
            <a:r>
              <a:rPr lang="en-US" sz="1600" dirty="0" err="1"/>
              <a:t>faeces</a:t>
            </a:r>
            <a:r>
              <a:rPr lang="en-US" sz="1600" dirty="0"/>
              <a:t>.</a:t>
            </a:r>
          </a:p>
          <a:p>
            <a:pPr>
              <a:lnSpc>
                <a:spcPct val="150000"/>
              </a:lnSpc>
              <a:buBlip>
                <a:blip r:embed="rId2"/>
              </a:buBlip>
            </a:pPr>
            <a:r>
              <a:rPr lang="en-US" sz="1600" dirty="0"/>
              <a:t>VIRUS EXCRETION: HAV is excreted in the </a:t>
            </a:r>
            <a:r>
              <a:rPr lang="en-US" sz="1600" dirty="0" err="1"/>
              <a:t>faeces</a:t>
            </a:r>
            <a:r>
              <a:rPr lang="en-US" sz="1600" dirty="0"/>
              <a:t> for about 2 weeks before onset of jaundice and for up to 2 weeks thereafter.</a:t>
            </a:r>
            <a:endParaRPr lang="en-US" sz="1600" b="1" u="sng" dirty="0"/>
          </a:p>
        </p:txBody>
      </p:sp>
      <p:sp>
        <p:nvSpPr>
          <p:cNvPr id="6" name="Slide Number Placeholder 5"/>
          <p:cNvSpPr>
            <a:spLocks noGrp="1"/>
          </p:cNvSpPr>
          <p:nvPr>
            <p:ph type="sldNum" sz="quarter" idx="12"/>
          </p:nvPr>
        </p:nvSpPr>
        <p:spPr/>
        <p:txBody>
          <a:bodyPr/>
          <a:lstStyle/>
          <a:p>
            <a:fld id="{28B54A7E-2395-4D35-824E-25842394C6F0}" type="slidenum">
              <a:rPr lang="en-IN" smtClean="0"/>
              <a:pPr/>
              <a:t>8</a:t>
            </a:fld>
            <a:endParaRPr lang="en-IN"/>
          </a:p>
        </p:txBody>
      </p:sp>
      <p:sp>
        <p:nvSpPr>
          <p:cNvPr id="7" name="TextBox 6"/>
          <p:cNvSpPr txBox="1"/>
          <p:nvPr/>
        </p:nvSpPr>
        <p:spPr>
          <a:xfrm>
            <a:off x="9065623" y="404949"/>
            <a:ext cx="2560320" cy="369332"/>
          </a:xfrm>
          <a:prstGeom prst="rect">
            <a:avLst/>
          </a:prstGeom>
          <a:noFill/>
        </p:spPr>
        <p:txBody>
          <a:bodyPr wrap="square" rtlCol="0">
            <a:spAutoFit/>
          </a:bodyPr>
          <a:lstStyle/>
          <a:p>
            <a:pPr algn="l"/>
            <a:endParaRPr lang="en-US" dirty="0"/>
          </a:p>
        </p:txBody>
      </p:sp>
      <p:pic>
        <p:nvPicPr>
          <p:cNvPr id="1026" name="Picture 2"/>
          <p:cNvPicPr>
            <a:picLocks noChangeAspect="1" noChangeArrowheads="1"/>
          </p:cNvPicPr>
          <p:nvPr/>
        </p:nvPicPr>
        <p:blipFill>
          <a:blip r:embed="rId3"/>
          <a:srcRect/>
          <a:stretch>
            <a:fillRect/>
          </a:stretch>
        </p:blipFill>
        <p:spPr bwMode="auto">
          <a:xfrm>
            <a:off x="8657953" y="222069"/>
            <a:ext cx="3314700" cy="1397726"/>
          </a:xfrm>
          <a:prstGeom prst="rect">
            <a:avLst/>
          </a:prstGeom>
          <a:noFill/>
          <a:ln w="9525">
            <a:noFill/>
            <a:miter lim="800000"/>
            <a:headEnd/>
            <a:tailEnd/>
          </a:ln>
          <a:effectLst/>
        </p:spPr>
      </p:pic>
      <p:sp>
        <p:nvSpPr>
          <p:cNvPr id="9" name="Rectangle 8">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ooter Placeholder 7"/>
          <p:cNvSpPr>
            <a:spLocks noGrp="1"/>
          </p:cNvSpPr>
          <p:nvPr>
            <p:ph type="ftr" sz="quarter" idx="11"/>
          </p:nvPr>
        </p:nvSpPr>
        <p:spPr/>
        <p:txBody>
          <a:bodyPr/>
          <a:lstStyle/>
          <a:p>
            <a:r>
              <a:rPr lang="en-IN" smtClean="0"/>
              <a:t>RDP</a:t>
            </a:r>
            <a:endParaRPr lang="en-IN"/>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HCV INFECTION</a:t>
            </a:r>
          </a:p>
        </p:txBody>
      </p:sp>
      <p:sp>
        <p:nvSpPr>
          <p:cNvPr id="3" name="Content Placeholder 2"/>
          <p:cNvSpPr>
            <a:spLocks noGrp="1"/>
          </p:cNvSpPr>
          <p:nvPr>
            <p:ph idx="1"/>
          </p:nvPr>
        </p:nvSpPr>
        <p:spPr/>
        <p:txBody>
          <a:bodyPr/>
          <a:lstStyle/>
          <a:p>
            <a:r>
              <a:rPr lang="en-US" dirty="0"/>
              <a:t>PEG- INF α based therapy for 12-24 weeks  </a:t>
            </a:r>
            <a:r>
              <a:rPr lang="en-US" dirty="0" err="1"/>
              <a:t>Ribavirin</a:t>
            </a:r>
            <a:r>
              <a:rPr lang="en-US" dirty="0"/>
              <a:t> may be added: but no study is available to favor improve SVR  Treatment can be delayed for 8-12 weeks for to assess for spontaneous resolution  Meta-analysis of 16 trials resulted in a risk difference of 49% (95% CI 33-65), for developing chronic infection between treated and untreated patients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80</a:t>
            </a:fld>
            <a:endParaRPr lang="en-IN"/>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81</a:t>
            </a:fld>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5657"/>
            <a:ext cx="10515600" cy="5001306"/>
          </a:xfrm>
        </p:spPr>
        <p:txBody>
          <a:bodyPr>
            <a:normAutofit/>
          </a:bodyPr>
          <a:lstStyle/>
          <a:p>
            <a:pPr algn="ctr">
              <a:lnSpc>
                <a:spcPct val="150000"/>
              </a:lnSpc>
              <a:buNone/>
            </a:pPr>
            <a:r>
              <a:rPr lang="en-US" sz="1800" b="1" u="sng" dirty="0"/>
              <a:t>HOST FACTORS</a:t>
            </a:r>
          </a:p>
          <a:p>
            <a:pPr>
              <a:lnSpc>
                <a:spcPct val="150000"/>
              </a:lnSpc>
              <a:buBlip>
                <a:blip r:embed="rId2"/>
              </a:buBlip>
            </a:pPr>
            <a:r>
              <a:rPr lang="en-US" sz="1800" b="1" dirty="0"/>
              <a:t>AGE</a:t>
            </a:r>
            <a:r>
              <a:rPr lang="en-US" sz="1800" dirty="0"/>
              <a:t>: Infection with HAV is more frequent among children than in adults. However, people from all ages may be infected if susceptible.</a:t>
            </a:r>
          </a:p>
          <a:p>
            <a:pPr>
              <a:lnSpc>
                <a:spcPct val="150000"/>
              </a:lnSpc>
              <a:buBlip>
                <a:blip r:embed="rId2"/>
              </a:buBlip>
            </a:pPr>
            <a:r>
              <a:rPr lang="en-US" sz="1800" b="1" dirty="0"/>
              <a:t>SEX</a:t>
            </a:r>
            <a:r>
              <a:rPr lang="en-US" sz="1800" dirty="0"/>
              <a:t>: Both sexes are equally susceptible.</a:t>
            </a:r>
          </a:p>
          <a:p>
            <a:pPr>
              <a:lnSpc>
                <a:spcPct val="150000"/>
              </a:lnSpc>
              <a:buBlip>
                <a:blip r:embed="rId2"/>
              </a:buBlip>
            </a:pPr>
            <a:r>
              <a:rPr lang="en-US" sz="1800" b="1" dirty="0"/>
              <a:t>IMMUNITY</a:t>
            </a:r>
            <a:r>
              <a:rPr lang="en-US" sz="1800" dirty="0"/>
              <a:t>: Immunity after attack probably lasts for life.</a:t>
            </a:r>
          </a:p>
          <a:p>
            <a:pPr algn="ctr">
              <a:lnSpc>
                <a:spcPct val="150000"/>
              </a:lnSpc>
              <a:buNone/>
            </a:pPr>
            <a:r>
              <a:rPr lang="en-US" sz="1800" b="1" u="sng" dirty="0"/>
              <a:t>ENVIRONMENTAL FACTORS</a:t>
            </a:r>
          </a:p>
          <a:p>
            <a:pPr>
              <a:lnSpc>
                <a:spcPct val="150000"/>
              </a:lnSpc>
              <a:buBlip>
                <a:blip r:embed="rId2"/>
              </a:buBlip>
            </a:pPr>
            <a:r>
              <a:rPr lang="en-US" sz="1800" dirty="0"/>
              <a:t>Cases may occur throughout the year.</a:t>
            </a:r>
          </a:p>
          <a:p>
            <a:pPr>
              <a:lnSpc>
                <a:spcPct val="150000"/>
              </a:lnSpc>
              <a:buBlip>
                <a:blip r:embed="rId2"/>
              </a:buBlip>
            </a:pPr>
            <a:r>
              <a:rPr lang="en-US" sz="1800" dirty="0"/>
              <a:t>In India the disease tends to be associated with periods of heavy rainfall.</a:t>
            </a:r>
          </a:p>
        </p:txBody>
      </p:sp>
      <p:sp>
        <p:nvSpPr>
          <p:cNvPr id="6" name="Slide Number Placeholder 5"/>
          <p:cNvSpPr>
            <a:spLocks noGrp="1"/>
          </p:cNvSpPr>
          <p:nvPr>
            <p:ph type="sldNum" sz="quarter" idx="12"/>
          </p:nvPr>
        </p:nvSpPr>
        <p:spPr/>
        <p:txBody>
          <a:bodyPr/>
          <a:lstStyle/>
          <a:p>
            <a:fld id="{28B54A7E-2395-4D35-824E-25842394C6F0}" type="slidenum">
              <a:rPr lang="en-IN" smtClean="0"/>
              <a:pPr/>
              <a:t>9</a:t>
            </a:fld>
            <a:endParaRPr lang="en-IN"/>
          </a:p>
        </p:txBody>
      </p:sp>
      <p:sp>
        <p:nvSpPr>
          <p:cNvPr id="7" name="Rectangle 6">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Footer Placeholder 1"/>
          <p:cNvSpPr>
            <a:spLocks noGrp="1"/>
          </p:cNvSpPr>
          <p:nvPr>
            <p:ph type="ftr" sz="quarter" idx="11"/>
          </p:nvPr>
        </p:nvSpPr>
        <p:spPr/>
        <p:txBody>
          <a:bodyPr/>
          <a:lstStyle/>
          <a:p>
            <a:r>
              <a:rPr lang="en-IN" smtClean="0"/>
              <a:t>RDP</a:t>
            </a:r>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1606</TotalTime>
  <Words>5118</Words>
  <Application>Microsoft Office PowerPoint</Application>
  <PresentationFormat>Widescreen</PresentationFormat>
  <Paragraphs>683</Paragraphs>
  <Slides>81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81</vt:i4>
      </vt:variant>
    </vt:vector>
  </HeadingPairs>
  <TitlesOfParts>
    <vt:vector size="86" baseType="lpstr">
      <vt:lpstr>Arial</vt:lpstr>
      <vt:lpstr>Calibri</vt:lpstr>
      <vt:lpstr>Calibri Light</vt:lpstr>
      <vt:lpstr>Times New Roman</vt:lpstr>
      <vt:lpstr>Office Theme</vt:lpstr>
      <vt:lpstr>PowerPoint Presentation</vt:lpstr>
      <vt:lpstr>PowerPoint Presentation</vt:lpstr>
      <vt:lpstr>VIRAL HEPATITIS</vt:lpstr>
      <vt:lpstr>CLINICAL TERMS</vt:lpstr>
      <vt:lpstr>EPIDEMIOLOGY</vt:lpstr>
      <vt:lpstr>PowerPoint Presentation</vt:lpstr>
      <vt:lpstr>HEPATITIS A</vt:lpstr>
      <vt:lpstr>EPIDEMIOLOGICAL DETERMINANTS</vt:lpstr>
      <vt:lpstr>PowerPoint Presentation</vt:lpstr>
      <vt:lpstr>PowerPoint Presentation</vt:lpstr>
      <vt:lpstr>PATHOGENESIS</vt:lpstr>
      <vt:lpstr>SIGNS AND SYMPTOMS</vt:lpstr>
      <vt:lpstr>SIGNS AND SYMPTOMS</vt:lpstr>
      <vt:lpstr>COMPLICATIONS</vt:lpstr>
      <vt:lpstr>PowerPoint Presentation</vt:lpstr>
      <vt:lpstr>PowerPoint Presentation</vt:lpstr>
      <vt:lpstr>PowerPoint Presentation</vt:lpstr>
      <vt:lpstr>HEPATITIS A VACCINE </vt:lpstr>
      <vt:lpstr>HEPATITIS A VACCINATION-INDIA </vt:lpstr>
      <vt:lpstr>VACCINES IN INDIA</vt:lpstr>
      <vt:lpstr>PowerPoint Presentation</vt:lpstr>
      <vt:lpstr>HEPATITIS B</vt:lpstr>
      <vt:lpstr>EPIDEMIOLOGY DETERMINANTS</vt:lpstr>
      <vt:lpstr>HBV : STRUCTURE</vt:lpstr>
      <vt:lpstr>PowerPoint Presentation</vt:lpstr>
      <vt:lpstr>PowerPoint Presentation</vt:lpstr>
      <vt:lpstr>B. RISK FACTORS</vt:lpstr>
      <vt:lpstr>PowerPoint Presentation</vt:lpstr>
      <vt:lpstr>PATHOGENESIS</vt:lpstr>
      <vt:lpstr>PowerPoint Presentation</vt:lpstr>
      <vt:lpstr>MODE OF TRANSMISSION </vt:lpstr>
      <vt:lpstr>CLINICAL MANIFESTATIONS</vt:lpstr>
      <vt:lpstr>ACUTE HEPATITIS B</vt:lpstr>
      <vt:lpstr>MAIN SYMPTOMS</vt:lpstr>
      <vt:lpstr>NATURAL HISTORY OF HEPATITIS B</vt:lpstr>
      <vt:lpstr>The prodromal symptoms of acute viral hepatitis B are systemic and quite variable.</vt:lpstr>
      <vt:lpstr>PowerPoint Presentation</vt:lpstr>
      <vt:lpstr>RECOVERY PHASE</vt:lpstr>
      <vt:lpstr>CHRONIC HEPATITIS B</vt:lpstr>
      <vt:lpstr>CLINICAL SPECTRUM OF CHRONIC HBV INFECTION (VARIANTS)</vt:lpstr>
      <vt:lpstr>SEROLOGIC AND VIROLOGIC MARKERS</vt:lpstr>
      <vt:lpstr>HBsAg</vt:lpstr>
      <vt:lpstr>ANTI-HBs</vt:lpstr>
      <vt:lpstr>Anti-HBc IgM &amp; Anti-HBc IgG</vt:lpstr>
      <vt:lpstr>HBeAg</vt:lpstr>
      <vt:lpstr>HBV DNA</vt:lpstr>
      <vt:lpstr>PowerPoint Presentation</vt:lpstr>
      <vt:lpstr>ACUTE HBV INFECTION</vt:lpstr>
      <vt:lpstr>CHRONIC HBV INFECTION</vt:lpstr>
      <vt:lpstr>CHRONIC HBV INFECTION</vt:lpstr>
      <vt:lpstr>AFTER VACCINATION</vt:lpstr>
      <vt:lpstr>Clinical and laboratory markers of acute HBV infection</vt:lpstr>
      <vt:lpstr>CLINICAL AND LABORATORY MARKERS OF CHRONIC HBV INFECTION</vt:lpstr>
      <vt:lpstr>SEROLOGIC AND VIROLOGIC MARKERS</vt:lpstr>
      <vt:lpstr>DIAGNOSIS </vt:lpstr>
      <vt:lpstr>SEROLOGIC EVENTS</vt:lpstr>
      <vt:lpstr>PowerPoint Presentation</vt:lpstr>
      <vt:lpstr>INTERPRETATION OF COMMON SEROLOGICAL PATTERNS IN HBV INFECTION</vt:lpstr>
      <vt:lpstr>PREVENTION </vt:lpstr>
      <vt:lpstr>NATIONAL IMMUNIZATION SCHEDULE</vt:lpstr>
      <vt:lpstr>TREATMENT </vt:lpstr>
      <vt:lpstr>PowerPoint Presentation</vt:lpstr>
      <vt:lpstr>PowerPoint Presentation</vt:lpstr>
      <vt:lpstr>PowerPoint Presentation</vt:lpstr>
      <vt:lpstr>EPIDEMIOLOGY</vt:lpstr>
      <vt:lpstr>TRANSMISSION</vt:lpstr>
      <vt:lpstr>PATHOGENESIS: REPLICATION IN LIVER CELLS</vt:lpstr>
      <vt:lpstr>PowerPoint Presentation</vt:lpstr>
      <vt:lpstr>CLINICAL PRESENTATION</vt:lpstr>
      <vt:lpstr>HCV INFECTION: COURSE OF DISEASE</vt:lpstr>
      <vt:lpstr>COURSE OF THE DISEASE</vt:lpstr>
      <vt:lpstr>SPONTANEOUS RESOLUTION</vt:lpstr>
      <vt:lpstr>EXTRA-HEPATIC MANIFESTATIONS</vt:lpstr>
      <vt:lpstr>LAB TESTING IN HCV INFECTION</vt:lpstr>
      <vt:lpstr>DIAGNOSIS</vt:lpstr>
      <vt:lpstr>WHO SHOULD BE SCREENED</vt:lpstr>
      <vt:lpstr>PREVENTION</vt:lpstr>
      <vt:lpstr>Educate about the following</vt:lpstr>
      <vt:lpstr>Treatment of Chronic HCV infection</vt:lpstr>
      <vt:lpstr>ACUTE HCV INFECTION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66</cp:revision>
  <dcterms:created xsi:type="dcterms:W3CDTF">2020-07-13T05:58:17Z</dcterms:created>
  <dcterms:modified xsi:type="dcterms:W3CDTF">2024-09-16T09:48:34Z</dcterms:modified>
</cp:coreProperties>
</file>