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EC7069-9F73-43F0-8111-C58573BBB4A0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39C2B9-9992-4800-AD9C-4B99C4F6F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39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9C2B9-9992-4800-AD9C-4B99C4F6F4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9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F2709-6FE6-4257-BFD3-2A3DB1894E5E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6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4429-E7FC-4131-8725-3D90561676B3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99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3661F-F40A-4F50-9967-EA92FD3A1BB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712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AF83-88CA-41E1-9135-186A3D1CE96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440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051E6-ADB6-4E87-B43F-878D3EB8EDB7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31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BAA23-BDE9-445E-B185-9113E0152A9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80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0C6C-6C6E-4E05-992E-EB766C661BFA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47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ECAD-0673-452F-9D69-090E2B6AA62F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50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910D-97E2-4249-9A83-5628528D5C9C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34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51EE-BA34-4133-A29E-C0806E7DCDFF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9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12FA2-86A5-4D8E-A650-91E183E3B2D6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21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99413-F40F-47D4-AD5F-C112B8061ACE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‹#›</a:t>
            </a:fld>
            <a:endParaRPr lang="en-US" dirty="0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08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object 14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0" y="1905000"/>
            <a:ext cx="7865109" cy="2371090"/>
          </a:xfrm>
          <a:prstGeom prst="rect">
            <a:avLst/>
          </a:prstGeom>
        </p:spPr>
      </p:pic>
      <p:sp>
        <p:nvSpPr>
          <p:cNvPr id="149" name="object 149"/>
          <p:cNvSpPr txBox="1"/>
          <p:nvPr/>
        </p:nvSpPr>
        <p:spPr>
          <a:xfrm>
            <a:off x="10151109" y="6522719"/>
            <a:ext cx="73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D0E9ED"/>
                </a:solidFill>
                <a:latin typeface="Constantia"/>
                <a:cs typeface="Constantia"/>
              </a:rPr>
              <a:t>1</a:t>
            </a:r>
            <a:endParaRPr sz="1200">
              <a:latin typeface="Constantia"/>
              <a:cs typeface="Constantia"/>
            </a:endParaRPr>
          </a:p>
        </p:txBody>
      </p:sp>
      <p:sp>
        <p:nvSpPr>
          <p:cNvPr id="150" name="Footer Placeholder 14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lang="en-US" dirty="0"/>
          </a:p>
        </p:txBody>
      </p:sp>
      <p:sp>
        <p:nvSpPr>
          <p:cNvPr id="151" name="Slide Number Placeholder 1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</a:t>
            </a:fld>
            <a:endParaRPr lang="en-US" dirty="0"/>
          </a:p>
        </p:txBody>
      </p:sp>
      <p:pic>
        <p:nvPicPr>
          <p:cNvPr id="15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0" y="414020"/>
            <a:ext cx="5454650" cy="112268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927100" marR="5080" indent="-914400">
              <a:lnSpc>
                <a:spcPct val="100000"/>
              </a:lnSpc>
              <a:spcBef>
                <a:spcPts val="100"/>
              </a:spcBef>
              <a:tabLst>
                <a:tab pos="926465" algn="l"/>
              </a:tabLst>
            </a:pPr>
            <a:r>
              <a:rPr sz="3600" spc="-5" dirty="0">
                <a:latin typeface="Calibri"/>
                <a:cs typeface="Calibri"/>
              </a:rPr>
              <a:t>A.	HOSPITAL</a:t>
            </a:r>
            <a:r>
              <a:rPr sz="3600" spc="-3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POLICIES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AND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PROCEDURES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10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34540" y="1709420"/>
            <a:ext cx="8020050" cy="29654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28295" indent="-290195">
              <a:spcBef>
                <a:spcPts val="700"/>
              </a:spcBef>
              <a:buClr>
                <a:srgbClr val="0ACFD8"/>
              </a:buClr>
              <a:buSzPct val="89583"/>
              <a:buFont typeface="Trebuchet MS"/>
              <a:buChar char="●"/>
              <a:tabLst>
                <a:tab pos="328295" algn="l"/>
              </a:tabLst>
            </a:pPr>
            <a:r>
              <a:rPr sz="2400" spc="-5" dirty="0">
                <a:latin typeface="Constantia"/>
                <a:cs typeface="Constantia"/>
              </a:rPr>
              <a:t>Drug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use</a:t>
            </a:r>
            <a:endParaRPr sz="2400">
              <a:latin typeface="Constantia"/>
              <a:cs typeface="Constantia"/>
            </a:endParaRPr>
          </a:p>
          <a:p>
            <a:pPr marL="328295" indent="-290195">
              <a:spcBef>
                <a:spcPts val="600"/>
              </a:spcBef>
              <a:buClr>
                <a:srgbClr val="0ACFD8"/>
              </a:buClr>
              <a:buSzPct val="89583"/>
              <a:buFont typeface="Trebuchet MS"/>
              <a:buChar char="●"/>
              <a:tabLst>
                <a:tab pos="328295" algn="l"/>
              </a:tabLst>
            </a:pPr>
            <a:r>
              <a:rPr sz="2400" spc="-5" dirty="0">
                <a:latin typeface="Constantia"/>
                <a:cs typeface="Constantia"/>
              </a:rPr>
              <a:t>Description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PTC</a:t>
            </a:r>
            <a:endParaRPr sz="2400">
              <a:latin typeface="Constantia"/>
              <a:cs typeface="Constantia"/>
            </a:endParaRPr>
          </a:p>
          <a:p>
            <a:pPr marL="311150" marR="30480" indent="-273050">
              <a:spcBef>
                <a:spcPts val="600"/>
              </a:spcBef>
              <a:buClr>
                <a:srgbClr val="0ACFD8"/>
              </a:buClr>
              <a:buSzPct val="89583"/>
              <a:buFont typeface="Trebuchet MS"/>
              <a:buChar char="●"/>
              <a:tabLst>
                <a:tab pos="328295" algn="l"/>
              </a:tabLst>
            </a:pPr>
            <a:r>
              <a:rPr sz="2400" spc="-5" dirty="0">
                <a:latin typeface="Constantia"/>
                <a:cs typeface="Constantia"/>
              </a:rPr>
              <a:t>Hospital regulations about prescribing, dispensing </a:t>
            </a:r>
            <a:r>
              <a:rPr sz="2400" dirty="0">
                <a:latin typeface="Constantia"/>
                <a:cs typeface="Constantia"/>
              </a:rPr>
              <a:t>&amp; 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administration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of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drug,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rules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for Medical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Reps,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emergency </a:t>
            </a:r>
            <a:r>
              <a:rPr sz="2400" spc="-58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drug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products,</a:t>
            </a:r>
            <a:endParaRPr sz="2400">
              <a:latin typeface="Constantia"/>
              <a:cs typeface="Constantia"/>
            </a:endParaRPr>
          </a:p>
          <a:p>
            <a:pPr marL="328295" indent="-290195">
              <a:spcBef>
                <a:spcPts val="590"/>
              </a:spcBef>
              <a:buClr>
                <a:srgbClr val="0ACFD8"/>
              </a:buClr>
              <a:buSzPct val="89583"/>
              <a:buFont typeface="Trebuchet MS"/>
              <a:buChar char="●"/>
              <a:tabLst>
                <a:tab pos="328295" algn="l"/>
              </a:tabLst>
            </a:pPr>
            <a:r>
              <a:rPr sz="2400" spc="-5" dirty="0">
                <a:latin typeface="Constantia"/>
                <a:cs typeface="Constantia"/>
              </a:rPr>
              <a:t>Pharmacy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operating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procedures</a:t>
            </a:r>
            <a:endParaRPr sz="2400">
              <a:latin typeface="Constantia"/>
              <a:cs typeface="Constantia"/>
            </a:endParaRPr>
          </a:p>
          <a:p>
            <a:pPr marL="328295" indent="-290195">
              <a:spcBef>
                <a:spcPts val="600"/>
              </a:spcBef>
              <a:buClr>
                <a:srgbClr val="0ACFD8"/>
              </a:buClr>
              <a:buSzPct val="89583"/>
              <a:buFont typeface="Trebuchet MS"/>
              <a:buChar char="●"/>
              <a:tabLst>
                <a:tab pos="328295" algn="l"/>
              </a:tabLst>
            </a:pPr>
            <a:r>
              <a:rPr sz="2400" spc="-5" dirty="0">
                <a:latin typeface="Constantia"/>
                <a:cs typeface="Constantia"/>
              </a:rPr>
              <a:t>Information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on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using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formulary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0" y="795020"/>
            <a:ext cx="4699000" cy="51308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Calibri"/>
                <a:cs typeface="Calibri"/>
              </a:rPr>
              <a:t>B.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DRUG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PRODUCTS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LISTING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47241" y="1252221"/>
            <a:ext cx="6083935" cy="49552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5595" marR="995044" indent="-315595">
              <a:lnSpc>
                <a:spcPct val="110800"/>
              </a:lnSpc>
              <a:spcBef>
                <a:spcPts val="95"/>
              </a:spcBef>
              <a:buClr>
                <a:srgbClr val="0ACFD8"/>
              </a:buClr>
              <a:buSzPct val="89583"/>
              <a:buFont typeface="Trebuchet MS"/>
              <a:buChar char="●"/>
              <a:tabLst>
                <a:tab pos="315595" algn="l"/>
              </a:tabLst>
            </a:pPr>
            <a:r>
              <a:rPr sz="2400" spc="-5" dirty="0">
                <a:latin typeface="Constantia"/>
                <a:cs typeface="Constantia"/>
              </a:rPr>
              <a:t>Formulary item entries: 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Alphabetically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by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generic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name</a:t>
            </a:r>
            <a:endParaRPr sz="2400">
              <a:latin typeface="Constantia"/>
              <a:cs typeface="Constantia"/>
            </a:endParaRPr>
          </a:p>
          <a:p>
            <a:pPr marL="939800">
              <a:spcBef>
                <a:spcPts val="310"/>
              </a:spcBef>
            </a:pPr>
            <a:r>
              <a:rPr sz="2400" spc="-5" dirty="0">
                <a:latin typeface="Constantia"/>
                <a:cs typeface="Constantia"/>
              </a:rPr>
              <a:t>Alphabetically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within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therapeutic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class</a:t>
            </a:r>
            <a:endParaRPr sz="2400">
              <a:latin typeface="Constantia"/>
              <a:cs typeface="Constantia"/>
            </a:endParaRPr>
          </a:p>
          <a:p>
            <a:pPr marL="315595" indent="-290195">
              <a:spcBef>
                <a:spcPts val="310"/>
              </a:spcBef>
              <a:buClr>
                <a:srgbClr val="0ACFD8"/>
              </a:buClr>
              <a:buSzPct val="89583"/>
              <a:buFont typeface="Trebuchet MS"/>
              <a:buChar char="●"/>
              <a:tabLst>
                <a:tab pos="315595" algn="l"/>
              </a:tabLst>
            </a:pPr>
            <a:r>
              <a:rPr sz="2400" spc="-5" dirty="0">
                <a:latin typeface="Constantia"/>
                <a:cs typeface="Constantia"/>
              </a:rPr>
              <a:t>Type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information:</a:t>
            </a:r>
            <a:endParaRPr sz="2400">
              <a:latin typeface="Constantia"/>
              <a:cs typeface="Constantia"/>
            </a:endParaRPr>
          </a:p>
          <a:p>
            <a:pPr marL="939800" marR="701675">
              <a:lnSpc>
                <a:spcPct val="110600"/>
              </a:lnSpc>
              <a:spcBef>
                <a:spcPts val="5"/>
              </a:spcBef>
            </a:pPr>
            <a:r>
              <a:rPr sz="2400" spc="-5" dirty="0">
                <a:latin typeface="Constantia"/>
                <a:cs typeface="Constantia"/>
              </a:rPr>
              <a:t>Dosage form, strength, packaging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Active</a:t>
            </a:r>
            <a:r>
              <a:rPr sz="2400" spc="8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ingredients 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Adult/pediatric </a:t>
            </a:r>
            <a:r>
              <a:rPr sz="2400" spc="-10" dirty="0">
                <a:latin typeface="Constantia"/>
                <a:cs typeface="Constantia"/>
              </a:rPr>
              <a:t>dose</a:t>
            </a:r>
            <a:endParaRPr sz="2400">
              <a:latin typeface="Constantia"/>
              <a:cs typeface="Constantia"/>
            </a:endParaRPr>
          </a:p>
          <a:p>
            <a:pPr marL="939800" marR="1978660">
              <a:lnSpc>
                <a:spcPts val="3190"/>
              </a:lnSpc>
              <a:spcBef>
                <a:spcPts val="160"/>
              </a:spcBef>
            </a:pPr>
            <a:r>
              <a:rPr sz="2400" spc="-5" dirty="0">
                <a:latin typeface="Constantia"/>
                <a:cs typeface="Constantia"/>
              </a:rPr>
              <a:t>Route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of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administration </a:t>
            </a:r>
            <a:r>
              <a:rPr sz="2400" spc="-58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Cost</a:t>
            </a:r>
            <a:endParaRPr sz="2400">
              <a:latin typeface="Constantia"/>
              <a:cs typeface="Constantia"/>
            </a:endParaRPr>
          </a:p>
          <a:p>
            <a:pPr marL="315595" marR="346710" indent="-315595">
              <a:lnSpc>
                <a:spcPts val="3190"/>
              </a:lnSpc>
              <a:buClr>
                <a:srgbClr val="0ACFD8"/>
              </a:buClr>
              <a:buSzPct val="89583"/>
              <a:buFont typeface="Trebuchet MS"/>
              <a:buChar char="●"/>
              <a:tabLst>
                <a:tab pos="315595" algn="l"/>
              </a:tabLst>
            </a:pPr>
            <a:r>
              <a:rPr sz="2400" spc="-5" dirty="0">
                <a:latin typeface="Constantia"/>
                <a:cs typeface="Constantia"/>
              </a:rPr>
              <a:t>Indexes to the drug products listing: 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Generic name/brand name 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Therapeutic /pharmacological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index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1" y="962659"/>
            <a:ext cx="4858385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Calibri"/>
                <a:cs typeface="Calibri"/>
              </a:rPr>
              <a:t>C.SPECIAL</a:t>
            </a:r>
            <a:r>
              <a:rPr sz="3600" spc="-3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INFORMATION: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34540" y="1884679"/>
            <a:ext cx="5859780" cy="3899786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52425" indent="-314325">
              <a:spcBef>
                <a:spcPts val="7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Equivalent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dosages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of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similar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drugs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Hospital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approved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abbreviations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Rules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for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calculating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pediatric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dosages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4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List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sugar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free drugs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List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dialyzable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poisons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Metric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conversion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tables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Poison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control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information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4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dirty="0">
                <a:latin typeface="Constantia"/>
                <a:cs typeface="Constantia"/>
              </a:rPr>
              <a:t>Table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drug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interactions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8841" y="779779"/>
            <a:ext cx="7884795" cy="7569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latin typeface="Calibri"/>
                <a:cs typeface="Calibri"/>
              </a:rPr>
              <a:t>PREPARATION</a:t>
            </a:r>
            <a:r>
              <a:rPr sz="4800" b="1" spc="-55" dirty="0">
                <a:latin typeface="Calibri"/>
                <a:cs typeface="Calibri"/>
              </a:rPr>
              <a:t> </a:t>
            </a:r>
            <a:r>
              <a:rPr sz="4800" b="1" spc="-5" dirty="0">
                <a:latin typeface="Calibri"/>
                <a:cs typeface="Calibri"/>
              </a:rPr>
              <a:t>OF</a:t>
            </a:r>
            <a:r>
              <a:rPr sz="4800" b="1" spc="-50" dirty="0">
                <a:latin typeface="Calibri"/>
                <a:cs typeface="Calibri"/>
              </a:rPr>
              <a:t> </a:t>
            </a:r>
            <a:r>
              <a:rPr sz="4800" b="1" spc="-5" dirty="0">
                <a:latin typeface="Calibri"/>
                <a:cs typeface="Calibri"/>
              </a:rPr>
              <a:t>FORMULARY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59941" y="1967229"/>
            <a:ext cx="8066405" cy="4215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050">
              <a:spcBef>
                <a:spcPts val="100"/>
              </a:spcBef>
              <a:buClr>
                <a:srgbClr val="0ACFD8"/>
              </a:buClr>
              <a:buSzPct val="89583"/>
              <a:buFont typeface="Trebuchet MS"/>
              <a:buChar char="●"/>
              <a:tabLst>
                <a:tab pos="302895" algn="l"/>
                <a:tab pos="1570355" algn="l"/>
                <a:tab pos="2957830" algn="l"/>
                <a:tab pos="3910965" algn="l"/>
                <a:tab pos="5258435" algn="l"/>
                <a:tab pos="5971540" algn="l"/>
                <a:tab pos="7789545" algn="l"/>
              </a:tabLst>
            </a:pPr>
            <a:r>
              <a:rPr sz="2400" spc="-10" dirty="0">
                <a:latin typeface="Constantia"/>
                <a:cs typeface="Constantia"/>
              </a:rPr>
              <a:t>V</a:t>
            </a:r>
            <a:r>
              <a:rPr sz="2400" spc="5" dirty="0">
                <a:latin typeface="Constantia"/>
                <a:cs typeface="Constantia"/>
              </a:rPr>
              <a:t>i</a:t>
            </a:r>
            <a:r>
              <a:rPr sz="2400" spc="-5" dirty="0">
                <a:latin typeface="Constantia"/>
                <a:cs typeface="Constantia"/>
              </a:rPr>
              <a:t>s</a:t>
            </a:r>
            <a:r>
              <a:rPr sz="2400" dirty="0">
                <a:latin typeface="Constantia"/>
                <a:cs typeface="Constantia"/>
              </a:rPr>
              <a:t>u</a:t>
            </a:r>
            <a:r>
              <a:rPr sz="2400" spc="-5" dirty="0">
                <a:latin typeface="Constantia"/>
                <a:cs typeface="Constantia"/>
              </a:rPr>
              <a:t>al</a:t>
            </a:r>
            <a:r>
              <a:rPr sz="2400" dirty="0">
                <a:latin typeface="Constantia"/>
                <a:cs typeface="Constantia"/>
              </a:rPr>
              <a:t>ly	</a:t>
            </a:r>
            <a:r>
              <a:rPr sz="2400" spc="5" dirty="0">
                <a:latin typeface="Constantia"/>
                <a:cs typeface="Constantia"/>
              </a:rPr>
              <a:t>p</a:t>
            </a:r>
            <a:r>
              <a:rPr sz="2400" spc="-5" dirty="0">
                <a:latin typeface="Constantia"/>
                <a:cs typeface="Constantia"/>
              </a:rPr>
              <a:t>l</a:t>
            </a:r>
            <a:r>
              <a:rPr sz="2400" dirty="0">
                <a:latin typeface="Constantia"/>
                <a:cs typeface="Constantia"/>
              </a:rPr>
              <a:t>eas</a:t>
            </a:r>
            <a:r>
              <a:rPr sz="2400" spc="5" dirty="0">
                <a:latin typeface="Constantia"/>
                <a:cs typeface="Constantia"/>
              </a:rPr>
              <a:t>i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spc="-5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,	ea</a:t>
            </a:r>
            <a:r>
              <a:rPr sz="2400" spc="5" dirty="0">
                <a:latin typeface="Constantia"/>
                <a:cs typeface="Constantia"/>
              </a:rPr>
              <a:t>s</a:t>
            </a:r>
            <a:r>
              <a:rPr sz="2400" spc="-5" dirty="0">
                <a:latin typeface="Constantia"/>
                <a:cs typeface="Constantia"/>
              </a:rPr>
              <a:t>il</a:t>
            </a:r>
            <a:r>
              <a:rPr sz="2400" dirty="0">
                <a:latin typeface="Constantia"/>
                <a:cs typeface="Constantia"/>
              </a:rPr>
              <a:t>y	</a:t>
            </a:r>
            <a:r>
              <a:rPr sz="2400" spc="-5" dirty="0">
                <a:latin typeface="Constantia"/>
                <a:cs typeface="Constantia"/>
              </a:rPr>
              <a:t>r</a:t>
            </a:r>
            <a:r>
              <a:rPr sz="2400" spc="5" dirty="0">
                <a:latin typeface="Constantia"/>
                <a:cs typeface="Constantia"/>
              </a:rPr>
              <a:t>e</a:t>
            </a:r>
            <a:r>
              <a:rPr sz="2400" spc="-5" dirty="0">
                <a:latin typeface="Constantia"/>
                <a:cs typeface="Constantia"/>
              </a:rPr>
              <a:t>ada</a:t>
            </a:r>
            <a:r>
              <a:rPr sz="2400" spc="-10" dirty="0">
                <a:latin typeface="Constantia"/>
                <a:cs typeface="Constantia"/>
              </a:rPr>
              <a:t>b</a:t>
            </a:r>
            <a:r>
              <a:rPr sz="2400" spc="-5" dirty="0">
                <a:latin typeface="Constantia"/>
                <a:cs typeface="Constantia"/>
              </a:rPr>
              <a:t>l</a:t>
            </a:r>
            <a:r>
              <a:rPr sz="2400" dirty="0">
                <a:latin typeface="Constantia"/>
                <a:cs typeface="Constantia"/>
              </a:rPr>
              <a:t>e	</a:t>
            </a:r>
            <a:r>
              <a:rPr sz="2400" spc="-5" dirty="0">
                <a:latin typeface="Constantia"/>
                <a:cs typeface="Constantia"/>
              </a:rPr>
              <a:t>a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d	</a:t>
            </a:r>
            <a:r>
              <a:rPr sz="2400" spc="5" dirty="0">
                <a:latin typeface="Constantia"/>
                <a:cs typeface="Constantia"/>
              </a:rPr>
              <a:t>p</a:t>
            </a:r>
            <a:r>
              <a:rPr sz="2400" spc="-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o</a:t>
            </a:r>
            <a:r>
              <a:rPr sz="2400" spc="-5" dirty="0">
                <a:latin typeface="Constantia"/>
                <a:cs typeface="Constantia"/>
              </a:rPr>
              <a:t>f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5" dirty="0">
                <a:latin typeface="Constantia"/>
                <a:cs typeface="Constantia"/>
              </a:rPr>
              <a:t>s</a:t>
            </a:r>
            <a:r>
              <a:rPr sz="2400" spc="-5" dirty="0">
                <a:latin typeface="Constantia"/>
                <a:cs typeface="Constantia"/>
              </a:rPr>
              <a:t>si</a:t>
            </a:r>
            <a:r>
              <a:rPr sz="2400" dirty="0">
                <a:latin typeface="Constantia"/>
                <a:cs typeface="Constantia"/>
              </a:rPr>
              <a:t>o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spc="-5" dirty="0">
                <a:latin typeface="Constantia"/>
                <a:cs typeface="Constantia"/>
              </a:rPr>
              <a:t>a</a:t>
            </a:r>
            <a:r>
              <a:rPr sz="2400" dirty="0">
                <a:latin typeface="Constantia"/>
                <a:cs typeface="Constantia"/>
              </a:rPr>
              <a:t>l	</a:t>
            </a:r>
            <a:r>
              <a:rPr sz="2400" spc="-5" dirty="0">
                <a:latin typeface="Constantia"/>
                <a:cs typeface="Constantia"/>
              </a:rPr>
              <a:t>in  appearance.</a:t>
            </a:r>
            <a:endParaRPr sz="2400">
              <a:latin typeface="Constantia"/>
              <a:cs typeface="Constantia"/>
            </a:endParaRPr>
          </a:p>
          <a:p>
            <a:pPr marL="12700">
              <a:spcBef>
                <a:spcPts val="600"/>
              </a:spcBef>
            </a:pP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typical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formulary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must have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 following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composition;</a:t>
            </a:r>
            <a:endParaRPr sz="2400">
              <a:latin typeface="Constantia"/>
              <a:cs typeface="Constantia"/>
            </a:endParaRPr>
          </a:p>
          <a:p>
            <a:pPr marL="285750" indent="-273050">
              <a:spcBef>
                <a:spcPts val="600"/>
              </a:spcBef>
              <a:buClr>
                <a:srgbClr val="0ACFD8"/>
              </a:buClr>
              <a:buSzPct val="93750"/>
              <a:buAutoNum type="arabicPeriod"/>
              <a:tabLst>
                <a:tab pos="285750" algn="l"/>
              </a:tabLst>
            </a:pPr>
            <a:r>
              <a:rPr sz="2400" spc="-5" dirty="0">
                <a:latin typeface="Constantia"/>
                <a:cs typeface="Constantia"/>
              </a:rPr>
              <a:t>Title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page</a:t>
            </a:r>
            <a:endParaRPr sz="2400">
              <a:latin typeface="Constantia"/>
              <a:cs typeface="Constantia"/>
            </a:endParaRPr>
          </a:p>
          <a:p>
            <a:pPr marL="285750" indent="-273050">
              <a:spcBef>
                <a:spcPts val="600"/>
              </a:spcBef>
              <a:buClr>
                <a:srgbClr val="0ACFD8"/>
              </a:buClr>
              <a:buSzPct val="93750"/>
              <a:buAutoNum type="arabicPeriod"/>
              <a:tabLst>
                <a:tab pos="285750" algn="l"/>
              </a:tabLst>
            </a:pPr>
            <a:r>
              <a:rPr sz="2400" spc="-5" dirty="0">
                <a:latin typeface="Constantia"/>
                <a:cs typeface="Constantia"/>
              </a:rPr>
              <a:t>Names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&amp;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titles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5" dirty="0">
                <a:latin typeface="Constantia"/>
                <a:cs typeface="Constantia"/>
              </a:rPr>
              <a:t> the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members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5" dirty="0">
                <a:latin typeface="Constantia"/>
                <a:cs typeface="Constantia"/>
              </a:rPr>
              <a:t> the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PTC</a:t>
            </a:r>
            <a:endParaRPr sz="2400">
              <a:latin typeface="Constantia"/>
              <a:cs typeface="Constantia"/>
            </a:endParaRPr>
          </a:p>
          <a:p>
            <a:pPr marL="285750" indent="-273050">
              <a:spcBef>
                <a:spcPts val="600"/>
              </a:spcBef>
              <a:buClr>
                <a:srgbClr val="0ACFD8"/>
              </a:buClr>
              <a:buSzPct val="93750"/>
              <a:buAutoNum type="arabicPeriod"/>
              <a:tabLst>
                <a:tab pos="285750" algn="l"/>
              </a:tabLst>
            </a:pPr>
            <a:r>
              <a:rPr sz="2400" spc="-5" dirty="0">
                <a:latin typeface="Constantia"/>
                <a:cs typeface="Constantia"/>
              </a:rPr>
              <a:t>Table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contents</a:t>
            </a:r>
            <a:endParaRPr sz="2400">
              <a:latin typeface="Constantia"/>
              <a:cs typeface="Constantia"/>
            </a:endParaRPr>
          </a:p>
          <a:p>
            <a:pPr marL="285750" marR="7620" indent="-273050">
              <a:spcBef>
                <a:spcPts val="590"/>
              </a:spcBef>
              <a:buClr>
                <a:srgbClr val="0ACFD8"/>
              </a:buClr>
              <a:buSzPct val="93750"/>
              <a:buAutoNum type="arabicPeriod"/>
              <a:tabLst>
                <a:tab pos="285750" algn="l"/>
              </a:tabLst>
            </a:pPr>
            <a:r>
              <a:rPr sz="2400" spc="-5" dirty="0">
                <a:latin typeface="Constantia"/>
                <a:cs typeface="Constantia"/>
              </a:rPr>
              <a:t>Information</a:t>
            </a:r>
            <a:r>
              <a:rPr sz="2400" spc="18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on</a:t>
            </a:r>
            <a:r>
              <a:rPr sz="2400" spc="18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hospital</a:t>
            </a:r>
            <a:r>
              <a:rPr sz="2400" spc="18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policies</a:t>
            </a:r>
            <a:r>
              <a:rPr sz="2400" spc="1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&amp;</a:t>
            </a:r>
            <a:r>
              <a:rPr sz="2400" spc="1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procedures</a:t>
            </a:r>
            <a:r>
              <a:rPr sz="2400" spc="18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concerning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drugs</a:t>
            </a:r>
            <a:endParaRPr sz="2400">
              <a:latin typeface="Constantia"/>
              <a:cs typeface="Constantia"/>
            </a:endParaRPr>
          </a:p>
          <a:p>
            <a:pPr marL="285750" indent="-273050">
              <a:spcBef>
                <a:spcPts val="600"/>
              </a:spcBef>
              <a:buClr>
                <a:srgbClr val="0ACFD8"/>
              </a:buClr>
              <a:buSzPct val="93750"/>
              <a:buAutoNum type="arabicPeriod"/>
              <a:tabLst>
                <a:tab pos="285750" algn="l"/>
                <a:tab pos="1613535" algn="l"/>
              </a:tabLst>
            </a:pPr>
            <a:r>
              <a:rPr sz="2400" spc="-5" dirty="0">
                <a:latin typeface="Constantia"/>
                <a:cs typeface="Constantia"/>
              </a:rPr>
              <a:t>Products	accepted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for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use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at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hospital</a:t>
            </a:r>
            <a:endParaRPr sz="2400">
              <a:latin typeface="Constantia"/>
              <a:cs typeface="Constantia"/>
            </a:endParaRPr>
          </a:p>
          <a:p>
            <a:pPr marL="285750" indent="-273050">
              <a:spcBef>
                <a:spcPts val="600"/>
              </a:spcBef>
              <a:buClr>
                <a:srgbClr val="0ACFD8"/>
              </a:buClr>
              <a:buSzPct val="93750"/>
              <a:buAutoNum type="arabicPeriod"/>
              <a:tabLst>
                <a:tab pos="285750" algn="l"/>
              </a:tabLst>
            </a:pPr>
            <a:r>
              <a:rPr sz="2400" spc="-5" dirty="0">
                <a:latin typeface="Constantia"/>
                <a:cs typeface="Constantia"/>
              </a:rPr>
              <a:t>Appendix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1" y="627379"/>
            <a:ext cx="2430145" cy="6807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10" dirty="0">
                <a:latin typeface="Calibri"/>
                <a:cs typeface="Calibri"/>
              </a:rPr>
              <a:t>CONTENTS</a:t>
            </a:r>
            <a:endParaRPr sz="43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0041890" y="6560670"/>
            <a:ext cx="20701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035B74"/>
                </a:solidFill>
                <a:latin typeface="Constantia"/>
                <a:cs typeface="Constantia"/>
              </a:rPr>
              <a:pPr marL="38100">
                <a:lnSpc>
                  <a:spcPts val="1240"/>
                </a:lnSpc>
              </a:pPr>
              <a:t>14</a:t>
            </a:fld>
            <a:endParaRPr sz="12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40" y="1176020"/>
            <a:ext cx="217424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401955" algn="l"/>
              </a:tabLst>
            </a:pPr>
            <a:r>
              <a:rPr sz="2500" spc="-5" dirty="0">
                <a:latin typeface="Constantia"/>
                <a:cs typeface="Constantia"/>
              </a:rPr>
              <a:t>a.	</a:t>
            </a:r>
            <a:r>
              <a:rPr sz="2500" spc="-10" dirty="0">
                <a:latin typeface="Constantia"/>
                <a:cs typeface="Constantia"/>
              </a:rPr>
              <a:t>Introduction</a:t>
            </a:r>
            <a:endParaRPr sz="25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940" y="1516887"/>
            <a:ext cx="326390" cy="7924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>
              <a:spcBef>
                <a:spcPts val="295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0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4289" y="1559559"/>
            <a:ext cx="4762500" cy="789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500" spc="-10" dirty="0">
                <a:latin typeface="Constantia"/>
                <a:cs typeface="Constantia"/>
              </a:rPr>
              <a:t>List</a:t>
            </a:r>
            <a:r>
              <a:rPr sz="2500" spc="-1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of</a:t>
            </a:r>
            <a:r>
              <a:rPr sz="2500" spc="-2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abbreviations</a:t>
            </a:r>
            <a:endParaRPr sz="2500">
              <a:latin typeface="Constantia"/>
              <a:cs typeface="Constantia"/>
            </a:endParaRPr>
          </a:p>
          <a:p>
            <a:pPr marL="12700">
              <a:spcBef>
                <a:spcPts val="20"/>
              </a:spcBef>
            </a:pPr>
            <a:r>
              <a:rPr sz="2500" spc="-10" dirty="0">
                <a:latin typeface="Constantia"/>
                <a:cs typeface="Constantia"/>
              </a:rPr>
              <a:t>List</a:t>
            </a:r>
            <a:r>
              <a:rPr sz="2500" spc="-1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of</a:t>
            </a:r>
            <a:r>
              <a:rPr sz="2500" spc="-20" dirty="0">
                <a:latin typeface="Constantia"/>
                <a:cs typeface="Constantia"/>
              </a:rPr>
              <a:t> </a:t>
            </a:r>
            <a:r>
              <a:rPr sz="2500" spc="-5" dirty="0">
                <a:latin typeface="Constantia"/>
                <a:cs typeface="Constantia"/>
              </a:rPr>
              <a:t>drugs</a:t>
            </a:r>
            <a:r>
              <a:rPr sz="2500" spc="-25" dirty="0">
                <a:latin typeface="Constantia"/>
                <a:cs typeface="Constantia"/>
              </a:rPr>
              <a:t> </a:t>
            </a:r>
            <a:r>
              <a:rPr sz="2500" spc="-5" dirty="0">
                <a:latin typeface="Constantia"/>
                <a:cs typeface="Constantia"/>
              </a:rPr>
              <a:t>used</a:t>
            </a:r>
            <a:r>
              <a:rPr sz="2500" spc="-15" dirty="0">
                <a:latin typeface="Constantia"/>
                <a:cs typeface="Constantia"/>
              </a:rPr>
              <a:t> </a:t>
            </a:r>
            <a:r>
              <a:rPr sz="2500" spc="-5" dirty="0">
                <a:latin typeface="Constantia"/>
                <a:cs typeface="Constantia"/>
              </a:rPr>
              <a:t>in</a:t>
            </a:r>
            <a:r>
              <a:rPr sz="2500" spc="-20" dirty="0">
                <a:latin typeface="Constantia"/>
                <a:cs typeface="Constantia"/>
              </a:rPr>
              <a:t> </a:t>
            </a:r>
            <a:r>
              <a:rPr sz="2500" spc="-5" dirty="0">
                <a:latin typeface="Constantia"/>
                <a:cs typeface="Constantia"/>
              </a:rPr>
              <a:t>the</a:t>
            </a:r>
            <a:r>
              <a:rPr sz="2500" spc="-1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formulary</a:t>
            </a:r>
            <a:endParaRPr sz="25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9941" y="2326640"/>
            <a:ext cx="474027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427990" algn="l"/>
              </a:tabLst>
            </a:pPr>
            <a:r>
              <a:rPr sz="2500" spc="-5" dirty="0">
                <a:latin typeface="Constantia"/>
                <a:cs typeface="Constantia"/>
              </a:rPr>
              <a:t>b.	Basic</a:t>
            </a:r>
            <a:r>
              <a:rPr sz="2500" spc="-20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information</a:t>
            </a:r>
            <a:r>
              <a:rPr sz="2500" spc="-2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on</a:t>
            </a:r>
            <a:r>
              <a:rPr sz="2500" spc="-20" dirty="0">
                <a:latin typeface="Constantia"/>
                <a:cs typeface="Constantia"/>
              </a:rPr>
              <a:t> </a:t>
            </a:r>
            <a:r>
              <a:rPr sz="2500" spc="-5" dirty="0">
                <a:latin typeface="Constantia"/>
                <a:cs typeface="Constantia"/>
              </a:rPr>
              <a:t>each</a:t>
            </a:r>
            <a:r>
              <a:rPr sz="2500" spc="-10" dirty="0">
                <a:latin typeface="Constantia"/>
                <a:cs typeface="Constantia"/>
              </a:rPr>
              <a:t> </a:t>
            </a:r>
            <a:r>
              <a:rPr sz="2500" spc="-5" dirty="0">
                <a:latin typeface="Constantia"/>
                <a:cs typeface="Constantia"/>
              </a:rPr>
              <a:t>drug</a:t>
            </a:r>
            <a:endParaRPr sz="25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9940" y="2667507"/>
            <a:ext cx="326390" cy="3479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>
              <a:spcBef>
                <a:spcPts val="295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0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1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0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0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0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0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0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  <a:p>
            <a:pPr marL="12700">
              <a:spcBef>
                <a:spcPts val="210"/>
              </a:spcBef>
            </a:pPr>
            <a:r>
              <a:rPr sz="2350" spc="95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74289" y="2710179"/>
            <a:ext cx="6523990" cy="347726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70"/>
              </a:spcBef>
            </a:pPr>
            <a:r>
              <a:rPr sz="2500" spc="-5" dirty="0">
                <a:latin typeface="Constantia"/>
                <a:cs typeface="Constantia"/>
              </a:rPr>
              <a:t>Efficacy for the treatment of specific </a:t>
            </a:r>
            <a:r>
              <a:rPr sz="2500" spc="-10" dirty="0">
                <a:latin typeface="Constantia"/>
                <a:cs typeface="Constantia"/>
              </a:rPr>
              <a:t>conditions </a:t>
            </a:r>
            <a:r>
              <a:rPr sz="2500" spc="-615" dirty="0">
                <a:latin typeface="Constantia"/>
                <a:cs typeface="Constantia"/>
              </a:rPr>
              <a:t> </a:t>
            </a:r>
            <a:r>
              <a:rPr sz="2500" spc="-5" dirty="0">
                <a:latin typeface="Constantia"/>
                <a:cs typeface="Constantia"/>
              </a:rPr>
              <a:t>Safety</a:t>
            </a:r>
            <a:r>
              <a:rPr sz="2500" spc="-10" dirty="0">
                <a:latin typeface="Constantia"/>
                <a:cs typeface="Constantia"/>
              </a:rPr>
              <a:t> profile </a:t>
            </a:r>
            <a:r>
              <a:rPr sz="2500" spc="-5" dirty="0">
                <a:latin typeface="Constantia"/>
                <a:cs typeface="Constantia"/>
              </a:rPr>
              <a:t>of</a:t>
            </a:r>
            <a:r>
              <a:rPr sz="2500" spc="-1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the </a:t>
            </a:r>
            <a:r>
              <a:rPr sz="2500" spc="-5" dirty="0">
                <a:latin typeface="Constantia"/>
                <a:cs typeface="Constantia"/>
              </a:rPr>
              <a:t>item</a:t>
            </a:r>
            <a:endParaRPr sz="2500">
              <a:latin typeface="Constantia"/>
              <a:cs typeface="Constantia"/>
            </a:endParaRPr>
          </a:p>
          <a:p>
            <a:pPr marL="12700" marR="3199130">
              <a:lnSpc>
                <a:spcPts val="3020"/>
              </a:lnSpc>
              <a:spcBef>
                <a:spcPts val="100"/>
              </a:spcBef>
            </a:pPr>
            <a:r>
              <a:rPr sz="2500" spc="-5" dirty="0">
                <a:latin typeface="Constantia"/>
                <a:cs typeface="Constantia"/>
              </a:rPr>
              <a:t>Interaction </a:t>
            </a:r>
            <a:r>
              <a:rPr sz="2500" spc="-10" dirty="0">
                <a:latin typeface="Constantia"/>
                <a:cs typeface="Constantia"/>
              </a:rPr>
              <a:t>profile </a:t>
            </a:r>
            <a:r>
              <a:rPr sz="2500" spc="-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Adverse</a:t>
            </a:r>
            <a:r>
              <a:rPr sz="2500" spc="-5" dirty="0">
                <a:latin typeface="Constantia"/>
                <a:cs typeface="Constantia"/>
              </a:rPr>
              <a:t> effects </a:t>
            </a:r>
            <a:r>
              <a:rPr sz="2500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Pharmacokinetic profile </a:t>
            </a:r>
            <a:r>
              <a:rPr sz="2500" spc="-61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Availability of </a:t>
            </a:r>
            <a:r>
              <a:rPr sz="2500" spc="-5" dirty="0">
                <a:latin typeface="Constantia"/>
                <a:cs typeface="Constantia"/>
              </a:rPr>
              <a:t>the item </a:t>
            </a:r>
            <a:r>
              <a:rPr sz="2500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Available</a:t>
            </a:r>
            <a:r>
              <a:rPr sz="2500" spc="-2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dosage form</a:t>
            </a:r>
            <a:endParaRPr sz="2500">
              <a:latin typeface="Constantia"/>
              <a:cs typeface="Constantia"/>
            </a:endParaRPr>
          </a:p>
          <a:p>
            <a:pPr marL="12700">
              <a:lnSpc>
                <a:spcPts val="2925"/>
              </a:lnSpc>
            </a:pPr>
            <a:r>
              <a:rPr sz="2500" spc="-10" dirty="0">
                <a:latin typeface="Constantia"/>
                <a:cs typeface="Constantia"/>
              </a:rPr>
              <a:t>Cost</a:t>
            </a:r>
            <a:endParaRPr sz="2500">
              <a:latin typeface="Constantia"/>
              <a:cs typeface="Constantia"/>
            </a:endParaRPr>
          </a:p>
          <a:p>
            <a:pPr marL="12700">
              <a:spcBef>
                <a:spcPts val="20"/>
              </a:spcBef>
            </a:pPr>
            <a:r>
              <a:rPr sz="2500" spc="-10" dirty="0">
                <a:latin typeface="Constantia"/>
                <a:cs typeface="Constantia"/>
              </a:rPr>
              <a:t>Acceptability</a:t>
            </a:r>
            <a:r>
              <a:rPr sz="2500" spc="-15" dirty="0">
                <a:latin typeface="Constantia"/>
                <a:cs typeface="Constantia"/>
              </a:rPr>
              <a:t> </a:t>
            </a:r>
            <a:r>
              <a:rPr sz="2500" spc="-5" dirty="0">
                <a:latin typeface="Constantia"/>
                <a:cs typeface="Constantia"/>
              </a:rPr>
              <a:t>to</a:t>
            </a:r>
            <a:r>
              <a:rPr sz="2500" spc="-1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patients</a:t>
            </a:r>
            <a:endParaRPr sz="2500">
              <a:latin typeface="Constantia"/>
              <a:cs typeface="Constantia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892809"/>
            <a:ext cx="6266180" cy="4216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c. Supplementary</a:t>
            </a:r>
            <a:r>
              <a:rPr sz="2600" spc="-2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information</a:t>
            </a:r>
            <a:r>
              <a:rPr sz="2600" spc="-15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000000"/>
                </a:solidFill>
                <a:latin typeface="Constantia"/>
                <a:cs typeface="Constantia"/>
              </a:rPr>
              <a:t>on</a:t>
            </a:r>
            <a:r>
              <a:rPr sz="2600" spc="-1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each drug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0041890" y="6560670"/>
            <a:ext cx="20701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035B74"/>
                </a:solidFill>
                <a:latin typeface="Constantia"/>
                <a:cs typeface="Constantia"/>
              </a:rPr>
              <a:pPr marL="38100">
                <a:lnSpc>
                  <a:spcPts val="1240"/>
                </a:lnSpc>
              </a:pPr>
              <a:t>15</a:t>
            </a:fld>
            <a:endParaRPr sz="12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40" y="1246378"/>
            <a:ext cx="339090" cy="1939289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spcBef>
                <a:spcPts val="925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830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830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819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4290" y="1287780"/>
            <a:ext cx="4575175" cy="1939289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spcBef>
                <a:spcPts val="750"/>
              </a:spcBef>
            </a:pPr>
            <a:r>
              <a:rPr sz="2600" spc="-5" dirty="0">
                <a:latin typeface="Constantia"/>
                <a:cs typeface="Constantia"/>
              </a:rPr>
              <a:t>Storage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guidelines</a:t>
            </a:r>
            <a:endParaRPr sz="2600">
              <a:latin typeface="Constantia"/>
              <a:cs typeface="Constantia"/>
            </a:endParaRPr>
          </a:p>
          <a:p>
            <a:pPr marL="12700" marR="5080">
              <a:lnSpc>
                <a:spcPct val="120800"/>
              </a:lnSpc>
            </a:pPr>
            <a:r>
              <a:rPr sz="2600" spc="-5" dirty="0">
                <a:latin typeface="Constantia"/>
                <a:cs typeface="Constantia"/>
              </a:rPr>
              <a:t>Patient counselling information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Labelling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information</a:t>
            </a:r>
            <a:endParaRPr sz="2600">
              <a:latin typeface="Constantia"/>
              <a:cs typeface="Constantia"/>
            </a:endParaRPr>
          </a:p>
          <a:p>
            <a:pPr marL="12700">
              <a:spcBef>
                <a:spcPts val="640"/>
              </a:spcBef>
            </a:pPr>
            <a:r>
              <a:rPr sz="2600" spc="-5" dirty="0">
                <a:latin typeface="Constantia"/>
                <a:cs typeface="Constantia"/>
              </a:rPr>
              <a:t>Brand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names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and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prices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59940" y="3763009"/>
            <a:ext cx="578231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600" dirty="0">
                <a:latin typeface="Constantia"/>
                <a:cs typeface="Constantia"/>
              </a:rPr>
              <a:t>d.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Prescribing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and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dispensing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guidelines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9940" y="4119117"/>
            <a:ext cx="339090" cy="145923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>
              <a:spcBef>
                <a:spcPts val="915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819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830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74290" y="4160520"/>
            <a:ext cx="4740275" cy="1459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500"/>
              </a:lnSpc>
              <a:spcBef>
                <a:spcPts val="100"/>
              </a:spcBef>
            </a:pPr>
            <a:r>
              <a:rPr sz="2600" spc="-5" dirty="0">
                <a:latin typeface="Constantia"/>
                <a:cs typeface="Constantia"/>
              </a:rPr>
              <a:t>Principles of prescription writing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Reporting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of ADR</a:t>
            </a:r>
            <a:endParaRPr sz="2600">
              <a:latin typeface="Constantia"/>
              <a:cs typeface="Constantia"/>
            </a:endParaRPr>
          </a:p>
          <a:p>
            <a:pPr marL="12700">
              <a:spcBef>
                <a:spcPts val="650"/>
              </a:spcBef>
            </a:pPr>
            <a:r>
              <a:rPr sz="2600" spc="-5" dirty="0">
                <a:latin typeface="Constantia"/>
                <a:cs typeface="Constantia"/>
              </a:rPr>
              <a:t>Prevention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ADR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984250"/>
            <a:ext cx="4394200" cy="4216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00"/>
                </a:solidFill>
                <a:latin typeface="Constantia"/>
                <a:cs typeface="Constantia"/>
              </a:rPr>
              <a:t>e.</a:t>
            </a:r>
            <a:r>
              <a:rPr sz="2600" spc="-1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General</a:t>
            </a:r>
            <a:r>
              <a:rPr sz="2600" spc="-15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drug</a:t>
            </a:r>
            <a:r>
              <a:rPr sz="2600" spc="-1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000000"/>
                </a:solidFill>
                <a:latin typeface="Constantia"/>
                <a:cs typeface="Constantia"/>
              </a:rPr>
              <a:t>use</a:t>
            </a:r>
            <a:r>
              <a:rPr sz="2600" spc="-2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and</a:t>
            </a:r>
            <a:r>
              <a:rPr sz="2600" spc="-2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advice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0041890" y="6560670"/>
            <a:ext cx="20701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035B74"/>
                </a:solidFill>
                <a:latin typeface="Constantia"/>
                <a:cs typeface="Constantia"/>
              </a:rPr>
              <a:pPr marL="38100">
                <a:lnSpc>
                  <a:spcPts val="1240"/>
                </a:lnSpc>
              </a:pPr>
              <a:t>16</a:t>
            </a:fld>
            <a:endParaRPr sz="12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40" y="1337817"/>
            <a:ext cx="339090" cy="90424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spcBef>
                <a:spcPts val="615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520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940" y="2572258"/>
            <a:ext cx="339090" cy="90424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spcBef>
                <a:spcPts val="615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520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4290" y="1379219"/>
            <a:ext cx="6965315" cy="2174954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spcBef>
                <a:spcPts val="440"/>
              </a:spcBef>
            </a:pPr>
            <a:r>
              <a:rPr sz="2600" dirty="0">
                <a:latin typeface="Constantia"/>
                <a:cs typeface="Constantia"/>
              </a:rPr>
              <a:t>Use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IV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drugs</a:t>
            </a:r>
            <a:endParaRPr sz="2600">
              <a:latin typeface="Constantia"/>
              <a:cs typeface="Constantia"/>
            </a:endParaRPr>
          </a:p>
          <a:p>
            <a:pPr marL="669925" marR="5080" indent="-657860">
              <a:lnSpc>
                <a:spcPts val="2810"/>
              </a:lnSpc>
              <a:spcBef>
                <a:spcPts val="690"/>
              </a:spcBef>
            </a:pPr>
            <a:r>
              <a:rPr sz="2600" spc="-5" dirty="0">
                <a:latin typeface="Constantia"/>
                <a:cs typeface="Constantia"/>
              </a:rPr>
              <a:t>Special situations like pregnancy, breast feeding,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liver/kidney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diseases</a:t>
            </a:r>
            <a:endParaRPr sz="2600">
              <a:latin typeface="Constantia"/>
              <a:cs typeface="Constantia"/>
            </a:endParaRPr>
          </a:p>
          <a:p>
            <a:pPr marL="12700" marR="1162050">
              <a:lnSpc>
                <a:spcPts val="3460"/>
              </a:lnSpc>
              <a:spcBef>
                <a:spcPts val="50"/>
              </a:spcBef>
            </a:pPr>
            <a:r>
              <a:rPr sz="2600" spc="-5" dirty="0">
                <a:latin typeface="Constantia"/>
                <a:cs typeface="Constantia"/>
              </a:rPr>
              <a:t>Poisoning information and antidotes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Treatment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of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snakebites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and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insect bites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9941" y="3973829"/>
            <a:ext cx="343217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600" dirty="0">
                <a:latin typeface="Constantia"/>
                <a:cs typeface="Constantia"/>
              </a:rPr>
              <a:t>f.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Miscellaneous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section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9940" y="4327397"/>
            <a:ext cx="339090" cy="178181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spcBef>
                <a:spcPts val="615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520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509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  <a:p>
            <a:pPr marL="12700">
              <a:spcBef>
                <a:spcPts val="520"/>
              </a:spcBef>
            </a:pPr>
            <a:r>
              <a:rPr sz="2450" spc="990" dirty="0">
                <a:solidFill>
                  <a:srgbClr val="0ACFD8"/>
                </a:solidFill>
                <a:latin typeface="Trebuchet MS"/>
                <a:cs typeface="Trebuchet MS"/>
              </a:rPr>
              <a:t>●</a:t>
            </a:r>
            <a:endParaRPr sz="24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74289" y="4368800"/>
            <a:ext cx="2678430" cy="1781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100"/>
              </a:spcBef>
              <a:tabLst>
                <a:tab pos="1710055" algn="l"/>
              </a:tabLst>
            </a:pPr>
            <a:r>
              <a:rPr sz="2600" spc="-5" dirty="0">
                <a:latin typeface="Constantia"/>
                <a:cs typeface="Constantia"/>
              </a:rPr>
              <a:t>Children’s dose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Renal adjustments </a:t>
            </a:r>
            <a:r>
              <a:rPr sz="2600" spc="-64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Metric units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Diagnostic	aids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2051" y="795020"/>
            <a:ext cx="4783455" cy="51308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YOUR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RESPONSIBILITY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0041890" y="6560670"/>
            <a:ext cx="20701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035B74"/>
                </a:solidFill>
                <a:latin typeface="Constantia"/>
                <a:cs typeface="Constantia"/>
              </a:rPr>
              <a:pPr marL="38100">
                <a:lnSpc>
                  <a:spcPts val="1240"/>
                </a:lnSpc>
              </a:pPr>
              <a:t>17</a:t>
            </a:fld>
            <a:endParaRPr sz="12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7241" y="1395729"/>
            <a:ext cx="8320405" cy="439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855" indent="-338455">
              <a:spcBef>
                <a:spcPts val="100"/>
              </a:spcBef>
              <a:buClr>
                <a:srgbClr val="0ACFD8"/>
              </a:buClr>
              <a:buSzPct val="91071"/>
              <a:buFont typeface="Trebuchet MS"/>
              <a:buChar char="●"/>
              <a:tabLst>
                <a:tab pos="363855" algn="l"/>
              </a:tabLst>
            </a:pPr>
            <a:r>
              <a:rPr sz="2800" spc="-5" dirty="0">
                <a:latin typeface="Constantia"/>
                <a:cs typeface="Constantia"/>
              </a:rPr>
              <a:t>Drug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selection</a:t>
            </a:r>
            <a:endParaRPr sz="2800">
              <a:latin typeface="Constantia"/>
              <a:cs typeface="Constantia"/>
            </a:endParaRPr>
          </a:p>
          <a:p>
            <a:pPr marL="363855" indent="-338455">
              <a:spcBef>
                <a:spcPts val="20"/>
              </a:spcBef>
              <a:buClr>
                <a:srgbClr val="0ACFD8"/>
              </a:buClr>
              <a:buSzPct val="91071"/>
              <a:buFont typeface="Trebuchet MS"/>
              <a:buChar char="●"/>
              <a:tabLst>
                <a:tab pos="363855" algn="l"/>
              </a:tabLst>
            </a:pPr>
            <a:r>
              <a:rPr sz="2800" spc="-5" dirty="0">
                <a:latin typeface="Constantia"/>
                <a:cs typeface="Constantia"/>
              </a:rPr>
              <a:t>Promoting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formulary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adherence</a:t>
            </a:r>
            <a:endParaRPr sz="2800">
              <a:latin typeface="Constantia"/>
              <a:cs typeface="Constantia"/>
            </a:endParaRPr>
          </a:p>
          <a:p>
            <a:pPr marL="298450" marR="19050" indent="285750">
              <a:lnSpc>
                <a:spcPct val="79800"/>
              </a:lnSpc>
              <a:spcBef>
                <a:spcPts val="705"/>
              </a:spcBef>
            </a:pPr>
            <a:r>
              <a:rPr sz="2800" spc="-10" dirty="0">
                <a:latin typeface="Times New Roman"/>
                <a:cs typeface="Times New Roman"/>
              </a:rPr>
              <a:t>Review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take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action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all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non-formulary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drug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hospital.</a:t>
            </a:r>
            <a:endParaRPr sz="2800">
              <a:latin typeface="Times New Roman"/>
              <a:cs typeface="Times New Roman"/>
            </a:endParaRPr>
          </a:p>
          <a:p>
            <a:pPr marL="298450" marR="18415" indent="269240">
              <a:lnSpc>
                <a:spcPts val="2690"/>
              </a:lnSpc>
              <a:spcBef>
                <a:spcPts val="680"/>
              </a:spcBef>
            </a:pPr>
            <a:r>
              <a:rPr sz="2800" dirty="0">
                <a:latin typeface="Times New Roman"/>
                <a:cs typeface="Times New Roman"/>
              </a:rPr>
              <a:t>Provide a</a:t>
            </a:r>
            <a:r>
              <a:rPr sz="2800" spc="-5" dirty="0">
                <a:latin typeface="Times New Roman"/>
                <a:cs typeface="Times New Roman"/>
              </a:rPr>
              <a:t> copy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hospital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formulary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all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doctors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hospital.</a:t>
            </a:r>
            <a:endParaRPr sz="2800">
              <a:latin typeface="Times New Roman"/>
              <a:cs typeface="Times New Roman"/>
            </a:endParaRPr>
          </a:p>
          <a:p>
            <a:pPr marL="298450" marR="19685" indent="795020">
              <a:lnSpc>
                <a:spcPts val="2690"/>
              </a:lnSpc>
              <a:spcBef>
                <a:spcPts val="690"/>
              </a:spcBef>
              <a:tabLst>
                <a:tab pos="2357755" algn="l"/>
                <a:tab pos="2969895" algn="l"/>
                <a:tab pos="4267835" algn="l"/>
                <a:tab pos="5074920" algn="l"/>
                <a:tab pos="5528310" algn="l"/>
                <a:tab pos="6753859" algn="l"/>
              </a:tabLst>
            </a:pPr>
            <a:r>
              <a:rPr sz="2800" spc="-5" dirty="0">
                <a:latin typeface="Times New Roman"/>
                <a:cs typeface="Times New Roman"/>
              </a:rPr>
              <a:t>I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5" dirty="0">
                <a:latin typeface="Times New Roman"/>
                <a:cs typeface="Times New Roman"/>
              </a:rPr>
              <a:t>o</a:t>
            </a:r>
            <a:r>
              <a:rPr sz="2800" spc="-10" dirty="0">
                <a:latin typeface="Times New Roman"/>
                <a:cs typeface="Times New Roman"/>
              </a:rPr>
              <a:t>l</a:t>
            </a:r>
            <a:r>
              <a:rPr sz="2800" spc="5" dirty="0">
                <a:latin typeface="Times New Roman"/>
                <a:cs typeface="Times New Roman"/>
              </a:rPr>
              <a:t>v</a:t>
            </a:r>
            <a:r>
              <a:rPr sz="2800" dirty="0">
                <a:latin typeface="Times New Roman"/>
                <a:cs typeface="Times New Roman"/>
              </a:rPr>
              <a:t>e	the	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5" dirty="0">
                <a:latin typeface="Times New Roman"/>
                <a:cs typeface="Times New Roman"/>
              </a:rPr>
              <a:t>d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l	</a:t>
            </a:r>
            <a:r>
              <a:rPr sz="2800" spc="5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f</a:t>
            </a:r>
            <a:r>
              <a:rPr sz="2800" dirty="0">
                <a:latin typeface="Times New Roman"/>
                <a:cs typeface="Times New Roman"/>
              </a:rPr>
              <a:t>f	in	</a:t>
            </a:r>
            <a:r>
              <a:rPr sz="2800" spc="5" dirty="0">
                <a:latin typeface="Times New Roman"/>
                <a:cs typeface="Times New Roman"/>
              </a:rPr>
              <a:t>v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io</a:t>
            </a:r>
            <a:r>
              <a:rPr sz="2800" spc="5" dirty="0">
                <a:latin typeface="Times New Roman"/>
                <a:cs typeface="Times New Roman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s	</a:t>
            </a:r>
            <a:r>
              <a:rPr sz="2800" spc="-15" dirty="0">
                <a:latin typeface="Times New Roman"/>
                <a:cs typeface="Times New Roman"/>
              </a:rPr>
              <a:t>f</a:t>
            </a:r>
            <a:r>
              <a:rPr sz="2800" spc="5" dirty="0">
                <a:latin typeface="Times New Roman"/>
                <a:cs typeface="Times New Roman"/>
              </a:rPr>
              <a:t>o</a:t>
            </a:r>
            <a:r>
              <a:rPr sz="2800" spc="-5" dirty="0">
                <a:latin typeface="Times New Roman"/>
                <a:cs typeface="Times New Roman"/>
              </a:rPr>
              <a:t>r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5" dirty="0">
                <a:latin typeface="Times New Roman"/>
                <a:cs typeface="Times New Roman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l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ry</a:t>
            </a:r>
            <a:r>
              <a:rPr sz="2800" dirty="0">
                <a:latin typeface="Times New Roman"/>
                <a:cs typeface="Times New Roman"/>
              </a:rPr>
              <a:t>-  </a:t>
            </a:r>
            <a:r>
              <a:rPr sz="2800" spc="-5" dirty="0">
                <a:latin typeface="Times New Roman"/>
                <a:cs typeface="Times New Roman"/>
              </a:rPr>
              <a:t>implementing programs.</a:t>
            </a:r>
            <a:endParaRPr sz="2800">
              <a:latin typeface="Times New Roman"/>
              <a:cs typeface="Times New Roman"/>
            </a:endParaRPr>
          </a:p>
          <a:p>
            <a:pPr marL="298450" marR="17780" indent="632460">
              <a:lnSpc>
                <a:spcPts val="2690"/>
              </a:lnSpc>
              <a:spcBef>
                <a:spcPts val="690"/>
              </a:spcBef>
              <a:tabLst>
                <a:tab pos="1772285" algn="l"/>
                <a:tab pos="2710815" algn="l"/>
                <a:tab pos="4851400" algn="l"/>
                <a:tab pos="5514975" algn="l"/>
                <a:tab pos="6932295" algn="l"/>
              </a:tabLst>
            </a:pPr>
            <a:r>
              <a:rPr sz="2800" spc="-5" dirty="0">
                <a:latin typeface="Times New Roman"/>
                <a:cs typeface="Times New Roman"/>
              </a:rPr>
              <a:t>G</a:t>
            </a:r>
            <a:r>
              <a:rPr sz="2800" dirty="0">
                <a:latin typeface="Times New Roman"/>
                <a:cs typeface="Times New Roman"/>
              </a:rPr>
              <a:t>ive	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uch	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d</a:t>
            </a:r>
            <a:r>
              <a:rPr sz="2800" dirty="0">
                <a:latin typeface="Times New Roman"/>
                <a:cs typeface="Times New Roman"/>
              </a:rPr>
              <a:t>ve</a:t>
            </a:r>
            <a:r>
              <a:rPr sz="2800" spc="-5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ti</a:t>
            </a:r>
            <a:r>
              <a:rPr sz="2800" spc="5" dirty="0">
                <a:latin typeface="Times New Roman"/>
                <a:cs typeface="Times New Roman"/>
              </a:rPr>
              <a:t>s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en</a:t>
            </a:r>
            <a:r>
              <a:rPr sz="2800" dirty="0">
                <a:latin typeface="Times New Roman"/>
                <a:cs typeface="Times New Roman"/>
              </a:rPr>
              <a:t>t	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d	p</a:t>
            </a:r>
            <a:r>
              <a:rPr sz="2800" spc="5" dirty="0">
                <a:latin typeface="Times New Roman"/>
                <a:cs typeface="Times New Roman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bli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dirty="0">
                <a:latin typeface="Times New Roman"/>
                <a:cs typeface="Times New Roman"/>
              </a:rPr>
              <a:t>ity	</a:t>
            </a:r>
            <a:r>
              <a:rPr sz="2800" spc="-5" dirty="0">
                <a:latin typeface="Times New Roman"/>
                <a:cs typeface="Times New Roman"/>
              </a:rPr>
              <a:t>rega</a:t>
            </a:r>
            <a:r>
              <a:rPr sz="2800" dirty="0">
                <a:latin typeface="Times New Roman"/>
                <a:cs typeface="Times New Roman"/>
              </a:rPr>
              <a:t>rding  </a:t>
            </a:r>
            <a:r>
              <a:rPr sz="2800" spc="-5" dirty="0">
                <a:latin typeface="Times New Roman"/>
                <a:cs typeface="Times New Roman"/>
              </a:rPr>
              <a:t>formulary.</a:t>
            </a:r>
            <a:endParaRPr sz="2800">
              <a:latin typeface="Times New Roman"/>
              <a:cs typeface="Times New Roman"/>
            </a:endParaRPr>
          </a:p>
          <a:p>
            <a:pPr marL="467359">
              <a:spcBef>
                <a:spcPts val="40"/>
              </a:spcBef>
            </a:pPr>
            <a:r>
              <a:rPr sz="2800" spc="-5" dirty="0">
                <a:latin typeface="Times New Roman"/>
                <a:cs typeface="Times New Roman"/>
              </a:rPr>
              <a:t>-Revision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formulary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67582"/>
            <a:ext cx="10515600" cy="52065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6145" algn="l"/>
                <a:tab pos="4262120" algn="l"/>
              </a:tabLst>
            </a:pPr>
            <a:r>
              <a:rPr spc="-10" dirty="0"/>
              <a:t>FORMULARY	</a:t>
            </a:r>
            <a:r>
              <a:rPr spc="-5" dirty="0"/>
              <a:t>Vs	</a:t>
            </a:r>
            <a:r>
              <a:rPr spc="-10" dirty="0"/>
              <a:t>DRUG</a:t>
            </a:r>
            <a:r>
              <a:rPr spc="-95" dirty="0"/>
              <a:t> </a:t>
            </a:r>
            <a:r>
              <a:rPr spc="-5" dirty="0"/>
              <a:t>LIST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1"/>
          </p:nvPr>
        </p:nvSpPr>
        <p:spPr>
          <a:xfrm>
            <a:off x="1752600" y="1828800"/>
            <a:ext cx="5181600" cy="3500317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5"/>
              </a:spcBef>
            </a:pPr>
            <a:r>
              <a:rPr spc="-5" dirty="0"/>
              <a:t>FORMULARY</a:t>
            </a:r>
          </a:p>
          <a:p>
            <a:pPr marL="356870" marR="157480" indent="-273050">
              <a:lnSpc>
                <a:spcPct val="100000"/>
              </a:lnSpc>
              <a:spcBef>
                <a:spcPts val="1150"/>
              </a:spcBef>
              <a:buClr>
                <a:srgbClr val="0ACFD8"/>
              </a:buClr>
              <a:buSzPct val="90909"/>
              <a:buFont typeface="Trebuchet MS"/>
              <a:buChar char="●"/>
              <a:tabLst>
                <a:tab pos="356870" algn="l"/>
              </a:tabLst>
            </a:pP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Listing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of drugs by their </a:t>
            </a:r>
            <a:r>
              <a:rPr sz="22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generic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names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followed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by </a:t>
            </a:r>
            <a:r>
              <a:rPr sz="22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information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on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strength,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form, </a:t>
            </a:r>
            <a:r>
              <a:rPr sz="220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posology,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toxicology, use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&amp; </a:t>
            </a:r>
            <a:r>
              <a:rPr sz="22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recommended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quantity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to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be </a:t>
            </a:r>
            <a:r>
              <a:rPr sz="22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dispensed.</a:t>
            </a:r>
            <a:endParaRPr sz="2200" dirty="0">
              <a:latin typeface="Times New Roman"/>
              <a:cs typeface="Times New Roman"/>
            </a:endParaRPr>
          </a:p>
          <a:p>
            <a:pPr marL="356870" marR="485775" indent="-273050">
              <a:lnSpc>
                <a:spcPct val="100000"/>
              </a:lnSpc>
              <a:spcBef>
                <a:spcPts val="540"/>
              </a:spcBef>
              <a:buClr>
                <a:srgbClr val="0ACFD8"/>
              </a:buClr>
              <a:buSzPct val="90909"/>
              <a:buFont typeface="Trebuchet MS"/>
              <a:buChar char="●"/>
              <a:tabLst>
                <a:tab pos="356870" algn="l"/>
              </a:tabLst>
            </a:pP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Prepared locally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by its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own </a:t>
            </a:r>
            <a:r>
              <a:rPr sz="220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clinical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staff.</a:t>
            </a:r>
            <a:endParaRPr sz="2200" dirty="0">
              <a:latin typeface="Times New Roman"/>
              <a:cs typeface="Times New Roman"/>
            </a:endParaRPr>
          </a:p>
          <a:p>
            <a:pPr marL="356870" marR="30480" indent="-273050">
              <a:lnSpc>
                <a:spcPct val="100000"/>
              </a:lnSpc>
              <a:spcBef>
                <a:spcPts val="550"/>
              </a:spcBef>
              <a:buClr>
                <a:srgbClr val="0ACFD8"/>
              </a:buClr>
              <a:buSzPct val="90909"/>
              <a:buFont typeface="Trebuchet MS"/>
              <a:buChar char="●"/>
              <a:tabLst>
                <a:tab pos="356870" algn="l"/>
              </a:tabLst>
            </a:pP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Information provided is subject </a:t>
            </a:r>
            <a:r>
              <a:rPr sz="220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local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needs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and </a:t>
            </a:r>
            <a:r>
              <a:rPr sz="2200" spc="-5" dirty="0">
                <a:solidFill>
                  <a:srgbClr val="000000"/>
                </a:solidFill>
                <a:latin typeface="Times New Roman"/>
                <a:cs typeface="Times New Roman"/>
              </a:rPr>
              <a:t>desires.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0041890" y="6560670"/>
            <a:ext cx="20701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035B74"/>
                </a:solidFill>
                <a:latin typeface="Constantia"/>
                <a:cs typeface="Constantia"/>
              </a:rPr>
              <a:pPr marL="38100">
                <a:lnSpc>
                  <a:spcPts val="1240"/>
                </a:lnSpc>
              </a:pPr>
              <a:t>18</a:t>
            </a:fld>
            <a:endParaRPr sz="12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31361" y="1729843"/>
            <a:ext cx="3471545" cy="1273426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38100">
              <a:spcBef>
                <a:spcPts val="1050"/>
              </a:spcBef>
            </a:pPr>
            <a:r>
              <a:rPr sz="2400" b="1" spc="-5" dirty="0">
                <a:solidFill>
                  <a:srgbClr val="03607A"/>
                </a:solidFill>
                <a:latin typeface="Constantia"/>
                <a:cs typeface="Constantia"/>
              </a:rPr>
              <a:t>DRUG</a:t>
            </a:r>
            <a:r>
              <a:rPr sz="2400" b="1" spc="-25" dirty="0">
                <a:solidFill>
                  <a:srgbClr val="03607A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3607A"/>
                </a:solidFill>
                <a:latin typeface="Constantia"/>
                <a:cs typeface="Constantia"/>
              </a:rPr>
              <a:t>LIST</a:t>
            </a:r>
            <a:r>
              <a:rPr sz="2400" b="1" spc="-25" dirty="0">
                <a:solidFill>
                  <a:srgbClr val="03607A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3607A"/>
                </a:solidFill>
                <a:latin typeface="Constantia"/>
                <a:cs typeface="Constantia"/>
              </a:rPr>
              <a:t>(e.g.</a:t>
            </a:r>
            <a:r>
              <a:rPr sz="2400" b="1" spc="-25" dirty="0">
                <a:solidFill>
                  <a:srgbClr val="03607A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3607A"/>
                </a:solidFill>
                <a:latin typeface="Constantia"/>
                <a:cs typeface="Constantia"/>
              </a:rPr>
              <a:t>I.N.F)</a:t>
            </a:r>
            <a:endParaRPr sz="2400" dirty="0">
              <a:latin typeface="Constantia"/>
              <a:cs typeface="Constantia"/>
            </a:endParaRPr>
          </a:p>
          <a:p>
            <a:pPr marL="356235" marR="30480" indent="-273050">
              <a:lnSpc>
                <a:spcPts val="2370"/>
              </a:lnSpc>
              <a:spcBef>
                <a:spcPts val="1170"/>
              </a:spcBef>
              <a:buClr>
                <a:srgbClr val="0ACFD8"/>
              </a:buClr>
              <a:buSzPct val="90909"/>
              <a:buFont typeface="Trebuchet MS"/>
              <a:buChar char="●"/>
              <a:tabLst>
                <a:tab pos="356870" algn="l"/>
              </a:tabLst>
            </a:pPr>
            <a:r>
              <a:rPr sz="2200" spc="-5" dirty="0">
                <a:latin typeface="Times New Roman"/>
                <a:cs typeface="Times New Roman"/>
              </a:rPr>
              <a:t>Generic </a:t>
            </a:r>
            <a:r>
              <a:rPr sz="2200" spc="-10" dirty="0">
                <a:latin typeface="Times New Roman"/>
                <a:cs typeface="Times New Roman"/>
              </a:rPr>
              <a:t>names </a:t>
            </a:r>
            <a:r>
              <a:rPr sz="2200" spc="-5" dirty="0">
                <a:latin typeface="Times New Roman"/>
                <a:cs typeface="Times New Roman"/>
              </a:rPr>
              <a:t>followed </a:t>
            </a:r>
            <a:r>
              <a:rPr sz="2200" dirty="0">
                <a:latin typeface="Times New Roman"/>
                <a:cs typeface="Times New Roman"/>
              </a:rPr>
              <a:t>by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data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on</a:t>
            </a:r>
            <a:r>
              <a:rPr sz="2200" spc="-5" dirty="0">
                <a:latin typeface="Times New Roman"/>
                <a:cs typeface="Times New Roman"/>
              </a:rPr>
              <a:t> strength</a:t>
            </a:r>
            <a:r>
              <a:rPr sz="2200" dirty="0">
                <a:latin typeface="Times New Roman"/>
                <a:cs typeface="Times New Roman"/>
              </a:rPr>
              <a:t> &amp;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form.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31361" y="3240029"/>
            <a:ext cx="3465195" cy="195810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11150" marR="631825" indent="-273050">
              <a:lnSpc>
                <a:spcPct val="89900"/>
              </a:lnSpc>
              <a:spcBef>
                <a:spcPts val="365"/>
              </a:spcBef>
              <a:buClr>
                <a:srgbClr val="0ACFD8"/>
              </a:buClr>
              <a:buSzPct val="90909"/>
              <a:buFont typeface="Trebuchet MS"/>
              <a:buChar char="●"/>
              <a:tabLst>
                <a:tab pos="311150" algn="l"/>
              </a:tabLst>
            </a:pPr>
            <a:r>
              <a:rPr sz="2200" spc="-5" dirty="0">
                <a:latin typeface="Times New Roman"/>
                <a:cs typeface="Times New Roman"/>
              </a:rPr>
              <a:t>Prepared </a:t>
            </a:r>
            <a:r>
              <a:rPr sz="2200" dirty="0">
                <a:latin typeface="Times New Roman"/>
                <a:cs typeface="Times New Roman"/>
              </a:rPr>
              <a:t>by country’s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outstanding clinicians,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pharmacologists </a:t>
            </a:r>
            <a:r>
              <a:rPr sz="2200" dirty="0">
                <a:latin typeface="Times New Roman"/>
                <a:cs typeface="Times New Roman"/>
              </a:rPr>
              <a:t>and 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pharmacists.</a:t>
            </a:r>
            <a:endParaRPr sz="2200" dirty="0">
              <a:latin typeface="Times New Roman"/>
              <a:cs typeface="Times New Roman"/>
            </a:endParaRPr>
          </a:p>
          <a:p>
            <a:pPr marL="311150" marR="30480" indent="-273050">
              <a:lnSpc>
                <a:spcPts val="2380"/>
              </a:lnSpc>
              <a:spcBef>
                <a:spcPts val="575"/>
              </a:spcBef>
              <a:buClr>
                <a:srgbClr val="0ACFD8"/>
              </a:buClr>
              <a:buSzPct val="90909"/>
              <a:buFont typeface="Trebuchet MS"/>
              <a:buChar char="●"/>
              <a:tabLst>
                <a:tab pos="311150" algn="l"/>
              </a:tabLst>
            </a:pPr>
            <a:r>
              <a:rPr sz="2200" spc="-5" dirty="0">
                <a:latin typeface="Times New Roman"/>
                <a:cs typeface="Times New Roman"/>
              </a:rPr>
              <a:t>According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their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pharmacological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properties.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1" y="520700"/>
            <a:ext cx="2740025" cy="7112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-10" dirty="0">
                <a:latin typeface="Calibri"/>
                <a:cs typeface="Calibri"/>
              </a:rPr>
              <a:t>DEFINITION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875790" y="1176020"/>
            <a:ext cx="8553450" cy="4150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indent="167640" algn="just">
              <a:spcBef>
                <a:spcPts val="100"/>
              </a:spcBef>
            </a:pPr>
            <a:r>
              <a:rPr sz="2600" dirty="0">
                <a:latin typeface="Constantia"/>
                <a:cs typeface="Constantia"/>
              </a:rPr>
              <a:t>The </a:t>
            </a:r>
            <a:r>
              <a:rPr sz="2600" spc="-5" dirty="0">
                <a:latin typeface="Constantia"/>
                <a:cs typeface="Constantia"/>
              </a:rPr>
              <a:t>hospital formulary is </a:t>
            </a:r>
            <a:r>
              <a:rPr sz="2600" dirty="0">
                <a:latin typeface="Constantia"/>
                <a:cs typeface="Constantia"/>
              </a:rPr>
              <a:t>a </a:t>
            </a:r>
            <a:r>
              <a:rPr sz="2600" spc="-5" dirty="0">
                <a:latin typeface="Constantia"/>
                <a:cs typeface="Constantia"/>
              </a:rPr>
              <a:t>list of pharmaceutical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agents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with </a:t>
            </a:r>
            <a:r>
              <a:rPr sz="2600" dirty="0">
                <a:latin typeface="Constantia"/>
                <a:cs typeface="Constantia"/>
              </a:rPr>
              <a:t>its </a:t>
            </a:r>
            <a:r>
              <a:rPr sz="2600" spc="-5" dirty="0">
                <a:latin typeface="Constantia"/>
                <a:cs typeface="Constantia"/>
              </a:rPr>
              <a:t>important informations which reflects </a:t>
            </a:r>
            <a:r>
              <a:rPr sz="2600" dirty="0">
                <a:latin typeface="Constantia"/>
                <a:cs typeface="Constantia"/>
              </a:rPr>
              <a:t>the </a:t>
            </a:r>
            <a:r>
              <a:rPr sz="2600" spc="-5" dirty="0">
                <a:latin typeface="Constantia"/>
                <a:cs typeface="Constantia"/>
              </a:rPr>
              <a:t>current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clinical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views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medical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staff.</a:t>
            </a:r>
            <a:endParaRPr sz="2600">
              <a:latin typeface="Constantia"/>
              <a:cs typeface="Constantia"/>
            </a:endParaRPr>
          </a:p>
          <a:p>
            <a:pPr>
              <a:spcBef>
                <a:spcPts val="15"/>
              </a:spcBef>
            </a:pPr>
            <a:endParaRPr sz="3600">
              <a:latin typeface="Constantia"/>
              <a:cs typeface="Constantia"/>
            </a:endParaRPr>
          </a:p>
          <a:p>
            <a:pPr marL="12700" marR="5080" indent="137160" algn="just"/>
            <a:r>
              <a:rPr sz="2600" spc="-5" dirty="0">
                <a:latin typeface="Constantia"/>
                <a:cs typeface="Constantia"/>
              </a:rPr>
              <a:t>The hospital formulary system is </a:t>
            </a:r>
            <a:r>
              <a:rPr sz="2600" dirty="0">
                <a:latin typeface="Constantia"/>
                <a:cs typeface="Constantia"/>
              </a:rPr>
              <a:t>a </a:t>
            </a:r>
            <a:r>
              <a:rPr sz="2600" spc="-5" dirty="0">
                <a:latin typeface="Constantia"/>
                <a:cs typeface="Constantia"/>
              </a:rPr>
              <a:t>method whereby the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medical staff of </a:t>
            </a:r>
            <a:r>
              <a:rPr sz="2600" dirty="0">
                <a:latin typeface="Constantia"/>
                <a:cs typeface="Constantia"/>
              </a:rPr>
              <a:t>a </a:t>
            </a:r>
            <a:r>
              <a:rPr sz="2600" spc="-5" dirty="0">
                <a:latin typeface="Constantia"/>
                <a:cs typeface="Constantia"/>
              </a:rPr>
              <a:t>hospital </a:t>
            </a:r>
            <a:r>
              <a:rPr sz="2600" dirty="0">
                <a:latin typeface="Constantia"/>
                <a:cs typeface="Constantia"/>
              </a:rPr>
              <a:t>with </a:t>
            </a:r>
            <a:r>
              <a:rPr sz="2600" spc="-5" dirty="0">
                <a:latin typeface="Constantia"/>
                <a:cs typeface="Constantia"/>
              </a:rPr>
              <a:t>the help of pharmacy and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therapeutic committee selects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and evaluate medical agents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and </a:t>
            </a:r>
            <a:r>
              <a:rPr sz="2600" dirty="0">
                <a:latin typeface="Constantia"/>
                <a:cs typeface="Constantia"/>
              </a:rPr>
              <a:t>their </a:t>
            </a:r>
            <a:r>
              <a:rPr sz="2600" spc="-5" dirty="0">
                <a:latin typeface="Constantia"/>
                <a:cs typeface="Constantia"/>
              </a:rPr>
              <a:t>dosage form which </a:t>
            </a:r>
            <a:r>
              <a:rPr sz="2600" dirty="0">
                <a:latin typeface="Constantia"/>
                <a:cs typeface="Constantia"/>
              </a:rPr>
              <a:t>are </a:t>
            </a:r>
            <a:r>
              <a:rPr sz="2600" spc="-5" dirty="0">
                <a:latin typeface="Constantia"/>
                <a:cs typeface="Constantia"/>
              </a:rPr>
              <a:t>considered </a:t>
            </a:r>
            <a:r>
              <a:rPr sz="2600" spc="5" dirty="0">
                <a:latin typeface="Constantia"/>
                <a:cs typeface="Constantia"/>
              </a:rPr>
              <a:t>to </a:t>
            </a:r>
            <a:r>
              <a:rPr sz="2600" spc="-5" dirty="0">
                <a:latin typeface="Constantia"/>
                <a:cs typeface="Constantia"/>
              </a:rPr>
              <a:t>be most </a:t>
            </a:r>
            <a:r>
              <a:rPr sz="2600" dirty="0">
                <a:latin typeface="Constantia"/>
                <a:cs typeface="Constantia"/>
              </a:rPr>
              <a:t> useful </a:t>
            </a:r>
            <a:r>
              <a:rPr sz="2600" spc="-5" dirty="0">
                <a:latin typeface="Constantia"/>
                <a:cs typeface="Constantia"/>
              </a:rPr>
              <a:t>in </a:t>
            </a:r>
            <a:r>
              <a:rPr sz="2600" dirty="0">
                <a:latin typeface="Constantia"/>
                <a:cs typeface="Constantia"/>
              </a:rPr>
              <a:t>the </a:t>
            </a:r>
            <a:r>
              <a:rPr sz="2600" spc="-5" dirty="0">
                <a:latin typeface="Constantia"/>
                <a:cs typeface="Constantia"/>
              </a:rPr>
              <a:t>patient care. </a:t>
            </a:r>
            <a:r>
              <a:rPr sz="2600" dirty="0">
                <a:latin typeface="Constantia"/>
                <a:cs typeface="Constantia"/>
              </a:rPr>
              <a:t>The </a:t>
            </a:r>
            <a:r>
              <a:rPr sz="2600" spc="-5" dirty="0">
                <a:latin typeface="Constantia"/>
                <a:cs typeface="Constantia"/>
              </a:rPr>
              <a:t>hospital formulary system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provides</a:t>
            </a:r>
            <a:r>
              <a:rPr sz="2600" spc="459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spc="459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information</a:t>
            </a:r>
            <a:r>
              <a:rPr sz="2600" spc="45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for</a:t>
            </a:r>
            <a:r>
              <a:rPr sz="2600" spc="44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procuring,</a:t>
            </a:r>
            <a:r>
              <a:rPr sz="2600" spc="459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prescribing,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39055" y="5300979"/>
            <a:ext cx="178879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094105" algn="l"/>
              </a:tabLst>
            </a:pP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der	</a:t>
            </a:r>
            <a:r>
              <a:rPr sz="2600" spc="5" dirty="0">
                <a:latin typeface="Constantia"/>
                <a:cs typeface="Constantia"/>
              </a:rPr>
              <a:t>n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-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75790" y="5300979"/>
            <a:ext cx="6558280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tabLst>
                <a:tab pos="2033905" algn="l"/>
                <a:tab pos="2237740" algn="l"/>
                <a:tab pos="2543810" algn="l"/>
                <a:tab pos="3005455" algn="l"/>
                <a:tab pos="5232400" algn="l"/>
                <a:tab pos="5742305" algn="l"/>
              </a:tabLst>
            </a:pPr>
            <a:r>
              <a:rPr sz="2600" spc="-10" dirty="0">
                <a:latin typeface="Constantia"/>
                <a:cs typeface="Constantia"/>
              </a:rPr>
              <a:t>di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5" dirty="0">
                <a:latin typeface="Constantia"/>
                <a:cs typeface="Constantia"/>
              </a:rPr>
              <a:t>p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g		</a:t>
            </a:r>
            <a:r>
              <a:rPr sz="2600" spc="-10" dirty="0">
                <a:latin typeface="Constantia"/>
                <a:cs typeface="Constantia"/>
              </a:rPr>
              <a:t>a</a:t>
            </a:r>
            <a:r>
              <a:rPr sz="2600" spc="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d	</a:t>
            </a:r>
            <a:r>
              <a:rPr sz="2600" spc="-10" dirty="0">
                <a:latin typeface="Constantia"/>
                <a:cs typeface="Constantia"/>
              </a:rPr>
              <a:t>a</a:t>
            </a:r>
            <a:r>
              <a:rPr sz="2600" dirty="0">
                <a:latin typeface="Constantia"/>
                <a:cs typeface="Constantia"/>
              </a:rPr>
              <a:t>dm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er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g	of	d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spc="-5" dirty="0">
                <a:latin typeface="Constantia"/>
                <a:cs typeface="Constantia"/>
              </a:rPr>
              <a:t>gs  proprietary	</a:t>
            </a:r>
            <a:r>
              <a:rPr sz="2600" dirty="0">
                <a:latin typeface="Constantia"/>
                <a:cs typeface="Constantia"/>
              </a:rPr>
              <a:t>or	</a:t>
            </a:r>
            <a:r>
              <a:rPr sz="2600" spc="-5" dirty="0">
                <a:latin typeface="Constantia"/>
                <a:cs typeface="Constantia"/>
              </a:rPr>
              <a:t>proprietary(brands)names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77523" y="5697220"/>
            <a:ext cx="184658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502284" algn="l"/>
              </a:tabLst>
            </a:pPr>
            <a:r>
              <a:rPr sz="2600" spc="-5" dirty="0">
                <a:latin typeface="Constantia"/>
                <a:cs typeface="Constantia"/>
              </a:rPr>
              <a:t>in	instances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5790" y="6092190"/>
            <a:ext cx="438785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600" spc="-5" dirty="0">
                <a:latin typeface="Constantia"/>
                <a:cs typeface="Constantia"/>
              </a:rPr>
              <a:t>where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drugs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have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both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names.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1" y="819150"/>
            <a:ext cx="8155305" cy="2048510"/>
          </a:xfrm>
          <a:prstGeom prst="rect">
            <a:avLst/>
          </a:prstGeom>
        </p:spPr>
        <p:txBody>
          <a:bodyPr vert="horz" wrap="square" lIns="0" tIns="266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2100"/>
              </a:spcBef>
            </a:pPr>
            <a:r>
              <a:rPr sz="5000" spc="-5" dirty="0">
                <a:latin typeface="Calibri"/>
                <a:cs typeface="Calibri"/>
              </a:rPr>
              <a:t>origin</a:t>
            </a:r>
            <a:endParaRPr sz="5000">
              <a:latin typeface="Calibri"/>
              <a:cs typeface="Calibri"/>
            </a:endParaRPr>
          </a:p>
          <a:p>
            <a:pPr marL="104139" marR="5080">
              <a:lnSpc>
                <a:spcPct val="120800"/>
              </a:lnSpc>
              <a:spcBef>
                <a:spcPts val="390"/>
              </a:spcBef>
            </a:pPr>
            <a:r>
              <a:rPr sz="2600" spc="-5" dirty="0">
                <a:solidFill>
                  <a:srgbClr val="000000"/>
                </a:solidFill>
              </a:rPr>
              <a:t>The</a:t>
            </a:r>
            <a:r>
              <a:rPr sz="2600" spc="15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first</a:t>
            </a:r>
            <a:r>
              <a:rPr sz="2600" spc="10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scientific</a:t>
            </a:r>
            <a:r>
              <a:rPr sz="2600" spc="20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hospital</a:t>
            </a:r>
            <a:r>
              <a:rPr sz="2600" spc="20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formulary</a:t>
            </a:r>
            <a:r>
              <a:rPr sz="2600" spc="55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in</a:t>
            </a:r>
            <a:r>
              <a:rPr sz="2600" spc="20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India</a:t>
            </a:r>
            <a:r>
              <a:rPr sz="2600" spc="20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was</a:t>
            </a:r>
            <a:r>
              <a:rPr sz="2600" spc="1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published </a:t>
            </a:r>
            <a:r>
              <a:rPr sz="2600" spc="-635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in</a:t>
            </a:r>
            <a:r>
              <a:rPr sz="2600" dirty="0">
                <a:solidFill>
                  <a:srgbClr val="000000"/>
                </a:solidFill>
              </a:rPr>
              <a:t> 1968</a:t>
            </a:r>
            <a:r>
              <a:rPr sz="2600" spc="-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by</a:t>
            </a:r>
            <a:r>
              <a:rPr sz="2600" spc="2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the</a:t>
            </a:r>
            <a:r>
              <a:rPr sz="2600" spc="-5" dirty="0">
                <a:solidFill>
                  <a:srgbClr val="000000"/>
                </a:solidFill>
              </a:rPr>
              <a:t> pharmacy</a:t>
            </a:r>
            <a:r>
              <a:rPr sz="2600" spc="25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department </a:t>
            </a:r>
            <a:r>
              <a:rPr sz="2600" dirty="0">
                <a:solidFill>
                  <a:srgbClr val="000000"/>
                </a:solidFill>
              </a:rPr>
              <a:t>of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CMC </a:t>
            </a:r>
            <a:r>
              <a:rPr sz="2600" spc="-5" dirty="0">
                <a:solidFill>
                  <a:srgbClr val="000000"/>
                </a:solidFill>
              </a:rPr>
              <a:t>Vellore.</a:t>
            </a:r>
            <a:endParaRPr sz="26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59941" y="3402329"/>
            <a:ext cx="8063865" cy="1296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050">
              <a:spcBef>
                <a:spcPts val="100"/>
              </a:spcBef>
              <a:tabLst>
                <a:tab pos="668020" algn="l"/>
                <a:tab pos="1341755" algn="l"/>
                <a:tab pos="1908175" algn="l"/>
                <a:tab pos="2436495" algn="l"/>
                <a:tab pos="2725420" algn="l"/>
                <a:tab pos="4521835" algn="l"/>
                <a:tab pos="5782310" algn="l"/>
                <a:tab pos="6972300" algn="l"/>
                <a:tab pos="7371080" algn="l"/>
              </a:tabLst>
            </a:pPr>
            <a:r>
              <a:rPr sz="2600" spc="-10" dirty="0">
                <a:latin typeface="Times New Roman"/>
                <a:cs typeface="Times New Roman"/>
              </a:rPr>
              <a:t>T</a:t>
            </a:r>
            <a:r>
              <a:rPr sz="2600" spc="5" dirty="0">
                <a:latin typeface="Times New Roman"/>
                <a:cs typeface="Times New Roman"/>
              </a:rPr>
              <a:t>h</a:t>
            </a:r>
            <a:r>
              <a:rPr sz="2600" dirty="0">
                <a:latin typeface="Times New Roman"/>
                <a:cs typeface="Times New Roman"/>
              </a:rPr>
              <a:t>e	f</a:t>
            </a:r>
            <a:r>
              <a:rPr sz="2600" spc="-5" dirty="0">
                <a:latin typeface="Times New Roman"/>
                <a:cs typeface="Times New Roman"/>
              </a:rPr>
              <a:t>i</a:t>
            </a:r>
            <a:r>
              <a:rPr sz="2600" spc="-10" dirty="0">
                <a:latin typeface="Times New Roman"/>
                <a:cs typeface="Times New Roman"/>
              </a:rPr>
              <a:t>r</a:t>
            </a:r>
            <a:r>
              <a:rPr sz="2600" spc="-5" dirty="0">
                <a:latin typeface="Times New Roman"/>
                <a:cs typeface="Times New Roman"/>
              </a:rPr>
              <a:t>s</a:t>
            </a:r>
            <a:r>
              <a:rPr sz="2600" dirty="0">
                <a:latin typeface="Times New Roman"/>
                <a:cs typeface="Times New Roman"/>
              </a:rPr>
              <a:t>t	</a:t>
            </a:r>
            <a:r>
              <a:rPr sz="2600" spc="-5" dirty="0">
                <a:latin typeface="Times New Roman"/>
                <a:cs typeface="Times New Roman"/>
              </a:rPr>
              <a:t>H</a:t>
            </a:r>
            <a:r>
              <a:rPr sz="2600" dirty="0">
                <a:latin typeface="Times New Roman"/>
                <a:cs typeface="Times New Roman"/>
              </a:rPr>
              <a:t>F	</a:t>
            </a:r>
            <a:r>
              <a:rPr sz="2600" spc="-10" dirty="0">
                <a:latin typeface="Times New Roman"/>
                <a:cs typeface="Times New Roman"/>
              </a:rPr>
              <a:t>f</a:t>
            </a:r>
            <a:r>
              <a:rPr sz="2600" spc="5" dirty="0">
                <a:latin typeface="Times New Roman"/>
                <a:cs typeface="Times New Roman"/>
              </a:rPr>
              <a:t>o</a:t>
            </a:r>
            <a:r>
              <a:rPr sz="2600" dirty="0">
                <a:latin typeface="Times New Roman"/>
                <a:cs typeface="Times New Roman"/>
              </a:rPr>
              <a:t>r	a	</a:t>
            </a:r>
            <a:r>
              <a:rPr sz="2600" spc="10" dirty="0">
                <a:latin typeface="Times New Roman"/>
                <a:cs typeface="Times New Roman"/>
              </a:rPr>
              <a:t>G</a:t>
            </a:r>
            <a:r>
              <a:rPr sz="2600" dirty="0">
                <a:latin typeface="Times New Roman"/>
                <a:cs typeface="Times New Roman"/>
              </a:rPr>
              <a:t>o</a:t>
            </a:r>
            <a:r>
              <a:rPr sz="2600" spc="5" dirty="0">
                <a:latin typeface="Times New Roman"/>
                <a:cs typeface="Times New Roman"/>
              </a:rPr>
              <a:t>v</a:t>
            </a:r>
            <a:r>
              <a:rPr sz="2600" spc="-5" dirty="0">
                <a:latin typeface="Times New Roman"/>
                <a:cs typeface="Times New Roman"/>
              </a:rPr>
              <a:t>e</a:t>
            </a:r>
            <a:r>
              <a:rPr sz="2600" dirty="0">
                <a:latin typeface="Times New Roman"/>
                <a:cs typeface="Times New Roman"/>
              </a:rPr>
              <a:t>rnm</a:t>
            </a:r>
            <a:r>
              <a:rPr sz="2600" spc="-5" dirty="0">
                <a:latin typeface="Times New Roman"/>
                <a:cs typeface="Times New Roman"/>
              </a:rPr>
              <a:t>e</a:t>
            </a:r>
            <a:r>
              <a:rPr sz="2600" spc="5" dirty="0">
                <a:latin typeface="Times New Roman"/>
                <a:cs typeface="Times New Roman"/>
              </a:rPr>
              <a:t>n</a:t>
            </a:r>
            <a:r>
              <a:rPr sz="2600" dirty="0">
                <a:latin typeface="Times New Roman"/>
                <a:cs typeface="Times New Roman"/>
              </a:rPr>
              <a:t>t	</a:t>
            </a:r>
            <a:r>
              <a:rPr sz="2600" spc="-5" dirty="0">
                <a:latin typeface="Times New Roman"/>
                <a:cs typeface="Times New Roman"/>
              </a:rPr>
              <a:t>teac</a:t>
            </a:r>
            <a:r>
              <a:rPr sz="2600" spc="5" dirty="0">
                <a:latin typeface="Times New Roman"/>
                <a:cs typeface="Times New Roman"/>
              </a:rPr>
              <a:t>h</a:t>
            </a:r>
            <a:r>
              <a:rPr sz="2600" spc="-5" dirty="0">
                <a:latin typeface="Times New Roman"/>
                <a:cs typeface="Times New Roman"/>
              </a:rPr>
              <a:t>i</a:t>
            </a:r>
            <a:r>
              <a:rPr sz="2600" spc="5" dirty="0">
                <a:latin typeface="Times New Roman"/>
                <a:cs typeface="Times New Roman"/>
              </a:rPr>
              <a:t>n</a:t>
            </a:r>
            <a:r>
              <a:rPr sz="2600" dirty="0">
                <a:latin typeface="Times New Roman"/>
                <a:cs typeface="Times New Roman"/>
              </a:rPr>
              <a:t>g	</a:t>
            </a:r>
            <a:r>
              <a:rPr sz="2600" spc="5" dirty="0">
                <a:latin typeface="Times New Roman"/>
                <a:cs typeface="Times New Roman"/>
              </a:rPr>
              <a:t>ho</a:t>
            </a:r>
            <a:r>
              <a:rPr sz="2600" spc="-5" dirty="0">
                <a:latin typeface="Times New Roman"/>
                <a:cs typeface="Times New Roman"/>
              </a:rPr>
              <a:t>s</a:t>
            </a:r>
            <a:r>
              <a:rPr sz="2600" spc="5" dirty="0">
                <a:latin typeface="Times New Roman"/>
                <a:cs typeface="Times New Roman"/>
              </a:rPr>
              <a:t>p</a:t>
            </a:r>
            <a:r>
              <a:rPr sz="2600" spc="-5" dirty="0">
                <a:latin typeface="Times New Roman"/>
                <a:cs typeface="Times New Roman"/>
              </a:rPr>
              <a:t>ita</a:t>
            </a:r>
            <a:r>
              <a:rPr sz="2600" dirty="0">
                <a:latin typeface="Times New Roman"/>
                <a:cs typeface="Times New Roman"/>
              </a:rPr>
              <a:t>l	</a:t>
            </a:r>
            <a:r>
              <a:rPr sz="2600" spc="-5" dirty="0">
                <a:latin typeface="Times New Roman"/>
                <a:cs typeface="Times New Roman"/>
              </a:rPr>
              <a:t>i</a:t>
            </a:r>
            <a:r>
              <a:rPr sz="2600" dirty="0">
                <a:latin typeface="Times New Roman"/>
                <a:cs typeface="Times New Roman"/>
              </a:rPr>
              <a:t>n	In</a:t>
            </a:r>
            <a:r>
              <a:rPr sz="2600" spc="5" dirty="0">
                <a:latin typeface="Times New Roman"/>
                <a:cs typeface="Times New Roman"/>
              </a:rPr>
              <a:t>d</a:t>
            </a:r>
            <a:r>
              <a:rPr sz="2600" spc="-5" dirty="0">
                <a:latin typeface="Times New Roman"/>
                <a:cs typeface="Times New Roman"/>
              </a:rPr>
              <a:t>ia  was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published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in</a:t>
            </a:r>
            <a:r>
              <a:rPr sz="2600" dirty="0">
                <a:latin typeface="Times New Roman"/>
                <a:cs typeface="Times New Roman"/>
              </a:rPr>
              <a:t> 1997 at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Govt.Medical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College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Hospital,</a:t>
            </a:r>
            <a:endParaRPr sz="2600">
              <a:latin typeface="Times New Roman"/>
              <a:cs typeface="Times New Roman"/>
            </a:endParaRPr>
          </a:p>
          <a:p>
            <a:pPr marL="12700">
              <a:spcBef>
                <a:spcPts val="650"/>
              </a:spcBef>
            </a:pPr>
            <a:r>
              <a:rPr sz="2600" spc="-5" dirty="0">
                <a:latin typeface="Times New Roman"/>
                <a:cs typeface="Times New Roman"/>
              </a:rPr>
              <a:t>Trivandrum.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1" y="1073150"/>
            <a:ext cx="3771265" cy="7874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spc="-5" dirty="0">
                <a:latin typeface="Calibri"/>
                <a:cs typeface="Calibri"/>
              </a:rPr>
              <a:t>ADVANTAGES: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34541" y="2363471"/>
            <a:ext cx="2902585" cy="1939289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52425" indent="-314325">
              <a:spcBef>
                <a:spcPts val="7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Therapeutic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Economic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4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Educational</a:t>
            </a:r>
            <a:endParaRPr sz="2600">
              <a:latin typeface="Constantia"/>
              <a:cs typeface="Constantia"/>
            </a:endParaRPr>
          </a:p>
          <a:p>
            <a:pPr marL="352425" indent="-314325">
              <a:spcBef>
                <a:spcPts val="6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52425" algn="l"/>
              </a:tabLst>
            </a:pPr>
            <a:r>
              <a:rPr sz="2600" spc="-5" dirty="0">
                <a:latin typeface="Constantia"/>
                <a:cs typeface="Constantia"/>
              </a:rPr>
              <a:t>Rational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drug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use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1" y="1073150"/>
            <a:ext cx="4612005" cy="7874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spc="-5" dirty="0">
                <a:latin typeface="Calibri"/>
                <a:cs typeface="Calibri"/>
              </a:rPr>
              <a:t>DISADVANTAGES: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47240" y="1967229"/>
            <a:ext cx="8089900" cy="208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7780" indent="-273050" algn="just">
              <a:spcBef>
                <a:spcPts val="10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39725" algn="l"/>
              </a:tabLst>
            </a:pPr>
            <a:r>
              <a:rPr sz="2600" spc="-5" dirty="0">
                <a:latin typeface="Constantia"/>
                <a:cs typeface="Constantia"/>
              </a:rPr>
              <a:t>Deprive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physician</a:t>
            </a:r>
            <a:r>
              <a:rPr sz="2600" dirty="0">
                <a:latin typeface="Constantia"/>
                <a:cs typeface="Constantia"/>
              </a:rPr>
              <a:t> of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his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right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and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privilege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5" dirty="0">
                <a:latin typeface="Constantia"/>
                <a:cs typeface="Constantia"/>
              </a:rPr>
              <a:t>to </a:t>
            </a:r>
            <a:r>
              <a:rPr sz="2600" spc="-64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prescribe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and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obtain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brand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his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choice.</a:t>
            </a:r>
            <a:endParaRPr sz="2600">
              <a:latin typeface="Constantia"/>
              <a:cs typeface="Constantia"/>
            </a:endParaRPr>
          </a:p>
          <a:p>
            <a:pPr marL="298450" marR="18415" indent="-273050" algn="just">
              <a:spcBef>
                <a:spcPts val="65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39725" algn="l"/>
              </a:tabLst>
            </a:pPr>
            <a:r>
              <a:rPr sz="2600" spc="-5" dirty="0">
                <a:latin typeface="Constantia"/>
                <a:cs typeface="Constantia"/>
              </a:rPr>
              <a:t>Permits</a:t>
            </a:r>
            <a:r>
              <a:rPr sz="2600" dirty="0">
                <a:latin typeface="Constantia"/>
                <a:cs typeface="Constantia"/>
              </a:rPr>
              <a:t> the </a:t>
            </a:r>
            <a:r>
              <a:rPr sz="2600" spc="-5" dirty="0">
                <a:latin typeface="Constantia"/>
                <a:cs typeface="Constantia"/>
              </a:rPr>
              <a:t>pharmacist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5" dirty="0">
                <a:latin typeface="Constantia"/>
                <a:cs typeface="Constantia"/>
              </a:rPr>
              <a:t>to </a:t>
            </a:r>
            <a:r>
              <a:rPr sz="2600" spc="-5" dirty="0">
                <a:latin typeface="Constantia"/>
                <a:cs typeface="Constantia"/>
              </a:rPr>
              <a:t>act</a:t>
            </a:r>
            <a:r>
              <a:rPr sz="2600" dirty="0">
                <a:latin typeface="Constantia"/>
                <a:cs typeface="Constantia"/>
              </a:rPr>
              <a:t> as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sole judge </a:t>
            </a:r>
            <a:r>
              <a:rPr sz="2600" dirty="0">
                <a:latin typeface="Constantia"/>
                <a:cs typeface="Constantia"/>
              </a:rPr>
              <a:t>of 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which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brands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of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drugs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are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to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be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purchased</a:t>
            </a:r>
            <a:r>
              <a:rPr sz="2600" dirty="0">
                <a:latin typeface="Constantia"/>
                <a:cs typeface="Constantia"/>
              </a:rPr>
              <a:t> &amp;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dispensed.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8230" y="581659"/>
            <a:ext cx="7485380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latin typeface="Calibri"/>
                <a:cs typeface="Calibri"/>
              </a:rPr>
              <a:t>GUIDELINE</a:t>
            </a:r>
            <a:r>
              <a:rPr sz="3600" b="1" spc="-2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FOR</a:t>
            </a:r>
            <a:r>
              <a:rPr sz="3600" b="1" spc="-2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HOSPITAL</a:t>
            </a:r>
            <a:r>
              <a:rPr sz="3600" b="1" spc="-2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FORMULARY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793240" y="1108709"/>
            <a:ext cx="8596630" cy="47967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323850" marR="43180" indent="-273050" algn="just">
              <a:lnSpc>
                <a:spcPct val="79700"/>
              </a:lnSpc>
              <a:spcBef>
                <a:spcPts val="635"/>
              </a:spcBef>
              <a:buClr>
                <a:srgbClr val="0ACFD8"/>
              </a:buClr>
              <a:buSzPct val="90909"/>
              <a:buFont typeface="Trebuchet MS"/>
              <a:buChar char="●"/>
              <a:tabLst>
                <a:tab pos="323850" algn="l"/>
              </a:tabLst>
            </a:pPr>
            <a:r>
              <a:rPr sz="2200" spc="-5" dirty="0">
                <a:latin typeface="Constantia"/>
                <a:cs typeface="Constantia"/>
              </a:rPr>
              <a:t>The governing body of the hospital </a:t>
            </a:r>
            <a:r>
              <a:rPr sz="2200" spc="-10" dirty="0">
                <a:latin typeface="Constantia"/>
                <a:cs typeface="Constantia"/>
              </a:rPr>
              <a:t>should appoint </a:t>
            </a:r>
            <a:r>
              <a:rPr sz="2200" dirty="0">
                <a:latin typeface="Constantia"/>
                <a:cs typeface="Constantia"/>
              </a:rPr>
              <a:t>a </a:t>
            </a:r>
            <a:r>
              <a:rPr sz="2200" spc="-10" dirty="0">
                <a:latin typeface="Constantia"/>
                <a:cs typeface="Constantia"/>
              </a:rPr>
              <a:t>pharmacy </a:t>
            </a:r>
            <a:r>
              <a:rPr sz="2200" spc="-5" dirty="0">
                <a:latin typeface="Constantia"/>
                <a:cs typeface="Constantia"/>
              </a:rPr>
              <a:t>and 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therapeutic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committee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composed</a:t>
            </a:r>
            <a:r>
              <a:rPr sz="2200" spc="-5" dirty="0">
                <a:latin typeface="Constantia"/>
                <a:cs typeface="Constantia"/>
              </a:rPr>
              <a:t> of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physician</a:t>
            </a:r>
            <a:r>
              <a:rPr sz="2200" spc="-5" dirty="0">
                <a:latin typeface="Constantia"/>
                <a:cs typeface="Constantia"/>
              </a:rPr>
              <a:t> and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pharmacist </a:t>
            </a:r>
            <a:r>
              <a:rPr sz="2200" spc="-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which</a:t>
            </a:r>
            <a:r>
              <a:rPr sz="2200" spc="-1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will</a:t>
            </a:r>
            <a:r>
              <a:rPr sz="2200" spc="-1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prepare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the hospital formulary system.</a:t>
            </a:r>
            <a:endParaRPr sz="22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CFD8"/>
              </a:buClr>
              <a:buFont typeface="Trebuchet MS"/>
              <a:buChar char="●"/>
            </a:pPr>
            <a:endParaRPr sz="2600">
              <a:latin typeface="Constantia"/>
              <a:cs typeface="Constantia"/>
            </a:endParaRPr>
          </a:p>
          <a:p>
            <a:pPr marL="323850" marR="43180" indent="-273050" algn="just">
              <a:lnSpc>
                <a:spcPct val="79900"/>
              </a:lnSpc>
              <a:buClr>
                <a:srgbClr val="0ACFD8"/>
              </a:buClr>
              <a:buSzPct val="90909"/>
              <a:buFont typeface="Trebuchet MS"/>
              <a:buChar char="●"/>
              <a:tabLst>
                <a:tab pos="323850" algn="l"/>
              </a:tabLst>
            </a:pPr>
            <a:r>
              <a:rPr sz="2200" spc="-5" dirty="0">
                <a:latin typeface="Constantia"/>
                <a:cs typeface="Constantia"/>
              </a:rPr>
              <a:t>PTC shall </a:t>
            </a:r>
            <a:r>
              <a:rPr sz="2200" spc="-10" dirty="0">
                <a:latin typeface="Constantia"/>
                <a:cs typeface="Constantia"/>
              </a:rPr>
              <a:t>sponsor </a:t>
            </a:r>
            <a:r>
              <a:rPr sz="2200" spc="-5" dirty="0">
                <a:latin typeface="Constantia"/>
                <a:cs typeface="Constantia"/>
              </a:rPr>
              <a:t>and outline </a:t>
            </a:r>
            <a:r>
              <a:rPr sz="2200" dirty="0">
                <a:latin typeface="Constantia"/>
                <a:cs typeface="Constantia"/>
              </a:rPr>
              <a:t>the </a:t>
            </a:r>
            <a:r>
              <a:rPr sz="2200" spc="-10" dirty="0">
                <a:latin typeface="Constantia"/>
                <a:cs typeface="Constantia"/>
              </a:rPr>
              <a:t>purpose, </a:t>
            </a:r>
            <a:r>
              <a:rPr sz="2200" spc="-5" dirty="0">
                <a:latin typeface="Constantia"/>
                <a:cs typeface="Constantia"/>
              </a:rPr>
              <a:t>organization function 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and </a:t>
            </a:r>
            <a:r>
              <a:rPr sz="2200" spc="-10" dirty="0">
                <a:latin typeface="Constantia"/>
                <a:cs typeface="Constantia"/>
              </a:rPr>
              <a:t>scope </a:t>
            </a:r>
            <a:r>
              <a:rPr sz="2200" spc="-5" dirty="0">
                <a:latin typeface="Constantia"/>
                <a:cs typeface="Constantia"/>
              </a:rPr>
              <a:t>of the hospital formulary system, it </a:t>
            </a:r>
            <a:r>
              <a:rPr sz="2200" spc="-10" dirty="0">
                <a:latin typeface="Constantia"/>
                <a:cs typeface="Constantia"/>
              </a:rPr>
              <a:t>should </a:t>
            </a:r>
            <a:r>
              <a:rPr sz="2200" spc="-5" dirty="0">
                <a:latin typeface="Constantia"/>
                <a:cs typeface="Constantia"/>
              </a:rPr>
              <a:t>adopt the 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principle</a:t>
            </a:r>
            <a:r>
              <a:rPr sz="2200" spc="-5" dirty="0">
                <a:latin typeface="Constantia"/>
                <a:cs typeface="Constantia"/>
              </a:rPr>
              <a:t> as</a:t>
            </a:r>
            <a:r>
              <a:rPr sz="2200" spc="-1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per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the</a:t>
            </a:r>
            <a:r>
              <a:rPr sz="2200" spc="-1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need</a:t>
            </a:r>
            <a:r>
              <a:rPr sz="2200" spc="-5" dirty="0">
                <a:latin typeface="Constantia"/>
                <a:cs typeface="Constantia"/>
              </a:rPr>
              <a:t> of </a:t>
            </a:r>
            <a:r>
              <a:rPr sz="2200" spc="-10" dirty="0">
                <a:latin typeface="Constantia"/>
                <a:cs typeface="Constantia"/>
              </a:rPr>
              <a:t>particular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hospital.</a:t>
            </a:r>
            <a:endParaRPr sz="22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CFD8"/>
              </a:buClr>
              <a:buFont typeface="Trebuchet MS"/>
              <a:buChar char="●"/>
            </a:pPr>
            <a:endParaRPr sz="2600">
              <a:latin typeface="Constantia"/>
              <a:cs typeface="Constantia"/>
            </a:endParaRPr>
          </a:p>
          <a:p>
            <a:pPr marL="323850" marR="43815" indent="-273050" algn="just">
              <a:lnSpc>
                <a:spcPct val="79900"/>
              </a:lnSpc>
              <a:spcBef>
                <a:spcPts val="5"/>
              </a:spcBef>
              <a:buClr>
                <a:srgbClr val="0ACFD8"/>
              </a:buClr>
              <a:buSzPct val="90909"/>
              <a:buFont typeface="Trebuchet MS"/>
              <a:buChar char="●"/>
              <a:tabLst>
                <a:tab pos="323850" algn="l"/>
              </a:tabLst>
            </a:pPr>
            <a:r>
              <a:rPr sz="2200" spc="-5" dirty="0">
                <a:latin typeface="Constantia"/>
                <a:cs typeface="Constantia"/>
              </a:rPr>
              <a:t>PTC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develop </a:t>
            </a:r>
            <a:r>
              <a:rPr sz="2200" spc="-10" dirty="0">
                <a:latin typeface="Constantia"/>
                <a:cs typeface="Constantia"/>
              </a:rPr>
              <a:t>policies </a:t>
            </a:r>
            <a:r>
              <a:rPr sz="2200" spc="-5" dirty="0">
                <a:latin typeface="Constantia"/>
                <a:cs typeface="Constantia"/>
              </a:rPr>
              <a:t>and </a:t>
            </a:r>
            <a:r>
              <a:rPr sz="2200" spc="-10" dirty="0">
                <a:latin typeface="Constantia"/>
                <a:cs typeface="Constantia"/>
              </a:rPr>
              <a:t>procedures </a:t>
            </a:r>
            <a:r>
              <a:rPr sz="2200" dirty="0">
                <a:latin typeface="Constantia"/>
                <a:cs typeface="Constantia"/>
              </a:rPr>
              <a:t>- </a:t>
            </a:r>
            <a:r>
              <a:rPr sz="2200" spc="-5" dirty="0">
                <a:latin typeface="Constantia"/>
                <a:cs typeface="Constantia"/>
              </a:rPr>
              <a:t>medical staff adopt these </a:t>
            </a:r>
            <a:r>
              <a:rPr sz="2200" dirty="0">
                <a:latin typeface="Constantia"/>
                <a:cs typeface="Constantia"/>
              </a:rPr>
              <a:t>- </a:t>
            </a:r>
            <a:r>
              <a:rPr sz="2200" spc="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subject </a:t>
            </a:r>
            <a:r>
              <a:rPr sz="2200" dirty="0">
                <a:latin typeface="Constantia"/>
                <a:cs typeface="Constantia"/>
              </a:rPr>
              <a:t>to</a:t>
            </a:r>
            <a:r>
              <a:rPr sz="2200" spc="-5" dirty="0">
                <a:latin typeface="Constantia"/>
                <a:cs typeface="Constantia"/>
              </a:rPr>
              <a:t> administrative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approval.</a:t>
            </a:r>
            <a:endParaRPr sz="22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CFD8"/>
              </a:buClr>
              <a:buFont typeface="Trebuchet MS"/>
              <a:buChar char="●"/>
            </a:pPr>
            <a:endParaRPr sz="2600">
              <a:latin typeface="Constantia"/>
              <a:cs typeface="Constantia"/>
            </a:endParaRPr>
          </a:p>
          <a:p>
            <a:pPr marL="323850" marR="41910" indent="-273050" algn="just">
              <a:lnSpc>
                <a:spcPct val="79800"/>
              </a:lnSpc>
              <a:buClr>
                <a:srgbClr val="0ACFD8"/>
              </a:buClr>
              <a:buSzPct val="90909"/>
              <a:buFont typeface="Trebuchet MS"/>
              <a:buChar char="●"/>
              <a:tabLst>
                <a:tab pos="323850" algn="l"/>
              </a:tabLst>
            </a:pPr>
            <a:r>
              <a:rPr sz="2200" spc="-5" dirty="0">
                <a:latin typeface="Constantia"/>
                <a:cs typeface="Constantia"/>
              </a:rPr>
              <a:t>The </a:t>
            </a:r>
            <a:r>
              <a:rPr sz="2200" spc="-10" dirty="0">
                <a:latin typeface="Constantia"/>
                <a:cs typeface="Constantia"/>
              </a:rPr>
              <a:t>policy </a:t>
            </a:r>
            <a:r>
              <a:rPr sz="2200" spc="-5" dirty="0">
                <a:latin typeface="Constantia"/>
                <a:cs typeface="Constantia"/>
              </a:rPr>
              <a:t>and </a:t>
            </a:r>
            <a:r>
              <a:rPr sz="2200" spc="-10" dirty="0">
                <a:latin typeface="Constantia"/>
                <a:cs typeface="Constantia"/>
              </a:rPr>
              <a:t>procedures </a:t>
            </a:r>
            <a:r>
              <a:rPr sz="2200" spc="-5" dirty="0">
                <a:latin typeface="Constantia"/>
                <a:cs typeface="Constantia"/>
              </a:rPr>
              <a:t>shall afford guidance in the </a:t>
            </a:r>
            <a:r>
              <a:rPr sz="2200" spc="-10" dirty="0">
                <a:latin typeface="Constantia"/>
                <a:cs typeface="Constantia"/>
              </a:rPr>
              <a:t>appraisal, </a:t>
            </a:r>
            <a:r>
              <a:rPr sz="2200" spc="-5" dirty="0">
                <a:latin typeface="Constantia"/>
                <a:cs typeface="Constantia"/>
              </a:rPr>
              <a:t> selection, procurement, storage, distribution, use, safety </a:t>
            </a:r>
            <a:r>
              <a:rPr sz="2200" spc="-10" dirty="0">
                <a:latin typeface="Constantia"/>
                <a:cs typeface="Constantia"/>
              </a:rPr>
              <a:t>procedures </a:t>
            </a:r>
            <a:r>
              <a:rPr sz="2200" spc="-54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and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other</a:t>
            </a:r>
            <a:r>
              <a:rPr sz="2200" dirty="0">
                <a:latin typeface="Constantia"/>
                <a:cs typeface="Constantia"/>
              </a:rPr>
              <a:t> matter</a:t>
            </a:r>
            <a:r>
              <a:rPr sz="2200" spc="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relating</a:t>
            </a:r>
            <a:r>
              <a:rPr sz="2200" dirty="0">
                <a:latin typeface="Constantia"/>
                <a:cs typeface="Constantia"/>
              </a:rPr>
              <a:t> to</a:t>
            </a:r>
            <a:r>
              <a:rPr sz="2200" spc="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drug</a:t>
            </a:r>
            <a:r>
              <a:rPr sz="2200" dirty="0">
                <a:latin typeface="Constantia"/>
                <a:cs typeface="Constantia"/>
              </a:rPr>
              <a:t> in</a:t>
            </a:r>
            <a:r>
              <a:rPr sz="2200" spc="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hospital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and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shall</a:t>
            </a:r>
            <a:r>
              <a:rPr sz="2200" dirty="0">
                <a:latin typeface="Constantia"/>
                <a:cs typeface="Constantia"/>
              </a:rPr>
              <a:t> be </a:t>
            </a:r>
            <a:r>
              <a:rPr sz="2200" spc="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published</a:t>
            </a:r>
            <a:r>
              <a:rPr sz="2200" spc="38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in</a:t>
            </a:r>
            <a:r>
              <a:rPr sz="2200" spc="4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the</a:t>
            </a:r>
            <a:r>
              <a:rPr sz="2200" spc="39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hospital’s</a:t>
            </a:r>
            <a:r>
              <a:rPr sz="2200" spc="39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formulary</a:t>
            </a:r>
            <a:r>
              <a:rPr sz="2200" spc="4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or</a:t>
            </a:r>
            <a:r>
              <a:rPr sz="2200" spc="39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other</a:t>
            </a:r>
            <a:r>
              <a:rPr sz="2200" spc="39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media</a:t>
            </a:r>
            <a:r>
              <a:rPr sz="2200" spc="39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available</a:t>
            </a:r>
            <a:r>
              <a:rPr sz="2200" spc="39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to </a:t>
            </a:r>
            <a:r>
              <a:rPr sz="2200" spc="-54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the member of</a:t>
            </a:r>
            <a:r>
              <a:rPr sz="2200" spc="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medical</a:t>
            </a:r>
            <a:r>
              <a:rPr sz="2200" spc="-1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team</a:t>
            </a:r>
            <a:endParaRPr sz="2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96440" y="984250"/>
            <a:ext cx="8192770" cy="519303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49250" marR="70485" indent="-273050">
              <a:lnSpc>
                <a:spcPts val="2800"/>
              </a:lnSpc>
              <a:spcBef>
                <a:spcPts val="459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90525" algn="l"/>
                <a:tab pos="2314575" algn="l"/>
                <a:tab pos="3625850" algn="l"/>
                <a:tab pos="4307205" algn="l"/>
                <a:tab pos="5811520" algn="l"/>
                <a:tab pos="7818755" algn="l"/>
              </a:tabLst>
            </a:pPr>
            <a:r>
              <a:rPr sz="2600" spc="-5" dirty="0">
                <a:latin typeface="Constantia"/>
                <a:cs typeface="Constantia"/>
              </a:rPr>
              <a:t>P</a:t>
            </a:r>
            <a:r>
              <a:rPr sz="2600" dirty="0">
                <a:latin typeface="Constantia"/>
                <a:cs typeface="Constantia"/>
              </a:rPr>
              <a:t>r</a:t>
            </a:r>
            <a:r>
              <a:rPr sz="2600" spc="-10" dirty="0">
                <a:latin typeface="Constantia"/>
                <a:cs typeface="Constantia"/>
              </a:rPr>
              <a:t>e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r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b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s	</a:t>
            </a:r>
            <a:r>
              <a:rPr sz="2600" spc="-5" dirty="0">
                <a:latin typeface="Constantia"/>
                <a:cs typeface="Constantia"/>
              </a:rPr>
              <a:t>s</a:t>
            </a:r>
            <a:r>
              <a:rPr sz="2600" dirty="0">
                <a:latin typeface="Constantia"/>
                <a:cs typeface="Constantia"/>
              </a:rPr>
              <a:t>ho</a:t>
            </a: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spc="-5" dirty="0">
                <a:latin typeface="Constantia"/>
                <a:cs typeface="Constantia"/>
              </a:rPr>
              <a:t>l</a:t>
            </a:r>
            <a:r>
              <a:rPr sz="2600" dirty="0">
                <a:latin typeface="Constantia"/>
                <a:cs typeface="Constantia"/>
              </a:rPr>
              <a:t>d	</a:t>
            </a:r>
            <a:r>
              <a:rPr sz="2600" spc="-5" dirty="0">
                <a:latin typeface="Constantia"/>
                <a:cs typeface="Constantia"/>
              </a:rPr>
              <a:t>b</a:t>
            </a:r>
            <a:r>
              <a:rPr sz="2600" dirty="0">
                <a:latin typeface="Constantia"/>
                <a:cs typeface="Constantia"/>
              </a:rPr>
              <a:t>e	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r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5" dirty="0">
                <a:latin typeface="Constantia"/>
                <a:cs typeface="Constantia"/>
              </a:rPr>
              <a:t>n</a:t>
            </a:r>
            <a:r>
              <a:rPr sz="2600" spc="-5" dirty="0">
                <a:latin typeface="Constantia"/>
                <a:cs typeface="Constantia"/>
              </a:rPr>
              <a:t>gl</a:t>
            </a:r>
            <a:r>
              <a:rPr sz="2600" dirty="0">
                <a:latin typeface="Constantia"/>
                <a:cs typeface="Constantia"/>
              </a:rPr>
              <a:t>y	e</a:t>
            </a:r>
            <a:r>
              <a:rPr sz="2600" spc="-5" dirty="0">
                <a:latin typeface="Constantia"/>
                <a:cs typeface="Constantia"/>
              </a:rPr>
              <a:t>nc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dirty="0">
                <a:latin typeface="Constantia"/>
                <a:cs typeface="Constantia"/>
              </a:rPr>
              <a:t>ra</a:t>
            </a:r>
            <a:r>
              <a:rPr sz="2600" spc="-5" dirty="0">
                <a:latin typeface="Constantia"/>
                <a:cs typeface="Constantia"/>
              </a:rPr>
              <a:t>g</a:t>
            </a:r>
            <a:r>
              <a:rPr sz="2600" spc="-10" dirty="0">
                <a:latin typeface="Constantia"/>
                <a:cs typeface="Constantia"/>
              </a:rPr>
              <a:t>e</a:t>
            </a:r>
            <a:r>
              <a:rPr sz="2600" dirty="0">
                <a:latin typeface="Constantia"/>
                <a:cs typeface="Constantia"/>
              </a:rPr>
              <a:t>d	</a:t>
            </a:r>
            <a:r>
              <a:rPr sz="2600" spc="-5" dirty="0">
                <a:latin typeface="Constantia"/>
                <a:cs typeface="Constantia"/>
              </a:rPr>
              <a:t>to  prescribe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drugs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by their nonproprietary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names.</a:t>
            </a:r>
            <a:endParaRPr sz="2600">
              <a:latin typeface="Constantia"/>
              <a:cs typeface="Constantia"/>
            </a:endParaRPr>
          </a:p>
          <a:p>
            <a:pPr marL="390525" indent="-314325">
              <a:spcBef>
                <a:spcPts val="30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90525" algn="l"/>
              </a:tabLst>
            </a:pPr>
            <a:r>
              <a:rPr sz="2600" spc="-5" dirty="0">
                <a:latin typeface="Constantia"/>
                <a:cs typeface="Constantia"/>
              </a:rPr>
              <a:t>Generic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equivalents </a:t>
            </a:r>
            <a:r>
              <a:rPr sz="2600" dirty="0">
                <a:latin typeface="Constantia"/>
                <a:cs typeface="Constantia"/>
              </a:rPr>
              <a:t>&amp; </a:t>
            </a:r>
            <a:r>
              <a:rPr sz="2600" spc="-5" dirty="0">
                <a:latin typeface="Constantia"/>
                <a:cs typeface="Constantia"/>
              </a:rPr>
              <a:t>therapeutic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equivalents.</a:t>
            </a:r>
            <a:endParaRPr sz="2600">
              <a:latin typeface="Constantia"/>
              <a:cs typeface="Constantia"/>
            </a:endParaRPr>
          </a:p>
          <a:p>
            <a:pPr marL="349250" marR="167640" indent="-273050">
              <a:lnSpc>
                <a:spcPts val="2800"/>
              </a:lnSpc>
              <a:spcBef>
                <a:spcPts val="700"/>
              </a:spcBef>
              <a:buClr>
                <a:srgbClr val="0ACFD8"/>
              </a:buClr>
              <a:buSzPct val="94230"/>
              <a:buAutoNum type="alphaLcPeriod"/>
              <a:tabLst>
                <a:tab pos="349250" algn="l"/>
              </a:tabLst>
            </a:pPr>
            <a:r>
              <a:rPr sz="2600" spc="-5" dirty="0">
                <a:latin typeface="Constantia"/>
                <a:cs typeface="Constantia"/>
              </a:rPr>
              <a:t>Pharmacist</a:t>
            </a:r>
            <a:r>
              <a:rPr sz="2600" spc="1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is</a:t>
            </a:r>
            <a:r>
              <a:rPr sz="2600" spc="10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responsible</a:t>
            </a:r>
            <a:r>
              <a:rPr sz="2600" spc="1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for</a:t>
            </a:r>
            <a:r>
              <a:rPr sz="2600" spc="10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selecting</a:t>
            </a:r>
            <a:r>
              <a:rPr sz="2600" spc="1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from</a:t>
            </a:r>
            <a:r>
              <a:rPr sz="2600" spc="1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available </a:t>
            </a:r>
            <a:r>
              <a:rPr sz="2600" spc="-6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generic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equivalents.</a:t>
            </a:r>
            <a:endParaRPr sz="2600">
              <a:latin typeface="Constantia"/>
              <a:cs typeface="Constantia"/>
            </a:endParaRPr>
          </a:p>
          <a:p>
            <a:pPr marL="349250" marR="68580" indent="-273050">
              <a:lnSpc>
                <a:spcPts val="2800"/>
              </a:lnSpc>
              <a:spcBef>
                <a:spcPts val="660"/>
              </a:spcBef>
              <a:buClr>
                <a:srgbClr val="0ACFD8"/>
              </a:buClr>
              <a:buSzPct val="94230"/>
              <a:buAutoNum type="alphaLcPeriod"/>
              <a:tabLst>
                <a:tab pos="349250" algn="l"/>
                <a:tab pos="1201420" algn="l"/>
                <a:tab pos="1852295" algn="l"/>
                <a:tab pos="3477895" algn="l"/>
                <a:tab pos="4145279" algn="l"/>
                <a:tab pos="4794250" algn="l"/>
                <a:tab pos="6004560" algn="l"/>
                <a:tab pos="6482715" algn="l"/>
                <a:tab pos="7647940" algn="l"/>
              </a:tabLst>
            </a:pP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spc="10" dirty="0">
                <a:latin typeface="Constantia"/>
                <a:cs typeface="Constantia"/>
              </a:rPr>
              <a:t>h</a:t>
            </a:r>
            <a:r>
              <a:rPr sz="2600" dirty="0">
                <a:latin typeface="Constantia"/>
                <a:cs typeface="Constantia"/>
              </a:rPr>
              <a:t>at	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spc="10" dirty="0">
                <a:latin typeface="Constantia"/>
                <a:cs typeface="Constantia"/>
              </a:rPr>
              <a:t>h</a:t>
            </a:r>
            <a:r>
              <a:rPr sz="2600" dirty="0">
                <a:latin typeface="Constantia"/>
                <a:cs typeface="Constantia"/>
              </a:rPr>
              <a:t>e	</a:t>
            </a:r>
            <a:r>
              <a:rPr sz="2600" spc="-5" dirty="0">
                <a:latin typeface="Constantia"/>
                <a:cs typeface="Constantia"/>
              </a:rPr>
              <a:t>p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r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b</a:t>
            </a:r>
            <a:r>
              <a:rPr sz="2600" dirty="0">
                <a:latin typeface="Constantia"/>
                <a:cs typeface="Constantia"/>
              </a:rPr>
              <a:t>er	</a:t>
            </a:r>
            <a:r>
              <a:rPr sz="2600" spc="10" dirty="0">
                <a:latin typeface="Constantia"/>
                <a:cs typeface="Constantia"/>
              </a:rPr>
              <a:t>h</a:t>
            </a:r>
            <a:r>
              <a:rPr sz="2600" spc="-10" dirty="0">
                <a:latin typeface="Constantia"/>
                <a:cs typeface="Constantia"/>
              </a:rPr>
              <a:t>a</a:t>
            </a:r>
            <a:r>
              <a:rPr sz="2600" dirty="0">
                <a:latin typeface="Constantia"/>
                <a:cs typeface="Constantia"/>
              </a:rPr>
              <a:t>s	</a:t>
            </a:r>
            <a:r>
              <a:rPr sz="2600" spc="1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he	o</a:t>
            </a:r>
            <a:r>
              <a:rPr sz="2600" spc="-5" dirty="0">
                <a:latin typeface="Constantia"/>
                <a:cs typeface="Constantia"/>
              </a:rPr>
              <a:t>pt</a:t>
            </a:r>
            <a:r>
              <a:rPr sz="2600" dirty="0">
                <a:latin typeface="Constantia"/>
                <a:cs typeface="Constantia"/>
              </a:rPr>
              <a:t>i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,	</a:t>
            </a:r>
            <a:r>
              <a:rPr sz="2600" spc="1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o	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5" dirty="0">
                <a:latin typeface="Constantia"/>
                <a:cs typeface="Constantia"/>
              </a:rPr>
              <a:t>p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5" dirty="0">
                <a:latin typeface="Constantia"/>
                <a:cs typeface="Constantia"/>
              </a:rPr>
              <a:t>c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f</a:t>
            </a:r>
            <a:r>
              <a:rPr sz="2600" dirty="0">
                <a:latin typeface="Constantia"/>
                <a:cs typeface="Constantia"/>
              </a:rPr>
              <a:t>y	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spc="10" dirty="0">
                <a:latin typeface="Constantia"/>
                <a:cs typeface="Constantia"/>
              </a:rPr>
              <a:t>h</a:t>
            </a:r>
            <a:r>
              <a:rPr sz="2600" dirty="0">
                <a:latin typeface="Constantia"/>
                <a:cs typeface="Constantia"/>
              </a:rPr>
              <a:t>e  </a:t>
            </a:r>
            <a:r>
              <a:rPr sz="2600" spc="-5" dirty="0">
                <a:latin typeface="Constantia"/>
                <a:cs typeface="Constantia"/>
              </a:rPr>
              <a:t>brand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for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that</a:t>
            </a:r>
            <a:r>
              <a:rPr sz="2600" spc="-5" dirty="0">
                <a:latin typeface="Constantia"/>
                <a:cs typeface="Constantia"/>
              </a:rPr>
              <a:t> particular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prescription.</a:t>
            </a:r>
            <a:endParaRPr sz="2600">
              <a:latin typeface="Constantia"/>
              <a:cs typeface="Constantia"/>
            </a:endParaRPr>
          </a:p>
          <a:p>
            <a:pPr marL="349250" marR="69850" indent="-273050">
              <a:lnSpc>
                <a:spcPts val="2810"/>
              </a:lnSpc>
              <a:spcBef>
                <a:spcPts val="650"/>
              </a:spcBef>
              <a:buClr>
                <a:srgbClr val="0ACFD8"/>
              </a:buClr>
              <a:buSzPct val="94230"/>
              <a:buAutoNum type="alphaLcPeriod"/>
              <a:tabLst>
                <a:tab pos="349250" algn="l"/>
                <a:tab pos="1235710" algn="l"/>
                <a:tab pos="1740535" algn="l"/>
                <a:tab pos="3653790" algn="l"/>
                <a:tab pos="4338955" algn="l"/>
                <a:tab pos="6387465" algn="l"/>
                <a:tab pos="7444740" algn="l"/>
              </a:tabLst>
            </a:pPr>
            <a:r>
              <a:rPr sz="2600" spc="-5" dirty="0">
                <a:latin typeface="Constantia"/>
                <a:cs typeface="Constantia"/>
              </a:rPr>
              <a:t>P</a:t>
            </a:r>
            <a:r>
              <a:rPr sz="2600" dirty="0">
                <a:latin typeface="Constantia"/>
                <a:cs typeface="Constantia"/>
              </a:rPr>
              <a:t>TC	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dirty="0">
                <a:latin typeface="Constantia"/>
                <a:cs typeface="Constantia"/>
              </a:rPr>
              <a:t>s	re</a:t>
            </a:r>
            <a:r>
              <a:rPr sz="2600" spc="-5" dirty="0">
                <a:latin typeface="Constantia"/>
                <a:cs typeface="Constantia"/>
              </a:rPr>
              <a:t>s</a:t>
            </a:r>
            <a:r>
              <a:rPr sz="2600" dirty="0">
                <a:latin typeface="Constantia"/>
                <a:cs typeface="Constantia"/>
              </a:rPr>
              <a:t>p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bl</a:t>
            </a:r>
            <a:r>
              <a:rPr sz="2600" dirty="0">
                <a:latin typeface="Constantia"/>
                <a:cs typeface="Constantia"/>
              </a:rPr>
              <a:t>e	f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dirty="0">
                <a:latin typeface="Constantia"/>
                <a:cs typeface="Constantia"/>
              </a:rPr>
              <a:t>r	d</a:t>
            </a:r>
            <a:r>
              <a:rPr sz="2600" spc="-10" dirty="0">
                <a:latin typeface="Constantia"/>
                <a:cs typeface="Constantia"/>
              </a:rPr>
              <a:t>e</a:t>
            </a:r>
            <a:r>
              <a:rPr sz="2600" spc="1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m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g	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spc="10" dirty="0">
                <a:latin typeface="Constantia"/>
                <a:cs typeface="Constantia"/>
              </a:rPr>
              <a:t>h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dirty="0">
                <a:latin typeface="Constantia"/>
                <a:cs typeface="Constantia"/>
              </a:rPr>
              <a:t>e	dr</a:t>
            </a:r>
            <a:r>
              <a:rPr sz="2600" spc="-5" dirty="0">
                <a:latin typeface="Constantia"/>
                <a:cs typeface="Constantia"/>
              </a:rPr>
              <a:t>ug  products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and entities.</a:t>
            </a:r>
            <a:endParaRPr sz="2600">
              <a:latin typeface="Constantia"/>
              <a:cs typeface="Constantia"/>
            </a:endParaRPr>
          </a:p>
          <a:p>
            <a:pPr marL="349250" marR="71755" indent="-273050">
              <a:lnSpc>
                <a:spcPts val="2810"/>
              </a:lnSpc>
              <a:spcBef>
                <a:spcPts val="64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90525" algn="l"/>
                <a:tab pos="1727200" algn="l"/>
                <a:tab pos="2161540" algn="l"/>
                <a:tab pos="3465195" algn="l"/>
                <a:tab pos="4422775" algn="l"/>
                <a:tab pos="5076190" algn="l"/>
                <a:tab pos="6609715" algn="l"/>
                <a:tab pos="7646034" algn="l"/>
              </a:tabLst>
            </a:pPr>
            <a:r>
              <a:rPr sz="2600" dirty="0">
                <a:latin typeface="Constantia"/>
                <a:cs typeface="Constantia"/>
              </a:rPr>
              <a:t>m</a:t>
            </a:r>
            <a:r>
              <a:rPr sz="2600" spc="-10" dirty="0">
                <a:latin typeface="Constantia"/>
                <a:cs typeface="Constantia"/>
              </a:rPr>
              <a:t>e</a:t>
            </a:r>
            <a:r>
              <a:rPr sz="2600" dirty="0">
                <a:latin typeface="Constantia"/>
                <a:cs typeface="Constantia"/>
              </a:rPr>
              <a:t>d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al	&amp;	</a:t>
            </a:r>
            <a:r>
              <a:rPr sz="2600" spc="5" dirty="0">
                <a:latin typeface="Constantia"/>
                <a:cs typeface="Constantia"/>
              </a:rPr>
              <a:t>nu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g	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5" dirty="0">
                <a:latin typeface="Constantia"/>
                <a:cs typeface="Constantia"/>
              </a:rPr>
              <a:t>f</a:t>
            </a:r>
            <a:r>
              <a:rPr sz="2600" dirty="0">
                <a:latin typeface="Constantia"/>
                <a:cs typeface="Constantia"/>
              </a:rPr>
              <a:t>fs	a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	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f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dirty="0">
                <a:latin typeface="Constantia"/>
                <a:cs typeface="Constantia"/>
              </a:rPr>
              <a:t>r</a:t>
            </a:r>
            <a:r>
              <a:rPr sz="2600" spc="-5" dirty="0">
                <a:latin typeface="Constantia"/>
                <a:cs typeface="Constantia"/>
              </a:rPr>
              <a:t>m</a:t>
            </a:r>
            <a:r>
              <a:rPr sz="2600" dirty="0">
                <a:latin typeface="Constantia"/>
                <a:cs typeface="Constantia"/>
              </a:rPr>
              <a:t>ed	</a:t>
            </a:r>
            <a:r>
              <a:rPr sz="2600" spc="-10" dirty="0">
                <a:latin typeface="Constantia"/>
                <a:cs typeface="Constantia"/>
              </a:rPr>
              <a:t>a</a:t>
            </a:r>
            <a:r>
              <a:rPr sz="2600" spc="-5" dirty="0">
                <a:latin typeface="Constantia"/>
                <a:cs typeface="Constantia"/>
              </a:rPr>
              <a:t>b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dirty="0">
                <a:latin typeface="Constantia"/>
                <a:cs typeface="Constantia"/>
              </a:rPr>
              <a:t>t	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he  </a:t>
            </a:r>
            <a:r>
              <a:rPr sz="2600" spc="-5" dirty="0">
                <a:latin typeface="Constantia"/>
                <a:cs typeface="Constantia"/>
              </a:rPr>
              <a:t>changes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in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dirty="0">
                <a:latin typeface="Constantia"/>
                <a:cs typeface="Constantia"/>
              </a:rPr>
              <a:t> HF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system.</a:t>
            </a:r>
            <a:endParaRPr sz="2600">
              <a:latin typeface="Constantia"/>
              <a:cs typeface="Constantia"/>
            </a:endParaRPr>
          </a:p>
          <a:p>
            <a:pPr marL="349250" marR="69850" indent="-273050">
              <a:lnSpc>
                <a:spcPts val="2810"/>
              </a:lnSpc>
              <a:spcBef>
                <a:spcPts val="64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90525" algn="l"/>
                <a:tab pos="1808480" algn="l"/>
                <a:tab pos="2277745" algn="l"/>
                <a:tab pos="3787140" algn="l"/>
                <a:tab pos="4619625" algn="l"/>
                <a:tab pos="7100570" algn="l"/>
              </a:tabLst>
            </a:pPr>
            <a:r>
              <a:rPr sz="2600" dirty="0">
                <a:latin typeface="Constantia"/>
                <a:cs typeface="Constantia"/>
              </a:rPr>
              <a:t>La</a:t>
            </a:r>
            <a:r>
              <a:rPr sz="2600" spc="-5" dirty="0">
                <a:latin typeface="Constantia"/>
                <a:cs typeface="Constantia"/>
              </a:rPr>
              <a:t>b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5" dirty="0">
                <a:latin typeface="Constantia"/>
                <a:cs typeface="Constantia"/>
              </a:rPr>
              <a:t>l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g	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dirty="0">
                <a:latin typeface="Constantia"/>
                <a:cs typeface="Constantia"/>
              </a:rPr>
              <a:t>f	m</a:t>
            </a:r>
            <a:r>
              <a:rPr sz="2600" spc="-10" dirty="0">
                <a:latin typeface="Constantia"/>
                <a:cs typeface="Constantia"/>
              </a:rPr>
              <a:t>e</a:t>
            </a:r>
            <a:r>
              <a:rPr sz="2600" dirty="0">
                <a:latin typeface="Constantia"/>
                <a:cs typeface="Constantia"/>
              </a:rPr>
              <a:t>d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c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e	</a:t>
            </a:r>
            <a:r>
              <a:rPr sz="2600" spc="-5" dirty="0">
                <a:latin typeface="Constantia"/>
                <a:cs typeface="Constantia"/>
              </a:rPr>
              <a:t>w</a:t>
            </a:r>
            <a:r>
              <a:rPr sz="260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h	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5" dirty="0">
                <a:latin typeface="Constantia"/>
                <a:cs typeface="Constantia"/>
              </a:rPr>
              <a:t>n-</a:t>
            </a:r>
            <a:r>
              <a:rPr sz="2600" dirty="0">
                <a:latin typeface="Constantia"/>
                <a:cs typeface="Constantia"/>
              </a:rPr>
              <a:t>p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5" dirty="0">
                <a:latin typeface="Constantia"/>
                <a:cs typeface="Constantia"/>
              </a:rPr>
              <a:t>p</a:t>
            </a:r>
            <a:r>
              <a:rPr sz="2600" dirty="0">
                <a:latin typeface="Constantia"/>
                <a:cs typeface="Constantia"/>
              </a:rPr>
              <a:t>r</a:t>
            </a:r>
            <a:r>
              <a:rPr sz="2600" spc="-10" dirty="0">
                <a:latin typeface="Constantia"/>
                <a:cs typeface="Constantia"/>
              </a:rPr>
              <a:t>ie</a:t>
            </a:r>
            <a:r>
              <a:rPr sz="2600" spc="1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y	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am</a:t>
            </a:r>
            <a:r>
              <a:rPr sz="2600" spc="-10" dirty="0">
                <a:latin typeface="Constantia"/>
                <a:cs typeface="Constantia"/>
              </a:rPr>
              <a:t>e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dirty="0">
                <a:latin typeface="Constantia"/>
                <a:cs typeface="Constantia"/>
              </a:rPr>
              <a:t>,  </a:t>
            </a:r>
            <a:r>
              <a:rPr sz="2600" spc="-5" dirty="0">
                <a:latin typeface="Constantia"/>
                <a:cs typeface="Constantia"/>
              </a:rPr>
              <a:t>followed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5" dirty="0">
                <a:latin typeface="Constantia"/>
                <a:cs typeface="Constantia"/>
              </a:rPr>
              <a:t>by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decided formats.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1" y="1967229"/>
            <a:ext cx="7926705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050">
              <a:spcBef>
                <a:spcPts val="10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27025" algn="l"/>
              </a:tabLst>
            </a:pPr>
            <a:r>
              <a:rPr sz="2600" spc="-5" dirty="0">
                <a:latin typeface="Constantia"/>
                <a:cs typeface="Constantia"/>
              </a:rPr>
              <a:t>To develop </a:t>
            </a:r>
            <a:r>
              <a:rPr sz="2600" dirty="0">
                <a:latin typeface="Constantia"/>
                <a:cs typeface="Constantia"/>
              </a:rPr>
              <a:t>an </a:t>
            </a:r>
            <a:r>
              <a:rPr sz="2600" spc="-5" dirty="0">
                <a:latin typeface="Constantia"/>
                <a:cs typeface="Constantia"/>
              </a:rPr>
              <a:t>effective formulary system, PTC </a:t>
            </a:r>
            <a:r>
              <a:rPr sz="2600" dirty="0">
                <a:latin typeface="Constantia"/>
                <a:cs typeface="Constantia"/>
              </a:rPr>
              <a:t>has </a:t>
            </a:r>
            <a:r>
              <a:rPr sz="2600" spc="-5" dirty="0">
                <a:latin typeface="Constantia"/>
                <a:cs typeface="Constantia"/>
              </a:rPr>
              <a:t>to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consult various references on </a:t>
            </a:r>
            <a:r>
              <a:rPr sz="2600" dirty="0">
                <a:latin typeface="Constantia"/>
                <a:cs typeface="Constantia"/>
              </a:rPr>
              <a:t>a </a:t>
            </a:r>
            <a:r>
              <a:rPr sz="2600" spc="-5" dirty="0">
                <a:latin typeface="Constantia"/>
                <a:cs typeface="Constantia"/>
              </a:rPr>
              <a:t>drug regarding its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pharmacokinetic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profile,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interactions, ADR,</a:t>
            </a:r>
            <a:r>
              <a:rPr sz="2600" dirty="0">
                <a:latin typeface="Constantia"/>
                <a:cs typeface="Constantia"/>
              </a:rPr>
              <a:t> etc.,,,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1" y="463550"/>
            <a:ext cx="5894705" cy="13970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500" spc="-5" dirty="0">
                <a:latin typeface="Calibri"/>
                <a:cs typeface="Calibri"/>
              </a:rPr>
              <a:t>FORMULARY</a:t>
            </a:r>
            <a:r>
              <a:rPr sz="4500" spc="-50" dirty="0">
                <a:latin typeface="Calibri"/>
                <a:cs typeface="Calibri"/>
              </a:rPr>
              <a:t> </a:t>
            </a:r>
            <a:r>
              <a:rPr sz="4500" spc="-5" dirty="0">
                <a:latin typeface="Calibri"/>
                <a:cs typeface="Calibri"/>
              </a:rPr>
              <a:t>CONTENT</a:t>
            </a:r>
            <a:r>
              <a:rPr sz="4500" spc="-35" dirty="0">
                <a:latin typeface="Calibri"/>
                <a:cs typeface="Calibri"/>
              </a:rPr>
              <a:t> </a:t>
            </a:r>
            <a:r>
              <a:rPr sz="4500" dirty="0">
                <a:latin typeface="Calibri"/>
                <a:cs typeface="Calibri"/>
              </a:rPr>
              <a:t>&amp; </a:t>
            </a:r>
            <a:r>
              <a:rPr sz="4500" spc="-1005" dirty="0">
                <a:latin typeface="Calibri"/>
                <a:cs typeface="Calibri"/>
              </a:rPr>
              <a:t> </a:t>
            </a:r>
            <a:r>
              <a:rPr sz="4500" spc="-5" dirty="0">
                <a:latin typeface="Calibri"/>
                <a:cs typeface="Calibri"/>
              </a:rPr>
              <a:t>ORGANIZATION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11"/>
          </p:nvPr>
        </p:nvSpPr>
        <p:spPr>
          <a:xfrm>
            <a:off x="5562600" y="6404262"/>
            <a:ext cx="4114800" cy="2693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2090"/>
              </a:lnSpc>
            </a:pPr>
            <a:r>
              <a:rPr lang="en-US" spc="-15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1970"/>
            <a:ext cx="27432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59941" y="1884679"/>
            <a:ext cx="8062595" cy="257683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27025" indent="-314325">
              <a:spcBef>
                <a:spcPts val="440"/>
              </a:spcBef>
              <a:buClr>
                <a:srgbClr val="0ACFD8"/>
              </a:buClr>
              <a:buSzPct val="90384"/>
              <a:buFont typeface="Trebuchet MS"/>
              <a:buChar char="●"/>
              <a:tabLst>
                <a:tab pos="327025" algn="l"/>
              </a:tabLst>
            </a:pPr>
            <a:r>
              <a:rPr sz="2600" spc="-5" dirty="0">
                <a:latin typeface="Constantia"/>
                <a:cs typeface="Constantia"/>
              </a:rPr>
              <a:t>Primary</a:t>
            </a:r>
            <a:r>
              <a:rPr sz="2600" spc="-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objectives:</a:t>
            </a:r>
            <a:endParaRPr sz="2600">
              <a:latin typeface="Constantia"/>
              <a:cs typeface="Constantia"/>
            </a:endParaRPr>
          </a:p>
          <a:p>
            <a:pPr marL="285750" indent="-273050">
              <a:spcBef>
                <a:spcPts val="340"/>
              </a:spcBef>
              <a:buClr>
                <a:srgbClr val="0ACFD8"/>
              </a:buClr>
              <a:buSzPct val="90384"/>
              <a:buAutoNum type="alphaLcParenR"/>
              <a:tabLst>
                <a:tab pos="285750" algn="l"/>
              </a:tabLst>
            </a:pPr>
            <a:r>
              <a:rPr sz="2600" spc="-5" dirty="0">
                <a:latin typeface="Constantia"/>
                <a:cs typeface="Constantia"/>
              </a:rPr>
              <a:t>Information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on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drug</a:t>
            </a:r>
            <a:endParaRPr sz="2600">
              <a:latin typeface="Constantia"/>
              <a:cs typeface="Constantia"/>
            </a:endParaRPr>
          </a:p>
          <a:p>
            <a:pPr marL="303530" indent="-290830">
              <a:spcBef>
                <a:spcPts val="330"/>
              </a:spcBef>
              <a:buClr>
                <a:srgbClr val="0ACFD8"/>
              </a:buClr>
              <a:buSzPct val="90384"/>
              <a:buAutoNum type="alphaLcParenR"/>
              <a:tabLst>
                <a:tab pos="303530" algn="l"/>
              </a:tabLst>
            </a:pPr>
            <a:r>
              <a:rPr sz="2600" spc="-5" dirty="0">
                <a:latin typeface="Constantia"/>
                <a:cs typeface="Constantia"/>
              </a:rPr>
              <a:t>Information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on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hospital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policies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&amp;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procedures</a:t>
            </a:r>
            <a:endParaRPr sz="2600">
              <a:latin typeface="Constantia"/>
              <a:cs typeface="Constantia"/>
            </a:endParaRPr>
          </a:p>
          <a:p>
            <a:pPr marL="285750" indent="-273050">
              <a:spcBef>
                <a:spcPts val="340"/>
              </a:spcBef>
              <a:buClr>
                <a:srgbClr val="0ACFD8"/>
              </a:buClr>
              <a:buSzPct val="90384"/>
              <a:buAutoNum type="alphaLcParenR"/>
              <a:tabLst>
                <a:tab pos="285750" algn="l"/>
              </a:tabLst>
            </a:pPr>
            <a:r>
              <a:rPr sz="2600" spc="-5" dirty="0">
                <a:latin typeface="Constantia"/>
                <a:cs typeface="Constantia"/>
              </a:rPr>
              <a:t>Special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information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about drugs</a:t>
            </a:r>
            <a:endParaRPr sz="2600">
              <a:latin typeface="Constantia"/>
              <a:cs typeface="Constantia"/>
            </a:endParaRPr>
          </a:p>
          <a:p>
            <a:pPr marL="285750" marR="5080" indent="-273050">
              <a:lnSpc>
                <a:spcPts val="2810"/>
              </a:lnSpc>
              <a:spcBef>
                <a:spcPts val="680"/>
              </a:spcBef>
              <a:tabLst>
                <a:tab pos="537210" algn="l"/>
                <a:tab pos="2371725" algn="l"/>
                <a:tab pos="3236595" algn="l"/>
                <a:tab pos="4215130" algn="l"/>
                <a:tab pos="5943600" algn="l"/>
                <a:tab pos="6630670" algn="l"/>
              </a:tabLst>
            </a:pPr>
            <a:r>
              <a:rPr sz="2600" dirty="0">
                <a:latin typeface="Constantia"/>
                <a:cs typeface="Constantia"/>
              </a:rPr>
              <a:t>In	a</a:t>
            </a:r>
            <a:r>
              <a:rPr sz="2600" spc="-10" dirty="0">
                <a:latin typeface="Constantia"/>
                <a:cs typeface="Constantia"/>
              </a:rPr>
              <a:t>c</a:t>
            </a:r>
            <a:r>
              <a:rPr sz="2600" spc="-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da</a:t>
            </a:r>
            <a:r>
              <a:rPr sz="2600" spc="-5" dirty="0">
                <a:latin typeface="Constantia"/>
                <a:cs typeface="Constantia"/>
              </a:rPr>
              <a:t>nc</a:t>
            </a:r>
            <a:r>
              <a:rPr sz="2600" dirty="0">
                <a:latin typeface="Constantia"/>
                <a:cs typeface="Constantia"/>
              </a:rPr>
              <a:t>e	</a:t>
            </a:r>
            <a:r>
              <a:rPr sz="2600" spc="5" dirty="0">
                <a:latin typeface="Constantia"/>
                <a:cs typeface="Constantia"/>
              </a:rPr>
              <a:t>w</a:t>
            </a:r>
            <a:r>
              <a:rPr sz="260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h	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he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dirty="0">
                <a:latin typeface="Constantia"/>
                <a:cs typeface="Constantia"/>
              </a:rPr>
              <a:t>e	o</a:t>
            </a:r>
            <a:r>
              <a:rPr sz="2600" spc="-5" dirty="0">
                <a:latin typeface="Constantia"/>
                <a:cs typeface="Constantia"/>
              </a:rPr>
              <a:t>bj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5" dirty="0">
                <a:latin typeface="Constantia"/>
                <a:cs typeface="Constantia"/>
              </a:rPr>
              <a:t>ct</a:t>
            </a:r>
            <a:r>
              <a:rPr sz="2600" dirty="0">
                <a:latin typeface="Constantia"/>
                <a:cs typeface="Constantia"/>
              </a:rPr>
              <a:t>iv</a:t>
            </a:r>
            <a:r>
              <a:rPr sz="2600" spc="-10" dirty="0">
                <a:latin typeface="Constantia"/>
                <a:cs typeface="Constantia"/>
              </a:rPr>
              <a:t>e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dirty="0">
                <a:latin typeface="Constantia"/>
                <a:cs typeface="Constantia"/>
              </a:rPr>
              <a:t>,	</a:t>
            </a:r>
            <a:r>
              <a:rPr sz="2600" spc="1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he	</a:t>
            </a:r>
            <a:r>
              <a:rPr sz="2600" spc="-5" dirty="0">
                <a:latin typeface="Constantia"/>
                <a:cs typeface="Constantia"/>
              </a:rPr>
              <a:t>f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1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m</a:t>
            </a: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spc="-5" dirty="0">
                <a:latin typeface="Constantia"/>
                <a:cs typeface="Constantia"/>
              </a:rPr>
              <a:t>l</a:t>
            </a:r>
            <a:r>
              <a:rPr sz="2600" dirty="0">
                <a:latin typeface="Constantia"/>
                <a:cs typeface="Constantia"/>
              </a:rPr>
              <a:t>ary  </a:t>
            </a:r>
            <a:r>
              <a:rPr sz="2600" spc="-5" dirty="0">
                <a:latin typeface="Constantia"/>
                <a:cs typeface="Constantia"/>
              </a:rPr>
              <a:t>should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consist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of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three </a:t>
            </a:r>
            <a:r>
              <a:rPr sz="2600" spc="-5" dirty="0">
                <a:latin typeface="Constantia"/>
                <a:cs typeface="Constantia"/>
              </a:rPr>
              <a:t>main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parts: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60245" y="4478020"/>
            <a:ext cx="3564254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415415" algn="l"/>
                <a:tab pos="1957070" algn="l"/>
              </a:tabLst>
            </a:pPr>
            <a:r>
              <a:rPr sz="2600" spc="-5" dirty="0">
                <a:latin typeface="Constantia"/>
                <a:cs typeface="Constantia"/>
              </a:rPr>
              <a:t>policies	</a:t>
            </a:r>
            <a:r>
              <a:rPr sz="2600" dirty="0">
                <a:latin typeface="Constantia"/>
                <a:cs typeface="Constantia"/>
              </a:rPr>
              <a:t>&amp;	</a:t>
            </a:r>
            <a:r>
              <a:rPr sz="2600" spc="-5" dirty="0">
                <a:latin typeface="Constantia"/>
                <a:cs typeface="Constantia"/>
              </a:rPr>
              <a:t>procedures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59941" y="4478020"/>
            <a:ext cx="4209415" cy="165608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285750" marR="5080" indent="-273050">
              <a:lnSpc>
                <a:spcPts val="2810"/>
              </a:lnSpc>
              <a:spcBef>
                <a:spcPts val="450"/>
              </a:spcBef>
              <a:buClr>
                <a:srgbClr val="0ACFD8"/>
              </a:buClr>
              <a:buSzPct val="90384"/>
              <a:buAutoNum type="alphaUcPeriod"/>
              <a:tabLst>
                <a:tab pos="304800" algn="l"/>
                <a:tab pos="2358390" algn="l"/>
                <a:tab pos="3046095" algn="l"/>
              </a:tabLst>
            </a:pPr>
            <a:r>
              <a:rPr sz="2600" dirty="0">
                <a:latin typeface="Constantia"/>
                <a:cs typeface="Constantia"/>
              </a:rPr>
              <a:t>I</a:t>
            </a:r>
            <a:r>
              <a:rPr sz="2600" spc="-5" dirty="0">
                <a:latin typeface="Constantia"/>
                <a:cs typeface="Constantia"/>
              </a:rPr>
              <a:t>nf</a:t>
            </a:r>
            <a:r>
              <a:rPr sz="2600" dirty="0">
                <a:latin typeface="Constantia"/>
                <a:cs typeface="Constantia"/>
              </a:rPr>
              <a:t>or</a:t>
            </a:r>
            <a:r>
              <a:rPr sz="2600" spc="-5" dirty="0">
                <a:latin typeface="Constantia"/>
                <a:cs typeface="Constantia"/>
              </a:rPr>
              <a:t>m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5" dirty="0">
                <a:latin typeface="Constantia"/>
                <a:cs typeface="Constantia"/>
              </a:rPr>
              <a:t>t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dirty="0">
                <a:latin typeface="Constantia"/>
                <a:cs typeface="Constantia"/>
              </a:rPr>
              <a:t>on	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dirty="0">
                <a:latin typeface="Constantia"/>
                <a:cs typeface="Constantia"/>
              </a:rPr>
              <a:t>n	h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5" dirty="0">
                <a:latin typeface="Constantia"/>
                <a:cs typeface="Constantia"/>
              </a:rPr>
              <a:t>s</a:t>
            </a:r>
            <a:r>
              <a:rPr sz="2600" spc="-5" dirty="0">
                <a:latin typeface="Constantia"/>
                <a:cs typeface="Constantia"/>
              </a:rPr>
              <a:t>p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spc="1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al  </a:t>
            </a:r>
            <a:r>
              <a:rPr sz="2600" spc="-5" dirty="0">
                <a:latin typeface="Constantia"/>
                <a:cs typeface="Constantia"/>
              </a:rPr>
              <a:t>concerning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drugs.</a:t>
            </a:r>
            <a:endParaRPr sz="2600">
              <a:latin typeface="Constantia"/>
              <a:cs typeface="Constantia"/>
            </a:endParaRPr>
          </a:p>
          <a:p>
            <a:pPr marL="285750" indent="-273050">
              <a:spcBef>
                <a:spcPts val="300"/>
              </a:spcBef>
              <a:buClr>
                <a:srgbClr val="0ACFD8"/>
              </a:buClr>
              <a:buSzPct val="90384"/>
              <a:buAutoNum type="alphaUcPeriod"/>
              <a:tabLst>
                <a:tab pos="285750" algn="l"/>
              </a:tabLst>
            </a:pPr>
            <a:r>
              <a:rPr sz="2600" dirty="0">
                <a:latin typeface="Constantia"/>
                <a:cs typeface="Constantia"/>
              </a:rPr>
              <a:t>Drug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products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listing</a:t>
            </a:r>
            <a:endParaRPr sz="2600">
              <a:latin typeface="Constantia"/>
              <a:cs typeface="Constantia"/>
            </a:endParaRPr>
          </a:p>
          <a:p>
            <a:pPr marL="297180" indent="-285115">
              <a:spcBef>
                <a:spcPts val="330"/>
              </a:spcBef>
              <a:buClr>
                <a:srgbClr val="0ACFD8"/>
              </a:buClr>
              <a:buSzPct val="90384"/>
              <a:buAutoNum type="alphaUcPeriod"/>
              <a:tabLst>
                <a:tab pos="297815" algn="l"/>
              </a:tabLst>
            </a:pPr>
            <a:r>
              <a:rPr sz="2600" spc="-5" dirty="0">
                <a:latin typeface="Constantia"/>
                <a:cs typeface="Constantia"/>
              </a:rPr>
              <a:t>Special</a:t>
            </a:r>
            <a:r>
              <a:rPr sz="2600" spc="-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information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763</Words>
  <Application>Microsoft Office PowerPoint</Application>
  <PresentationFormat>Widescreen</PresentationFormat>
  <Paragraphs>185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Constantia</vt:lpstr>
      <vt:lpstr>Times New Roman</vt:lpstr>
      <vt:lpstr>Trebuchet MS</vt:lpstr>
      <vt:lpstr>Office Theme</vt:lpstr>
      <vt:lpstr>PowerPoint Presentation</vt:lpstr>
      <vt:lpstr>DEFINITION</vt:lpstr>
      <vt:lpstr>origin The first scientific hospital formulary in India was published  in 1968 by the pharmacy department of CMC Vellore.</vt:lpstr>
      <vt:lpstr>ADVANTAGES:</vt:lpstr>
      <vt:lpstr>DISADVANTAGES:</vt:lpstr>
      <vt:lpstr>GUIDELINE FOR HOSPITAL FORMULARY</vt:lpstr>
      <vt:lpstr>PowerPoint Presentation</vt:lpstr>
      <vt:lpstr>PowerPoint Presentation</vt:lpstr>
      <vt:lpstr>FORMULARY CONTENT &amp;  ORGANIZATION</vt:lpstr>
      <vt:lpstr>A. HOSPITAL POLICIES AND  PROCEDURES</vt:lpstr>
      <vt:lpstr>B. DRUG PRODUCTS LISTING</vt:lpstr>
      <vt:lpstr>C.SPECIAL INFORMATION:</vt:lpstr>
      <vt:lpstr>PREPARATION OF FORMULARY</vt:lpstr>
      <vt:lpstr>CONTENTS</vt:lpstr>
      <vt:lpstr>c. Supplementary information on each drug</vt:lpstr>
      <vt:lpstr>e. General drug use and advice</vt:lpstr>
      <vt:lpstr>YOUR RESPONSIBILITY</vt:lpstr>
      <vt:lpstr>FORMULARY Vs DRUG LIST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1</cp:revision>
  <dcterms:created xsi:type="dcterms:W3CDTF">2024-09-16T04:56:43Z</dcterms:created>
  <dcterms:modified xsi:type="dcterms:W3CDTF">2024-09-16T04:59:16Z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2014-04-24T00:00:00Z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2024-09-16T00:00:00Z</vt:filetime>
  </property>
</Properties>
</file>