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AC897B-0B3E-4DC5-9919-BADC8BFE36D7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E5E85-E77E-4FB9-9366-CE9D5D762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508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0E5E85-E77E-4FB9-9366-CE9D5D7626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164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BECD7-7CE6-4ABC-AC36-C37AC11D4D5E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427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F2CA-00B5-4DA9-A587-D4CB3E562828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899577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F2CA-00B5-4DA9-A587-D4CB3E562828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45206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D1235-EE0E-4D85-AA74-1582405AE102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188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F2CA-00B5-4DA9-A587-D4CB3E562828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454251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7988B-835D-47D5-8392-ACEC996BC242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312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F2CA-00B5-4DA9-A587-D4CB3E562828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18698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BFDBA-EFAF-40FF-9610-E8D23B83A805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588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7DBC9-5F79-445E-90AF-E6E6ED1CBDC0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2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F2CA-00B5-4DA9-A587-D4CB3E562828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264188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F2CA-00B5-4DA9-A587-D4CB3E562828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294062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0F2CA-00B5-4DA9-A587-D4CB3E562828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518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art.org/HEARTORG/Conditions/HighBloodPressure/WhyBloodPressureMatters/Stroke-and-High-Blood-Pressure_UCM_301824_Article.jsp" TargetMode="External"/><Relationship Id="rId7" Type="http://schemas.openxmlformats.org/officeDocument/2006/relationships/hyperlink" Target="http://www.heart.org/HEARTORG/Conditions/More/PeripheralArteryDisease/About-Peripheral-Artery-Disease-PAD_UCM_301301_Article.jsp" TargetMode="External"/><Relationship Id="rId2" Type="http://schemas.openxmlformats.org/officeDocument/2006/relationships/hyperlink" Target="http://www.heart.org/HEARTORG/Conditions/HighBloodPressure/WhyBloodPressureMatters/Heart-and-Artery-Damage-and-High-Blood-Pressure_UCM_301823_Article.js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heart.org/HEARTORG/Conditions/HeartAttack/SymptomsDiagnosisofHeartAttack/Symptoms-and-Diagnosis-of-Heart-Attack_UCM_002041_Article.jsp" TargetMode="External"/><Relationship Id="rId5" Type="http://schemas.openxmlformats.org/officeDocument/2006/relationships/hyperlink" Target="http://www.heart.org/HEARTORG/Conditions/HighBloodPressure/WhyBloodPressureMatters/Erectile-Dysfunction-and-High-Blood-Pressure_UCM_301827_Article.jsp" TargetMode="External"/><Relationship Id="rId4" Type="http://schemas.openxmlformats.org/officeDocument/2006/relationships/hyperlink" Target="http://www.heart.org/HEARTORG/Conditions/HighBloodPressure/WhyBloodPressureMatters/Vision-Loss-and-High-Blood-Pressure_UCM_301826_Article.jsp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819400" y="2590800"/>
            <a:ext cx="6864096" cy="1002792"/>
            <a:chOff x="1149096" y="2836164"/>
            <a:chExt cx="6864096" cy="1002792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096" y="2836164"/>
              <a:ext cx="6864096" cy="10027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47388" y="3194304"/>
              <a:ext cx="701039" cy="42824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284938" y="3235579"/>
              <a:ext cx="636270" cy="363855"/>
            </a:xfrm>
            <a:custGeom>
              <a:avLst/>
              <a:gdLst/>
              <a:ahLst/>
              <a:cxnLst/>
              <a:rect l="l" t="t" r="r" b="b"/>
              <a:pathLst>
                <a:path w="636270" h="363854">
                  <a:moveTo>
                    <a:pt x="396408" y="285623"/>
                  </a:moveTo>
                  <a:lnTo>
                    <a:pt x="402603" y="327703"/>
                  </a:lnTo>
                  <a:lnTo>
                    <a:pt x="461936" y="359620"/>
                  </a:lnTo>
                  <a:lnTo>
                    <a:pt x="496865" y="363600"/>
                  </a:lnTo>
                  <a:lnTo>
                    <a:pt x="520935" y="361787"/>
                  </a:lnTo>
                  <a:lnTo>
                    <a:pt x="543029" y="356330"/>
                  </a:lnTo>
                  <a:lnTo>
                    <a:pt x="563123" y="347206"/>
                  </a:lnTo>
                  <a:lnTo>
                    <a:pt x="581193" y="334391"/>
                  </a:lnTo>
                  <a:lnTo>
                    <a:pt x="592688" y="322453"/>
                  </a:lnTo>
                  <a:lnTo>
                    <a:pt x="467655" y="322453"/>
                  </a:lnTo>
                  <a:lnTo>
                    <a:pt x="447486" y="320145"/>
                  </a:lnTo>
                  <a:lnTo>
                    <a:pt x="428888" y="313229"/>
                  </a:lnTo>
                  <a:lnTo>
                    <a:pt x="411849" y="301704"/>
                  </a:lnTo>
                  <a:lnTo>
                    <a:pt x="396408" y="285623"/>
                  </a:lnTo>
                  <a:close/>
                </a:path>
                <a:path w="636270" h="363854">
                  <a:moveTo>
                    <a:pt x="200066" y="0"/>
                  </a:moveTo>
                  <a:lnTo>
                    <a:pt x="193716" y="0"/>
                  </a:lnTo>
                  <a:lnTo>
                    <a:pt x="154215" y="3099"/>
                  </a:lnTo>
                  <a:lnTo>
                    <a:pt x="85167" y="27967"/>
                  </a:lnTo>
                  <a:lnTo>
                    <a:pt x="31257" y="76120"/>
                  </a:lnTo>
                  <a:lnTo>
                    <a:pt x="3393" y="137652"/>
                  </a:lnTo>
                  <a:lnTo>
                    <a:pt x="0" y="173736"/>
                  </a:lnTo>
                  <a:lnTo>
                    <a:pt x="3061" y="205563"/>
                  </a:lnTo>
                  <a:lnTo>
                    <a:pt x="28310" y="262661"/>
                  </a:lnTo>
                  <a:lnTo>
                    <a:pt x="77293" y="307042"/>
                  </a:lnTo>
                  <a:lnTo>
                    <a:pt x="140436" y="329989"/>
                  </a:lnTo>
                  <a:lnTo>
                    <a:pt x="176698" y="332867"/>
                  </a:lnTo>
                  <a:lnTo>
                    <a:pt x="200842" y="331414"/>
                  </a:lnTo>
                  <a:lnTo>
                    <a:pt x="226022" y="327056"/>
                  </a:lnTo>
                  <a:lnTo>
                    <a:pt x="252225" y="319793"/>
                  </a:lnTo>
                  <a:lnTo>
                    <a:pt x="279441" y="309625"/>
                  </a:lnTo>
                  <a:lnTo>
                    <a:pt x="295786" y="302006"/>
                  </a:lnTo>
                  <a:lnTo>
                    <a:pt x="210480" y="302006"/>
                  </a:lnTo>
                  <a:lnTo>
                    <a:pt x="180663" y="299388"/>
                  </a:lnTo>
                  <a:lnTo>
                    <a:pt x="128934" y="278485"/>
                  </a:lnTo>
                  <a:lnTo>
                    <a:pt x="88973" y="237934"/>
                  </a:lnTo>
                  <a:lnTo>
                    <a:pt x="68399" y="185356"/>
                  </a:lnTo>
                  <a:lnTo>
                    <a:pt x="65859" y="154662"/>
                  </a:lnTo>
                  <a:lnTo>
                    <a:pt x="68063" y="127180"/>
                  </a:lnTo>
                  <a:lnTo>
                    <a:pt x="85919" y="80075"/>
                  </a:lnTo>
                  <a:lnTo>
                    <a:pt x="121038" y="44900"/>
                  </a:lnTo>
                  <a:lnTo>
                    <a:pt x="170326" y="24846"/>
                  </a:lnTo>
                  <a:lnTo>
                    <a:pt x="200066" y="20700"/>
                  </a:lnTo>
                  <a:lnTo>
                    <a:pt x="200066" y="0"/>
                  </a:lnTo>
                  <a:close/>
                </a:path>
                <a:path w="636270" h="363854">
                  <a:moveTo>
                    <a:pt x="583286" y="192532"/>
                  </a:moveTo>
                  <a:lnTo>
                    <a:pt x="485816" y="192532"/>
                  </a:lnTo>
                  <a:lnTo>
                    <a:pt x="498625" y="193553"/>
                  </a:lnTo>
                  <a:lnTo>
                    <a:pt x="510375" y="196611"/>
                  </a:lnTo>
                  <a:lnTo>
                    <a:pt x="544188" y="226917"/>
                  </a:lnTo>
                  <a:lnTo>
                    <a:pt x="548681" y="249047"/>
                  </a:lnTo>
                  <a:lnTo>
                    <a:pt x="547183" y="263646"/>
                  </a:lnTo>
                  <a:lnTo>
                    <a:pt x="524805" y="300990"/>
                  </a:lnTo>
                  <a:lnTo>
                    <a:pt x="483657" y="321117"/>
                  </a:lnTo>
                  <a:lnTo>
                    <a:pt x="467655" y="322453"/>
                  </a:lnTo>
                  <a:lnTo>
                    <a:pt x="592688" y="322453"/>
                  </a:lnTo>
                  <a:lnTo>
                    <a:pt x="596121" y="318887"/>
                  </a:lnTo>
                  <a:lnTo>
                    <a:pt x="606799" y="301704"/>
                  </a:lnTo>
                  <a:lnTo>
                    <a:pt x="613215" y="282830"/>
                  </a:lnTo>
                  <a:lnTo>
                    <a:pt x="615356" y="262255"/>
                  </a:lnTo>
                  <a:lnTo>
                    <a:pt x="613737" y="243203"/>
                  </a:lnTo>
                  <a:lnTo>
                    <a:pt x="608879" y="226044"/>
                  </a:lnTo>
                  <a:lnTo>
                    <a:pt x="600783" y="210766"/>
                  </a:lnTo>
                  <a:lnTo>
                    <a:pt x="589448" y="197358"/>
                  </a:lnTo>
                  <a:lnTo>
                    <a:pt x="583286" y="192532"/>
                  </a:lnTo>
                  <a:close/>
                </a:path>
                <a:path w="636270" h="363854">
                  <a:moveTo>
                    <a:pt x="418784" y="111125"/>
                  </a:moveTo>
                  <a:lnTo>
                    <a:pt x="316271" y="111125"/>
                  </a:lnTo>
                  <a:lnTo>
                    <a:pt x="327155" y="112317"/>
                  </a:lnTo>
                  <a:lnTo>
                    <a:pt x="337337" y="115903"/>
                  </a:lnTo>
                  <a:lnTo>
                    <a:pt x="368325" y="150955"/>
                  </a:lnTo>
                  <a:lnTo>
                    <a:pt x="372532" y="174751"/>
                  </a:lnTo>
                  <a:lnTo>
                    <a:pt x="369387" y="198322"/>
                  </a:lnTo>
                  <a:lnTo>
                    <a:pt x="344189" y="242224"/>
                  </a:lnTo>
                  <a:lnTo>
                    <a:pt x="296276" y="279824"/>
                  </a:lnTo>
                  <a:lnTo>
                    <a:pt x="240460" y="299549"/>
                  </a:lnTo>
                  <a:lnTo>
                    <a:pt x="210480" y="302006"/>
                  </a:lnTo>
                  <a:lnTo>
                    <a:pt x="295786" y="302006"/>
                  </a:lnTo>
                  <a:lnTo>
                    <a:pt x="331940" y="282638"/>
                  </a:lnTo>
                  <a:lnTo>
                    <a:pt x="378247" y="248412"/>
                  </a:lnTo>
                  <a:lnTo>
                    <a:pt x="391963" y="236728"/>
                  </a:lnTo>
                  <a:lnTo>
                    <a:pt x="416730" y="217364"/>
                  </a:lnTo>
                  <a:lnTo>
                    <a:pt x="440556" y="203580"/>
                  </a:lnTo>
                  <a:lnTo>
                    <a:pt x="463597" y="195294"/>
                  </a:lnTo>
                  <a:lnTo>
                    <a:pt x="480708" y="193167"/>
                  </a:lnTo>
                  <a:lnTo>
                    <a:pt x="408346" y="193167"/>
                  </a:lnTo>
                  <a:lnTo>
                    <a:pt x="408129" y="176530"/>
                  </a:lnTo>
                  <a:lnTo>
                    <a:pt x="408196" y="172847"/>
                  </a:lnTo>
                  <a:lnTo>
                    <a:pt x="414235" y="121357"/>
                  </a:lnTo>
                  <a:lnTo>
                    <a:pt x="418784" y="111125"/>
                  </a:lnTo>
                  <a:close/>
                </a:path>
                <a:path w="636270" h="363854">
                  <a:moveTo>
                    <a:pt x="634742" y="21082"/>
                  </a:moveTo>
                  <a:lnTo>
                    <a:pt x="561762" y="21082"/>
                  </a:lnTo>
                  <a:lnTo>
                    <a:pt x="550689" y="31367"/>
                  </a:lnTo>
                  <a:lnTo>
                    <a:pt x="540521" y="44116"/>
                  </a:lnTo>
                  <a:lnTo>
                    <a:pt x="531258" y="59318"/>
                  </a:lnTo>
                  <a:lnTo>
                    <a:pt x="522900" y="76962"/>
                  </a:lnTo>
                  <a:lnTo>
                    <a:pt x="518201" y="87757"/>
                  </a:lnTo>
                  <a:lnTo>
                    <a:pt x="510345" y="104356"/>
                  </a:lnTo>
                  <a:lnTo>
                    <a:pt x="480609" y="144272"/>
                  </a:lnTo>
                  <a:lnTo>
                    <a:pt x="431353" y="179972"/>
                  </a:lnTo>
                  <a:lnTo>
                    <a:pt x="408346" y="193167"/>
                  </a:lnTo>
                  <a:lnTo>
                    <a:pt x="480708" y="193167"/>
                  </a:lnTo>
                  <a:lnTo>
                    <a:pt x="485816" y="192532"/>
                  </a:lnTo>
                  <a:lnTo>
                    <a:pt x="583286" y="192532"/>
                  </a:lnTo>
                  <a:lnTo>
                    <a:pt x="575065" y="186092"/>
                  </a:lnTo>
                  <a:lnTo>
                    <a:pt x="558015" y="177244"/>
                  </a:lnTo>
                  <a:lnTo>
                    <a:pt x="538299" y="170801"/>
                  </a:lnTo>
                  <a:lnTo>
                    <a:pt x="515915" y="166750"/>
                  </a:lnTo>
                  <a:lnTo>
                    <a:pt x="528960" y="161085"/>
                  </a:lnTo>
                  <a:lnTo>
                    <a:pt x="562619" y="134629"/>
                  </a:lnTo>
                  <a:lnTo>
                    <a:pt x="581193" y="96393"/>
                  </a:lnTo>
                  <a:lnTo>
                    <a:pt x="587593" y="79896"/>
                  </a:lnTo>
                  <a:lnTo>
                    <a:pt x="598999" y="54080"/>
                  </a:lnTo>
                  <a:lnTo>
                    <a:pt x="610895" y="35544"/>
                  </a:lnTo>
                  <a:lnTo>
                    <a:pt x="623244" y="24413"/>
                  </a:lnTo>
                  <a:lnTo>
                    <a:pt x="634742" y="21082"/>
                  </a:lnTo>
                  <a:close/>
                </a:path>
                <a:path w="636270" h="363854">
                  <a:moveTo>
                    <a:pt x="321986" y="55245"/>
                  </a:moveTo>
                  <a:lnTo>
                    <a:pt x="277070" y="69978"/>
                  </a:lnTo>
                  <a:lnTo>
                    <a:pt x="248231" y="111109"/>
                  </a:lnTo>
                  <a:lnTo>
                    <a:pt x="242611" y="147955"/>
                  </a:lnTo>
                  <a:lnTo>
                    <a:pt x="243038" y="157980"/>
                  </a:lnTo>
                  <a:lnTo>
                    <a:pt x="244310" y="168243"/>
                  </a:lnTo>
                  <a:lnTo>
                    <a:pt x="246415" y="178744"/>
                  </a:lnTo>
                  <a:lnTo>
                    <a:pt x="249342" y="189484"/>
                  </a:lnTo>
                  <a:lnTo>
                    <a:pt x="269408" y="183134"/>
                  </a:lnTo>
                  <a:lnTo>
                    <a:pt x="267884" y="176530"/>
                  </a:lnTo>
                  <a:lnTo>
                    <a:pt x="267137" y="170801"/>
                  </a:lnTo>
                  <a:lnTo>
                    <a:pt x="281346" y="126873"/>
                  </a:lnTo>
                  <a:lnTo>
                    <a:pt x="316271" y="111125"/>
                  </a:lnTo>
                  <a:lnTo>
                    <a:pt x="418784" y="111125"/>
                  </a:lnTo>
                  <a:lnTo>
                    <a:pt x="422171" y="103505"/>
                  </a:lnTo>
                  <a:lnTo>
                    <a:pt x="396408" y="103505"/>
                  </a:lnTo>
                  <a:lnTo>
                    <a:pt x="389074" y="92170"/>
                  </a:lnTo>
                  <a:lnTo>
                    <a:pt x="381168" y="82359"/>
                  </a:lnTo>
                  <a:lnTo>
                    <a:pt x="343957" y="58277"/>
                  </a:lnTo>
                  <a:lnTo>
                    <a:pt x="333245" y="56005"/>
                  </a:lnTo>
                  <a:lnTo>
                    <a:pt x="321986" y="55245"/>
                  </a:lnTo>
                  <a:close/>
                </a:path>
                <a:path w="636270" h="363854">
                  <a:moveTo>
                    <a:pt x="636057" y="0"/>
                  </a:moveTo>
                  <a:lnTo>
                    <a:pt x="586527" y="0"/>
                  </a:lnTo>
                  <a:lnTo>
                    <a:pt x="530581" y="4144"/>
                  </a:lnTo>
                  <a:lnTo>
                    <a:pt x="483596" y="16572"/>
                  </a:lnTo>
                  <a:lnTo>
                    <a:pt x="445572" y="37280"/>
                  </a:lnTo>
                  <a:lnTo>
                    <a:pt x="416510" y="66259"/>
                  </a:lnTo>
                  <a:lnTo>
                    <a:pt x="396408" y="103505"/>
                  </a:lnTo>
                  <a:lnTo>
                    <a:pt x="422171" y="103505"/>
                  </a:lnTo>
                  <a:lnTo>
                    <a:pt x="432667" y="79896"/>
                  </a:lnTo>
                  <a:lnTo>
                    <a:pt x="463395" y="49359"/>
                  </a:lnTo>
                  <a:lnTo>
                    <a:pt x="506425" y="29752"/>
                  </a:lnTo>
                  <a:lnTo>
                    <a:pt x="561762" y="21082"/>
                  </a:lnTo>
                  <a:lnTo>
                    <a:pt x="634742" y="21082"/>
                  </a:lnTo>
                  <a:lnTo>
                    <a:pt x="636057" y="20700"/>
                  </a:lnTo>
                  <a:lnTo>
                    <a:pt x="636057" y="0"/>
                  </a:lnTo>
                  <a:close/>
                </a:path>
              </a:pathLst>
            </a:custGeom>
            <a:solidFill>
              <a:srgbClr val="E0DC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91506" y="3255137"/>
              <a:ext cx="156718" cy="17513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284853" y="3235579"/>
              <a:ext cx="636270" cy="363855"/>
            </a:xfrm>
            <a:custGeom>
              <a:avLst/>
              <a:gdLst/>
              <a:ahLst/>
              <a:cxnLst/>
              <a:rect l="l" t="t" r="r" b="b"/>
              <a:pathLst>
                <a:path w="636270" h="363854">
                  <a:moveTo>
                    <a:pt x="193801" y="0"/>
                  </a:moveTo>
                  <a:lnTo>
                    <a:pt x="200151" y="0"/>
                  </a:lnTo>
                  <a:lnTo>
                    <a:pt x="200151" y="20700"/>
                  </a:lnTo>
                  <a:lnTo>
                    <a:pt x="170412" y="24846"/>
                  </a:lnTo>
                  <a:lnTo>
                    <a:pt x="144065" y="32908"/>
                  </a:lnTo>
                  <a:lnTo>
                    <a:pt x="101600" y="60833"/>
                  </a:lnTo>
                  <a:lnTo>
                    <a:pt x="74850" y="102187"/>
                  </a:lnTo>
                  <a:lnTo>
                    <a:pt x="65912" y="155067"/>
                  </a:lnTo>
                  <a:lnTo>
                    <a:pt x="68484" y="185356"/>
                  </a:lnTo>
                  <a:lnTo>
                    <a:pt x="89058" y="237934"/>
                  </a:lnTo>
                  <a:lnTo>
                    <a:pt x="129020" y="278485"/>
                  </a:lnTo>
                  <a:lnTo>
                    <a:pt x="180748" y="299388"/>
                  </a:lnTo>
                  <a:lnTo>
                    <a:pt x="210566" y="302006"/>
                  </a:lnTo>
                  <a:lnTo>
                    <a:pt x="240545" y="299549"/>
                  </a:lnTo>
                  <a:lnTo>
                    <a:pt x="296362" y="279824"/>
                  </a:lnTo>
                  <a:lnTo>
                    <a:pt x="344275" y="242224"/>
                  </a:lnTo>
                  <a:lnTo>
                    <a:pt x="369472" y="198322"/>
                  </a:lnTo>
                  <a:lnTo>
                    <a:pt x="372618" y="174751"/>
                  </a:lnTo>
                  <a:lnTo>
                    <a:pt x="371568" y="162466"/>
                  </a:lnTo>
                  <a:lnTo>
                    <a:pt x="346914" y="121894"/>
                  </a:lnTo>
                  <a:lnTo>
                    <a:pt x="306399" y="112121"/>
                  </a:lnTo>
                  <a:lnTo>
                    <a:pt x="275191" y="135231"/>
                  </a:lnTo>
                  <a:lnTo>
                    <a:pt x="267970" y="176530"/>
                  </a:lnTo>
                  <a:lnTo>
                    <a:pt x="269494" y="183134"/>
                  </a:lnTo>
                  <a:lnTo>
                    <a:pt x="249427" y="189484"/>
                  </a:lnTo>
                  <a:lnTo>
                    <a:pt x="246501" y="178744"/>
                  </a:lnTo>
                  <a:lnTo>
                    <a:pt x="244395" y="168243"/>
                  </a:lnTo>
                  <a:lnTo>
                    <a:pt x="243123" y="157980"/>
                  </a:lnTo>
                  <a:lnTo>
                    <a:pt x="242697" y="147955"/>
                  </a:lnTo>
                  <a:lnTo>
                    <a:pt x="244101" y="128645"/>
                  </a:lnTo>
                  <a:lnTo>
                    <a:pt x="265175" y="81407"/>
                  </a:lnTo>
                  <a:lnTo>
                    <a:pt x="305591" y="56886"/>
                  </a:lnTo>
                  <a:lnTo>
                    <a:pt x="322072" y="55245"/>
                  </a:lnTo>
                  <a:lnTo>
                    <a:pt x="333331" y="56005"/>
                  </a:lnTo>
                  <a:lnTo>
                    <a:pt x="372776" y="74072"/>
                  </a:lnTo>
                  <a:lnTo>
                    <a:pt x="396494" y="103505"/>
                  </a:lnTo>
                  <a:lnTo>
                    <a:pt x="416595" y="66259"/>
                  </a:lnTo>
                  <a:lnTo>
                    <a:pt x="445658" y="37280"/>
                  </a:lnTo>
                  <a:lnTo>
                    <a:pt x="483682" y="16572"/>
                  </a:lnTo>
                  <a:lnTo>
                    <a:pt x="530666" y="4144"/>
                  </a:lnTo>
                  <a:lnTo>
                    <a:pt x="586613" y="0"/>
                  </a:lnTo>
                  <a:lnTo>
                    <a:pt x="636143" y="0"/>
                  </a:lnTo>
                  <a:lnTo>
                    <a:pt x="636143" y="20700"/>
                  </a:lnTo>
                  <a:lnTo>
                    <a:pt x="623329" y="24413"/>
                  </a:lnTo>
                  <a:lnTo>
                    <a:pt x="610981" y="35544"/>
                  </a:lnTo>
                  <a:lnTo>
                    <a:pt x="599084" y="54080"/>
                  </a:lnTo>
                  <a:lnTo>
                    <a:pt x="587629" y="80010"/>
                  </a:lnTo>
                  <a:lnTo>
                    <a:pt x="581279" y="96393"/>
                  </a:lnTo>
                  <a:lnTo>
                    <a:pt x="575087" y="111615"/>
                  </a:lnTo>
                  <a:lnTo>
                    <a:pt x="549326" y="148945"/>
                  </a:lnTo>
                  <a:lnTo>
                    <a:pt x="516000" y="166750"/>
                  </a:lnTo>
                  <a:lnTo>
                    <a:pt x="538384" y="170801"/>
                  </a:lnTo>
                  <a:lnTo>
                    <a:pt x="575151" y="186092"/>
                  </a:lnTo>
                  <a:lnTo>
                    <a:pt x="608964" y="226044"/>
                  </a:lnTo>
                  <a:lnTo>
                    <a:pt x="615442" y="262255"/>
                  </a:lnTo>
                  <a:lnTo>
                    <a:pt x="613300" y="282830"/>
                  </a:lnTo>
                  <a:lnTo>
                    <a:pt x="596207" y="318887"/>
                  </a:lnTo>
                  <a:lnTo>
                    <a:pt x="563209" y="347206"/>
                  </a:lnTo>
                  <a:lnTo>
                    <a:pt x="521021" y="361787"/>
                  </a:lnTo>
                  <a:lnTo>
                    <a:pt x="496950" y="363600"/>
                  </a:lnTo>
                  <a:lnTo>
                    <a:pt x="462022" y="359620"/>
                  </a:lnTo>
                  <a:lnTo>
                    <a:pt x="430593" y="347662"/>
                  </a:lnTo>
                  <a:lnTo>
                    <a:pt x="402689" y="327703"/>
                  </a:lnTo>
                  <a:lnTo>
                    <a:pt x="378333" y="299720"/>
                  </a:lnTo>
                  <a:lnTo>
                    <a:pt x="396494" y="285623"/>
                  </a:lnTo>
                  <a:lnTo>
                    <a:pt x="411948" y="301718"/>
                  </a:lnTo>
                  <a:lnTo>
                    <a:pt x="428974" y="313229"/>
                  </a:lnTo>
                  <a:lnTo>
                    <a:pt x="447571" y="320145"/>
                  </a:lnTo>
                  <a:lnTo>
                    <a:pt x="467741" y="322453"/>
                  </a:lnTo>
                  <a:lnTo>
                    <a:pt x="483743" y="321117"/>
                  </a:lnTo>
                  <a:lnTo>
                    <a:pt x="524891" y="300990"/>
                  </a:lnTo>
                  <a:lnTo>
                    <a:pt x="547268" y="263646"/>
                  </a:lnTo>
                  <a:lnTo>
                    <a:pt x="548767" y="249047"/>
                  </a:lnTo>
                  <a:lnTo>
                    <a:pt x="547645" y="237470"/>
                  </a:lnTo>
                  <a:lnTo>
                    <a:pt x="521138" y="201693"/>
                  </a:lnTo>
                  <a:lnTo>
                    <a:pt x="485901" y="192532"/>
                  </a:lnTo>
                  <a:lnTo>
                    <a:pt x="463682" y="195294"/>
                  </a:lnTo>
                  <a:lnTo>
                    <a:pt x="440642" y="203580"/>
                  </a:lnTo>
                  <a:lnTo>
                    <a:pt x="416768" y="217392"/>
                  </a:lnTo>
                  <a:lnTo>
                    <a:pt x="392049" y="236728"/>
                  </a:lnTo>
                  <a:lnTo>
                    <a:pt x="378333" y="248412"/>
                  </a:lnTo>
                  <a:lnTo>
                    <a:pt x="355947" y="266442"/>
                  </a:lnTo>
                  <a:lnTo>
                    <a:pt x="306556" y="297025"/>
                  </a:lnTo>
                  <a:lnTo>
                    <a:pt x="252311" y="319793"/>
                  </a:lnTo>
                  <a:lnTo>
                    <a:pt x="200927" y="331414"/>
                  </a:lnTo>
                  <a:lnTo>
                    <a:pt x="176784" y="332867"/>
                  </a:lnTo>
                  <a:lnTo>
                    <a:pt x="140521" y="329989"/>
                  </a:lnTo>
                  <a:lnTo>
                    <a:pt x="77378" y="307042"/>
                  </a:lnTo>
                  <a:lnTo>
                    <a:pt x="28396" y="262661"/>
                  </a:lnTo>
                  <a:lnTo>
                    <a:pt x="3147" y="205563"/>
                  </a:lnTo>
                  <a:lnTo>
                    <a:pt x="0" y="172847"/>
                  </a:lnTo>
                  <a:lnTo>
                    <a:pt x="3478" y="137652"/>
                  </a:lnTo>
                  <a:lnTo>
                    <a:pt x="31343" y="76120"/>
                  </a:lnTo>
                  <a:lnTo>
                    <a:pt x="85252" y="27967"/>
                  </a:lnTo>
                  <a:lnTo>
                    <a:pt x="154301" y="3099"/>
                  </a:lnTo>
                  <a:lnTo>
                    <a:pt x="193801" y="0"/>
                  </a:lnTo>
                  <a:close/>
                </a:path>
              </a:pathLst>
            </a:custGeom>
            <a:ln w="3175">
              <a:solidFill>
                <a:srgbClr val="EBE9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94816" y="3429000"/>
              <a:ext cx="6779259" cy="5080"/>
            </a:xfrm>
            <a:custGeom>
              <a:avLst/>
              <a:gdLst/>
              <a:ahLst/>
              <a:cxnLst/>
              <a:rect l="l" t="t" r="r" b="b"/>
              <a:pathLst>
                <a:path w="6779259" h="5079">
                  <a:moveTo>
                    <a:pt x="3119755" y="4699"/>
                  </a:moveTo>
                  <a:lnTo>
                    <a:pt x="0" y="3048"/>
                  </a:lnTo>
                </a:path>
                <a:path w="6779259" h="5079">
                  <a:moveTo>
                    <a:pt x="6778879" y="1650"/>
                  </a:moveTo>
                  <a:lnTo>
                    <a:pt x="3659124" y="0"/>
                  </a:lnTo>
                </a:path>
              </a:pathLst>
            </a:custGeom>
            <a:ln w="12192">
              <a:solidFill>
                <a:srgbClr val="E0DC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96668" y="3028188"/>
              <a:ext cx="4693920" cy="803148"/>
            </a:xfrm>
            <a:prstGeom prst="rect">
              <a:avLst/>
            </a:prstGeom>
          </p:spPr>
        </p:pic>
      </p:grpSp>
      <p:sp>
        <p:nvSpPr>
          <p:cNvPr id="2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2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304800"/>
            <a:ext cx="8839200" cy="64008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63134" y="1487632"/>
            <a:ext cx="686435" cy="762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935"/>
              </a:lnSpc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2057400" y="609600"/>
            <a:ext cx="8077200" cy="5638800"/>
            <a:chOff x="533400" y="609600"/>
            <a:chExt cx="8077200" cy="5638800"/>
          </a:xfrm>
        </p:grpSpPr>
        <p:sp>
          <p:nvSpPr>
            <p:cNvPr id="5" name="object 5"/>
            <p:cNvSpPr/>
            <p:nvPr/>
          </p:nvSpPr>
          <p:spPr>
            <a:xfrm>
              <a:off x="4832603" y="1933955"/>
              <a:ext cx="3119755" cy="1905"/>
            </a:xfrm>
            <a:custGeom>
              <a:avLst/>
              <a:gdLst/>
              <a:ahLst/>
              <a:cxnLst/>
              <a:rect l="l" t="t" r="r" b="b"/>
              <a:pathLst>
                <a:path w="3119754" h="1905">
                  <a:moveTo>
                    <a:pt x="3119754" y="1651"/>
                  </a:moveTo>
                  <a:lnTo>
                    <a:pt x="0" y="0"/>
                  </a:lnTo>
                </a:path>
              </a:pathLst>
            </a:custGeom>
            <a:ln w="12192">
              <a:solidFill>
                <a:srgbClr val="DBA3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3400" y="609600"/>
              <a:ext cx="8077200" cy="563880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730586" y="171400"/>
            <a:ext cx="11778827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Classification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of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hypertension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for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adults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02740" y="-29768"/>
            <a:ext cx="32010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dirty="0"/>
              <a:t>Hypertensive</a:t>
            </a:r>
            <a:r>
              <a:rPr spc="-25" dirty="0"/>
              <a:t> </a:t>
            </a:r>
            <a:r>
              <a:rPr spc="-10" dirty="0"/>
              <a:t>crisis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1602740" y="502666"/>
            <a:ext cx="8397875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78460" marR="5080" indent="-365760">
              <a:lnSpc>
                <a:spcPts val="3020"/>
              </a:lnSpc>
              <a:spcBef>
                <a:spcPts val="480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latin typeface="Times New Roman"/>
                <a:cs typeface="Times New Roman"/>
              </a:rPr>
              <a:t>Hypertensive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crises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are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clinical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situations</a:t>
            </a:r>
            <a:r>
              <a:rPr sz="2800" b="1" i="1" spc="-2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where</a:t>
            </a:r>
            <a:r>
              <a:rPr sz="2800" b="1" i="1" spc="-10" dirty="0">
                <a:latin typeface="Times New Roman"/>
                <a:cs typeface="Times New Roman"/>
              </a:rPr>
              <a:t> </a:t>
            </a:r>
            <a:r>
              <a:rPr sz="2800" b="1" i="1" spc="-25" dirty="0">
                <a:latin typeface="Times New Roman"/>
                <a:cs typeface="Times New Roman"/>
              </a:rPr>
              <a:t>BP </a:t>
            </a:r>
            <a:r>
              <a:rPr sz="2800" b="1" i="1" dirty="0">
                <a:latin typeface="Times New Roman"/>
                <a:cs typeface="Times New Roman"/>
              </a:rPr>
              <a:t>values</a:t>
            </a:r>
            <a:r>
              <a:rPr sz="2800" b="1" i="1" spc="-2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are</a:t>
            </a:r>
            <a:r>
              <a:rPr sz="2800" b="1" i="1" spc="-2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very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elevated,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typically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greater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than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180/120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68501" y="1270761"/>
            <a:ext cx="12096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dirty="0">
                <a:latin typeface="Times New Roman"/>
                <a:cs typeface="Times New Roman"/>
              </a:rPr>
              <a:t>mm</a:t>
            </a:r>
            <a:r>
              <a:rPr sz="2800" b="1" i="1" spc="-60" dirty="0">
                <a:latin typeface="Times New Roman"/>
                <a:cs typeface="Times New Roman"/>
              </a:rPr>
              <a:t> </a:t>
            </a:r>
            <a:r>
              <a:rPr sz="2800" b="1" i="1" spc="-25" dirty="0">
                <a:latin typeface="Times New Roman"/>
                <a:cs typeface="Times New Roman"/>
              </a:rPr>
              <a:t>Hg.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02740" y="2209926"/>
            <a:ext cx="8792845" cy="4267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spc="50" dirty="0">
                <a:solidFill>
                  <a:srgbClr val="863623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They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are</a:t>
            </a:r>
            <a:r>
              <a:rPr sz="2800" b="1" i="1" spc="-2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categorized</a:t>
            </a:r>
            <a:r>
              <a:rPr sz="2800" b="1" i="1" spc="-7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as</a:t>
            </a:r>
            <a:r>
              <a:rPr sz="2800" b="1" i="1" spc="-10" dirty="0">
                <a:latin typeface="Times New Roman"/>
                <a:cs typeface="Times New Roman"/>
              </a:rPr>
              <a:t> either</a:t>
            </a:r>
            <a:endParaRPr sz="2800">
              <a:latin typeface="Times New Roman"/>
              <a:cs typeface="Times New Roman"/>
            </a:endParaRPr>
          </a:p>
          <a:p>
            <a:pPr marL="1887220">
              <a:spcBef>
                <a:spcPts val="70"/>
              </a:spcBef>
              <a:tabLst>
                <a:tab pos="4509135" algn="l"/>
              </a:tabLst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spc="-35" dirty="0">
                <a:solidFill>
                  <a:srgbClr val="863623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Hypertensive</a:t>
            </a:r>
            <a:r>
              <a:rPr sz="2800" b="1" i="1" dirty="0">
                <a:latin typeface="Times New Roman"/>
                <a:cs typeface="Times New Roman"/>
              </a:rPr>
              <a:t>	</a:t>
            </a:r>
            <a:r>
              <a:rPr sz="2800" b="1" i="1" spc="-10" dirty="0">
                <a:latin typeface="Times New Roman"/>
                <a:cs typeface="Times New Roman"/>
              </a:rPr>
              <a:t>emergency</a:t>
            </a:r>
            <a:endParaRPr sz="2800">
              <a:latin typeface="Times New Roman"/>
              <a:cs typeface="Times New Roman"/>
            </a:endParaRPr>
          </a:p>
          <a:p>
            <a:pPr marL="1887220">
              <a:spcBef>
                <a:spcPts val="60"/>
              </a:spcBef>
              <a:tabLst>
                <a:tab pos="4420870" algn="l"/>
              </a:tabLst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spc="-40" dirty="0">
                <a:solidFill>
                  <a:srgbClr val="863623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Hypertensive</a:t>
            </a:r>
            <a:r>
              <a:rPr sz="2800" b="1" i="1" dirty="0">
                <a:latin typeface="Times New Roman"/>
                <a:cs typeface="Times New Roman"/>
              </a:rPr>
              <a:t>	</a:t>
            </a:r>
            <a:r>
              <a:rPr sz="2800" b="1" i="1" spc="-10" dirty="0">
                <a:latin typeface="Times New Roman"/>
                <a:cs typeface="Times New Roman"/>
              </a:rPr>
              <a:t>urgency.</a:t>
            </a:r>
            <a:endParaRPr sz="2800">
              <a:latin typeface="Times New Roman"/>
              <a:cs typeface="Times New Roman"/>
            </a:endParaRPr>
          </a:p>
          <a:p>
            <a:pPr marL="378460" marR="306070" indent="-365760">
              <a:lnSpc>
                <a:spcPts val="3020"/>
              </a:lnSpc>
              <a:spcBef>
                <a:spcPts val="72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latin typeface="Times New Roman"/>
                <a:cs typeface="Times New Roman"/>
              </a:rPr>
              <a:t>Hypertensive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emergencies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are</a:t>
            </a:r>
            <a:r>
              <a:rPr sz="2800" b="1" i="1" spc="-2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extreme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elevations</a:t>
            </a:r>
            <a:r>
              <a:rPr sz="2800" b="1" i="1" spc="-2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in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i="1" spc="-25" dirty="0">
                <a:latin typeface="Times New Roman"/>
                <a:cs typeface="Times New Roman"/>
              </a:rPr>
              <a:t>BP </a:t>
            </a:r>
            <a:r>
              <a:rPr sz="2800" b="1" i="1" dirty="0">
                <a:latin typeface="Times New Roman"/>
                <a:cs typeface="Times New Roman"/>
              </a:rPr>
              <a:t>that</a:t>
            </a:r>
            <a:r>
              <a:rPr sz="2800" b="1" i="1" spc="-6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are</a:t>
            </a:r>
            <a:r>
              <a:rPr sz="2800" b="1" i="1" spc="-6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accompanied</a:t>
            </a:r>
            <a:r>
              <a:rPr sz="2800" b="1" i="1" spc="-6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by</a:t>
            </a:r>
            <a:r>
              <a:rPr sz="2800" b="1" i="1" spc="-5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acute</a:t>
            </a:r>
            <a:r>
              <a:rPr sz="2800" b="1" i="1" spc="-6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or</a:t>
            </a:r>
            <a:r>
              <a:rPr sz="2800" b="1" i="1" spc="-5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progressing</a:t>
            </a:r>
            <a:r>
              <a:rPr sz="2800" b="1" i="1" spc="-8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target- </a:t>
            </a:r>
            <a:r>
              <a:rPr sz="2800" b="1" i="1" dirty="0">
                <a:latin typeface="Times New Roman"/>
                <a:cs typeface="Times New Roman"/>
              </a:rPr>
              <a:t>organ</a:t>
            </a:r>
            <a:r>
              <a:rPr sz="2800" b="1" i="1" spc="-7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damage.</a:t>
            </a:r>
            <a:endParaRPr sz="2800">
              <a:latin typeface="Times New Roman"/>
              <a:cs typeface="Times New Roman"/>
            </a:endParaRPr>
          </a:p>
          <a:p>
            <a:pPr marL="378460" marR="5080" indent="-365760">
              <a:lnSpc>
                <a:spcPts val="3020"/>
              </a:lnSpc>
              <a:spcBef>
                <a:spcPts val="68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latin typeface="Times New Roman"/>
                <a:cs typeface="Times New Roman"/>
              </a:rPr>
              <a:t>Hypertensive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urgencies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are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high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elevations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in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BP</a:t>
            </a:r>
            <a:r>
              <a:rPr sz="2800" b="1" i="1" spc="-13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without </a:t>
            </a:r>
            <a:r>
              <a:rPr sz="2800" b="1" i="1" dirty="0">
                <a:latin typeface="Times New Roman"/>
                <a:cs typeface="Times New Roman"/>
              </a:rPr>
              <a:t>acute</a:t>
            </a:r>
            <a:r>
              <a:rPr sz="2800" b="1" i="1" spc="-4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or</a:t>
            </a:r>
            <a:r>
              <a:rPr sz="2800" b="1" i="1" spc="-2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progressing</a:t>
            </a:r>
            <a:r>
              <a:rPr sz="2800" b="1" i="1" spc="-7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target-</a:t>
            </a:r>
            <a:r>
              <a:rPr sz="2800" b="1" i="1" dirty="0">
                <a:latin typeface="Times New Roman"/>
                <a:cs typeface="Times New Roman"/>
              </a:rPr>
              <a:t>organ</a:t>
            </a:r>
            <a:r>
              <a:rPr sz="2800" b="1" i="1" spc="-5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injury.</a:t>
            </a:r>
            <a:endParaRPr sz="2800">
              <a:latin typeface="Times New Roman"/>
              <a:cs typeface="Times New Roman"/>
            </a:endParaRPr>
          </a:p>
          <a:p>
            <a:pPr marL="378460" marR="307340" indent="-365760">
              <a:lnSpc>
                <a:spcPts val="3020"/>
              </a:lnSpc>
              <a:spcBef>
                <a:spcPts val="680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latin typeface="Times New Roman"/>
                <a:cs typeface="Times New Roman"/>
              </a:rPr>
              <a:t>Isolated</a:t>
            </a:r>
            <a:r>
              <a:rPr sz="2800" b="1" i="1" spc="-8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systolic</a:t>
            </a:r>
            <a:r>
              <a:rPr sz="2800" b="1" i="1" spc="-8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hypertension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Patients</a:t>
            </a:r>
            <a:r>
              <a:rPr sz="2800" b="1" i="1" spc="-4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with</a:t>
            </a:r>
            <a:r>
              <a:rPr sz="2800" b="1" i="1" spc="-6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DBP</a:t>
            </a:r>
            <a:r>
              <a:rPr sz="2800" b="1" i="1" spc="-14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values </a:t>
            </a:r>
            <a:r>
              <a:rPr sz="2800" b="1" i="1" dirty="0">
                <a:latin typeface="Times New Roman"/>
                <a:cs typeface="Times New Roman"/>
              </a:rPr>
              <a:t>less</a:t>
            </a:r>
            <a:r>
              <a:rPr sz="2800" b="1" i="1" spc="-4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than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90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mm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Hg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and</a:t>
            </a:r>
            <a:r>
              <a:rPr sz="2800" b="1" i="1" spc="-1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SBP</a:t>
            </a:r>
            <a:r>
              <a:rPr sz="2800" b="1" i="1" spc="-12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values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≥140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i="1" spc="-25" dirty="0">
                <a:latin typeface="Times New Roman"/>
                <a:cs typeface="Times New Roman"/>
              </a:rPr>
              <a:t>mm.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927095" y="2736567"/>
            <a:ext cx="4158615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3800" b="1" i="1" spc="-325" dirty="0">
                <a:solidFill>
                  <a:srgbClr val="252525"/>
                </a:solidFill>
                <a:latin typeface="Times New Roman"/>
                <a:cs typeface="Times New Roman"/>
              </a:rPr>
              <a:t>PATHOPHYSIOLOGY</a:t>
            </a:r>
            <a:endParaRPr sz="3800">
              <a:latin typeface="Times New Roman"/>
              <a:cs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55140" y="163779"/>
            <a:ext cx="46012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i="0" dirty="0">
                <a:latin typeface="Palatino Linotype"/>
                <a:cs typeface="Palatino Linotype"/>
              </a:rPr>
              <a:t>1)</a:t>
            </a:r>
            <a:r>
              <a:rPr sz="2800" dirty="0"/>
              <a:t>HUMORAL</a:t>
            </a:r>
            <a:r>
              <a:rPr sz="2800" spc="-175" dirty="0"/>
              <a:t> </a:t>
            </a:r>
            <a:r>
              <a:rPr sz="2800" spc="-10" dirty="0"/>
              <a:t>MECHANISMS</a:t>
            </a:r>
            <a:endParaRPr sz="2800">
              <a:latin typeface="Palatino Linotype"/>
              <a:cs typeface="Palatino Linotype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1755141" y="685546"/>
            <a:ext cx="70643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RAAS(Renin–Angiotensin–Aldosterone</a:t>
            </a:r>
            <a:r>
              <a:rPr sz="2800" b="1" i="1" spc="9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System)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5140" y="1197610"/>
            <a:ext cx="328485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Natriuretic</a:t>
            </a:r>
            <a:r>
              <a:rPr sz="2800" b="1" i="1" spc="-10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hormones,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55141" y="1378662"/>
            <a:ext cx="8453755" cy="439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Insulin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resistance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340" dirty="0" smtClean="0">
                <a:solidFill>
                  <a:srgbClr val="252525"/>
                </a:solidFill>
                <a:latin typeface="Times New Roman"/>
                <a:cs typeface="Times New Roman"/>
              </a:rPr>
              <a:t>hype</a:t>
            </a:r>
            <a:r>
              <a:rPr lang="en-US" sz="8100" spc="-509" baseline="-2057" dirty="0">
                <a:solidFill>
                  <a:srgbClr val="DBA354"/>
                </a:solidFill>
                <a:latin typeface="Wingdings"/>
                <a:cs typeface="Times New Roman"/>
              </a:rPr>
              <a:t> </a:t>
            </a:r>
            <a:r>
              <a:rPr sz="2800" b="1" i="1" spc="-340" dirty="0" err="1" smtClean="0">
                <a:solidFill>
                  <a:srgbClr val="252525"/>
                </a:solidFill>
                <a:latin typeface="Times New Roman"/>
                <a:cs typeface="Times New Roman"/>
              </a:rPr>
              <a:t>rinsulinemia</a:t>
            </a:r>
            <a:endParaRPr lang="en-US" sz="2800" dirty="0">
              <a:latin typeface="Times New Roman"/>
              <a:cs typeface="Times New Roman"/>
            </a:endParaRPr>
          </a:p>
          <a:p>
            <a:pPr marL="12700">
              <a:spcBef>
                <a:spcPts val="100"/>
              </a:spcBef>
            </a:pPr>
            <a:r>
              <a:rPr sz="2800" b="1" i="1" spc="-20" dirty="0" smtClean="0">
                <a:solidFill>
                  <a:srgbClr val="252525"/>
                </a:solidFill>
                <a:latin typeface="Times New Roman"/>
                <a:cs typeface="Times New Roman"/>
              </a:rPr>
              <a:t>NEURONAL</a:t>
            </a:r>
            <a:r>
              <a:rPr sz="2800" b="1" i="1" spc="-95" dirty="0" smtClean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REGULATION</a:t>
            </a:r>
            <a:endParaRPr sz="2800" dirty="0">
              <a:latin typeface="Times New Roman"/>
              <a:cs typeface="Times New Roman"/>
            </a:endParaRPr>
          </a:p>
          <a:p>
            <a:pPr marL="12700" marR="4505325">
              <a:lnSpc>
                <a:spcPts val="4029"/>
              </a:lnSpc>
              <a:spcBef>
                <a:spcPts val="250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Autonomic</a:t>
            </a:r>
            <a:r>
              <a:rPr sz="2800" b="1" i="1" spc="-9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nervous</a:t>
            </a:r>
            <a:r>
              <a:rPr sz="2800" b="1" i="1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system Baroreceptors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spcBef>
                <a:spcPts val="430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Central</a:t>
            </a:r>
            <a:r>
              <a:rPr sz="2800" b="1" i="1" spc="-9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nervous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system</a:t>
            </a:r>
            <a:endParaRPr sz="2800" dirty="0">
              <a:latin typeface="Times New Roman"/>
              <a:cs typeface="Times New Roman"/>
            </a:endParaRPr>
          </a:p>
          <a:p>
            <a:pPr marL="308610" indent="-298450">
              <a:spcBef>
                <a:spcPts val="670"/>
              </a:spcBef>
              <a:buSzPct val="96428"/>
              <a:buAutoNum type="arabicParenR" startAt="3"/>
              <a:tabLst>
                <a:tab pos="308610" algn="l"/>
              </a:tabLst>
            </a:pP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PERIPHERAL</a:t>
            </a:r>
            <a:r>
              <a:rPr sz="2800" b="1" i="1" spc="-1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AUTOREGULATORY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COMPONENTS</a:t>
            </a:r>
            <a:endParaRPr sz="2800" dirty="0">
              <a:latin typeface="Times New Roman"/>
              <a:cs typeface="Times New Roman"/>
            </a:endParaRPr>
          </a:p>
          <a:p>
            <a:pPr marL="308610" indent="-298450">
              <a:spcBef>
                <a:spcPts val="675"/>
              </a:spcBef>
              <a:buSzPct val="96428"/>
              <a:buAutoNum type="arabicParenR" startAt="3"/>
              <a:tabLst>
                <a:tab pos="308610" algn="l"/>
              </a:tabLst>
            </a:pP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VASCULAR</a:t>
            </a:r>
            <a:r>
              <a:rPr sz="2800" b="1" i="1" spc="-1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ENDOTHELIAL</a:t>
            </a:r>
            <a:r>
              <a:rPr sz="2800" b="1" i="1" spc="-1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MECHANISMS</a:t>
            </a:r>
            <a:endParaRPr sz="2800" dirty="0">
              <a:latin typeface="Times New Roman"/>
              <a:cs typeface="Times New Roman"/>
            </a:endParaRPr>
          </a:p>
          <a:p>
            <a:pPr marL="308610" indent="-298450">
              <a:spcBef>
                <a:spcPts val="675"/>
              </a:spcBef>
              <a:buSzPct val="96428"/>
              <a:buAutoNum type="arabicParenR" startAt="3"/>
              <a:tabLst>
                <a:tab pos="308610" algn="l"/>
              </a:tabLst>
            </a:pP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ELECTROLYTES</a:t>
            </a:r>
            <a:r>
              <a:rPr sz="2800" b="1" i="1" spc="-1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OTHER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CHEMICALS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55140" y="171399"/>
            <a:ext cx="6769734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dirty="0"/>
              <a:t>Renin–Angiotensin–Aldosterone</a:t>
            </a:r>
            <a:r>
              <a:rPr spc="-145" dirty="0"/>
              <a:t> </a:t>
            </a:r>
            <a:r>
              <a:rPr spc="-10" dirty="0"/>
              <a:t>System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1755140" y="608120"/>
            <a:ext cx="8798560" cy="5019964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12700">
              <a:spcBef>
                <a:spcPts val="1185"/>
              </a:spcBef>
              <a:tabLst>
                <a:tab pos="1463675" algn="l"/>
              </a:tabLst>
            </a:pPr>
            <a:r>
              <a:rPr sz="2800" spc="-1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RAAS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	is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primarily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governed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by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kidney</a:t>
            </a:r>
            <a:endParaRPr sz="2800">
              <a:latin typeface="Times New Roman"/>
              <a:cs typeface="Times New Roman"/>
            </a:endParaRPr>
          </a:p>
          <a:p>
            <a:pPr marL="12700">
              <a:spcBef>
                <a:spcPts val="210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RAAS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regulates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sodium,</a:t>
            </a:r>
            <a:r>
              <a:rPr sz="2800" b="1" i="1" spc="-3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8100" spc="-705" baseline="2572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r>
              <a:rPr sz="2800" b="1" i="1" spc="-470" dirty="0">
                <a:solidFill>
                  <a:srgbClr val="252525"/>
                </a:solidFill>
                <a:latin typeface="Times New Roman"/>
                <a:cs typeface="Times New Roman"/>
              </a:rPr>
              <a:t>potassium,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fluid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balance.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965"/>
              </a:spcBef>
            </a:pPr>
            <a:endParaRPr sz="2800">
              <a:latin typeface="Times New Roman"/>
              <a:cs typeface="Times New Roman"/>
            </a:endParaRPr>
          </a:p>
          <a:p>
            <a:pPr marL="378460" marR="187960" indent="-365760"/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Renin</a:t>
            </a:r>
            <a:r>
              <a:rPr sz="2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enzyme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that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stored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juxtaglomerular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cells,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which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are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located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afferent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arterioles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the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kidney.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378460" marR="5080" indent="-365760"/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Juxtaglomerular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cells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function</a:t>
            </a:r>
            <a:r>
              <a:rPr sz="2800" b="1" i="1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as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b="1" i="1" spc="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baroreceptor-sensing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device.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30586" y="171399"/>
            <a:ext cx="1177882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9740">
              <a:spcBef>
                <a:spcPts val="95"/>
              </a:spcBef>
            </a:pPr>
            <a:r>
              <a:rPr sz="2800" dirty="0"/>
              <a:t>Sodium</a:t>
            </a:r>
            <a:r>
              <a:rPr sz="2800" spc="-25" dirty="0"/>
              <a:t> </a:t>
            </a:r>
            <a:r>
              <a:rPr sz="2800" dirty="0"/>
              <a:t>and</a:t>
            </a:r>
            <a:r>
              <a:rPr sz="2800" spc="-20" dirty="0"/>
              <a:t> </a:t>
            </a:r>
            <a:r>
              <a:rPr sz="2800" dirty="0"/>
              <a:t>chloride</a:t>
            </a:r>
            <a:r>
              <a:rPr sz="2800" spc="-35" dirty="0"/>
              <a:t> </a:t>
            </a:r>
            <a:r>
              <a:rPr sz="2800" dirty="0"/>
              <a:t>delivered</a:t>
            </a:r>
            <a:r>
              <a:rPr sz="2800" spc="-30" dirty="0"/>
              <a:t> </a:t>
            </a:r>
            <a:r>
              <a:rPr sz="2800" dirty="0"/>
              <a:t>to</a:t>
            </a:r>
            <a:r>
              <a:rPr sz="2800" spc="-25" dirty="0"/>
              <a:t> </a:t>
            </a:r>
            <a:r>
              <a:rPr sz="2800" dirty="0"/>
              <a:t>the</a:t>
            </a:r>
            <a:r>
              <a:rPr sz="2800" spc="-30" dirty="0"/>
              <a:t> </a:t>
            </a:r>
            <a:r>
              <a:rPr sz="2800" dirty="0"/>
              <a:t>distal</a:t>
            </a:r>
            <a:r>
              <a:rPr sz="2800" spc="-40" dirty="0"/>
              <a:t> </a:t>
            </a:r>
            <a:r>
              <a:rPr sz="2800" spc="-10" dirty="0"/>
              <a:t>tubule</a:t>
            </a:r>
            <a:endParaRPr sz="280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2216303" y="1197610"/>
            <a:ext cx="25406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Sympathetic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tone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70989" y="2222119"/>
            <a:ext cx="7453630" cy="298222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7834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Serum</a:t>
            </a:r>
            <a:r>
              <a:rPr sz="2800" b="1" i="1" spc="-9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potassium</a:t>
            </a:r>
            <a:r>
              <a:rPr sz="2800" b="1" i="1" spc="-9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and/or</a:t>
            </a:r>
            <a:r>
              <a:rPr sz="2800" b="1" i="1" spc="-10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intracellular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calcium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15"/>
              </a:spcBef>
            </a:pPr>
            <a:endParaRPr sz="2800">
              <a:latin typeface="Times New Roman"/>
              <a:cs typeface="Times New Roman"/>
            </a:endParaRPr>
          </a:p>
          <a:p>
            <a:pPr marL="546100"/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BP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55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/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All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these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4factorsactivate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juxtaglomerular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cells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resulting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renin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secretion.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743456" y="295657"/>
            <a:ext cx="325120" cy="346075"/>
            <a:chOff x="219456" y="295656"/>
            <a:chExt cx="325120" cy="346075"/>
          </a:xfrm>
        </p:grpSpPr>
        <p:sp>
          <p:nvSpPr>
            <p:cNvPr id="9" name="object 9"/>
            <p:cNvSpPr/>
            <p:nvPr/>
          </p:nvSpPr>
          <p:spPr>
            <a:xfrm>
              <a:off x="229362" y="305562"/>
              <a:ext cx="304800" cy="326390"/>
            </a:xfrm>
            <a:custGeom>
              <a:avLst/>
              <a:gdLst/>
              <a:ahLst/>
              <a:cxnLst/>
              <a:rect l="l" t="t" r="r" b="b"/>
              <a:pathLst>
                <a:path w="304800" h="326390">
                  <a:moveTo>
                    <a:pt x="228600" y="0"/>
                  </a:moveTo>
                  <a:lnTo>
                    <a:pt x="76200" y="0"/>
                  </a:lnTo>
                  <a:lnTo>
                    <a:pt x="76200" y="216408"/>
                  </a:lnTo>
                  <a:lnTo>
                    <a:pt x="0" y="216408"/>
                  </a:lnTo>
                  <a:lnTo>
                    <a:pt x="152400" y="326136"/>
                  </a:lnTo>
                  <a:lnTo>
                    <a:pt x="304800" y="216408"/>
                  </a:lnTo>
                  <a:lnTo>
                    <a:pt x="228600" y="216408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863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9362" y="305562"/>
              <a:ext cx="304800" cy="326390"/>
            </a:xfrm>
            <a:custGeom>
              <a:avLst/>
              <a:gdLst/>
              <a:ahLst/>
              <a:cxnLst/>
              <a:rect l="l" t="t" r="r" b="b"/>
              <a:pathLst>
                <a:path w="304800" h="326390">
                  <a:moveTo>
                    <a:pt x="304800" y="216408"/>
                  </a:moveTo>
                  <a:lnTo>
                    <a:pt x="228600" y="216408"/>
                  </a:lnTo>
                  <a:lnTo>
                    <a:pt x="228600" y="0"/>
                  </a:lnTo>
                  <a:lnTo>
                    <a:pt x="76200" y="0"/>
                  </a:lnTo>
                  <a:lnTo>
                    <a:pt x="76200" y="216408"/>
                  </a:lnTo>
                  <a:lnTo>
                    <a:pt x="0" y="216408"/>
                  </a:lnTo>
                  <a:lnTo>
                    <a:pt x="152400" y="326136"/>
                  </a:lnTo>
                  <a:lnTo>
                    <a:pt x="304800" y="216408"/>
                  </a:lnTo>
                  <a:close/>
                </a:path>
              </a:pathLst>
            </a:custGeom>
            <a:ln w="19812">
              <a:solidFill>
                <a:srgbClr val="4D1C1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764791" y="1286255"/>
            <a:ext cx="325120" cy="287020"/>
            <a:chOff x="240791" y="1286255"/>
            <a:chExt cx="325120" cy="287020"/>
          </a:xfrm>
        </p:grpSpPr>
        <p:sp>
          <p:nvSpPr>
            <p:cNvPr id="12" name="object 12"/>
            <p:cNvSpPr/>
            <p:nvPr/>
          </p:nvSpPr>
          <p:spPr>
            <a:xfrm>
              <a:off x="250697" y="1296161"/>
              <a:ext cx="304800" cy="266700"/>
            </a:xfrm>
            <a:custGeom>
              <a:avLst/>
              <a:gdLst/>
              <a:ahLst/>
              <a:cxnLst/>
              <a:rect l="l" t="t" r="r" b="b"/>
              <a:pathLst>
                <a:path w="304800" h="266700">
                  <a:moveTo>
                    <a:pt x="152400" y="0"/>
                  </a:moveTo>
                  <a:lnTo>
                    <a:pt x="0" y="96012"/>
                  </a:lnTo>
                  <a:lnTo>
                    <a:pt x="76200" y="96012"/>
                  </a:lnTo>
                  <a:lnTo>
                    <a:pt x="76200" y="266700"/>
                  </a:lnTo>
                  <a:lnTo>
                    <a:pt x="228600" y="266700"/>
                  </a:lnTo>
                  <a:lnTo>
                    <a:pt x="228600" y="96012"/>
                  </a:lnTo>
                  <a:lnTo>
                    <a:pt x="304800" y="96012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863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50697" y="1296161"/>
              <a:ext cx="304800" cy="266700"/>
            </a:xfrm>
            <a:custGeom>
              <a:avLst/>
              <a:gdLst/>
              <a:ahLst/>
              <a:cxnLst/>
              <a:rect l="l" t="t" r="r" b="b"/>
              <a:pathLst>
                <a:path w="304800" h="266700">
                  <a:moveTo>
                    <a:pt x="0" y="96012"/>
                  </a:moveTo>
                  <a:lnTo>
                    <a:pt x="76200" y="96012"/>
                  </a:lnTo>
                  <a:lnTo>
                    <a:pt x="76200" y="266700"/>
                  </a:lnTo>
                  <a:lnTo>
                    <a:pt x="228600" y="266700"/>
                  </a:lnTo>
                  <a:lnTo>
                    <a:pt x="228600" y="96012"/>
                  </a:lnTo>
                  <a:lnTo>
                    <a:pt x="304800" y="96012"/>
                  </a:lnTo>
                  <a:lnTo>
                    <a:pt x="152400" y="0"/>
                  </a:lnTo>
                  <a:lnTo>
                    <a:pt x="0" y="96012"/>
                  </a:lnTo>
                  <a:close/>
                </a:path>
              </a:pathLst>
            </a:custGeom>
            <a:ln w="19812">
              <a:solidFill>
                <a:srgbClr val="4D1C1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819656" y="2200655"/>
            <a:ext cx="325120" cy="401320"/>
            <a:chOff x="295656" y="2200655"/>
            <a:chExt cx="325120" cy="401320"/>
          </a:xfrm>
        </p:grpSpPr>
        <p:sp>
          <p:nvSpPr>
            <p:cNvPr id="15" name="object 15"/>
            <p:cNvSpPr/>
            <p:nvPr/>
          </p:nvSpPr>
          <p:spPr>
            <a:xfrm>
              <a:off x="305562" y="2210561"/>
              <a:ext cx="304800" cy="381000"/>
            </a:xfrm>
            <a:custGeom>
              <a:avLst/>
              <a:gdLst/>
              <a:ahLst/>
              <a:cxnLst/>
              <a:rect l="l" t="t" r="r" b="b"/>
              <a:pathLst>
                <a:path w="304800" h="381000">
                  <a:moveTo>
                    <a:pt x="228600" y="0"/>
                  </a:moveTo>
                  <a:lnTo>
                    <a:pt x="76200" y="0"/>
                  </a:lnTo>
                  <a:lnTo>
                    <a:pt x="76200" y="271272"/>
                  </a:lnTo>
                  <a:lnTo>
                    <a:pt x="0" y="271272"/>
                  </a:lnTo>
                  <a:lnTo>
                    <a:pt x="152400" y="381000"/>
                  </a:lnTo>
                  <a:lnTo>
                    <a:pt x="304800" y="271272"/>
                  </a:lnTo>
                  <a:lnTo>
                    <a:pt x="228600" y="271272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863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5562" y="2210561"/>
              <a:ext cx="304800" cy="381000"/>
            </a:xfrm>
            <a:custGeom>
              <a:avLst/>
              <a:gdLst/>
              <a:ahLst/>
              <a:cxnLst/>
              <a:rect l="l" t="t" r="r" b="b"/>
              <a:pathLst>
                <a:path w="304800" h="381000">
                  <a:moveTo>
                    <a:pt x="0" y="271272"/>
                  </a:moveTo>
                  <a:lnTo>
                    <a:pt x="76200" y="271272"/>
                  </a:lnTo>
                  <a:lnTo>
                    <a:pt x="76200" y="0"/>
                  </a:lnTo>
                  <a:lnTo>
                    <a:pt x="228600" y="0"/>
                  </a:lnTo>
                  <a:lnTo>
                    <a:pt x="228600" y="271272"/>
                  </a:lnTo>
                  <a:lnTo>
                    <a:pt x="304800" y="271272"/>
                  </a:lnTo>
                  <a:lnTo>
                    <a:pt x="152400" y="381000"/>
                  </a:lnTo>
                  <a:lnTo>
                    <a:pt x="0" y="271272"/>
                  </a:lnTo>
                  <a:close/>
                </a:path>
              </a:pathLst>
            </a:custGeom>
            <a:ln w="19812">
              <a:solidFill>
                <a:srgbClr val="4D1C1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1874521" y="3343655"/>
            <a:ext cx="269875" cy="401320"/>
            <a:chOff x="350520" y="3343655"/>
            <a:chExt cx="269875" cy="401320"/>
          </a:xfrm>
        </p:grpSpPr>
        <p:sp>
          <p:nvSpPr>
            <p:cNvPr id="18" name="object 18"/>
            <p:cNvSpPr/>
            <p:nvPr/>
          </p:nvSpPr>
          <p:spPr>
            <a:xfrm>
              <a:off x="360426" y="3353561"/>
              <a:ext cx="250190" cy="381000"/>
            </a:xfrm>
            <a:custGeom>
              <a:avLst/>
              <a:gdLst/>
              <a:ahLst/>
              <a:cxnLst/>
              <a:rect l="l" t="t" r="r" b="b"/>
              <a:pathLst>
                <a:path w="250190" h="381000">
                  <a:moveTo>
                    <a:pt x="187452" y="0"/>
                  </a:moveTo>
                  <a:lnTo>
                    <a:pt x="62483" y="0"/>
                  </a:lnTo>
                  <a:lnTo>
                    <a:pt x="62483" y="290956"/>
                  </a:lnTo>
                  <a:lnTo>
                    <a:pt x="0" y="290956"/>
                  </a:lnTo>
                  <a:lnTo>
                    <a:pt x="124968" y="381000"/>
                  </a:lnTo>
                  <a:lnTo>
                    <a:pt x="249936" y="290956"/>
                  </a:lnTo>
                  <a:lnTo>
                    <a:pt x="187452" y="290956"/>
                  </a:lnTo>
                  <a:lnTo>
                    <a:pt x="187452" y="0"/>
                  </a:lnTo>
                  <a:close/>
                </a:path>
              </a:pathLst>
            </a:custGeom>
            <a:solidFill>
              <a:srgbClr val="863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60426" y="3353561"/>
              <a:ext cx="250190" cy="381000"/>
            </a:xfrm>
            <a:custGeom>
              <a:avLst/>
              <a:gdLst/>
              <a:ahLst/>
              <a:cxnLst/>
              <a:rect l="l" t="t" r="r" b="b"/>
              <a:pathLst>
                <a:path w="250190" h="381000">
                  <a:moveTo>
                    <a:pt x="249936" y="290956"/>
                  </a:moveTo>
                  <a:lnTo>
                    <a:pt x="187452" y="290956"/>
                  </a:lnTo>
                  <a:lnTo>
                    <a:pt x="187452" y="0"/>
                  </a:lnTo>
                  <a:lnTo>
                    <a:pt x="62483" y="0"/>
                  </a:lnTo>
                  <a:lnTo>
                    <a:pt x="62483" y="290956"/>
                  </a:lnTo>
                  <a:lnTo>
                    <a:pt x="0" y="290956"/>
                  </a:lnTo>
                  <a:lnTo>
                    <a:pt x="124968" y="381000"/>
                  </a:lnTo>
                  <a:lnTo>
                    <a:pt x="249936" y="290956"/>
                  </a:lnTo>
                  <a:close/>
                </a:path>
              </a:pathLst>
            </a:custGeom>
            <a:ln w="19812">
              <a:solidFill>
                <a:srgbClr val="4D1C1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24000" y="0"/>
            <a:ext cx="9144000" cy="6858000"/>
            <a:chOff x="0" y="0"/>
            <a:chExt cx="9144000" cy="6858000"/>
          </a:xfrm>
        </p:grpSpPr>
        <p:sp>
          <p:nvSpPr>
            <p:cNvPr id="4" name="object 4"/>
            <p:cNvSpPr/>
            <p:nvPr/>
          </p:nvSpPr>
          <p:spPr>
            <a:xfrm>
              <a:off x="1171955" y="1933955"/>
              <a:ext cx="6780530" cy="5080"/>
            </a:xfrm>
            <a:custGeom>
              <a:avLst/>
              <a:gdLst/>
              <a:ahLst/>
              <a:cxnLst/>
              <a:rect l="l" t="t" r="r" b="b"/>
              <a:pathLst>
                <a:path w="6780530" h="5080">
                  <a:moveTo>
                    <a:pt x="3119755" y="4699"/>
                  </a:moveTo>
                  <a:lnTo>
                    <a:pt x="0" y="3048"/>
                  </a:lnTo>
                </a:path>
                <a:path w="6780530" h="5080">
                  <a:moveTo>
                    <a:pt x="6780403" y="1651"/>
                  </a:moveTo>
                  <a:lnTo>
                    <a:pt x="3660648" y="0"/>
                  </a:lnTo>
                </a:path>
              </a:pathLst>
            </a:custGeom>
            <a:ln w="12192">
              <a:solidFill>
                <a:srgbClr val="DBA3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8"/>
            </a:xfrm>
            <a:prstGeom prst="rect">
              <a:avLst/>
            </a:prstGeom>
          </p:spPr>
        </p:pic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24000" y="83819"/>
            <a:ext cx="9144000" cy="6774180"/>
            <a:chOff x="0" y="83819"/>
            <a:chExt cx="9144000" cy="6774180"/>
          </a:xfrm>
        </p:grpSpPr>
        <p:sp>
          <p:nvSpPr>
            <p:cNvPr id="4" name="object 4"/>
            <p:cNvSpPr/>
            <p:nvPr/>
          </p:nvSpPr>
          <p:spPr>
            <a:xfrm>
              <a:off x="1171955" y="1933955"/>
              <a:ext cx="6780530" cy="5080"/>
            </a:xfrm>
            <a:custGeom>
              <a:avLst/>
              <a:gdLst/>
              <a:ahLst/>
              <a:cxnLst/>
              <a:rect l="l" t="t" r="r" b="b"/>
              <a:pathLst>
                <a:path w="6780530" h="5080">
                  <a:moveTo>
                    <a:pt x="3119755" y="4699"/>
                  </a:moveTo>
                  <a:lnTo>
                    <a:pt x="0" y="3048"/>
                  </a:lnTo>
                </a:path>
                <a:path w="6780530" h="5080">
                  <a:moveTo>
                    <a:pt x="6780403" y="1651"/>
                  </a:moveTo>
                  <a:lnTo>
                    <a:pt x="3660648" y="0"/>
                  </a:lnTo>
                </a:path>
              </a:pathLst>
            </a:custGeom>
            <a:ln w="12192">
              <a:solidFill>
                <a:srgbClr val="DBA3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3819"/>
              <a:ext cx="9144000" cy="6774178"/>
            </a:xfrm>
            <a:prstGeom prst="rect">
              <a:avLst/>
            </a:prstGeom>
          </p:spPr>
        </p:pic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55140" y="172923"/>
            <a:ext cx="776097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>
              <a:spcBef>
                <a:spcPts val="95"/>
              </a:spcBef>
            </a:pPr>
            <a:r>
              <a:rPr sz="2800" b="0" i="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dirty="0"/>
              <a:t>Circulating</a:t>
            </a:r>
            <a:r>
              <a:rPr sz="2800" spc="-45" dirty="0"/>
              <a:t> </a:t>
            </a:r>
            <a:r>
              <a:rPr sz="2800" dirty="0"/>
              <a:t>angiotensin</a:t>
            </a:r>
            <a:r>
              <a:rPr sz="2800" spc="-35" dirty="0"/>
              <a:t> </a:t>
            </a:r>
            <a:r>
              <a:rPr sz="2800" dirty="0"/>
              <a:t>II</a:t>
            </a:r>
            <a:r>
              <a:rPr sz="2800" spc="-30" dirty="0"/>
              <a:t> </a:t>
            </a:r>
            <a:r>
              <a:rPr sz="2800" dirty="0"/>
              <a:t>can</a:t>
            </a:r>
            <a:r>
              <a:rPr sz="2800" spc="-15" dirty="0"/>
              <a:t> </a:t>
            </a:r>
            <a:r>
              <a:rPr sz="2800" dirty="0"/>
              <a:t>elevate</a:t>
            </a:r>
            <a:r>
              <a:rPr sz="2800" spc="-45" dirty="0"/>
              <a:t> </a:t>
            </a:r>
            <a:r>
              <a:rPr sz="2800" dirty="0"/>
              <a:t>BP</a:t>
            </a:r>
            <a:r>
              <a:rPr sz="2800" spc="-120" dirty="0"/>
              <a:t> </a:t>
            </a:r>
            <a:r>
              <a:rPr sz="2800" spc="-10" dirty="0"/>
              <a:t>through </a:t>
            </a:r>
            <a:r>
              <a:rPr sz="2800" dirty="0"/>
              <a:t>pressor</a:t>
            </a:r>
            <a:r>
              <a:rPr sz="2800" spc="-55" dirty="0"/>
              <a:t> </a:t>
            </a:r>
            <a:r>
              <a:rPr sz="2800" dirty="0"/>
              <a:t>and</a:t>
            </a:r>
            <a:r>
              <a:rPr sz="2800" spc="-40" dirty="0"/>
              <a:t> </a:t>
            </a:r>
            <a:r>
              <a:rPr sz="2800" dirty="0"/>
              <a:t>volume</a:t>
            </a:r>
            <a:r>
              <a:rPr sz="2800" spc="-40" dirty="0"/>
              <a:t> </a:t>
            </a:r>
            <a:r>
              <a:rPr sz="2800" spc="-10" dirty="0"/>
              <a:t>effects</a:t>
            </a:r>
            <a:endParaRPr sz="2800">
              <a:latin typeface="Wingdings"/>
              <a:cs typeface="Wingding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1755140" y="1112266"/>
            <a:ext cx="46164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Pressor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effects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include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direct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04514" y="1259789"/>
            <a:ext cx="304038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spc="-35" dirty="0">
                <a:solidFill>
                  <a:srgbClr val="863623"/>
                </a:solidFill>
                <a:latin typeface="Times New Roman"/>
                <a:cs typeface="Times New Roman"/>
              </a:rPr>
              <a:t> </a:t>
            </a:r>
            <a:r>
              <a:rPr sz="2800" b="1" i="1" spc="-330" dirty="0">
                <a:latin typeface="Times New Roman"/>
                <a:cs typeface="Times New Roman"/>
              </a:rPr>
              <a:t>Vasoconstri</a:t>
            </a:r>
            <a:r>
              <a:rPr sz="8100" spc="-494" baseline="-11831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r>
              <a:rPr sz="2800" b="1" i="1" spc="-330" dirty="0">
                <a:latin typeface="Times New Roman"/>
                <a:cs typeface="Times New Roman"/>
              </a:rPr>
              <a:t>ction,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55140" y="2068194"/>
            <a:ext cx="8580120" cy="4480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61540" marR="5080" indent="-27432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spc="-45" dirty="0">
                <a:solidFill>
                  <a:srgbClr val="863623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Stimulation</a:t>
            </a:r>
            <a:r>
              <a:rPr sz="2800" b="1" i="1" spc="-5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of</a:t>
            </a:r>
            <a:r>
              <a:rPr sz="2800" b="1" i="1" spc="-2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catecholamine</a:t>
            </a:r>
            <a:r>
              <a:rPr sz="2800" b="1" i="1" spc="-6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release</a:t>
            </a:r>
            <a:r>
              <a:rPr sz="2800" b="1" i="1" spc="-50" dirty="0">
                <a:latin typeface="Times New Roman"/>
                <a:cs typeface="Times New Roman"/>
              </a:rPr>
              <a:t> </a:t>
            </a:r>
            <a:r>
              <a:rPr sz="2800" b="1" i="1" spc="-20" dirty="0">
                <a:latin typeface="Times New Roman"/>
                <a:cs typeface="Times New Roman"/>
              </a:rPr>
              <a:t>from </a:t>
            </a:r>
            <a:r>
              <a:rPr sz="2800" b="1" i="1" dirty="0">
                <a:latin typeface="Times New Roman"/>
                <a:cs typeface="Times New Roman"/>
              </a:rPr>
              <a:t>the</a:t>
            </a:r>
            <a:r>
              <a:rPr sz="2800" b="1" i="1" spc="-5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adrenal</a:t>
            </a:r>
            <a:r>
              <a:rPr sz="2800" b="1" i="1" spc="-7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medulla,</a:t>
            </a:r>
            <a:endParaRPr sz="2800">
              <a:latin typeface="Times New Roman"/>
              <a:cs typeface="Times New Roman"/>
            </a:endParaRPr>
          </a:p>
          <a:p>
            <a:pPr marL="2161540" marR="1158240" indent="-274320">
              <a:spcBef>
                <a:spcPts val="3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spc="-25" dirty="0">
                <a:solidFill>
                  <a:srgbClr val="863623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Centrally</a:t>
            </a:r>
            <a:r>
              <a:rPr sz="2800" b="1" i="1" spc="-4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mediated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increases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spc="-25" dirty="0">
                <a:latin typeface="Times New Roman"/>
                <a:cs typeface="Times New Roman"/>
              </a:rPr>
              <a:t>in </a:t>
            </a:r>
            <a:r>
              <a:rPr sz="2800" b="1" i="1" dirty="0">
                <a:latin typeface="Times New Roman"/>
                <a:cs typeface="Times New Roman"/>
              </a:rPr>
              <a:t>sympathetic</a:t>
            </a:r>
            <a:r>
              <a:rPr sz="2800" b="1" i="1" spc="-6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nervous</a:t>
            </a:r>
            <a:r>
              <a:rPr sz="2800" b="1" i="1" spc="-5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system</a:t>
            </a:r>
            <a:r>
              <a:rPr sz="2800" b="1" i="1" spc="-6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activity.</a:t>
            </a:r>
            <a:endParaRPr sz="2800">
              <a:latin typeface="Times New Roman"/>
              <a:cs typeface="Times New Roman"/>
            </a:endParaRPr>
          </a:p>
          <a:p>
            <a:pPr marL="12700">
              <a:spcBef>
                <a:spcPts val="675"/>
              </a:spcBef>
            </a:pPr>
            <a:r>
              <a:rPr sz="2800" spc="-3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Volume</a:t>
            </a:r>
            <a:r>
              <a:rPr sz="2800" b="1" i="1" spc="-1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effect-</a:t>
            </a:r>
            <a:endParaRPr sz="2800">
              <a:latin typeface="Times New Roman"/>
              <a:cs typeface="Times New Roman"/>
            </a:endParaRPr>
          </a:p>
          <a:p>
            <a:pPr marL="2161540" marR="64135" indent="-274320">
              <a:spcBef>
                <a:spcPts val="40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spc="-145" dirty="0">
                <a:solidFill>
                  <a:srgbClr val="863623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Aldosterone</a:t>
            </a:r>
            <a:r>
              <a:rPr sz="2800" b="1" i="1" spc="-6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synthesis</a:t>
            </a:r>
            <a:r>
              <a:rPr sz="2800" b="1" i="1" spc="-5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from</a:t>
            </a:r>
            <a:r>
              <a:rPr sz="2800" b="1" i="1" spc="-4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the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adrenal </a:t>
            </a:r>
            <a:r>
              <a:rPr sz="2800" b="1" i="1" dirty="0">
                <a:latin typeface="Times New Roman"/>
                <a:cs typeface="Times New Roman"/>
              </a:rPr>
              <a:t>cortex.</a:t>
            </a:r>
            <a:r>
              <a:rPr sz="2800" b="1" i="1" spc="-5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This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leads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to</a:t>
            </a:r>
            <a:r>
              <a:rPr sz="2800" b="1" i="1" spc="-2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sodium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and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water </a:t>
            </a:r>
            <a:r>
              <a:rPr sz="2800" b="1" i="1" dirty="0">
                <a:latin typeface="Times New Roman"/>
                <a:cs typeface="Times New Roman"/>
              </a:rPr>
              <a:t>reabsorption</a:t>
            </a:r>
            <a:r>
              <a:rPr sz="2800" b="1" i="1" spc="-6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that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increases</a:t>
            </a:r>
            <a:r>
              <a:rPr sz="2800" b="1" i="1" spc="-5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plasma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volume, </a:t>
            </a:r>
            <a:r>
              <a:rPr sz="2800" b="1" i="1" dirty="0">
                <a:latin typeface="Times New Roman"/>
                <a:cs typeface="Times New Roman"/>
              </a:rPr>
              <a:t>total</a:t>
            </a:r>
            <a:r>
              <a:rPr sz="2800" b="1" i="1" spc="-7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peripheral</a:t>
            </a:r>
            <a:r>
              <a:rPr sz="2800" b="1" i="1" spc="-5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resistance,</a:t>
            </a:r>
            <a:r>
              <a:rPr sz="2800" b="1" i="1" spc="-7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and</a:t>
            </a:r>
            <a:r>
              <a:rPr sz="2800" b="1" i="1" spc="-5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ultimately </a:t>
            </a:r>
            <a:r>
              <a:rPr sz="2800" b="1" i="1" spc="-25" dirty="0">
                <a:latin typeface="Times New Roman"/>
                <a:cs typeface="Times New Roman"/>
              </a:rPr>
              <a:t>BP.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30586" y="171399"/>
            <a:ext cx="11778827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66135">
              <a:spcBef>
                <a:spcPts val="105"/>
              </a:spcBef>
            </a:pPr>
            <a:r>
              <a:rPr spc="-10" dirty="0"/>
              <a:t>Introduction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1678940" y="746505"/>
            <a:ext cx="86391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Hypertension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common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disease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that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simply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defined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44701" y="1173225"/>
            <a:ext cx="763015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as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persistently</a:t>
            </a:r>
            <a:r>
              <a:rPr sz="2800" b="1" i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elevated</a:t>
            </a:r>
            <a:r>
              <a:rPr sz="28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arterial</a:t>
            </a:r>
            <a:r>
              <a:rPr sz="2800" b="1" i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blood</a:t>
            </a:r>
            <a:r>
              <a:rPr sz="2800" b="1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pressure</a:t>
            </a:r>
            <a:r>
              <a:rPr sz="28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(BP).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78939" y="2197736"/>
            <a:ext cx="8576310" cy="32207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>
              <a:spcBef>
                <a:spcPts val="95"/>
              </a:spcBef>
              <a:tabLst>
                <a:tab pos="6475730" algn="l"/>
              </a:tabLst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percentage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men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with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high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BP</a:t>
            </a:r>
            <a:r>
              <a:rPr sz="2800" b="1" i="1" spc="-114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higher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than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that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women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before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age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45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years,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but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	After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age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45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years,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percentage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slightly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higher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with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women.</a:t>
            </a:r>
            <a:endParaRPr sz="2800" dirty="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378460" marR="169545" indent="-365760"/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BP</a:t>
            </a:r>
            <a:r>
              <a:rPr sz="2800" b="1" i="1" spc="-114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values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increase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with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age,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hypertension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(persistently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elevated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BP</a:t>
            </a:r>
            <a:r>
              <a:rPr sz="2800" b="1" i="1" spc="-1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values)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very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common</a:t>
            </a:r>
            <a:r>
              <a:rPr sz="2800" b="1" i="1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the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elderly.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78940" y="95199"/>
            <a:ext cx="59137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</a:rPr>
              <a:t>Atrial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natriuretic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peptide/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harmone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1678940" y="670305"/>
            <a:ext cx="836739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2800" b="1" i="1" dirty="0">
                <a:latin typeface="Times New Roman"/>
                <a:cs typeface="Times New Roman"/>
              </a:rPr>
              <a:t>Atrial</a:t>
            </a:r>
            <a:r>
              <a:rPr sz="2800" b="1" i="1" spc="-5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natriuretic</a:t>
            </a:r>
            <a:r>
              <a:rPr sz="2800" b="1" i="1" spc="-7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peptide</a:t>
            </a:r>
            <a:r>
              <a:rPr sz="2800" b="1" i="1" spc="-6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(ANP)is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</a:t>
            </a:r>
            <a:r>
              <a:rPr sz="2800" b="1" i="1" spc="-4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powerful</a:t>
            </a:r>
            <a:r>
              <a:rPr sz="2800" b="1" i="1" spc="-4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vasodilator, </a:t>
            </a:r>
            <a:r>
              <a:rPr sz="2800" b="1" i="1" dirty="0">
                <a:latin typeface="Times New Roman"/>
                <a:cs typeface="Times New Roman"/>
              </a:rPr>
              <a:t>and</a:t>
            </a:r>
            <a:r>
              <a:rPr sz="2800" b="1" i="1" spc="-5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protein</a:t>
            </a:r>
            <a:r>
              <a:rPr sz="2800" b="1" i="1" spc="-6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(polypeptide)</a:t>
            </a:r>
            <a:r>
              <a:rPr sz="2800" b="1" i="1" spc="-7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hormone</a:t>
            </a:r>
            <a:r>
              <a:rPr sz="2800" b="1" i="1" spc="-5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secreted</a:t>
            </a:r>
            <a:r>
              <a:rPr sz="2800" b="1" i="1" spc="-5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by</a:t>
            </a:r>
            <a:r>
              <a:rPr sz="2800" b="1" i="1" spc="-4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heart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78939" y="1523441"/>
            <a:ext cx="18783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dirty="0">
                <a:latin typeface="Times New Roman"/>
                <a:cs typeface="Times New Roman"/>
              </a:rPr>
              <a:t>muscle</a:t>
            </a:r>
            <a:r>
              <a:rPr sz="2800" b="1" i="1" spc="-10" dirty="0">
                <a:latin typeface="Times New Roman"/>
                <a:cs typeface="Times New Roman"/>
              </a:rPr>
              <a:t> cells.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78939" y="1950237"/>
            <a:ext cx="6528434" cy="156210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spcBef>
                <a:spcPts val="770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latin typeface="Times New Roman"/>
                <a:cs typeface="Times New Roman"/>
              </a:rPr>
              <a:t>ANP</a:t>
            </a:r>
            <a:r>
              <a:rPr sz="2800" b="1" i="1" spc="-11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is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secreted</a:t>
            </a:r>
            <a:r>
              <a:rPr sz="2800" b="1" i="1" spc="-2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in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response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spc="-25" dirty="0">
                <a:latin typeface="Times New Roman"/>
                <a:cs typeface="Times New Roman"/>
              </a:rPr>
              <a:t>to:</a:t>
            </a:r>
            <a:endParaRPr sz="2800">
              <a:latin typeface="Times New Roman"/>
              <a:cs typeface="Times New Roman"/>
            </a:endParaRPr>
          </a:p>
          <a:p>
            <a:pPr marL="1521460">
              <a:spcBef>
                <a:spcPts val="67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latin typeface="Times New Roman"/>
                <a:cs typeface="Times New Roman"/>
              </a:rPr>
              <a:t>Increased</a:t>
            </a:r>
            <a:r>
              <a:rPr sz="2800" b="1" i="1" spc="-9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intravascular</a:t>
            </a:r>
            <a:r>
              <a:rPr sz="2800" b="1" i="1" spc="-10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volume</a:t>
            </a:r>
            <a:endParaRPr sz="2800">
              <a:latin typeface="Times New Roman"/>
              <a:cs typeface="Times New Roman"/>
            </a:endParaRPr>
          </a:p>
          <a:p>
            <a:pPr marL="1521460">
              <a:spcBef>
                <a:spcPts val="670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latin typeface="Times New Roman"/>
                <a:cs typeface="Times New Roman"/>
              </a:rPr>
              <a:t>Atrial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distention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24000" y="0"/>
            <a:ext cx="9144000" cy="6858000"/>
            <a:chOff x="0" y="0"/>
            <a:chExt cx="9144000" cy="6858000"/>
          </a:xfrm>
        </p:grpSpPr>
        <p:sp>
          <p:nvSpPr>
            <p:cNvPr id="4" name="object 4"/>
            <p:cNvSpPr/>
            <p:nvPr/>
          </p:nvSpPr>
          <p:spPr>
            <a:xfrm>
              <a:off x="1171955" y="1933955"/>
              <a:ext cx="6780530" cy="5080"/>
            </a:xfrm>
            <a:custGeom>
              <a:avLst/>
              <a:gdLst/>
              <a:ahLst/>
              <a:cxnLst/>
              <a:rect l="l" t="t" r="r" b="b"/>
              <a:pathLst>
                <a:path w="6780530" h="5080">
                  <a:moveTo>
                    <a:pt x="3119755" y="4699"/>
                  </a:moveTo>
                  <a:lnTo>
                    <a:pt x="0" y="3048"/>
                  </a:lnTo>
                </a:path>
                <a:path w="6780530" h="5080">
                  <a:moveTo>
                    <a:pt x="6780403" y="1651"/>
                  </a:moveTo>
                  <a:lnTo>
                    <a:pt x="3660648" y="0"/>
                  </a:lnTo>
                </a:path>
              </a:pathLst>
            </a:custGeom>
            <a:ln w="12192">
              <a:solidFill>
                <a:srgbClr val="DBA3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8"/>
            </a:xfrm>
            <a:prstGeom prst="rect">
              <a:avLst/>
            </a:prstGeom>
          </p:spPr>
        </p:pic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78940" y="54051"/>
            <a:ext cx="8330565" cy="122047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34"/>
              </a:spcBef>
            </a:pPr>
            <a:r>
              <a:rPr sz="2800" dirty="0">
                <a:solidFill>
                  <a:srgbClr val="000000"/>
                </a:solidFill>
              </a:rPr>
              <a:t>Natriuretic</a:t>
            </a:r>
            <a:r>
              <a:rPr sz="2800" spc="-70" dirty="0">
                <a:solidFill>
                  <a:srgbClr val="000000"/>
                </a:solidFill>
              </a:rPr>
              <a:t> </a:t>
            </a:r>
            <a:r>
              <a:rPr sz="2800" dirty="0">
                <a:solidFill>
                  <a:srgbClr val="000000"/>
                </a:solidFill>
              </a:rPr>
              <a:t>hormone</a:t>
            </a:r>
            <a:r>
              <a:rPr sz="2800" spc="-45" dirty="0">
                <a:solidFill>
                  <a:srgbClr val="000000"/>
                </a:solidFill>
              </a:rPr>
              <a:t> </a:t>
            </a:r>
            <a:r>
              <a:rPr sz="2800" dirty="0">
                <a:solidFill>
                  <a:srgbClr val="000000"/>
                </a:solidFill>
              </a:rPr>
              <a:t>inhibits</a:t>
            </a:r>
            <a:r>
              <a:rPr sz="2800" spc="-70" dirty="0">
                <a:solidFill>
                  <a:srgbClr val="000000"/>
                </a:solidFill>
              </a:rPr>
              <a:t> </a:t>
            </a:r>
            <a:r>
              <a:rPr sz="2800" dirty="0">
                <a:solidFill>
                  <a:srgbClr val="000000"/>
                </a:solidFill>
              </a:rPr>
              <a:t>sodium</a:t>
            </a:r>
            <a:r>
              <a:rPr sz="2800" spc="-25" dirty="0">
                <a:solidFill>
                  <a:srgbClr val="000000"/>
                </a:solidFill>
              </a:rPr>
              <a:t> </a:t>
            </a:r>
            <a:r>
              <a:rPr sz="2800" dirty="0">
                <a:solidFill>
                  <a:srgbClr val="000000"/>
                </a:solidFill>
              </a:rPr>
              <a:t>and</a:t>
            </a:r>
            <a:r>
              <a:rPr sz="2800" spc="-55" dirty="0">
                <a:solidFill>
                  <a:srgbClr val="000000"/>
                </a:solidFill>
              </a:rPr>
              <a:t> </a:t>
            </a:r>
            <a:r>
              <a:rPr sz="2800" spc="-10" dirty="0">
                <a:solidFill>
                  <a:srgbClr val="000000"/>
                </a:solidFill>
              </a:rPr>
              <a:t>potassium- ATPase</a:t>
            </a:r>
            <a:r>
              <a:rPr sz="2800" spc="-65" dirty="0">
                <a:solidFill>
                  <a:srgbClr val="000000"/>
                </a:solidFill>
              </a:rPr>
              <a:t> </a:t>
            </a:r>
            <a:r>
              <a:rPr sz="2800" dirty="0">
                <a:solidFill>
                  <a:srgbClr val="000000"/>
                </a:solidFill>
              </a:rPr>
              <a:t>and</a:t>
            </a:r>
            <a:r>
              <a:rPr sz="2800" spc="-70" dirty="0">
                <a:solidFill>
                  <a:srgbClr val="000000"/>
                </a:solidFill>
              </a:rPr>
              <a:t> </a:t>
            </a:r>
            <a:r>
              <a:rPr sz="2800" dirty="0">
                <a:solidFill>
                  <a:srgbClr val="000000"/>
                </a:solidFill>
              </a:rPr>
              <a:t>thus</a:t>
            </a:r>
            <a:r>
              <a:rPr sz="2800" spc="-70" dirty="0">
                <a:solidFill>
                  <a:srgbClr val="000000"/>
                </a:solidFill>
              </a:rPr>
              <a:t> </a:t>
            </a:r>
            <a:r>
              <a:rPr sz="2800" dirty="0">
                <a:solidFill>
                  <a:srgbClr val="000000"/>
                </a:solidFill>
              </a:rPr>
              <a:t>interferes</a:t>
            </a:r>
            <a:r>
              <a:rPr sz="2800" spc="-85" dirty="0">
                <a:solidFill>
                  <a:srgbClr val="000000"/>
                </a:solidFill>
              </a:rPr>
              <a:t> </a:t>
            </a:r>
            <a:r>
              <a:rPr sz="2800" dirty="0">
                <a:solidFill>
                  <a:srgbClr val="000000"/>
                </a:solidFill>
              </a:rPr>
              <a:t>with</a:t>
            </a:r>
            <a:r>
              <a:rPr sz="2800" spc="-70" dirty="0">
                <a:solidFill>
                  <a:srgbClr val="000000"/>
                </a:solidFill>
              </a:rPr>
              <a:t> </a:t>
            </a:r>
            <a:r>
              <a:rPr sz="2800" dirty="0">
                <a:solidFill>
                  <a:srgbClr val="000000"/>
                </a:solidFill>
              </a:rPr>
              <a:t>sodium</a:t>
            </a:r>
            <a:r>
              <a:rPr sz="2800" spc="-50" dirty="0">
                <a:solidFill>
                  <a:srgbClr val="000000"/>
                </a:solidFill>
              </a:rPr>
              <a:t> </a:t>
            </a:r>
            <a:r>
              <a:rPr sz="2800" dirty="0">
                <a:solidFill>
                  <a:srgbClr val="000000"/>
                </a:solidFill>
              </a:rPr>
              <a:t>transport</a:t>
            </a:r>
            <a:r>
              <a:rPr sz="2800" spc="-95" dirty="0">
                <a:solidFill>
                  <a:srgbClr val="000000"/>
                </a:solidFill>
              </a:rPr>
              <a:t> </a:t>
            </a:r>
            <a:r>
              <a:rPr sz="2800" spc="-10" dirty="0">
                <a:solidFill>
                  <a:srgbClr val="000000"/>
                </a:solidFill>
              </a:rPr>
              <a:t>across </a:t>
            </a:r>
            <a:r>
              <a:rPr sz="2800" dirty="0">
                <a:solidFill>
                  <a:srgbClr val="000000"/>
                </a:solidFill>
              </a:rPr>
              <a:t>cell</a:t>
            </a:r>
            <a:r>
              <a:rPr sz="2800" spc="-15" dirty="0">
                <a:solidFill>
                  <a:srgbClr val="000000"/>
                </a:solidFill>
              </a:rPr>
              <a:t> </a:t>
            </a:r>
            <a:r>
              <a:rPr sz="2800" spc="-10" dirty="0">
                <a:solidFill>
                  <a:srgbClr val="000000"/>
                </a:solidFill>
              </a:rPr>
              <a:t>membranes</a:t>
            </a:r>
            <a:endParaRPr sz="2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1678940" y="1430478"/>
            <a:ext cx="8796655" cy="5119415"/>
          </a:xfrm>
          <a:prstGeom prst="rect">
            <a:avLst/>
          </a:prstGeom>
        </p:spPr>
        <p:txBody>
          <a:bodyPr vert="horz" wrap="square" lIns="0" tIns="193675" rIns="0" bIns="0" rtlCol="0">
            <a:spAutoFit/>
          </a:bodyPr>
          <a:lstStyle/>
          <a:p>
            <a:pPr marL="12700" marR="140335">
              <a:lnSpc>
                <a:spcPct val="78000"/>
              </a:lnSpc>
              <a:spcBef>
                <a:spcPts val="1525"/>
              </a:spcBef>
            </a:pPr>
            <a:r>
              <a:rPr sz="2800" b="1" i="1" dirty="0">
                <a:latin typeface="Times New Roman"/>
                <a:cs typeface="Times New Roman"/>
              </a:rPr>
              <a:t>Inherited</a:t>
            </a:r>
            <a:r>
              <a:rPr sz="2800" b="1" i="1" spc="-5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defects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in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the</a:t>
            </a:r>
            <a:r>
              <a:rPr sz="2800" b="1" i="1" spc="-25" dirty="0">
                <a:latin typeface="Times New Roman"/>
                <a:cs typeface="Times New Roman"/>
              </a:rPr>
              <a:t> </a:t>
            </a:r>
            <a:r>
              <a:rPr sz="2800" b="1" i="1" spc="-630" dirty="0">
                <a:latin typeface="Times New Roman"/>
                <a:cs typeface="Times New Roman"/>
              </a:rPr>
              <a:t>kidn</a:t>
            </a:r>
            <a:r>
              <a:rPr sz="8100" spc="-944" baseline="2057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r>
              <a:rPr sz="2800" b="1" i="1" spc="-630" dirty="0">
                <a:latin typeface="Times New Roman"/>
                <a:cs typeface="Times New Roman"/>
              </a:rPr>
              <a:t>ey’s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ability</a:t>
            </a:r>
            <a:r>
              <a:rPr sz="2800" b="1" i="1" spc="-4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to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eliminate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sodium </a:t>
            </a:r>
            <a:r>
              <a:rPr sz="2800" b="1" i="1" dirty="0">
                <a:latin typeface="Times New Roman"/>
                <a:cs typeface="Times New Roman"/>
              </a:rPr>
              <a:t>can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cause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increased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blood</a:t>
            </a:r>
            <a:r>
              <a:rPr sz="2800" b="1" i="1" spc="-5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volume.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19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ts val="3030"/>
              </a:lnSpc>
            </a:pPr>
            <a:r>
              <a:rPr sz="2800" b="1" i="1" dirty="0">
                <a:latin typeface="Times New Roman"/>
                <a:cs typeface="Times New Roman"/>
              </a:rPr>
              <a:t>A</a:t>
            </a:r>
            <a:r>
              <a:rPr sz="2800" b="1" i="1" spc="-17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compensatory</a:t>
            </a:r>
            <a:r>
              <a:rPr sz="2800" b="1" i="1" spc="-7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increase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in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the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concentration</a:t>
            </a:r>
            <a:r>
              <a:rPr sz="2800" b="1" i="1" spc="-4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of</a:t>
            </a:r>
            <a:r>
              <a:rPr sz="2800" b="1" i="1" spc="-2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circulating </a:t>
            </a:r>
            <a:r>
              <a:rPr sz="2800" b="1" i="1" dirty="0">
                <a:latin typeface="Times New Roman"/>
                <a:cs typeface="Times New Roman"/>
              </a:rPr>
              <a:t>natriuretic</a:t>
            </a:r>
            <a:r>
              <a:rPr sz="2800" b="1" i="1" spc="-8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hormone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theoretically</a:t>
            </a:r>
            <a:r>
              <a:rPr sz="2800" b="1" i="1" spc="-8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could</a:t>
            </a:r>
            <a:r>
              <a:rPr sz="2800" b="1" i="1" spc="-5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increase</a:t>
            </a:r>
            <a:r>
              <a:rPr sz="2800" b="1" i="1" spc="-6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urinary </a:t>
            </a:r>
            <a:r>
              <a:rPr sz="2800" b="1" i="1" dirty="0">
                <a:latin typeface="Times New Roman"/>
                <a:cs typeface="Times New Roman"/>
              </a:rPr>
              <a:t>excretion</a:t>
            </a:r>
            <a:r>
              <a:rPr sz="2800" b="1" i="1" spc="-4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of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sodium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and</a:t>
            </a:r>
            <a:r>
              <a:rPr sz="2800" b="1" i="1" spc="-4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water.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14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261620">
              <a:lnSpc>
                <a:spcPts val="3020"/>
              </a:lnSpc>
              <a:spcBef>
                <a:spcPts val="5"/>
              </a:spcBef>
            </a:pPr>
            <a:r>
              <a:rPr sz="2800" b="1" i="1" spc="-10" dirty="0">
                <a:latin typeface="Times New Roman"/>
                <a:cs typeface="Times New Roman"/>
              </a:rPr>
              <a:t>However,</a:t>
            </a:r>
            <a:r>
              <a:rPr sz="2800" b="1" i="1" spc="-6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this</a:t>
            </a:r>
            <a:r>
              <a:rPr sz="2800" b="1" i="1" spc="-5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hormone</a:t>
            </a:r>
            <a:r>
              <a:rPr sz="2800" b="1" i="1" spc="-6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might</a:t>
            </a:r>
            <a:r>
              <a:rPr sz="2800" b="1" i="1" spc="-4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block</a:t>
            </a:r>
            <a:r>
              <a:rPr sz="2800" b="1" i="1" spc="-6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the</a:t>
            </a:r>
            <a:r>
              <a:rPr sz="2800" b="1" i="1" spc="-5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active</a:t>
            </a:r>
            <a:r>
              <a:rPr sz="2800" b="1" i="1" spc="-6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transport</a:t>
            </a:r>
            <a:r>
              <a:rPr sz="2800" b="1" i="1" spc="-90" dirty="0">
                <a:latin typeface="Times New Roman"/>
                <a:cs typeface="Times New Roman"/>
              </a:rPr>
              <a:t> </a:t>
            </a:r>
            <a:r>
              <a:rPr sz="2800" b="1" i="1" spc="-25" dirty="0">
                <a:latin typeface="Times New Roman"/>
                <a:cs typeface="Times New Roman"/>
              </a:rPr>
              <a:t>of </a:t>
            </a:r>
            <a:r>
              <a:rPr sz="2800" b="1" i="1" dirty="0">
                <a:latin typeface="Times New Roman"/>
                <a:cs typeface="Times New Roman"/>
              </a:rPr>
              <a:t>sodium</a:t>
            </a:r>
            <a:r>
              <a:rPr sz="2800" b="1" i="1" spc="-6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out</a:t>
            </a:r>
            <a:r>
              <a:rPr sz="2800" b="1" i="1" spc="-4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of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arteriolar</a:t>
            </a:r>
            <a:r>
              <a:rPr sz="2800" b="1" i="1" spc="-7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smooth</a:t>
            </a:r>
            <a:r>
              <a:rPr sz="2800" b="1" i="1" spc="-5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muscle</a:t>
            </a:r>
            <a:r>
              <a:rPr sz="2800" b="1" i="1" spc="-5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cells.</a:t>
            </a:r>
            <a:endParaRPr sz="2800">
              <a:latin typeface="Times New Roman"/>
              <a:cs typeface="Times New Roman"/>
            </a:endParaRPr>
          </a:p>
          <a:p>
            <a:pPr marL="12700" marR="1507490">
              <a:lnSpc>
                <a:spcPts val="3020"/>
              </a:lnSpc>
              <a:spcBef>
                <a:spcPts val="680"/>
              </a:spcBef>
            </a:pPr>
            <a:r>
              <a:rPr sz="2800" b="1" i="1" dirty="0">
                <a:latin typeface="Times New Roman"/>
                <a:cs typeface="Times New Roman"/>
              </a:rPr>
              <a:t>The</a:t>
            </a:r>
            <a:r>
              <a:rPr sz="2800" b="1" i="1" spc="-6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increased</a:t>
            </a:r>
            <a:r>
              <a:rPr sz="2800" b="1" i="1" spc="-7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intracellular</a:t>
            </a:r>
            <a:r>
              <a:rPr sz="2800" b="1" i="1" spc="-6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sodium</a:t>
            </a:r>
            <a:r>
              <a:rPr sz="2800" b="1" i="1" spc="-8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concentration </a:t>
            </a:r>
            <a:r>
              <a:rPr sz="2800" b="1" i="1" dirty="0">
                <a:latin typeface="Times New Roman"/>
                <a:cs typeface="Times New Roman"/>
              </a:rPr>
              <a:t>ultimately</a:t>
            </a:r>
            <a:r>
              <a:rPr sz="2800" b="1" i="1" spc="-5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would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increase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vascular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tone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and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spc="-25" dirty="0">
                <a:latin typeface="Times New Roman"/>
                <a:cs typeface="Times New Roman"/>
              </a:rPr>
              <a:t>BP.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55141" y="122631"/>
            <a:ext cx="70008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dirty="0"/>
              <a:t>Insulin</a:t>
            </a:r>
            <a:r>
              <a:rPr spc="-25" dirty="0"/>
              <a:t> </a:t>
            </a:r>
            <a:r>
              <a:rPr dirty="0"/>
              <a:t>Resistance</a:t>
            </a:r>
            <a:r>
              <a:rPr spc="-25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spc="-10" dirty="0"/>
              <a:t>Hyperinsulinemia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1755141" y="655066"/>
            <a:ext cx="8333105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78460" marR="5080" indent="-365760">
              <a:lnSpc>
                <a:spcPts val="3020"/>
              </a:lnSpc>
              <a:spcBef>
                <a:spcPts val="480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development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hypertension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associated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metabolic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abnormalities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referred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as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metabolic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20900" y="1423161"/>
            <a:ext cx="15367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syndrome.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55140" y="2362327"/>
            <a:ext cx="8287384" cy="3924151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78460" marR="189865" indent="-365760" algn="just">
              <a:lnSpc>
                <a:spcPts val="3020"/>
              </a:lnSpc>
              <a:spcBef>
                <a:spcPts val="480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Increased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insulin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concentrations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may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increase</a:t>
            </a:r>
            <a:r>
              <a:rPr sz="2800" b="1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renal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sodium</a:t>
            </a:r>
            <a:r>
              <a:rPr sz="2800" b="1" i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retention</a:t>
            </a:r>
            <a:r>
              <a:rPr sz="2800" b="1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enhanced</a:t>
            </a:r>
            <a:r>
              <a:rPr sz="2800" b="1" i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sympathetic</a:t>
            </a:r>
            <a:r>
              <a:rPr sz="2800" b="1" i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nervous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system</a:t>
            </a:r>
            <a:r>
              <a:rPr sz="28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activity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160"/>
              </a:spcBef>
            </a:pPr>
            <a:endParaRPr sz="2800">
              <a:latin typeface="Times New Roman"/>
              <a:cs typeface="Times New Roman"/>
            </a:endParaRPr>
          </a:p>
          <a:p>
            <a:pPr marL="378460" marR="323215" indent="-365760" algn="just">
              <a:lnSpc>
                <a:spcPts val="3020"/>
              </a:lnSpc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Insulin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has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growth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hormone–like</a:t>
            </a:r>
            <a:r>
              <a:rPr sz="2800" b="1" i="1" spc="-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actions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that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can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induce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hypertrophy</a:t>
            </a:r>
            <a:r>
              <a:rPr sz="2800" b="1" i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8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vascular</a:t>
            </a:r>
            <a:r>
              <a:rPr sz="2800" b="1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smooth</a:t>
            </a:r>
            <a:r>
              <a:rPr sz="28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muscle</a:t>
            </a:r>
            <a:r>
              <a:rPr sz="2800" b="1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cells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160"/>
              </a:spcBef>
            </a:pPr>
            <a:endParaRPr sz="2800">
              <a:latin typeface="Times New Roman"/>
              <a:cs typeface="Times New Roman"/>
            </a:endParaRPr>
          </a:p>
          <a:p>
            <a:pPr marL="378460" marR="5080" indent="-365760" algn="just">
              <a:lnSpc>
                <a:spcPts val="3020"/>
              </a:lnSpc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Also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may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elevate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BP</a:t>
            </a:r>
            <a:r>
              <a:rPr sz="2800" b="1" i="1" spc="-1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by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increasing</a:t>
            </a:r>
            <a:r>
              <a:rPr sz="28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intracellular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calcium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,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which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leads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increased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vascular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resistance.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6991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3025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78939" y="171399"/>
            <a:ext cx="53098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dirty="0"/>
              <a:t>2)NEURONAL</a:t>
            </a:r>
            <a:r>
              <a:rPr spc="-155" dirty="0"/>
              <a:t> </a:t>
            </a:r>
            <a:r>
              <a:rPr spc="-10" dirty="0"/>
              <a:t>REGULATION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1678940" y="757175"/>
            <a:ext cx="45218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Autonomic</a:t>
            </a:r>
            <a:r>
              <a:rPr sz="32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nervous</a:t>
            </a:r>
            <a:r>
              <a:rPr sz="32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system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78940" y="1331722"/>
            <a:ext cx="84969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Autonomic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nervous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system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involved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regulation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44701" y="1758137"/>
            <a:ext cx="2080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arterial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0" dirty="0">
                <a:solidFill>
                  <a:srgbClr val="252525"/>
                </a:solidFill>
                <a:latin typeface="Times New Roman"/>
                <a:cs typeface="Times New Roman"/>
              </a:rPr>
              <a:t>BP.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78939" y="2782950"/>
            <a:ext cx="8230234" cy="27898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spc="55" dirty="0">
                <a:solidFill>
                  <a:srgbClr val="863623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α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β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presynaptic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receptors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play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role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in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negative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positive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feedback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b="1" i="1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norepinephrine-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containing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vesicles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located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near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neuronal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ending.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378460" marR="213360" indent="-365760"/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Stimulation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presynaptic</a:t>
            </a:r>
            <a:r>
              <a:rPr sz="2800" b="1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α-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receptors</a:t>
            </a:r>
            <a:r>
              <a:rPr sz="28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(α2</a:t>
            </a:r>
            <a:r>
              <a:rPr sz="28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28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exerts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a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negative</a:t>
            </a:r>
            <a:r>
              <a:rPr sz="2800" b="1" i="1" spc="-1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inhibition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on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norepinephrine</a:t>
            </a:r>
            <a:r>
              <a:rPr sz="2800" b="1" i="1" spc="-9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release.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30586" y="171399"/>
            <a:ext cx="11778827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dirty="0"/>
              <a:t>Autonomic</a:t>
            </a:r>
            <a:r>
              <a:rPr spc="-50" dirty="0"/>
              <a:t> </a:t>
            </a:r>
            <a:r>
              <a:rPr dirty="0"/>
              <a:t>nervous</a:t>
            </a:r>
            <a:r>
              <a:rPr spc="-5" dirty="0"/>
              <a:t> </a:t>
            </a:r>
            <a:r>
              <a:rPr spc="-10" dirty="0"/>
              <a:t>system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1678939" y="746505"/>
            <a:ext cx="73850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Stimulation</a:t>
            </a:r>
            <a:r>
              <a:rPr sz="2800" b="1" i="1" spc="-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presynaptic</a:t>
            </a:r>
            <a:r>
              <a:rPr sz="2800" b="1" i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βreceptors</a:t>
            </a:r>
            <a:r>
              <a:rPr sz="2800" b="1" i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facilitates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44700" y="1173225"/>
            <a:ext cx="35013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norepinephrine</a:t>
            </a:r>
            <a:r>
              <a:rPr sz="2800" b="1" i="1" spc="-1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release.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78939" y="2197736"/>
            <a:ext cx="8639810" cy="38440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828675" indent="-36576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Stimulation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postsynaptic</a:t>
            </a:r>
            <a:r>
              <a:rPr sz="2800" b="1" i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α1</a:t>
            </a:r>
            <a:r>
              <a:rPr sz="2800" b="1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receptors</a:t>
            </a:r>
            <a:r>
              <a:rPr sz="2800" b="1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smooth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muscles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elicit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vasoconstriction.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378460" marR="546735" indent="-365760"/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Stimulation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β1-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receptors</a:t>
            </a:r>
            <a:r>
              <a:rPr sz="2800" b="1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800" b="1" i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heart</a:t>
            </a:r>
            <a:r>
              <a:rPr sz="28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results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an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increase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heart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rate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contractility.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378460" marR="5080" indent="-365760">
              <a:spcBef>
                <a:spcPts val="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Stimulation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 </a:t>
            </a:r>
            <a:r>
              <a:rPr sz="28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β2-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receptors</a:t>
            </a:r>
            <a:r>
              <a:rPr sz="2800" b="1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800" b="1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i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arterioles</a:t>
            </a:r>
            <a:r>
              <a:rPr sz="2800" b="1" i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venules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causes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vasodilation.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30586" y="171399"/>
            <a:ext cx="11778827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pc="-10" dirty="0"/>
              <a:t>Baroreceptors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1678940" y="746505"/>
            <a:ext cx="81756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baroreceptor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reflex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system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major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negative-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44701" y="1173225"/>
            <a:ext cx="80625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feedback</a:t>
            </a:r>
            <a:r>
              <a:rPr sz="2800" b="1" i="1" spc="-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mechanism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that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controls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sympathetic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activity.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78940" y="2197736"/>
            <a:ext cx="8747125" cy="365164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Baroreceptors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are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nerve</a:t>
            </a:r>
            <a:r>
              <a:rPr sz="2800" b="1" i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endings</a:t>
            </a:r>
            <a:r>
              <a:rPr sz="2800" b="1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lying</a:t>
            </a:r>
            <a:r>
              <a:rPr sz="28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walls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of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large</a:t>
            </a:r>
            <a:r>
              <a:rPr sz="2800" b="1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arteries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,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especially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carotid</a:t>
            </a:r>
            <a:r>
              <a:rPr sz="2800" b="1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arteries</a:t>
            </a:r>
            <a:r>
              <a:rPr sz="2800" b="1" i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aortic </a:t>
            </a:r>
            <a:r>
              <a:rPr sz="28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arch.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378460" marR="584835" indent="-365760"/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spc="30" dirty="0">
                <a:solidFill>
                  <a:srgbClr val="863623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Changes</a:t>
            </a:r>
            <a:r>
              <a:rPr sz="2800" b="1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800" b="1" i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arterial</a:t>
            </a:r>
            <a:r>
              <a:rPr sz="2800" b="1" i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pressure</a:t>
            </a:r>
            <a:r>
              <a:rPr sz="2800" b="1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rapidly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activate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baroreceptors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that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then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transmit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impulses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the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brainstem</a:t>
            </a:r>
            <a:r>
              <a:rPr sz="2800" b="1" i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through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ninth</a:t>
            </a:r>
            <a:r>
              <a:rPr sz="2800" b="1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cranial</a:t>
            </a:r>
            <a:r>
              <a:rPr sz="2800" b="1" i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nerve</a:t>
            </a:r>
            <a:r>
              <a:rPr sz="2800" b="1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8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vagus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nerves.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30586" y="171399"/>
            <a:ext cx="11778827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pc="-10" dirty="0"/>
              <a:t>Baroreceptors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1678940" y="746505"/>
            <a:ext cx="87026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this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reflex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system,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decrease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arterial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BP</a:t>
            </a:r>
            <a:r>
              <a:rPr sz="2800" b="1" i="1" spc="-1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stimulates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44701" y="1173225"/>
            <a:ext cx="74187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baroreceptors,</a:t>
            </a:r>
            <a:r>
              <a:rPr sz="2800" b="1" i="1" spc="-1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causing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reflex</a:t>
            </a:r>
            <a:r>
              <a:rPr sz="2800" b="1" i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vasoconstriction</a:t>
            </a:r>
            <a:r>
              <a:rPr sz="2800" b="1" i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19301" y="1268933"/>
            <a:ext cx="789685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increased</a:t>
            </a:r>
            <a:r>
              <a:rPr sz="2800" b="1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heart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rate</a:t>
            </a:r>
            <a:r>
              <a:rPr sz="28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905" dirty="0">
                <a:solidFill>
                  <a:srgbClr val="FF0000"/>
                </a:solidFill>
                <a:latin typeface="Times New Roman"/>
                <a:cs typeface="Times New Roman"/>
              </a:rPr>
              <a:t>f</a:t>
            </a:r>
            <a:r>
              <a:rPr sz="8100" spc="-1357" baseline="-11316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r>
              <a:rPr sz="2800" b="1" i="1" spc="-905" dirty="0">
                <a:solidFill>
                  <a:srgbClr val="FF0000"/>
                </a:solidFill>
                <a:latin typeface="Times New Roman"/>
                <a:cs typeface="Times New Roman"/>
              </a:rPr>
              <a:t>orce</a:t>
            </a:r>
            <a:r>
              <a:rPr sz="2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cardiac</a:t>
            </a:r>
            <a:r>
              <a:rPr sz="28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contraction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78940" y="2624454"/>
            <a:ext cx="838517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These</a:t>
            </a:r>
            <a:r>
              <a:rPr sz="2800" b="1" i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baroreceptor</a:t>
            </a:r>
            <a:r>
              <a:rPr sz="2800" b="1" i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reflex</a:t>
            </a:r>
            <a:r>
              <a:rPr sz="2800" b="1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mechanisms</a:t>
            </a:r>
            <a:r>
              <a:rPr sz="2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may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be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blunted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(less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responsive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changes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BP)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elderly</a:t>
            </a:r>
            <a:r>
              <a:rPr sz="2800" b="1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and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those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with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diabetes.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24000" y="0"/>
            <a:ext cx="9144000" cy="6858000"/>
            <a:chOff x="0" y="0"/>
            <a:chExt cx="9144000" cy="6858000"/>
          </a:xfrm>
        </p:grpSpPr>
        <p:sp>
          <p:nvSpPr>
            <p:cNvPr id="4" name="object 4"/>
            <p:cNvSpPr/>
            <p:nvPr/>
          </p:nvSpPr>
          <p:spPr>
            <a:xfrm>
              <a:off x="1171955" y="1933955"/>
              <a:ext cx="6780530" cy="5080"/>
            </a:xfrm>
            <a:custGeom>
              <a:avLst/>
              <a:gdLst/>
              <a:ahLst/>
              <a:cxnLst/>
              <a:rect l="l" t="t" r="r" b="b"/>
              <a:pathLst>
                <a:path w="6780530" h="5080">
                  <a:moveTo>
                    <a:pt x="3119755" y="4699"/>
                  </a:moveTo>
                  <a:lnTo>
                    <a:pt x="0" y="3048"/>
                  </a:lnTo>
                </a:path>
                <a:path w="6780530" h="5080">
                  <a:moveTo>
                    <a:pt x="6780403" y="1651"/>
                  </a:moveTo>
                  <a:lnTo>
                    <a:pt x="3660648" y="0"/>
                  </a:lnTo>
                </a:path>
              </a:pathLst>
            </a:custGeom>
            <a:ln w="12192">
              <a:solidFill>
                <a:srgbClr val="DBA3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8"/>
            </a:xfrm>
            <a:prstGeom prst="rect">
              <a:avLst/>
            </a:prstGeom>
          </p:spPr>
        </p:pic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55141" y="172923"/>
            <a:ext cx="34397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dirty="0"/>
              <a:t>Central</a:t>
            </a:r>
            <a:r>
              <a:rPr sz="2800" spc="-80" dirty="0"/>
              <a:t> </a:t>
            </a:r>
            <a:r>
              <a:rPr sz="2800" dirty="0"/>
              <a:t>nervous</a:t>
            </a:r>
            <a:r>
              <a:rPr sz="2800" spc="-75" dirty="0"/>
              <a:t> </a:t>
            </a:r>
            <a:r>
              <a:rPr sz="2800" spc="-10" dirty="0"/>
              <a:t>system</a:t>
            </a:r>
            <a:endParaRPr sz="280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1755140" y="685546"/>
            <a:ext cx="841375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Stimulation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certain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areas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within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central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nervous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system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(nucleus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tractus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solitarius,</a:t>
            </a:r>
            <a:r>
              <a:rPr sz="2800" b="1" i="1" spc="-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vagal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nuclei,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95500" y="1207973"/>
            <a:ext cx="769620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vasomotor</a:t>
            </a:r>
            <a:r>
              <a:rPr sz="2800" b="1" i="1" spc="-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center,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595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8100" spc="-892" baseline="-15946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r>
              <a:rPr sz="2800" b="1" i="1" spc="-595" dirty="0">
                <a:solidFill>
                  <a:srgbClr val="252525"/>
                </a:solidFill>
                <a:latin typeface="Times New Roman"/>
                <a:cs typeface="Times New Roman"/>
              </a:rPr>
              <a:t>area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postrema)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can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either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55141" y="1966086"/>
            <a:ext cx="8392795" cy="436465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increase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or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decrease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BP.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/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For</a:t>
            </a:r>
            <a:r>
              <a:rPr sz="2800" b="1" i="1" spc="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example,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spcBef>
                <a:spcPts val="67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Adrenergic</a:t>
            </a:r>
            <a:r>
              <a:rPr sz="2800" b="1" i="1" spc="-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stimulation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within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central</a:t>
            </a:r>
            <a:r>
              <a:rPr sz="2800" b="1" i="1" spc="-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nervous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system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decreases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BP</a:t>
            </a:r>
            <a:r>
              <a:rPr sz="2800" b="1" i="1" spc="-1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through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inhibitory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effect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on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the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vasomotor</a:t>
            </a:r>
            <a:r>
              <a:rPr sz="2800" b="1" i="1" spc="-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center.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412750"/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Angiotensin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II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increases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sympathetic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outflow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from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the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vasomotor</a:t>
            </a:r>
            <a:r>
              <a:rPr sz="2800" b="1" i="1" spc="-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center,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which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increases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BP.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55140" y="172923"/>
            <a:ext cx="47802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dirty="0"/>
              <a:t>Hypertension</a:t>
            </a:r>
            <a:r>
              <a:rPr sz="2800" spc="-35" dirty="0"/>
              <a:t> </a:t>
            </a:r>
            <a:r>
              <a:rPr sz="2800" dirty="0"/>
              <a:t>doubles</a:t>
            </a:r>
            <a:r>
              <a:rPr sz="2800" spc="-40" dirty="0"/>
              <a:t> </a:t>
            </a:r>
            <a:r>
              <a:rPr sz="2800" dirty="0"/>
              <a:t>the</a:t>
            </a:r>
            <a:r>
              <a:rPr sz="2800" spc="-20" dirty="0"/>
              <a:t> </a:t>
            </a:r>
            <a:r>
              <a:rPr sz="2800" dirty="0"/>
              <a:t>risk</a:t>
            </a:r>
            <a:r>
              <a:rPr sz="2800" spc="-35" dirty="0"/>
              <a:t> </a:t>
            </a:r>
            <a:r>
              <a:rPr sz="2800" spc="-25" dirty="0"/>
              <a:t>of</a:t>
            </a:r>
            <a:endParaRPr sz="280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1755140" y="685546"/>
            <a:ext cx="54927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Cardiovascular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diseases,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including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5141" y="1197610"/>
            <a:ext cx="49676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Coronary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heart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disease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(CHD),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54003" y="1816245"/>
            <a:ext cx="5405755" cy="19415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Congestive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heart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failure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790" dirty="0" smtClean="0">
                <a:solidFill>
                  <a:srgbClr val="252525"/>
                </a:solidFill>
                <a:latin typeface="Times New Roman"/>
                <a:cs typeface="Times New Roman"/>
              </a:rPr>
              <a:t>(CHF</a:t>
            </a:r>
            <a:r>
              <a:rPr sz="2800" b="1" i="1" spc="-790" dirty="0">
                <a:solidFill>
                  <a:srgbClr val="252525"/>
                </a:solidFill>
                <a:latin typeface="Times New Roman"/>
                <a:cs typeface="Times New Roman"/>
              </a:rPr>
              <a:t>),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spcBef>
                <a:spcPts val="15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Ischemic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hemorrhagic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stroke,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spcBef>
                <a:spcPts val="67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Renal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failure,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spcBef>
                <a:spcPts val="670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Peripheral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arterial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disease.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55141" y="172923"/>
            <a:ext cx="74771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>
              <a:spcBef>
                <a:spcPts val="95"/>
              </a:spcBef>
            </a:pPr>
            <a:r>
              <a:rPr sz="2800" b="0" i="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dirty="0"/>
              <a:t>The</a:t>
            </a:r>
            <a:r>
              <a:rPr sz="2800" spc="-30" dirty="0"/>
              <a:t> </a:t>
            </a:r>
            <a:r>
              <a:rPr sz="2800" dirty="0">
                <a:solidFill>
                  <a:srgbClr val="FF0000"/>
                </a:solidFill>
              </a:rPr>
              <a:t>purpose</a:t>
            </a:r>
            <a:r>
              <a:rPr sz="2800" spc="-45" dirty="0">
                <a:solidFill>
                  <a:srgbClr val="FF0000"/>
                </a:solidFill>
              </a:rPr>
              <a:t> </a:t>
            </a:r>
            <a:r>
              <a:rPr sz="2800" dirty="0"/>
              <a:t>of</a:t>
            </a:r>
            <a:r>
              <a:rPr sz="2800" spc="-20" dirty="0"/>
              <a:t> </a:t>
            </a:r>
            <a:r>
              <a:rPr sz="2800" dirty="0"/>
              <a:t>these</a:t>
            </a:r>
            <a:r>
              <a:rPr sz="2800" spc="-35" dirty="0"/>
              <a:t> </a:t>
            </a:r>
            <a:r>
              <a:rPr sz="2800" dirty="0"/>
              <a:t>neuronal</a:t>
            </a:r>
            <a:r>
              <a:rPr sz="2800" spc="-25" dirty="0"/>
              <a:t> </a:t>
            </a:r>
            <a:r>
              <a:rPr sz="2800" dirty="0"/>
              <a:t>mechanisms</a:t>
            </a:r>
            <a:r>
              <a:rPr sz="2800" spc="-25" dirty="0"/>
              <a:t> </a:t>
            </a:r>
            <a:r>
              <a:rPr sz="2800" dirty="0"/>
              <a:t>is</a:t>
            </a:r>
            <a:r>
              <a:rPr sz="2800" spc="-30" dirty="0"/>
              <a:t> </a:t>
            </a:r>
            <a:r>
              <a:rPr sz="2800" spc="-25" dirty="0"/>
              <a:t>to </a:t>
            </a:r>
            <a:r>
              <a:rPr sz="2800" dirty="0">
                <a:solidFill>
                  <a:srgbClr val="FF0000"/>
                </a:solidFill>
              </a:rPr>
              <a:t>regulate</a:t>
            </a:r>
            <a:r>
              <a:rPr sz="2800" spc="-7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BP</a:t>
            </a:r>
            <a:r>
              <a:rPr sz="2800" spc="-13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and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maintain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homeostasis</a:t>
            </a:r>
            <a:r>
              <a:rPr sz="2800" spc="-10" dirty="0"/>
              <a:t>.</a:t>
            </a:r>
            <a:endParaRPr sz="2800">
              <a:latin typeface="Wingdings"/>
              <a:cs typeface="Wingding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1704339" y="1293316"/>
            <a:ext cx="7736840" cy="3728778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429259" marR="30480" indent="-365760">
              <a:lnSpc>
                <a:spcPct val="92900"/>
              </a:lnSpc>
              <a:spcBef>
                <a:spcPts val="560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Pathologic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disturbances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3090" dirty="0">
                <a:solidFill>
                  <a:srgbClr val="252525"/>
                </a:solidFill>
                <a:latin typeface="Times New Roman"/>
                <a:cs typeface="Times New Roman"/>
              </a:rPr>
              <a:t>i</a:t>
            </a:r>
            <a:r>
              <a:rPr sz="8100" spc="-4634" baseline="-9259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r>
              <a:rPr sz="2800" b="1" i="1" spc="-3090" dirty="0">
                <a:solidFill>
                  <a:srgbClr val="252525"/>
                </a:solidFill>
                <a:latin typeface="Times New Roman"/>
                <a:cs typeface="Times New Roman"/>
              </a:rPr>
              <a:t>n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any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four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major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components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could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conceivably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lead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chronically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elevated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BP.</a:t>
            </a:r>
            <a:endParaRPr sz="2800">
              <a:latin typeface="Times New Roman"/>
              <a:cs typeface="Times New Roman"/>
            </a:endParaRPr>
          </a:p>
          <a:p>
            <a:pPr marL="63500">
              <a:spcBef>
                <a:spcPts val="67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Autonomic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nerve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fibers,</a:t>
            </a:r>
            <a:endParaRPr sz="2800">
              <a:latin typeface="Times New Roman"/>
              <a:cs typeface="Times New Roman"/>
            </a:endParaRPr>
          </a:p>
          <a:p>
            <a:pPr marL="63500">
              <a:spcBef>
                <a:spcPts val="670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Adrenergic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receptors,</a:t>
            </a:r>
            <a:endParaRPr sz="2800">
              <a:latin typeface="Times New Roman"/>
              <a:cs typeface="Times New Roman"/>
            </a:endParaRPr>
          </a:p>
          <a:p>
            <a:pPr marL="63500">
              <a:spcBef>
                <a:spcPts val="67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Baroreceptors,</a:t>
            </a:r>
            <a:r>
              <a:rPr sz="2800" b="1" i="1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or</a:t>
            </a:r>
            <a:endParaRPr sz="2800">
              <a:latin typeface="Times New Roman"/>
              <a:cs typeface="Times New Roman"/>
            </a:endParaRPr>
          </a:p>
          <a:p>
            <a:pPr marL="63500">
              <a:spcBef>
                <a:spcPts val="670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Central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nervous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system.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55141" y="96723"/>
            <a:ext cx="84550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10" dirty="0"/>
              <a:t>3)PERIPHERAL</a:t>
            </a:r>
            <a:r>
              <a:rPr sz="2800" spc="-170" dirty="0"/>
              <a:t> </a:t>
            </a:r>
            <a:r>
              <a:rPr sz="2800" spc="-40" dirty="0"/>
              <a:t>AUTOREGULATORY</a:t>
            </a:r>
            <a:r>
              <a:rPr sz="2800" spc="-35" dirty="0"/>
              <a:t> </a:t>
            </a:r>
            <a:r>
              <a:rPr sz="2800" spc="-10" dirty="0"/>
              <a:t>COMPONENTS</a:t>
            </a:r>
            <a:endParaRPr sz="280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1755141" y="609346"/>
            <a:ext cx="84804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Abnormalities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renal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or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tissue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autoregulatory</a:t>
            </a:r>
            <a:r>
              <a:rPr sz="2800" b="1" i="1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systems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could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cause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hypertension.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55141" y="2060574"/>
            <a:ext cx="7820659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When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BP</a:t>
            </a:r>
            <a:r>
              <a:rPr sz="2800" b="1" i="1" spc="-1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drops,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kidneys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respond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by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increasing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retention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sodium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water.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55140" y="3511677"/>
            <a:ext cx="815848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These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changes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lead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plasma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volume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expansion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that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increases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BP</a:t>
            </a:r>
            <a:r>
              <a:rPr sz="2800" b="1" i="1" spc="-1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vice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versa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when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BP</a:t>
            </a:r>
            <a:r>
              <a:rPr sz="2800" b="1" i="1" spc="-1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increases.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55141" y="10503"/>
            <a:ext cx="8455025" cy="147764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spcBef>
                <a:spcPts val="775"/>
              </a:spcBef>
            </a:pP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3)PERIPHERAL</a:t>
            </a:r>
            <a:r>
              <a:rPr sz="2800" b="1" i="1" spc="-1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AUTOREGULATORY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COMPONENTS</a:t>
            </a:r>
            <a:endParaRPr sz="2800">
              <a:latin typeface="Times New Roman"/>
              <a:cs typeface="Times New Roman"/>
            </a:endParaRPr>
          </a:p>
          <a:p>
            <a:pPr marL="378460" marR="579120" indent="-365760">
              <a:spcBef>
                <a:spcPts val="67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Tissue</a:t>
            </a:r>
            <a:r>
              <a:rPr sz="2800" b="1" i="1" spc="-9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autoregulatory</a:t>
            </a:r>
            <a:r>
              <a:rPr sz="2800" b="1" i="1" spc="-10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processes</a:t>
            </a:r>
            <a:r>
              <a:rPr sz="2800" b="1" i="1" spc="-1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maintain</a:t>
            </a:r>
            <a:r>
              <a:rPr sz="2800" b="1" i="1" spc="-9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adequate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tissue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oxygenation.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5140" y="2060574"/>
            <a:ext cx="843026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When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tissue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oxygen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demand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normal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low,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local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arteriolar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bed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remains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relatively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vasoconstricted.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55140" y="3511678"/>
            <a:ext cx="8569960" cy="1762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However,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increases</a:t>
            </a:r>
            <a:r>
              <a:rPr sz="2800" b="1" i="1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metabolic</a:t>
            </a:r>
            <a:r>
              <a:rPr sz="2800" b="1" i="1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demand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trigger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arteriolar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vasodilation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that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lowers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peripheral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vascular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resistance</a:t>
            </a:r>
            <a:r>
              <a:rPr sz="2800" b="1" i="1" spc="-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increases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blood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flow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oxygen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delivery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through</a:t>
            </a:r>
            <a:r>
              <a:rPr sz="2800" b="1" i="1" spc="-9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autoregulation</a:t>
            </a:r>
            <a:r>
              <a:rPr sz="30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78939" y="172923"/>
            <a:ext cx="828294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>
              <a:spcBef>
                <a:spcPts val="95"/>
              </a:spcBef>
            </a:pPr>
            <a:r>
              <a:rPr sz="2800" b="0" i="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dirty="0"/>
              <a:t>Intrinsic</a:t>
            </a:r>
            <a:r>
              <a:rPr sz="2800" spc="-40" dirty="0"/>
              <a:t> </a:t>
            </a:r>
            <a:r>
              <a:rPr sz="2800" dirty="0">
                <a:solidFill>
                  <a:srgbClr val="FF0000"/>
                </a:solidFill>
              </a:rPr>
              <a:t>defects</a:t>
            </a:r>
            <a:r>
              <a:rPr sz="2800" spc="-2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in</a:t>
            </a:r>
            <a:r>
              <a:rPr sz="2800" spc="-2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these</a:t>
            </a:r>
            <a:r>
              <a:rPr sz="2800" spc="-3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renal</a:t>
            </a:r>
            <a:r>
              <a:rPr sz="2800" spc="-2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adaptive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mechanisms </a:t>
            </a:r>
            <a:r>
              <a:rPr sz="2800" dirty="0"/>
              <a:t>could</a:t>
            </a:r>
            <a:r>
              <a:rPr sz="2800" spc="-45" dirty="0"/>
              <a:t> </a:t>
            </a:r>
            <a:r>
              <a:rPr sz="2800" dirty="0"/>
              <a:t>lead</a:t>
            </a:r>
            <a:r>
              <a:rPr sz="2800" spc="-50" dirty="0"/>
              <a:t> </a:t>
            </a:r>
            <a:r>
              <a:rPr sz="2800" dirty="0"/>
              <a:t>to</a:t>
            </a:r>
            <a:r>
              <a:rPr sz="2800" spc="-30" dirty="0"/>
              <a:t> </a:t>
            </a:r>
            <a:r>
              <a:rPr sz="2800" dirty="0">
                <a:solidFill>
                  <a:srgbClr val="FF0000"/>
                </a:solidFill>
              </a:rPr>
              <a:t>plasma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volume</a:t>
            </a:r>
            <a:r>
              <a:rPr sz="2800" spc="-4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expansion</a:t>
            </a:r>
            <a:r>
              <a:rPr sz="2800" spc="-6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and</a:t>
            </a:r>
            <a:r>
              <a:rPr sz="2800" spc="-3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increased </a:t>
            </a:r>
            <a:r>
              <a:rPr sz="2800" dirty="0">
                <a:solidFill>
                  <a:srgbClr val="FF0000"/>
                </a:solidFill>
              </a:rPr>
              <a:t>blood</a:t>
            </a:r>
            <a:r>
              <a:rPr sz="2800" spc="-4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flow</a:t>
            </a:r>
            <a:r>
              <a:rPr sz="2800" spc="-3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to</a:t>
            </a:r>
            <a:r>
              <a:rPr sz="2800" spc="-5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peripheral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tissues</a:t>
            </a:r>
            <a:r>
              <a:rPr sz="2800" dirty="0"/>
              <a:t>,</a:t>
            </a:r>
            <a:r>
              <a:rPr sz="2800" spc="-50" dirty="0"/>
              <a:t> </a:t>
            </a:r>
            <a:r>
              <a:rPr sz="2800" dirty="0"/>
              <a:t>even</a:t>
            </a:r>
            <a:r>
              <a:rPr sz="2800" spc="-35" dirty="0"/>
              <a:t> </a:t>
            </a:r>
            <a:r>
              <a:rPr sz="2800" dirty="0"/>
              <a:t>when</a:t>
            </a:r>
            <a:r>
              <a:rPr sz="2800" spc="-30" dirty="0"/>
              <a:t> </a:t>
            </a:r>
            <a:r>
              <a:rPr sz="2800" dirty="0"/>
              <a:t>BP</a:t>
            </a:r>
            <a:r>
              <a:rPr sz="2800" spc="-130" dirty="0"/>
              <a:t> </a:t>
            </a:r>
            <a:r>
              <a:rPr sz="2800" spc="-25" dirty="0"/>
              <a:t>is</a:t>
            </a:r>
            <a:endParaRPr sz="2800">
              <a:latin typeface="Wingdings"/>
              <a:cs typeface="Wingding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33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2044701" y="1453642"/>
            <a:ext cx="11830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normal.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78940" y="2478151"/>
            <a:ext cx="8645525" cy="32207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26034" indent="-36576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spc="25" dirty="0">
                <a:solidFill>
                  <a:srgbClr val="863623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Local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tissue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autoregulatory</a:t>
            </a:r>
            <a:r>
              <a:rPr sz="2800" b="1" i="1" spc="-9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processes</a:t>
            </a:r>
            <a:r>
              <a:rPr sz="2800" b="1" i="1" spc="-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that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vasoconstrict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would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then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be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activated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offset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increased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blood 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flow.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378460" marR="5080" indent="-365760"/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This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effect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would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result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increased</a:t>
            </a:r>
            <a:r>
              <a:rPr sz="2800" b="1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peripheral</a:t>
            </a:r>
            <a:r>
              <a:rPr sz="2800" b="1" i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vascular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resistance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,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if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sustained,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would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also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result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in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thickening</a:t>
            </a:r>
            <a:r>
              <a:rPr sz="2800" b="1" i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800" b="1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arteriolar</a:t>
            </a:r>
            <a:r>
              <a:rPr sz="2800" b="1" i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walls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55140" y="172923"/>
            <a:ext cx="72707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20" dirty="0"/>
              <a:t>4)VASCULAR</a:t>
            </a:r>
            <a:r>
              <a:rPr sz="2800" spc="-65" dirty="0"/>
              <a:t> </a:t>
            </a:r>
            <a:r>
              <a:rPr sz="2800" spc="-10" dirty="0"/>
              <a:t>ENDOTHELIAL</a:t>
            </a:r>
            <a:r>
              <a:rPr sz="2800" spc="-150" dirty="0"/>
              <a:t> </a:t>
            </a:r>
            <a:r>
              <a:rPr sz="2800" spc="-10" dirty="0"/>
              <a:t>MECHANISMS</a:t>
            </a:r>
            <a:endParaRPr sz="280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34</a:t>
            </a:fld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1755141" y="685546"/>
            <a:ext cx="836739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>
              <a:spcBef>
                <a:spcPts val="95"/>
              </a:spcBef>
            </a:pPr>
            <a:r>
              <a:rPr sz="2800" spc="-25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Vascular</a:t>
            </a:r>
            <a:r>
              <a:rPr sz="2800" b="1" i="1" spc="-9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endothelium</a:t>
            </a:r>
            <a:r>
              <a:rPr sz="2800" b="1" i="1" spc="-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smooth</a:t>
            </a:r>
            <a:r>
              <a:rPr sz="2800" b="1" i="1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muscle</a:t>
            </a:r>
            <a:r>
              <a:rPr sz="2800" b="1" i="1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play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important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roles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regulating</a:t>
            </a:r>
            <a:r>
              <a:rPr sz="2800" b="1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blood</a:t>
            </a:r>
            <a:r>
              <a:rPr sz="2800" b="1" i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vessel</a:t>
            </a:r>
            <a:r>
              <a:rPr sz="2800" b="1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tone</a:t>
            </a:r>
            <a:r>
              <a:rPr sz="2800" b="1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800" b="1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BP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95501" y="1207973"/>
            <a:ext cx="805370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mediated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by vasoactive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495" dirty="0">
                <a:solidFill>
                  <a:srgbClr val="252525"/>
                </a:solidFill>
                <a:latin typeface="Times New Roman"/>
                <a:cs typeface="Times New Roman"/>
              </a:rPr>
              <a:t>su</a:t>
            </a:r>
            <a:r>
              <a:rPr sz="8100" spc="-742" baseline="-15946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r>
              <a:rPr sz="2800" b="1" i="1" spc="-495" dirty="0">
                <a:solidFill>
                  <a:srgbClr val="252525"/>
                </a:solidFill>
                <a:latin typeface="Times New Roman"/>
                <a:cs typeface="Times New Roman"/>
              </a:rPr>
              <a:t>bstances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that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are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synthesized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55141" y="1966086"/>
            <a:ext cx="8510905" cy="34131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by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endothelial</a:t>
            </a:r>
            <a:r>
              <a:rPr sz="2800" b="1" i="1" spc="-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cells.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378460" marR="5080" indent="-365760"/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Nitric</a:t>
            </a:r>
            <a:r>
              <a:rPr sz="28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oxide</a:t>
            </a:r>
            <a:r>
              <a:rPr sz="28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produced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endothelium,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relaxes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the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vascular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epithelium,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very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potent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vasodilator.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378460" marR="586740" indent="-365760"/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nitric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oxide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system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important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regulator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of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arterial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BP.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55141" y="172923"/>
            <a:ext cx="7590155" cy="2081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 algn="just">
              <a:spcBef>
                <a:spcPts val="95"/>
              </a:spcBef>
            </a:pPr>
            <a:r>
              <a:rPr sz="2800" b="0" i="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dirty="0"/>
              <a:t>Patients</a:t>
            </a:r>
            <a:r>
              <a:rPr sz="2800" spc="-20" dirty="0"/>
              <a:t> </a:t>
            </a:r>
            <a:r>
              <a:rPr sz="2800" dirty="0"/>
              <a:t>with</a:t>
            </a:r>
            <a:r>
              <a:rPr sz="2800" spc="-5" dirty="0"/>
              <a:t> </a:t>
            </a:r>
            <a:r>
              <a:rPr sz="2800" dirty="0"/>
              <a:t>hypertension</a:t>
            </a:r>
            <a:r>
              <a:rPr sz="2800" spc="-15" dirty="0"/>
              <a:t> </a:t>
            </a:r>
            <a:r>
              <a:rPr sz="2800" dirty="0"/>
              <a:t>may</a:t>
            </a:r>
            <a:r>
              <a:rPr sz="2800" spc="-10" dirty="0"/>
              <a:t> </a:t>
            </a:r>
            <a:r>
              <a:rPr sz="2800" dirty="0"/>
              <a:t>have</a:t>
            </a:r>
            <a:r>
              <a:rPr sz="2800" spc="-15" dirty="0"/>
              <a:t> </a:t>
            </a:r>
            <a:r>
              <a:rPr sz="2800" dirty="0"/>
              <a:t>an</a:t>
            </a:r>
            <a:r>
              <a:rPr sz="2800" spc="-5" dirty="0"/>
              <a:t> </a:t>
            </a:r>
            <a:r>
              <a:rPr sz="2800" spc="-10" dirty="0"/>
              <a:t>intrinsic </a:t>
            </a:r>
            <a:r>
              <a:rPr sz="2800" dirty="0">
                <a:solidFill>
                  <a:srgbClr val="FF0000"/>
                </a:solidFill>
              </a:rPr>
              <a:t>deficiency</a:t>
            </a:r>
            <a:r>
              <a:rPr sz="2800" spc="-4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in</a:t>
            </a:r>
            <a:r>
              <a:rPr sz="2800" spc="-4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nitric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oxide</a:t>
            </a:r>
            <a:r>
              <a:rPr sz="2800" dirty="0"/>
              <a:t>,</a:t>
            </a:r>
            <a:r>
              <a:rPr sz="2800" spc="-40" dirty="0"/>
              <a:t> </a:t>
            </a:r>
            <a:r>
              <a:rPr sz="2800" dirty="0"/>
              <a:t>resulting</a:t>
            </a:r>
            <a:r>
              <a:rPr sz="2800" spc="-60" dirty="0"/>
              <a:t> </a:t>
            </a:r>
            <a:r>
              <a:rPr sz="2800" dirty="0"/>
              <a:t>in</a:t>
            </a:r>
            <a:r>
              <a:rPr sz="2800" spc="-30" dirty="0"/>
              <a:t> </a:t>
            </a:r>
            <a:r>
              <a:rPr sz="2800" spc="-10" dirty="0"/>
              <a:t>inadequate vasodilation</a:t>
            </a:r>
            <a:endParaRPr sz="2800">
              <a:latin typeface="Wingdings"/>
              <a:cs typeface="Wingdings"/>
            </a:endParaRPr>
          </a:p>
          <a:p>
            <a:pPr marL="1111885" algn="ctr">
              <a:lnSpc>
                <a:spcPts val="6110"/>
              </a:lnSpc>
            </a:pPr>
            <a:r>
              <a:rPr sz="5400" b="0" i="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idx="1"/>
          </p:nvPr>
        </p:nvSpPr>
        <p:spPr>
          <a:xfrm>
            <a:off x="1832187" y="2563495"/>
            <a:ext cx="11308080" cy="233756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231140" indent="-365760">
              <a:spcBef>
                <a:spcPts val="95"/>
              </a:spcBef>
            </a:pPr>
            <a:r>
              <a:rPr b="0" i="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dirty="0"/>
              <a:t>It</a:t>
            </a:r>
            <a:r>
              <a:rPr spc="-15" dirty="0"/>
              <a:t> </a:t>
            </a:r>
            <a:r>
              <a:rPr dirty="0"/>
              <a:t>has</a:t>
            </a:r>
            <a:r>
              <a:rPr spc="-35" dirty="0"/>
              <a:t> </a:t>
            </a:r>
            <a:r>
              <a:rPr dirty="0"/>
              <a:t>been</a:t>
            </a:r>
            <a:r>
              <a:rPr spc="-20" dirty="0"/>
              <a:t> </a:t>
            </a:r>
            <a:r>
              <a:rPr dirty="0"/>
              <a:t>postulated</a:t>
            </a:r>
            <a:r>
              <a:rPr spc="-45" dirty="0"/>
              <a:t> </a:t>
            </a:r>
            <a:r>
              <a:rPr dirty="0"/>
              <a:t>that</a:t>
            </a:r>
            <a:r>
              <a:rPr spc="-35" dirty="0"/>
              <a:t> </a:t>
            </a:r>
            <a:r>
              <a:rPr dirty="0"/>
              <a:t>a</a:t>
            </a:r>
            <a:r>
              <a:rPr spc="5" dirty="0"/>
              <a:t> </a:t>
            </a:r>
            <a:r>
              <a:rPr dirty="0">
                <a:solidFill>
                  <a:srgbClr val="FF0000"/>
                </a:solidFill>
              </a:rPr>
              <a:t>deficiency</a:t>
            </a:r>
            <a:r>
              <a:rPr spc="-25" dirty="0">
                <a:solidFill>
                  <a:srgbClr val="FF0000"/>
                </a:solidFill>
              </a:rPr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spc="-10" dirty="0"/>
              <a:t>local </a:t>
            </a:r>
            <a:r>
              <a:rPr dirty="0"/>
              <a:t>synthesis</a:t>
            </a:r>
            <a:r>
              <a:rPr spc="-55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dirty="0"/>
              <a:t>vasodilating</a:t>
            </a:r>
            <a:r>
              <a:rPr spc="-70" dirty="0"/>
              <a:t> </a:t>
            </a:r>
            <a:r>
              <a:rPr dirty="0"/>
              <a:t>substances</a:t>
            </a:r>
            <a:r>
              <a:rPr spc="-50" dirty="0"/>
              <a:t> </a:t>
            </a:r>
            <a:r>
              <a:rPr dirty="0"/>
              <a:t>(prostacyclin</a:t>
            </a:r>
            <a:r>
              <a:rPr spc="-60" dirty="0"/>
              <a:t> </a:t>
            </a:r>
            <a:r>
              <a:rPr spc="-25" dirty="0"/>
              <a:t>and </a:t>
            </a:r>
            <a:r>
              <a:rPr spc="-10" dirty="0"/>
              <a:t>bradykinin)</a:t>
            </a:r>
          </a:p>
          <a:p>
            <a:pPr marL="4181475">
              <a:spcBef>
                <a:spcPts val="675"/>
              </a:spcBef>
            </a:pPr>
            <a:r>
              <a:rPr spc="-25" dirty="0"/>
              <a:t>or</a:t>
            </a:r>
          </a:p>
          <a:p>
            <a:pPr marL="378460" marR="5080" indent="-365760">
              <a:lnSpc>
                <a:spcPct val="99000"/>
              </a:lnSpc>
              <a:spcBef>
                <a:spcPts val="705"/>
              </a:spcBef>
            </a:pPr>
            <a:r>
              <a:rPr b="0" i="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dirty="0">
                <a:solidFill>
                  <a:srgbClr val="FF0000"/>
                </a:solidFill>
              </a:rPr>
              <a:t>Excess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dirty="0"/>
              <a:t>vasoconstricting</a:t>
            </a:r>
            <a:r>
              <a:rPr spc="-10" dirty="0"/>
              <a:t> </a:t>
            </a:r>
            <a:r>
              <a:rPr dirty="0"/>
              <a:t>substances</a:t>
            </a:r>
            <a:r>
              <a:rPr spc="-45" dirty="0"/>
              <a:t> </a:t>
            </a:r>
            <a:r>
              <a:rPr dirty="0"/>
              <a:t>(angiotensin</a:t>
            </a:r>
            <a:r>
              <a:rPr spc="-35" dirty="0"/>
              <a:t> </a:t>
            </a:r>
            <a:r>
              <a:rPr dirty="0"/>
              <a:t>II</a:t>
            </a:r>
            <a:r>
              <a:rPr spc="-5" dirty="0"/>
              <a:t> </a:t>
            </a:r>
            <a:r>
              <a:rPr spc="-25" dirty="0"/>
              <a:t>and </a:t>
            </a:r>
            <a:r>
              <a:rPr dirty="0"/>
              <a:t>endothelin</a:t>
            </a:r>
            <a:r>
              <a:rPr spc="-60" dirty="0"/>
              <a:t> </a:t>
            </a:r>
            <a:r>
              <a:rPr dirty="0"/>
              <a:t>I)</a:t>
            </a:r>
            <a:r>
              <a:rPr spc="-50" dirty="0"/>
              <a:t> </a:t>
            </a:r>
            <a:r>
              <a:rPr dirty="0"/>
              <a:t>contribute</a:t>
            </a:r>
            <a:r>
              <a:rPr spc="-70" dirty="0"/>
              <a:t> </a:t>
            </a:r>
            <a:r>
              <a:rPr dirty="0"/>
              <a:t>to</a:t>
            </a:r>
            <a:r>
              <a:rPr spc="-50" dirty="0"/>
              <a:t> </a:t>
            </a:r>
            <a:r>
              <a:rPr dirty="0"/>
              <a:t>essential</a:t>
            </a:r>
            <a:r>
              <a:rPr spc="-75" dirty="0"/>
              <a:t> </a:t>
            </a:r>
            <a:r>
              <a:rPr spc="-10" dirty="0"/>
              <a:t>hypertension, </a:t>
            </a:r>
            <a:r>
              <a:rPr dirty="0"/>
              <a:t>atherosclerosis,</a:t>
            </a:r>
            <a:r>
              <a:rPr spc="-75" dirty="0"/>
              <a:t> </a:t>
            </a:r>
            <a:r>
              <a:rPr dirty="0"/>
              <a:t>and</a:t>
            </a:r>
            <a:r>
              <a:rPr spc="-45" dirty="0"/>
              <a:t> </a:t>
            </a:r>
            <a:r>
              <a:rPr dirty="0"/>
              <a:t>other</a:t>
            </a:r>
            <a:r>
              <a:rPr spc="-45" dirty="0"/>
              <a:t> </a:t>
            </a:r>
            <a:r>
              <a:rPr dirty="0"/>
              <a:t>CV</a:t>
            </a:r>
            <a:r>
              <a:rPr spc="-90" dirty="0"/>
              <a:t> </a:t>
            </a:r>
            <a:r>
              <a:rPr spc="-10" dirty="0"/>
              <a:t>diseases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30586" y="171399"/>
            <a:ext cx="11778827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100">
              <a:spcBef>
                <a:spcPts val="105"/>
              </a:spcBef>
            </a:pPr>
            <a:r>
              <a:rPr spc="-10" dirty="0"/>
              <a:t>5)ELECTROLYTES</a:t>
            </a:r>
            <a:r>
              <a:rPr spc="-175" dirty="0"/>
              <a:t> </a:t>
            </a:r>
            <a:r>
              <a:rPr dirty="0"/>
              <a:t>AND OTHER</a:t>
            </a:r>
            <a:r>
              <a:rPr spc="-20" dirty="0"/>
              <a:t> </a:t>
            </a:r>
            <a:r>
              <a:rPr spc="-10" dirty="0"/>
              <a:t>CHEMICALS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36</a:t>
            </a:fld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1793240" y="757174"/>
            <a:ext cx="8567420" cy="44274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ts val="2880"/>
              </a:lnSpc>
              <a:spcBef>
                <a:spcPts val="105"/>
              </a:spcBef>
            </a:pPr>
            <a:r>
              <a:rPr sz="32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Sodium</a:t>
            </a:r>
            <a:endParaRPr sz="3200">
              <a:latin typeface="Times New Roman"/>
              <a:cs typeface="Times New Roman"/>
            </a:endParaRPr>
          </a:p>
          <a:p>
            <a:pPr marL="50800">
              <a:lnSpc>
                <a:spcPts val="5520"/>
              </a:lnSpc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Excess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sodium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intake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545" dirty="0">
                <a:solidFill>
                  <a:srgbClr val="252525"/>
                </a:solidFill>
                <a:latin typeface="Times New Roman"/>
                <a:cs typeface="Times New Roman"/>
              </a:rPr>
              <a:t>wi</a:t>
            </a:r>
            <a:r>
              <a:rPr sz="8100" spc="-2317" baseline="-32921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r>
              <a:rPr sz="2800" b="1" i="1" spc="-1545" dirty="0">
                <a:solidFill>
                  <a:srgbClr val="252525"/>
                </a:solidFill>
                <a:latin typeface="Times New Roman"/>
                <a:cs typeface="Times New Roman"/>
              </a:rPr>
              <a:t>ll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lead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hypertension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965"/>
              </a:spcBef>
            </a:pPr>
            <a:endParaRPr sz="2800">
              <a:latin typeface="Times New Roman"/>
              <a:cs typeface="Times New Roman"/>
            </a:endParaRPr>
          </a:p>
          <a:p>
            <a:pPr marL="416559" marR="33020" indent="-365760"/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exact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mechanisms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by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which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excess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sodium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leads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to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hypertension</a:t>
            </a:r>
            <a:r>
              <a:rPr sz="2800" b="1" i="1" spc="-9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are</a:t>
            </a:r>
            <a:r>
              <a:rPr sz="2800" b="1" i="1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unknown.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416559" marR="17780" indent="-365760"/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When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NaCl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intake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exceeds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capacity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kidney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to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excrete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sodium,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vascular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volume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initially</a:t>
            </a:r>
            <a:r>
              <a:rPr sz="2800" b="1" i="1" spc="-9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expands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and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cardiac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output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increases.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30586" y="171399"/>
            <a:ext cx="11778827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100">
              <a:spcBef>
                <a:spcPts val="105"/>
              </a:spcBef>
            </a:pPr>
            <a:r>
              <a:rPr spc="-10" dirty="0"/>
              <a:t>Sodium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37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1831341" y="746505"/>
            <a:ext cx="7648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Atrial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natriuretic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hormone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thought</a:t>
            </a:r>
            <a:r>
              <a:rPr sz="2800" b="1" i="1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block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97101" y="1173225"/>
            <a:ext cx="74402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active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transport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sodium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out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arteriolar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smooth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7100" y="1599641"/>
            <a:ext cx="18783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muscle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cells.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31341" y="2624454"/>
            <a:ext cx="765619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increased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intracellular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sodium</a:t>
            </a:r>
            <a:r>
              <a:rPr sz="2800" b="1" i="1" spc="-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concentration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ultimately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would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increase</a:t>
            </a:r>
            <a:r>
              <a:rPr sz="28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vascular</a:t>
            </a:r>
            <a:r>
              <a:rPr sz="2800" b="1" i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tone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BP.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30586" y="171399"/>
            <a:ext cx="11778827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8900">
              <a:spcBef>
                <a:spcPts val="105"/>
              </a:spcBef>
            </a:pPr>
            <a:r>
              <a:rPr spc="-10" dirty="0"/>
              <a:t>Calcium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38</a:t>
            </a:fld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1755141" y="1185417"/>
            <a:ext cx="84626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b="1" i="1" spc="-1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lack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dietary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calcium hypothetically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can disturb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95501" y="1281125"/>
            <a:ext cx="836485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balance</a:t>
            </a:r>
            <a:r>
              <a:rPr sz="2800" b="1" i="1" spc="-9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between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390" dirty="0">
                <a:solidFill>
                  <a:srgbClr val="252525"/>
                </a:solidFill>
                <a:latin typeface="Times New Roman"/>
                <a:cs typeface="Times New Roman"/>
              </a:rPr>
              <a:t>intracell</a:t>
            </a:r>
            <a:r>
              <a:rPr sz="8100" spc="-585" baseline="-10288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r>
              <a:rPr sz="2800" b="1" i="1" spc="-390" dirty="0">
                <a:solidFill>
                  <a:srgbClr val="252525"/>
                </a:solidFill>
                <a:latin typeface="Times New Roman"/>
                <a:cs typeface="Times New Roman"/>
              </a:rPr>
              <a:t>ular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extracellular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calcium,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55141" y="2039239"/>
            <a:ext cx="8270875" cy="23589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1066165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resulting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increased</a:t>
            </a:r>
            <a:r>
              <a:rPr sz="2800" b="1" i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intracellular</a:t>
            </a:r>
            <a:r>
              <a:rPr sz="2800" b="1" i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calcium concentration.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378460" marR="5080" indent="-365760"/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This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imbalance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can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alter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vascular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smooth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muscle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function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by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increasing</a:t>
            </a:r>
            <a:r>
              <a:rPr sz="2800" b="1" i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peripheral</a:t>
            </a:r>
            <a:r>
              <a:rPr sz="2800" b="1" i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vascular</a:t>
            </a:r>
            <a:r>
              <a:rPr sz="2800" b="1" i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resistance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30586" y="171399"/>
            <a:ext cx="11778827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pc="-10" dirty="0"/>
              <a:t>Potassium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39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1678939" y="746505"/>
            <a:ext cx="83972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role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potassium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fluctuations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also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inadequately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44700" y="1173225"/>
            <a:ext cx="17576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understood.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78939" y="2197735"/>
            <a:ext cx="834390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 algn="just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Potassium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depletion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may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increase</a:t>
            </a:r>
            <a:r>
              <a:rPr sz="2800" b="1" i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peripheral</a:t>
            </a:r>
            <a:r>
              <a:rPr sz="2800" b="1" i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vascular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resistance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,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but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clinical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significance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small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serum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potassium</a:t>
            </a:r>
            <a:r>
              <a:rPr sz="2800" b="1" i="1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concentration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changes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unclear.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55141" y="107391"/>
            <a:ext cx="46069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dirty="0"/>
              <a:t>Types</a:t>
            </a:r>
            <a:r>
              <a:rPr sz="4000" spc="-135" dirty="0"/>
              <a:t> </a:t>
            </a:r>
            <a:r>
              <a:rPr sz="4000" dirty="0"/>
              <a:t>of</a:t>
            </a:r>
            <a:r>
              <a:rPr sz="4000" spc="-130" dirty="0"/>
              <a:t> </a:t>
            </a:r>
            <a:r>
              <a:rPr sz="4000" spc="-10" dirty="0"/>
              <a:t>hypertension</a:t>
            </a:r>
            <a:endParaRPr sz="400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1755141" y="764793"/>
            <a:ext cx="53740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Essential</a:t>
            </a:r>
            <a:r>
              <a:rPr sz="28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primary</a:t>
            </a:r>
            <a:r>
              <a:rPr sz="28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hypertension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5140" y="1234186"/>
            <a:ext cx="77216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No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identifiable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cause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for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their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disorder.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This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form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55140" y="1372565"/>
            <a:ext cx="800608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hypertension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cannot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be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790" dirty="0">
                <a:solidFill>
                  <a:srgbClr val="252525"/>
                </a:solidFill>
                <a:latin typeface="Times New Roman"/>
                <a:cs typeface="Times New Roman"/>
              </a:rPr>
              <a:t>cur</a:t>
            </a:r>
            <a:r>
              <a:rPr sz="8100" spc="-1185" baseline="-2572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r>
              <a:rPr sz="2800" b="1" i="1" spc="-790" dirty="0">
                <a:solidFill>
                  <a:srgbClr val="252525"/>
                </a:solidFill>
                <a:latin typeface="Times New Roman"/>
                <a:cs typeface="Times New Roman"/>
              </a:rPr>
              <a:t>ed,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but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it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can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be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controlled.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55141" y="2642742"/>
            <a:ext cx="8505825" cy="4003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1598295">
              <a:lnSpc>
                <a:spcPts val="3020"/>
              </a:lnSpc>
              <a:spcBef>
                <a:spcPts val="480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90%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individuals</a:t>
            </a:r>
            <a:r>
              <a:rPr sz="2800" b="1" i="1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with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high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BP</a:t>
            </a:r>
            <a:r>
              <a:rPr sz="2800" b="1" i="1" spc="-1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have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essential hypertension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spcBef>
                <a:spcPts val="125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/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Secondary</a:t>
            </a:r>
            <a:r>
              <a:rPr sz="28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hypertension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ts val="3020"/>
              </a:lnSpc>
              <a:spcBef>
                <a:spcPts val="720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Have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specific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identified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cause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for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elevated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BP</a:t>
            </a:r>
            <a:r>
              <a:rPr sz="2800" b="1" i="1" spc="-1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.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If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the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cause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can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be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identified,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hypertension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these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patients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has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potential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be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cured.</a:t>
            </a:r>
            <a:endParaRPr sz="2800">
              <a:latin typeface="Times New Roman"/>
              <a:cs typeface="Times New Roman"/>
            </a:endParaRPr>
          </a:p>
          <a:p>
            <a:pPr marL="12700">
              <a:spcBef>
                <a:spcPts val="30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Fewer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than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10%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patients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have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secondary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hypertension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55140" y="96723"/>
            <a:ext cx="15265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10" dirty="0"/>
              <a:t>Symptoms</a:t>
            </a:r>
            <a:endParaRPr sz="2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40</a:t>
            </a:fld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1678939" y="471159"/>
            <a:ext cx="8696960" cy="6591741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88900">
              <a:spcBef>
                <a:spcPts val="118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Most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patients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with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hypertension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are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asymptomatic</a:t>
            </a:r>
            <a:endParaRPr sz="2800">
              <a:latin typeface="Times New Roman"/>
              <a:cs typeface="Times New Roman"/>
            </a:endParaRPr>
          </a:p>
          <a:p>
            <a:pPr marL="454659" marR="60960" indent="-365760">
              <a:lnSpc>
                <a:spcPct val="92900"/>
              </a:lnSpc>
              <a:spcBef>
                <a:spcPts val="2560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b="1" i="1" spc="-1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"hypertensive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555" dirty="0">
                <a:solidFill>
                  <a:srgbClr val="252525"/>
                </a:solidFill>
                <a:latin typeface="Times New Roman"/>
                <a:cs typeface="Times New Roman"/>
              </a:rPr>
              <a:t>headach</a:t>
            </a:r>
            <a:r>
              <a:rPr sz="8100" spc="-832" baseline="-823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r>
              <a:rPr sz="2800" b="1" i="1" spc="-555" dirty="0">
                <a:solidFill>
                  <a:srgbClr val="252525"/>
                </a:solidFill>
                <a:latin typeface="Times New Roman"/>
                <a:cs typeface="Times New Roman"/>
              </a:rPr>
              <a:t>e"</a:t>
            </a:r>
            <a:r>
              <a:rPr sz="2800" b="1" i="1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observed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patients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with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severe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hypertension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which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occurs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morning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is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localized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occipital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region.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88900" marR="30480">
              <a:spcBef>
                <a:spcPts val="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Signs: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Previous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BP</a:t>
            </a:r>
            <a:r>
              <a:rPr sz="2800" b="1" i="1" spc="-1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values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either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prehypertension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or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10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hypertension</a:t>
            </a:r>
            <a:r>
              <a:rPr sz="2800" b="1" i="1" spc="-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category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88900"/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Other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nonspecific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symptoms</a:t>
            </a:r>
            <a:endParaRPr sz="2800">
              <a:latin typeface="Times New Roman"/>
              <a:cs typeface="Times New Roman"/>
            </a:endParaRPr>
          </a:p>
          <a:p>
            <a:pPr marL="88900">
              <a:spcBef>
                <a:spcPts val="670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Dizziness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,</a:t>
            </a:r>
            <a:endParaRPr sz="2800">
              <a:latin typeface="Times New Roman"/>
              <a:cs typeface="Times New Roman"/>
            </a:endParaRPr>
          </a:p>
          <a:p>
            <a:pPr marL="88900">
              <a:spcBef>
                <a:spcPts val="67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Palpitations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,</a:t>
            </a:r>
            <a:endParaRPr sz="2800">
              <a:latin typeface="Times New Roman"/>
              <a:cs typeface="Times New Roman"/>
            </a:endParaRPr>
          </a:p>
          <a:p>
            <a:pPr marL="88900">
              <a:spcBef>
                <a:spcPts val="67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Easy</a:t>
            </a:r>
            <a:r>
              <a:rPr sz="2800" b="1" i="1" spc="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fatigability,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2514601" y="1930907"/>
            <a:ext cx="3307715" cy="32384"/>
            <a:chOff x="990600" y="1930907"/>
            <a:chExt cx="3307715" cy="32384"/>
          </a:xfrm>
        </p:grpSpPr>
        <p:sp>
          <p:nvSpPr>
            <p:cNvPr id="5" name="object 5"/>
            <p:cNvSpPr/>
            <p:nvPr/>
          </p:nvSpPr>
          <p:spPr>
            <a:xfrm>
              <a:off x="1171955" y="1937003"/>
              <a:ext cx="3119755" cy="1905"/>
            </a:xfrm>
            <a:custGeom>
              <a:avLst/>
              <a:gdLst/>
              <a:ahLst/>
              <a:cxnLst/>
              <a:rect l="l" t="t" r="r" b="b"/>
              <a:pathLst>
                <a:path w="3119754" h="1905">
                  <a:moveTo>
                    <a:pt x="3119755" y="1650"/>
                  </a:moveTo>
                  <a:lnTo>
                    <a:pt x="0" y="0"/>
                  </a:lnTo>
                </a:path>
              </a:pathLst>
            </a:custGeom>
            <a:ln w="12192">
              <a:solidFill>
                <a:srgbClr val="DBA3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90600" y="1935479"/>
              <a:ext cx="780415" cy="27940"/>
            </a:xfrm>
            <a:custGeom>
              <a:avLst/>
              <a:gdLst/>
              <a:ahLst/>
              <a:cxnLst/>
              <a:rect l="l" t="t" r="r" b="b"/>
              <a:pathLst>
                <a:path w="780414" h="27939">
                  <a:moveTo>
                    <a:pt x="780288" y="0"/>
                  </a:moveTo>
                  <a:lnTo>
                    <a:pt x="0" y="0"/>
                  </a:lnTo>
                  <a:lnTo>
                    <a:pt x="0" y="27432"/>
                  </a:lnTo>
                  <a:lnTo>
                    <a:pt x="780288" y="27432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CC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136140" y="1247902"/>
            <a:ext cx="5596890" cy="4934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8460" indent="-365760">
              <a:spcBef>
                <a:spcPts val="105"/>
              </a:spcBef>
              <a:buClr>
                <a:srgbClr val="863623"/>
              </a:buClr>
              <a:buFont typeface="Arial MT"/>
              <a:buChar char="•"/>
              <a:tabLst>
                <a:tab pos="378460" algn="l"/>
              </a:tabLst>
            </a:pPr>
            <a:r>
              <a:rPr sz="2300" b="1" i="1" u="sng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2"/>
              </a:rPr>
              <a:t>Damage</a:t>
            </a:r>
            <a:r>
              <a:rPr sz="2300" b="1" i="1" u="sng" spc="-30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300" b="1" i="1" u="sng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2"/>
              </a:rPr>
              <a:t>to</a:t>
            </a:r>
            <a:r>
              <a:rPr sz="2300" b="1" i="1" u="sng" spc="-5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300" b="1" i="1" u="sng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2"/>
              </a:rPr>
              <a:t>the</a:t>
            </a:r>
            <a:r>
              <a:rPr sz="2300" b="1" i="1" u="sng" spc="-10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300" b="1" i="1" u="sng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2"/>
              </a:rPr>
              <a:t>heart</a:t>
            </a:r>
            <a:r>
              <a:rPr sz="2300" b="1" i="1" u="sng" spc="-20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300" b="1" i="1" u="sng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2"/>
              </a:rPr>
              <a:t>and</a:t>
            </a:r>
            <a:r>
              <a:rPr sz="2300" b="1" i="1" u="sng" spc="-15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300" b="1" i="1" u="sng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2"/>
              </a:rPr>
              <a:t>coronary</a:t>
            </a:r>
            <a:r>
              <a:rPr sz="2300" b="1" i="1" u="sng" spc="-10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2"/>
              </a:rPr>
              <a:t> arteries</a:t>
            </a:r>
            <a:r>
              <a:rPr sz="2300" b="1" i="1" spc="-10" dirty="0">
                <a:latin typeface="Times New Roman"/>
                <a:cs typeface="Times New Roman"/>
              </a:rPr>
              <a:t>,</a:t>
            </a:r>
            <a:endParaRPr sz="2300">
              <a:latin typeface="Times New Roman"/>
              <a:cs typeface="Times New Roman"/>
            </a:endParaRPr>
          </a:p>
          <a:p>
            <a:pPr marL="378460" indent="-365760">
              <a:buClr>
                <a:srgbClr val="863623"/>
              </a:buClr>
              <a:buFont typeface="Arial MT"/>
              <a:buChar char="•"/>
              <a:tabLst>
                <a:tab pos="378460" algn="l"/>
              </a:tabLst>
            </a:pPr>
            <a:r>
              <a:rPr sz="2300" b="1" i="1" spc="-10" dirty="0">
                <a:solidFill>
                  <a:srgbClr val="CC9900"/>
                </a:solidFill>
                <a:latin typeface="Times New Roman"/>
                <a:cs typeface="Times New Roman"/>
                <a:hlinkClick r:id="rId3"/>
              </a:rPr>
              <a:t>Stroke</a:t>
            </a:r>
            <a:endParaRPr sz="2300">
              <a:latin typeface="Times New Roman"/>
              <a:cs typeface="Times New Roman"/>
            </a:endParaRPr>
          </a:p>
          <a:p>
            <a:pPr marL="378460" indent="-365760">
              <a:buClr>
                <a:srgbClr val="863623"/>
              </a:buClr>
              <a:buFont typeface="Arial MT"/>
              <a:buChar char="•"/>
              <a:tabLst>
                <a:tab pos="378460" algn="l"/>
              </a:tabLst>
            </a:pPr>
            <a:r>
              <a:rPr sz="2300" b="1" i="1" spc="-25" dirty="0">
                <a:latin typeface="Times New Roman"/>
                <a:cs typeface="Times New Roman"/>
              </a:rPr>
              <a:t>CKD</a:t>
            </a:r>
            <a:endParaRPr sz="2300">
              <a:latin typeface="Times New Roman"/>
              <a:cs typeface="Times New Roman"/>
            </a:endParaRPr>
          </a:p>
          <a:p>
            <a:pPr marL="378460" indent="-365760">
              <a:buClr>
                <a:srgbClr val="863623"/>
              </a:buClr>
              <a:buFont typeface="Arial MT"/>
              <a:buChar char="•"/>
              <a:tabLst>
                <a:tab pos="378460" algn="l"/>
              </a:tabLst>
            </a:pPr>
            <a:r>
              <a:rPr sz="2300" b="1" i="1" u="sng" spc="-10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4"/>
              </a:rPr>
              <a:t>Vision</a:t>
            </a:r>
            <a:r>
              <a:rPr sz="2300" b="1" i="1" u="sng" spc="-100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4"/>
              </a:rPr>
              <a:t> </a:t>
            </a:r>
            <a:r>
              <a:rPr sz="2300" b="1" i="1" u="sng" spc="-20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4"/>
              </a:rPr>
              <a:t>loss</a:t>
            </a:r>
            <a:endParaRPr sz="2300">
              <a:latin typeface="Times New Roman"/>
              <a:cs typeface="Times New Roman"/>
            </a:endParaRPr>
          </a:p>
          <a:p>
            <a:pPr marL="378460" indent="-365760">
              <a:buClr>
                <a:srgbClr val="863623"/>
              </a:buClr>
              <a:buFont typeface="Arial MT"/>
              <a:buChar char="•"/>
              <a:tabLst>
                <a:tab pos="378460" algn="l"/>
              </a:tabLst>
            </a:pPr>
            <a:r>
              <a:rPr sz="2300" b="1" i="1" dirty="0">
                <a:latin typeface="Times New Roman"/>
                <a:cs typeface="Times New Roman"/>
              </a:rPr>
              <a:t>Ischeic</a:t>
            </a:r>
            <a:r>
              <a:rPr sz="2300" b="1" i="1" spc="-10" dirty="0">
                <a:latin typeface="Times New Roman"/>
                <a:cs typeface="Times New Roman"/>
              </a:rPr>
              <a:t> </a:t>
            </a:r>
            <a:r>
              <a:rPr sz="2300" b="1" i="1" dirty="0">
                <a:latin typeface="Times New Roman"/>
                <a:cs typeface="Times New Roman"/>
              </a:rPr>
              <a:t>heart</a:t>
            </a:r>
            <a:r>
              <a:rPr sz="2300" b="1" i="1" spc="-35" dirty="0">
                <a:latin typeface="Times New Roman"/>
                <a:cs typeface="Times New Roman"/>
              </a:rPr>
              <a:t> </a:t>
            </a:r>
            <a:r>
              <a:rPr sz="2300" b="1" i="1" spc="-10" dirty="0">
                <a:latin typeface="Times New Roman"/>
                <a:cs typeface="Times New Roman"/>
              </a:rPr>
              <a:t>disease</a:t>
            </a:r>
            <a:endParaRPr sz="2300">
              <a:latin typeface="Times New Roman"/>
              <a:cs typeface="Times New Roman"/>
            </a:endParaRPr>
          </a:p>
          <a:p>
            <a:pPr marL="378460" indent="-365760">
              <a:buClr>
                <a:srgbClr val="863623"/>
              </a:buClr>
              <a:buFont typeface="Arial MT"/>
              <a:buChar char="•"/>
              <a:tabLst>
                <a:tab pos="378460" algn="l"/>
              </a:tabLst>
            </a:pPr>
            <a:r>
              <a:rPr sz="2300" b="1" i="1" dirty="0">
                <a:latin typeface="Times New Roman"/>
                <a:cs typeface="Times New Roman"/>
              </a:rPr>
              <a:t>Heart</a:t>
            </a:r>
            <a:r>
              <a:rPr sz="2300" b="1" i="1" spc="-10" dirty="0">
                <a:latin typeface="Times New Roman"/>
                <a:cs typeface="Times New Roman"/>
              </a:rPr>
              <a:t> failure</a:t>
            </a:r>
            <a:endParaRPr sz="2300">
              <a:latin typeface="Times New Roman"/>
              <a:cs typeface="Times New Roman"/>
            </a:endParaRPr>
          </a:p>
          <a:p>
            <a:pPr marL="378460" indent="-365760">
              <a:spcBef>
                <a:spcPts val="5"/>
              </a:spcBef>
              <a:buClr>
                <a:srgbClr val="863623"/>
              </a:buClr>
              <a:buFont typeface="Arial MT"/>
              <a:buChar char="•"/>
              <a:tabLst>
                <a:tab pos="378460" algn="l"/>
              </a:tabLst>
            </a:pPr>
            <a:r>
              <a:rPr sz="2300" b="1" i="1" dirty="0">
                <a:latin typeface="Times New Roman"/>
                <a:cs typeface="Times New Roman"/>
              </a:rPr>
              <a:t>Myocardial</a:t>
            </a:r>
            <a:r>
              <a:rPr sz="2300" b="1" i="1" spc="-10" dirty="0">
                <a:latin typeface="Times New Roman"/>
                <a:cs typeface="Times New Roman"/>
              </a:rPr>
              <a:t> infarction</a:t>
            </a:r>
            <a:endParaRPr sz="2300">
              <a:latin typeface="Times New Roman"/>
              <a:cs typeface="Times New Roman"/>
            </a:endParaRPr>
          </a:p>
          <a:p>
            <a:pPr marL="378460" indent="-365760">
              <a:buClr>
                <a:srgbClr val="863623"/>
              </a:buClr>
              <a:buFont typeface="Arial MT"/>
              <a:buChar char="•"/>
              <a:tabLst>
                <a:tab pos="378460" algn="l"/>
              </a:tabLst>
            </a:pPr>
            <a:r>
              <a:rPr sz="2300" b="1" i="1" u="sng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5"/>
              </a:rPr>
              <a:t>Erectile</a:t>
            </a:r>
            <a:r>
              <a:rPr sz="2300" b="1" i="1" u="sng" spc="-70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5"/>
              </a:rPr>
              <a:t> </a:t>
            </a:r>
            <a:r>
              <a:rPr sz="2300" b="1" i="1" u="sng" spc="-10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5"/>
              </a:rPr>
              <a:t>dysfunction</a:t>
            </a:r>
            <a:endParaRPr sz="2300">
              <a:latin typeface="Times New Roman"/>
              <a:cs typeface="Times New Roman"/>
            </a:endParaRPr>
          </a:p>
          <a:p>
            <a:pPr marL="378460" indent="-365760">
              <a:buClr>
                <a:srgbClr val="863623"/>
              </a:buClr>
              <a:buFont typeface="Arial MT"/>
              <a:buChar char="•"/>
              <a:tabLst>
                <a:tab pos="378460" algn="l"/>
              </a:tabLst>
            </a:pPr>
            <a:r>
              <a:rPr sz="2300" b="1" i="1" dirty="0">
                <a:latin typeface="Times New Roman"/>
                <a:cs typeface="Times New Roman"/>
              </a:rPr>
              <a:t>Cognitive</a:t>
            </a:r>
            <a:r>
              <a:rPr sz="2300" b="1" i="1" spc="-40" dirty="0">
                <a:latin typeface="Times New Roman"/>
                <a:cs typeface="Times New Roman"/>
              </a:rPr>
              <a:t> </a:t>
            </a:r>
            <a:r>
              <a:rPr sz="2300" b="1" i="1" spc="-10" dirty="0">
                <a:latin typeface="Times New Roman"/>
                <a:cs typeface="Times New Roman"/>
              </a:rPr>
              <a:t>changes</a:t>
            </a:r>
            <a:endParaRPr sz="2300">
              <a:latin typeface="Times New Roman"/>
              <a:cs typeface="Times New Roman"/>
            </a:endParaRPr>
          </a:p>
          <a:p>
            <a:pPr marL="378460" indent="-365760">
              <a:buClr>
                <a:srgbClr val="863623"/>
              </a:buClr>
              <a:buFont typeface="Arial MT"/>
              <a:buChar char="•"/>
              <a:tabLst>
                <a:tab pos="378460" algn="l"/>
              </a:tabLst>
            </a:pPr>
            <a:r>
              <a:rPr sz="2300" b="1" i="1" dirty="0">
                <a:latin typeface="Times New Roman"/>
                <a:cs typeface="Times New Roman"/>
              </a:rPr>
              <a:t>Fluid</a:t>
            </a:r>
            <a:r>
              <a:rPr sz="2300" b="1" i="1" spc="-20" dirty="0">
                <a:latin typeface="Times New Roman"/>
                <a:cs typeface="Times New Roman"/>
              </a:rPr>
              <a:t> </a:t>
            </a:r>
            <a:r>
              <a:rPr sz="2300" b="1" i="1" dirty="0">
                <a:latin typeface="Times New Roman"/>
                <a:cs typeface="Times New Roman"/>
              </a:rPr>
              <a:t>in the</a:t>
            </a:r>
            <a:r>
              <a:rPr sz="2300" b="1" i="1" spc="-20" dirty="0">
                <a:latin typeface="Times New Roman"/>
                <a:cs typeface="Times New Roman"/>
              </a:rPr>
              <a:t> lungs</a:t>
            </a:r>
            <a:endParaRPr sz="2300">
              <a:latin typeface="Times New Roman"/>
              <a:cs typeface="Times New Roman"/>
            </a:endParaRPr>
          </a:p>
          <a:p>
            <a:pPr marL="378460" indent="-365760">
              <a:buClr>
                <a:srgbClr val="863623"/>
              </a:buClr>
              <a:buFont typeface="Arial MT"/>
              <a:buChar char="•"/>
              <a:tabLst>
                <a:tab pos="378460" algn="l"/>
              </a:tabLst>
            </a:pPr>
            <a:r>
              <a:rPr sz="2300" b="1" i="1" spc="-10" dirty="0">
                <a:latin typeface="Times New Roman"/>
                <a:cs typeface="Times New Roman"/>
              </a:rPr>
              <a:t>Hepatomegaly</a:t>
            </a:r>
            <a:endParaRPr sz="2300">
              <a:latin typeface="Times New Roman"/>
              <a:cs typeface="Times New Roman"/>
            </a:endParaRPr>
          </a:p>
          <a:p>
            <a:pPr marL="378460" indent="-365760">
              <a:buClr>
                <a:srgbClr val="863623"/>
              </a:buClr>
              <a:buFont typeface="Arial MT"/>
              <a:buChar char="•"/>
              <a:tabLst>
                <a:tab pos="378460" algn="l"/>
              </a:tabLst>
            </a:pPr>
            <a:r>
              <a:rPr sz="2300" b="1" i="1" spc="-20" dirty="0">
                <a:latin typeface="Times New Roman"/>
                <a:cs typeface="Times New Roman"/>
              </a:rPr>
              <a:t>Cor-</a:t>
            </a:r>
            <a:r>
              <a:rPr sz="2300" b="1" i="1" spc="-10" dirty="0">
                <a:latin typeface="Times New Roman"/>
                <a:cs typeface="Times New Roman"/>
              </a:rPr>
              <a:t>pulmanale</a:t>
            </a:r>
            <a:endParaRPr sz="2300">
              <a:latin typeface="Times New Roman"/>
              <a:cs typeface="Times New Roman"/>
            </a:endParaRPr>
          </a:p>
          <a:p>
            <a:pPr marL="378460" indent="-365760">
              <a:buClr>
                <a:srgbClr val="863623"/>
              </a:buClr>
              <a:buFont typeface="Arial MT"/>
              <a:buChar char="•"/>
              <a:tabLst>
                <a:tab pos="378460" algn="l"/>
              </a:tabLst>
            </a:pPr>
            <a:r>
              <a:rPr sz="2300" b="1" i="1" u="sng" spc="-10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6"/>
              </a:rPr>
              <a:t>Angina</a:t>
            </a:r>
            <a:endParaRPr sz="2300">
              <a:latin typeface="Times New Roman"/>
              <a:cs typeface="Times New Roman"/>
            </a:endParaRPr>
          </a:p>
          <a:p>
            <a:pPr marL="378460" indent="-365760">
              <a:buClr>
                <a:srgbClr val="863623"/>
              </a:buClr>
              <a:buFont typeface="Arial MT"/>
              <a:buChar char="•"/>
              <a:tabLst>
                <a:tab pos="378460" algn="l"/>
              </a:tabLst>
            </a:pPr>
            <a:r>
              <a:rPr sz="2300" b="1" i="1" u="sng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7"/>
              </a:rPr>
              <a:t>Peripheral</a:t>
            </a:r>
            <a:r>
              <a:rPr sz="2300" b="1" i="1" u="sng" spc="-35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7"/>
              </a:rPr>
              <a:t> </a:t>
            </a:r>
            <a:r>
              <a:rPr sz="2300" b="1" i="1" u="sng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7"/>
              </a:rPr>
              <a:t>artery</a:t>
            </a:r>
            <a:r>
              <a:rPr sz="2300" b="1" i="1" u="sng" spc="-35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7"/>
              </a:rPr>
              <a:t> </a:t>
            </a:r>
            <a:r>
              <a:rPr sz="2300" b="1" i="1" u="sng" spc="-10" dirty="0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Times New Roman"/>
                <a:cs typeface="Times New Roman"/>
                <a:hlinkClick r:id="rId7"/>
              </a:rPr>
              <a:t>disease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823843" y="208534"/>
            <a:ext cx="45358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10" dirty="0">
                <a:solidFill>
                  <a:srgbClr val="885D1D"/>
                </a:solidFill>
                <a:latin typeface="Palatino Linotype"/>
                <a:cs typeface="Palatino Linotype"/>
              </a:rPr>
              <a:t>Complications</a:t>
            </a:r>
            <a:endParaRPr sz="5400">
              <a:latin typeface="Palatino Linotype"/>
              <a:cs typeface="Palatino Linotype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89858" y="3217622"/>
            <a:ext cx="381444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6000" i="0" dirty="0">
                <a:latin typeface="Palatino Linotype"/>
                <a:cs typeface="Palatino Linotype"/>
              </a:rPr>
              <a:t>Thank</a:t>
            </a:r>
            <a:r>
              <a:rPr sz="6000" i="0" spc="-25" dirty="0">
                <a:latin typeface="Palatino Linotype"/>
                <a:cs typeface="Palatino Linotype"/>
              </a:rPr>
              <a:t> you</a:t>
            </a:r>
            <a:endParaRPr sz="6000">
              <a:latin typeface="Palatino Linotype"/>
              <a:cs typeface="Palatino Linotype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42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30586" y="171399"/>
            <a:ext cx="11778827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8900">
              <a:spcBef>
                <a:spcPts val="105"/>
              </a:spcBef>
            </a:pPr>
            <a:r>
              <a:rPr b="0" i="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dirty="0"/>
              <a:t>Pseudo</a:t>
            </a:r>
            <a:r>
              <a:rPr spc="-20" dirty="0"/>
              <a:t> </a:t>
            </a:r>
            <a:r>
              <a:rPr spc="-10" dirty="0"/>
              <a:t>hypertension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1755141" y="746505"/>
            <a:ext cx="86048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artificially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and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falsely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elevated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blood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pressure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obtained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5140" y="1173225"/>
            <a:ext cx="85928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due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arteriosclerotic,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calcified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blood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vessels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which</a:t>
            </a:r>
            <a:r>
              <a:rPr sz="2800" b="1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do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not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29741" y="1268933"/>
            <a:ext cx="806005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physiologically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compress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295" dirty="0">
                <a:solidFill>
                  <a:srgbClr val="252525"/>
                </a:solidFill>
                <a:latin typeface="Times New Roman"/>
                <a:cs typeface="Times New Roman"/>
              </a:rPr>
              <a:t>wi</a:t>
            </a:r>
            <a:r>
              <a:rPr sz="8100" spc="-1942" baseline="-11316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r>
              <a:rPr sz="2800" b="1" i="1" spc="-1295" dirty="0">
                <a:solidFill>
                  <a:srgbClr val="252525"/>
                </a:solidFill>
                <a:latin typeface="Times New Roman"/>
                <a:cs typeface="Times New Roman"/>
              </a:rPr>
              <a:t>th</a:t>
            </a:r>
            <a:r>
              <a:rPr sz="2800" b="1" i="1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pressure,</a:t>
            </a:r>
            <a:r>
              <a:rPr sz="2800" b="1" i="1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results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high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55140" y="2027047"/>
            <a:ext cx="8455660" cy="38157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blood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pressure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reading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than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it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truly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ought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to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be.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57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/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spc="80" dirty="0">
                <a:solidFill>
                  <a:srgbClr val="863623"/>
                </a:solidFill>
                <a:latin typeface="Times New Roman"/>
                <a:cs typeface="Times New Roman"/>
              </a:rPr>
              <a:t> </a:t>
            </a:r>
            <a:r>
              <a:rPr sz="32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White-</a:t>
            </a:r>
            <a:r>
              <a:rPr sz="32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Coat</a:t>
            </a:r>
            <a:r>
              <a:rPr sz="32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Hypertension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spcBef>
                <a:spcPts val="680"/>
              </a:spcBef>
            </a:pP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White-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coat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hypertension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describes</a:t>
            </a:r>
            <a:r>
              <a:rPr sz="2800" b="1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patients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who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have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consistently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elevated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BP</a:t>
            </a:r>
            <a:r>
              <a:rPr sz="2800" b="1" i="1" spc="-1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values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measured</a:t>
            </a:r>
            <a:r>
              <a:rPr sz="2800" b="1" i="1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clinical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environment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in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the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presence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</a:t>
            </a:r>
            <a:r>
              <a:rPr sz="2800" b="1" i="1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health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care</a:t>
            </a:r>
            <a:r>
              <a:rPr sz="2800" b="1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professional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(e.g.,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physician's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office),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yet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when</a:t>
            </a:r>
            <a:r>
              <a:rPr sz="2800" b="1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measured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elsewhere</a:t>
            </a:r>
            <a:r>
              <a:rPr sz="2800" b="1" i="1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or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with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24-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hour</a:t>
            </a:r>
            <a:r>
              <a:rPr sz="2800" b="1" i="1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ambulatory</a:t>
            </a:r>
            <a:r>
              <a:rPr sz="2800" b="1" i="1" spc="-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monitoring,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BP</a:t>
            </a:r>
            <a:r>
              <a:rPr sz="2800" b="1" i="1" spc="-1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is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not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elevated.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6991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4535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30586" y="171399"/>
            <a:ext cx="11778827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8900">
              <a:spcBef>
                <a:spcPts val="105"/>
              </a:spcBef>
            </a:pPr>
            <a:r>
              <a:rPr spc="-10" dirty="0"/>
              <a:t>Etiology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1755141" y="1331722"/>
            <a:ext cx="46120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Essential/primary</a:t>
            </a:r>
            <a:r>
              <a:rPr sz="2800" b="1" i="1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hypertension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55140" y="1758213"/>
            <a:ext cx="3489960" cy="156210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spcBef>
                <a:spcPts val="770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No</a:t>
            </a:r>
            <a:r>
              <a:rPr sz="2800" b="1" i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identifiable</a:t>
            </a:r>
            <a:r>
              <a:rPr sz="2800" b="1" i="1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cause</a:t>
            </a:r>
            <a:endParaRPr sz="2800">
              <a:latin typeface="Times New Roman"/>
              <a:cs typeface="Times New Roman"/>
            </a:endParaRPr>
          </a:p>
          <a:p>
            <a:pPr marL="12700">
              <a:spcBef>
                <a:spcPts val="675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Genetic</a:t>
            </a:r>
            <a:r>
              <a:rPr sz="2800" b="1" i="1" spc="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factors</a:t>
            </a:r>
            <a:endParaRPr sz="2800">
              <a:latin typeface="Times New Roman"/>
              <a:cs typeface="Times New Roman"/>
            </a:endParaRPr>
          </a:p>
          <a:p>
            <a:pPr marL="12700">
              <a:spcBef>
                <a:spcPts val="670"/>
              </a:spcBef>
            </a:pPr>
            <a:r>
              <a:rPr sz="2800" dirty="0">
                <a:solidFill>
                  <a:srgbClr val="863623"/>
                </a:solidFill>
                <a:latin typeface="Wingdings"/>
                <a:cs typeface="Wingdings"/>
              </a:rPr>
              <a:t></a:t>
            </a:r>
            <a:r>
              <a:rPr sz="2800" b="1" i="1" dirty="0">
                <a:solidFill>
                  <a:srgbClr val="252525"/>
                </a:solidFill>
                <a:latin typeface="Times New Roman"/>
                <a:cs typeface="Times New Roman"/>
              </a:rPr>
              <a:t>Genetic</a:t>
            </a:r>
            <a:r>
              <a:rPr sz="2800" b="1" i="1" spc="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800" b="1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mutations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5956" y="1937005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5" y="1650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6604" y="193395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5">
                <a:moveTo>
                  <a:pt x="3119754" y="1651"/>
                </a:moveTo>
                <a:lnTo>
                  <a:pt x="0" y="0"/>
                </a:lnTo>
              </a:path>
            </a:pathLst>
          </a:custGeom>
          <a:ln w="12192">
            <a:solidFill>
              <a:srgbClr val="DBA3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593850" y="622301"/>
          <a:ext cx="9080500" cy="62287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95800"/>
                <a:gridCol w="4495800"/>
              </a:tblGrid>
              <a:tr h="622871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200" b="1" i="1" spc="-10" dirty="0">
                          <a:latin typeface="Times New Roman"/>
                          <a:cs typeface="Times New Roman"/>
                        </a:rPr>
                        <a:t>Disease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 marL="90805" marR="947419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800" i="1" dirty="0">
                          <a:latin typeface="Times New Roman"/>
                          <a:cs typeface="Times New Roman"/>
                        </a:rPr>
                        <a:t>Primary</a:t>
                      </a:r>
                      <a:r>
                        <a:rPr sz="2800" i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aldosteronism 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Renovascular</a:t>
                      </a:r>
                      <a:r>
                        <a:rPr sz="2800" i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disease 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Thyroid</a:t>
                      </a:r>
                      <a:r>
                        <a:rPr sz="2800" i="1" spc="-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disease Parathyroid</a:t>
                      </a:r>
                      <a:r>
                        <a:rPr sz="2800" i="1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disease Pheochromocytoma Coarctation</a:t>
                      </a:r>
                      <a:r>
                        <a:rPr sz="28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28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28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aorta 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Obstructive</a:t>
                      </a:r>
                      <a:r>
                        <a:rPr sz="2800" i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sleep</a:t>
                      </a:r>
                      <a:r>
                        <a:rPr sz="2800" i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apnea </a:t>
                      </a:r>
                      <a:r>
                        <a:rPr sz="2800" i="1" spc="-40" dirty="0">
                          <a:latin typeface="Times New Roman"/>
                          <a:cs typeface="Times New Roman"/>
                        </a:rPr>
                        <a:t>Cushing’s</a:t>
                      </a:r>
                      <a:r>
                        <a:rPr sz="2800" i="1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syndrome 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Chronic</a:t>
                      </a:r>
                      <a:r>
                        <a:rPr sz="2800" i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kidney</a:t>
                      </a:r>
                      <a:r>
                        <a:rPr sz="2800" i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disease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  <a:tabLst>
                          <a:tab pos="1179195" algn="l"/>
                        </a:tabLst>
                      </a:pPr>
                      <a:r>
                        <a:rPr sz="2800" b="1" i="1" spc="-10" dirty="0">
                          <a:latin typeface="Times New Roman"/>
                          <a:cs typeface="Times New Roman"/>
                        </a:rPr>
                        <a:t>Drugs</a:t>
                      </a: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	and</a:t>
                      </a:r>
                      <a:r>
                        <a:rPr sz="2800" b="1" i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i="1" spc="-20" dirty="0">
                          <a:latin typeface="Times New Roman"/>
                          <a:cs typeface="Times New Roman"/>
                        </a:rPr>
                        <a:t>food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ts val="2060"/>
                        </a:lnSpc>
                      </a:pPr>
                      <a:r>
                        <a:rPr sz="2800" i="1" dirty="0">
                          <a:latin typeface="Times New Roman"/>
                          <a:cs typeface="Times New Roman"/>
                        </a:rPr>
                        <a:t>Prednisone</a:t>
                      </a:r>
                      <a:r>
                        <a:rPr sz="2800" i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800" i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cyclosporine</a:t>
                      </a:r>
                      <a:r>
                        <a:rPr sz="2800" i="1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spc="-25" dirty="0">
                          <a:latin typeface="Times New Roman"/>
                          <a:cs typeface="Times New Roman"/>
                        </a:rPr>
                        <a:t>and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4920"/>
                        </a:lnSpc>
                      </a:pPr>
                      <a:r>
                        <a:rPr sz="8100" spc="-157" baseline="-19032" dirty="0">
                          <a:solidFill>
                            <a:srgbClr val="DBA354"/>
                          </a:solidFill>
                          <a:latin typeface="Wingdings"/>
                          <a:cs typeface="Wingdings"/>
                        </a:rPr>
                        <a:t></a:t>
                      </a:r>
                      <a:r>
                        <a:rPr sz="2800" i="1" spc="-105" dirty="0">
                          <a:latin typeface="Times New Roman"/>
                          <a:cs typeface="Times New Roman"/>
                        </a:rPr>
                        <a:t>tracolimus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ts val="3100"/>
                        </a:lnSpc>
                      </a:pP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Nonsteroidal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92075" marR="305435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1470660" algn="l"/>
                        </a:tabLst>
                      </a:pPr>
                      <a:r>
                        <a:rPr sz="2800" i="1" dirty="0">
                          <a:latin typeface="Times New Roman"/>
                          <a:cs typeface="Times New Roman"/>
                        </a:rPr>
                        <a:t>antiinflammatory</a:t>
                      </a:r>
                      <a:r>
                        <a:rPr sz="2800" i="1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drugs, cyclooxygenase-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800" i="1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inhibitors </a:t>
                      </a:r>
                      <a:r>
                        <a:rPr sz="2800" i="1" spc="-20" dirty="0">
                          <a:latin typeface="Times New Roman"/>
                          <a:cs typeface="Times New Roman"/>
                        </a:rPr>
                        <a:t>β-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blocker</a:t>
                      </a:r>
                      <a:r>
                        <a:rPr sz="28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or</a:t>
                      </a: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centrally</a:t>
                      </a:r>
                      <a:r>
                        <a:rPr sz="2800" i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acting </a:t>
                      </a:r>
                      <a:r>
                        <a:rPr sz="2800" i="1" spc="-20" dirty="0">
                          <a:latin typeface="Times New Roman"/>
                          <a:cs typeface="Times New Roman"/>
                        </a:rPr>
                        <a:t>α-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agonists</a:t>
                      </a:r>
                      <a:r>
                        <a:rPr sz="2800" i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(when</a:t>
                      </a: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 abruptly 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discontinued)</a:t>
                      </a:r>
                      <a:r>
                        <a:rPr sz="2800" i="1" spc="-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Cocaine Nicotine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withdrawal </a:t>
                      </a:r>
                      <a:r>
                        <a:rPr sz="2800" i="1" dirty="0">
                          <a:latin typeface="Times New Roman"/>
                          <a:cs typeface="Times New Roman"/>
                        </a:rPr>
                        <a:t>Ephedra</a:t>
                      </a:r>
                      <a:r>
                        <a:rPr sz="2800" i="1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alkaloids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92075" marR="321119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800" i="1" spc="-10" dirty="0">
                          <a:latin typeface="Times New Roman"/>
                          <a:cs typeface="Times New Roman"/>
                        </a:rPr>
                        <a:t>Sodium Ethanol Licorice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02740" y="63501"/>
            <a:ext cx="54717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Secondary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hypertension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etiology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28800" y="762000"/>
            <a:ext cx="8458200" cy="5791200"/>
            <a:chOff x="304800" y="762000"/>
            <a:chExt cx="8458200" cy="5791200"/>
          </a:xfrm>
        </p:grpSpPr>
        <p:sp>
          <p:nvSpPr>
            <p:cNvPr id="4" name="object 4"/>
            <p:cNvSpPr/>
            <p:nvPr/>
          </p:nvSpPr>
          <p:spPr>
            <a:xfrm>
              <a:off x="1171955" y="1933955"/>
              <a:ext cx="6780530" cy="5080"/>
            </a:xfrm>
            <a:custGeom>
              <a:avLst/>
              <a:gdLst/>
              <a:ahLst/>
              <a:cxnLst/>
              <a:rect l="l" t="t" r="r" b="b"/>
              <a:pathLst>
                <a:path w="6780530" h="5080">
                  <a:moveTo>
                    <a:pt x="3119755" y="4699"/>
                  </a:moveTo>
                  <a:lnTo>
                    <a:pt x="0" y="3048"/>
                  </a:lnTo>
                </a:path>
                <a:path w="6780530" h="5080">
                  <a:moveTo>
                    <a:pt x="6780403" y="1651"/>
                  </a:moveTo>
                  <a:lnTo>
                    <a:pt x="3660648" y="0"/>
                  </a:lnTo>
                </a:path>
              </a:pathLst>
            </a:custGeom>
            <a:ln w="12192">
              <a:solidFill>
                <a:srgbClr val="DBA3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762000"/>
              <a:ext cx="8458200" cy="5791200"/>
            </a:xfrm>
            <a:prstGeom prst="rect">
              <a:avLst/>
            </a:prstGeom>
          </p:spPr>
        </p:pic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0434" y="1405585"/>
            <a:ext cx="711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50" dirty="0">
                <a:solidFill>
                  <a:srgbClr val="DBA354"/>
                </a:solidFill>
                <a:latin typeface="Wingdings"/>
                <a:cs typeface="Wingdings"/>
              </a:rPr>
              <a:t></a:t>
            </a:r>
            <a:endParaRPr sz="5400">
              <a:latin typeface="Wingdings"/>
              <a:cs typeface="Wingding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91639" y="693419"/>
            <a:ext cx="8747760" cy="5248910"/>
            <a:chOff x="167639" y="693419"/>
            <a:chExt cx="8747760" cy="5248910"/>
          </a:xfrm>
        </p:grpSpPr>
        <p:sp>
          <p:nvSpPr>
            <p:cNvPr id="4" name="object 4"/>
            <p:cNvSpPr/>
            <p:nvPr/>
          </p:nvSpPr>
          <p:spPr>
            <a:xfrm>
              <a:off x="1171956" y="1933955"/>
              <a:ext cx="6780530" cy="5080"/>
            </a:xfrm>
            <a:custGeom>
              <a:avLst/>
              <a:gdLst/>
              <a:ahLst/>
              <a:cxnLst/>
              <a:rect l="l" t="t" r="r" b="b"/>
              <a:pathLst>
                <a:path w="6780530" h="5080">
                  <a:moveTo>
                    <a:pt x="3119755" y="4699"/>
                  </a:moveTo>
                  <a:lnTo>
                    <a:pt x="0" y="3048"/>
                  </a:lnTo>
                </a:path>
                <a:path w="6780530" h="5080">
                  <a:moveTo>
                    <a:pt x="6780403" y="1651"/>
                  </a:moveTo>
                  <a:lnTo>
                    <a:pt x="3660648" y="0"/>
                  </a:lnTo>
                </a:path>
              </a:pathLst>
            </a:custGeom>
            <a:ln w="12192">
              <a:solidFill>
                <a:srgbClr val="DBA3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4403" y="693419"/>
              <a:ext cx="8730996" cy="7254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639" y="1447800"/>
              <a:ext cx="8747760" cy="4494276"/>
            </a:xfrm>
            <a:prstGeom prst="rect">
              <a:avLst/>
            </a:prstGeom>
          </p:spPr>
        </p:pic>
      </p:grp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1682</Words>
  <Application>Microsoft Office PowerPoint</Application>
  <PresentationFormat>Widescreen</PresentationFormat>
  <Paragraphs>331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Arial MT</vt:lpstr>
      <vt:lpstr>Calibri</vt:lpstr>
      <vt:lpstr>Calibri Light</vt:lpstr>
      <vt:lpstr>Palatino Linotype</vt:lpstr>
      <vt:lpstr>Times New Roman</vt:lpstr>
      <vt:lpstr>Wingdings</vt:lpstr>
      <vt:lpstr>Office Theme</vt:lpstr>
      <vt:lpstr>PowerPoint Presentation</vt:lpstr>
      <vt:lpstr>Introduction</vt:lpstr>
      <vt:lpstr>Hypertension doubles the risk of</vt:lpstr>
      <vt:lpstr>Types of hypertension</vt:lpstr>
      <vt:lpstr>Pseudo hypertension</vt:lpstr>
      <vt:lpstr>Etiology</vt:lpstr>
      <vt:lpstr>Secondary hypertension etiology</vt:lpstr>
      <vt:lpstr>PowerPoint Presentation</vt:lpstr>
      <vt:lpstr>PowerPoint Presentation</vt:lpstr>
      <vt:lpstr>PowerPoint Presentation</vt:lpstr>
      <vt:lpstr>Classification of hypertension for adults</vt:lpstr>
      <vt:lpstr>Hypertensive crisis</vt:lpstr>
      <vt:lpstr>PowerPoint Presentation</vt:lpstr>
      <vt:lpstr>1)HUMORAL MECHANISMS</vt:lpstr>
      <vt:lpstr>Renin–Angiotensin–Aldosterone System</vt:lpstr>
      <vt:lpstr>Sodium and chloride delivered to the distal tubule</vt:lpstr>
      <vt:lpstr>PowerPoint Presentation</vt:lpstr>
      <vt:lpstr>PowerPoint Presentation</vt:lpstr>
      <vt:lpstr>Circulating angiotensin II can elevate BP through pressor and volume effects</vt:lpstr>
      <vt:lpstr>Atrial natriuretic peptide/ harmone</vt:lpstr>
      <vt:lpstr>PowerPoint Presentation</vt:lpstr>
      <vt:lpstr>Natriuretic hormone inhibits sodium and potassium- ATPase and thus interferes with sodium transport across cell membranes</vt:lpstr>
      <vt:lpstr>Insulin Resistance and Hyperinsulinemia</vt:lpstr>
      <vt:lpstr>2)NEURONAL REGULATION</vt:lpstr>
      <vt:lpstr>Autonomic nervous system</vt:lpstr>
      <vt:lpstr>Baroreceptors</vt:lpstr>
      <vt:lpstr>Baroreceptors</vt:lpstr>
      <vt:lpstr>PowerPoint Presentation</vt:lpstr>
      <vt:lpstr>Central nervous system</vt:lpstr>
      <vt:lpstr>The purpose of these neuronal mechanisms is to regulate BP and maintain homeostasis.</vt:lpstr>
      <vt:lpstr>3)PERIPHERAL AUTOREGULATORY COMPONENTS</vt:lpstr>
      <vt:lpstr>PowerPoint Presentation</vt:lpstr>
      <vt:lpstr>Intrinsic defects in these renal adaptive mechanisms could lead to plasma volume expansion and increased blood flow to peripheral tissues, even when BP is</vt:lpstr>
      <vt:lpstr>4)VASCULAR ENDOTHELIAL MECHANISMS</vt:lpstr>
      <vt:lpstr>Patients with hypertension may have an intrinsic deficiency in nitric oxide, resulting in inadequate vasodilation </vt:lpstr>
      <vt:lpstr>5)ELECTROLYTES AND OTHER CHEMICALS</vt:lpstr>
      <vt:lpstr>Sodium</vt:lpstr>
      <vt:lpstr>Calcium</vt:lpstr>
      <vt:lpstr>Potassium</vt:lpstr>
      <vt:lpstr>Symptoms</vt:lpstr>
      <vt:lpstr>Complications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Hypertension</dc:title>
  <dc:creator>SWATHI</dc:creator>
  <cp:lastModifiedBy>User</cp:lastModifiedBy>
  <cp:revision>2</cp:revision>
  <dcterms:created xsi:type="dcterms:W3CDTF">2024-09-17T12:59:12Z</dcterms:created>
  <dcterms:modified xsi:type="dcterms:W3CDTF">2024-09-17T13:53:04Z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2017-02-10T00:00:00Z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  <property fmtid="{D5CDD505-2E9C-101B-9397-08002B2CF9AE}" pid="5" name="Producer">
    <vt:lpwstr>Microsoft® PowerPoint® 2013</vt:lpwstr>
  </property>
</Properties>
</file>