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notesMasterIdLst>
    <p:notesMasterId r:id="rId61"/>
  </p:notesMasterIdLst>
  <p:sldIdLst>
    <p:sldId id="278" r:id="rId5"/>
    <p:sldId id="258" r:id="rId6"/>
    <p:sldId id="259" r:id="rId7"/>
    <p:sldId id="260" r:id="rId8"/>
    <p:sldId id="261" r:id="rId9"/>
    <p:sldId id="262" r:id="rId10"/>
    <p:sldId id="279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82" r:id="rId26"/>
    <p:sldId id="281" r:id="rId27"/>
    <p:sldId id="280" r:id="rId28"/>
    <p:sldId id="283" r:id="rId29"/>
    <p:sldId id="284" r:id="rId30"/>
    <p:sldId id="285" r:id="rId31"/>
    <p:sldId id="286" r:id="rId32"/>
    <p:sldId id="287" r:id="rId33"/>
    <p:sldId id="289" r:id="rId34"/>
    <p:sldId id="290" r:id="rId35"/>
    <p:sldId id="288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54F63-4DE3-46FC-8DC1-B6C2E320C98A}" type="datetimeFigureOut">
              <a:rPr lang="en-US" smtClean="0"/>
              <a:pPr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FE6E7A-37B6-4F03-98CA-903ECFD02F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978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E6E7A-37B6-4F03-98CA-903ECFD02F5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368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9A867-5466-4354-8139-9AE305FE1DBE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AF94-CBE3-488B-93A9-FA253BB3F777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593B-B845-4A9E-A88B-C5D880FAE6C3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87E83-1194-480E-9AB9-E68BCDD24C99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3F864-5ABF-446F-B510-88432A8B93CD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3DFB-AC59-4C7E-AFE7-0EB90FD951B0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79436-E8CE-407C-AF95-7130B9F74B04}" type="datetime1">
              <a:rPr lang="en-US" smtClean="0"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5EFA3-C155-4660-9520-B57F4D2438F2}" type="datetime1">
              <a:rPr lang="en-US" smtClean="0"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389BE-9E96-44C4-8952-F66DC75D50BA}" type="datetime1">
              <a:rPr lang="en-US" smtClean="0"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F18A-8FF2-4F56-A903-25BBF46C593F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BAD7-126B-472F-85B4-24DAF21E4476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F4CCB-F339-4551-A9DF-283E7F1DA7F0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8957920-506D-4F31-9CB9-011BD525C6C5}"/>
              </a:ext>
            </a:extLst>
          </p:cNvPr>
          <p:cNvSpPr txBox="1"/>
          <p:nvPr/>
        </p:nvSpPr>
        <p:spPr>
          <a:xfrm>
            <a:off x="2133600" y="9906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PHARMACOTHERAPEUTICS-III</a:t>
            </a:r>
            <a:endParaRPr lang="en-I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5D32C6D-EED6-45D3-B2F4-4A294908127E}"/>
              </a:ext>
            </a:extLst>
          </p:cNvPr>
          <p:cNvSpPr txBox="1"/>
          <p:nvPr/>
        </p:nvSpPr>
        <p:spPr>
          <a:xfrm>
            <a:off x="2166937" y="3657600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</a:t>
            </a:r>
            <a:r>
              <a:rPr lang="en-IN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NO- 01 INFLAMMATORY BOWEL DISEASE</a:t>
            </a:r>
            <a:endParaRPr lang="en-IN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81750"/>
            <a:ext cx="12192000" cy="476250"/>
          </a:xfrm>
          <a:custGeom>
            <a:avLst/>
            <a:gdLst/>
            <a:ahLst/>
            <a:cxnLst/>
            <a:rect l="l" t="t" r="r" b="b"/>
            <a:pathLst>
              <a:path w="12192000" h="476250">
                <a:moveTo>
                  <a:pt x="0" y="476250"/>
                </a:moveTo>
                <a:lnTo>
                  <a:pt x="12192000" y="476250"/>
                </a:lnTo>
                <a:lnTo>
                  <a:pt x="12192000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268349" y="935227"/>
            <a:ext cx="7569834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DISTRIBUTION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THE SUBTYPES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OF UC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IN INDIA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8600" y="1905000"/>
            <a:ext cx="4813300" cy="2012730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420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 patients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with UC</a:t>
            </a:r>
            <a:r>
              <a:rPr sz="1600" spc="-35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have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1135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Pancolitis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(entire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colon)</a:t>
            </a:r>
            <a:r>
              <a:rPr sz="1600" spc="9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42.8%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994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Left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sided colitis 38.8</a:t>
            </a:r>
            <a:r>
              <a:rPr sz="1600" spc="9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1005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Proctitis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alone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 18.3</a:t>
            </a:r>
            <a:r>
              <a:rPr sz="1600" spc="14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567543" y="460705"/>
            <a:ext cx="409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smtClean="0">
                <a:solidFill>
                  <a:srgbClr val="FFFFFF"/>
                </a:solidFill>
                <a:latin typeface="Myanmar Text"/>
                <a:cs typeface="Myanmar Text"/>
              </a:rPr>
              <a:t>0</a:t>
            </a:r>
            <a:endParaRPr sz="2800">
              <a:latin typeface="Myanmar Text"/>
              <a:cs typeface="Myanmar Tex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048001" y="2971800"/>
            <a:ext cx="9143999" cy="2590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81750"/>
            <a:ext cx="12192000" cy="476250"/>
          </a:xfrm>
          <a:custGeom>
            <a:avLst/>
            <a:gdLst/>
            <a:ahLst/>
            <a:cxnLst/>
            <a:rect l="l" t="t" r="r" b="b"/>
            <a:pathLst>
              <a:path w="12192000" h="476250">
                <a:moveTo>
                  <a:pt x="0" y="476250"/>
                </a:moveTo>
                <a:lnTo>
                  <a:pt x="12192000" y="476250"/>
                </a:lnTo>
                <a:lnTo>
                  <a:pt x="12192000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14248" y="874267"/>
            <a:ext cx="879919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WHAT IS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THE CAUSE OF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UC?</a:t>
            </a:r>
            <a:r>
              <a:rPr lang="en-US" sz="2000" b="1" u="sng" spc="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(PATHOPHYSIOLOGY)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33932" y="2371979"/>
            <a:ext cx="8655685" cy="2232021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650"/>
              </a:spcBef>
            </a:pPr>
            <a:r>
              <a:rPr sz="160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UC 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an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autoimmune</a:t>
            </a:r>
            <a:r>
              <a:rPr sz="1600" spc="2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disease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 marR="688975" indent="-287020">
              <a:lnSpc>
                <a:spcPct val="150000"/>
              </a:lnSpc>
              <a:spcBef>
                <a:spcPts val="1110"/>
              </a:spcBef>
            </a:pPr>
            <a:r>
              <a:rPr sz="1600" spc="2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Meaning that the immune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system 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attacking</a:t>
            </a:r>
            <a:r>
              <a:rPr sz="1600" spc="-22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 body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175"/>
              </a:spcBef>
            </a:pPr>
            <a:r>
              <a:rPr sz="160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exact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cause is not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yet</a:t>
            </a:r>
            <a:r>
              <a:rPr sz="1600" spc="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known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280"/>
              </a:spcBef>
            </a:pPr>
            <a:r>
              <a:rPr sz="160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It is known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that three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factors interact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cause</a:t>
            </a:r>
            <a:r>
              <a:rPr sz="1600" spc="-1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UC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 marR="361950" indent="-287020">
              <a:lnSpc>
                <a:spcPct val="150000"/>
              </a:lnSpc>
              <a:spcBef>
                <a:spcPts val="1080"/>
              </a:spcBef>
            </a:pPr>
            <a:r>
              <a:rPr sz="1600" spc="2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They include the immune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system,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certain genes</a:t>
            </a:r>
            <a:r>
              <a:rPr sz="1600" spc="-23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and 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some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environmental</a:t>
            </a:r>
            <a:r>
              <a:rPr sz="1600" spc="-3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factors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567543" y="460705"/>
            <a:ext cx="409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Myanmar Text"/>
                <a:cs typeface="Myanmar Text"/>
              </a:rPr>
              <a:t>11</a:t>
            </a:r>
            <a:endParaRPr sz="2800">
              <a:latin typeface="Myanmar Text"/>
              <a:cs typeface="Myanmar Text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81750"/>
            <a:ext cx="12192000" cy="476250"/>
          </a:xfrm>
          <a:custGeom>
            <a:avLst/>
            <a:gdLst/>
            <a:ahLst/>
            <a:cxnLst/>
            <a:rect l="l" t="t" r="r" b="b"/>
            <a:pathLst>
              <a:path w="12192000" h="476250">
                <a:moveTo>
                  <a:pt x="0" y="476250"/>
                </a:moveTo>
                <a:lnTo>
                  <a:pt x="12192000" y="476250"/>
                </a:lnTo>
                <a:lnTo>
                  <a:pt x="12192000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268349" y="887984"/>
            <a:ext cx="631317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WHAT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ARE THE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SYMPTOMS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en-US" sz="2000" b="1" u="sng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UC?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5800" y="2209800"/>
            <a:ext cx="5880735" cy="3195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5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Bloody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diarrhea with or without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mucus is 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hallmark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ulcerative</a:t>
            </a:r>
            <a:r>
              <a:rPr sz="1600" spc="4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colitis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Diarrhea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Rectal bleeding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Tenesmus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Passage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mucus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Abdominal</a:t>
            </a:r>
            <a:r>
              <a:rPr sz="1600" spc="2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pain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095743" y="1642872"/>
            <a:ext cx="1655063" cy="1620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848600" y="5135881"/>
            <a:ext cx="1536192" cy="17221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182611" y="3326891"/>
            <a:ext cx="1588007" cy="18775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738616" y="3357371"/>
            <a:ext cx="1557527" cy="17251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296400" y="5209033"/>
            <a:ext cx="1580388" cy="16489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810243" y="1499616"/>
            <a:ext cx="1540763" cy="18150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81750"/>
            <a:ext cx="12192000" cy="476250"/>
          </a:xfrm>
          <a:custGeom>
            <a:avLst/>
            <a:gdLst/>
            <a:ahLst/>
            <a:cxnLst/>
            <a:rect l="l" t="t" r="r" b="b"/>
            <a:pathLst>
              <a:path w="12192000" h="476250">
                <a:moveTo>
                  <a:pt x="0" y="476250"/>
                </a:moveTo>
                <a:lnTo>
                  <a:pt x="12192000" y="476250"/>
                </a:lnTo>
                <a:lnTo>
                  <a:pt x="12192000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09272" y="471423"/>
            <a:ext cx="483234" cy="5910580"/>
          </a:xfrm>
          <a:custGeom>
            <a:avLst/>
            <a:gdLst/>
            <a:ahLst/>
            <a:cxnLst/>
            <a:rect l="l" t="t" r="r" b="b"/>
            <a:pathLst>
              <a:path w="483234" h="5910580">
                <a:moveTo>
                  <a:pt x="482726" y="0"/>
                </a:moveTo>
                <a:lnTo>
                  <a:pt x="0" y="0"/>
                </a:lnTo>
                <a:lnTo>
                  <a:pt x="0" y="5910326"/>
                </a:lnTo>
                <a:lnTo>
                  <a:pt x="482726" y="5910326"/>
                </a:lnTo>
                <a:lnTo>
                  <a:pt x="4827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33932" y="887984"/>
            <a:ext cx="717042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HOW </a:t>
            </a:r>
            <a:r>
              <a:rPr lang="en-US" sz="2000" spc="-5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ULCERATIVE COLITIS</a:t>
            </a:r>
            <a:r>
              <a:rPr lang="en-US" sz="2000" spc="-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pc="-5" dirty="0" smtClean="0">
                <a:latin typeface="Times New Roman" pitchFamily="18" charset="0"/>
                <a:cs typeface="Times New Roman" pitchFamily="18" charset="0"/>
              </a:rPr>
              <a:t>DIAGNOSED?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5800" y="1752600"/>
            <a:ext cx="10664825" cy="3948517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95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Ulcerative colitis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cannot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be diagnosed by a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single</a:t>
            </a:r>
            <a:r>
              <a:rPr sz="1600" spc="-36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tests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994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diagnosis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UC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involves the</a:t>
            </a:r>
            <a:r>
              <a:rPr sz="1600" spc="-38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following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1135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History of the</a:t>
            </a:r>
            <a:r>
              <a:rPr sz="1600" spc="8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patient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1010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sz="1600" spc="9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examination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994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Laboratory</a:t>
            </a:r>
            <a:r>
              <a:rPr sz="1600" spc="7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tests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1000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8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Endoscopy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1005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Tissue</a:t>
            </a:r>
            <a:r>
              <a:rPr sz="1600" spc="7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biopsy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2900">
              <a:lnSpc>
                <a:spcPct val="150000"/>
              </a:lnSpc>
              <a:spcBef>
                <a:spcPts val="860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Based on the findings of all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these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investigations a diagnosis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UC 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can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be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81750"/>
            <a:ext cx="12192000" cy="476250"/>
          </a:xfrm>
          <a:custGeom>
            <a:avLst/>
            <a:gdLst/>
            <a:ahLst/>
            <a:cxnLst/>
            <a:rect l="l" t="t" r="r" b="b"/>
            <a:pathLst>
              <a:path w="12192000" h="476250">
                <a:moveTo>
                  <a:pt x="0" y="476250"/>
                </a:moveTo>
                <a:lnTo>
                  <a:pt x="12192000" y="476250"/>
                </a:lnTo>
                <a:lnTo>
                  <a:pt x="12192000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09272" y="471423"/>
            <a:ext cx="483234" cy="5910580"/>
          </a:xfrm>
          <a:custGeom>
            <a:avLst/>
            <a:gdLst/>
            <a:ahLst/>
            <a:cxnLst/>
            <a:rect l="l" t="t" r="r" b="b"/>
            <a:pathLst>
              <a:path w="483234" h="5910580">
                <a:moveTo>
                  <a:pt x="482726" y="0"/>
                </a:moveTo>
                <a:lnTo>
                  <a:pt x="0" y="0"/>
                </a:lnTo>
                <a:lnTo>
                  <a:pt x="0" y="5910326"/>
                </a:lnTo>
                <a:lnTo>
                  <a:pt x="482726" y="5910326"/>
                </a:lnTo>
                <a:lnTo>
                  <a:pt x="4827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33932" y="613664"/>
            <a:ext cx="80010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HOW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ULCERATIVE COLITIS CLASSIFIED</a:t>
            </a:r>
            <a:r>
              <a:rPr lang="en-US" sz="2000" b="1" u="sng" spc="-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BASED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10079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9605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Times New Roman" pitchFamily="18" charset="0"/>
                <a:cs typeface="Times New Roman" pitchFamily="18" charset="0"/>
              </a:rPr>
              <a:t>on</a:t>
            </a:r>
            <a:r>
              <a:rPr sz="1600" spc="-5" dirty="0">
                <a:latin typeface="Times New Roman" pitchFamily="18" charset="0"/>
                <a:cs typeface="Times New Roman" pitchFamily="18" charset="0"/>
              </a:rPr>
              <a:t> severity?</a:t>
            </a:r>
          </a:p>
          <a:p>
            <a:pPr>
              <a:lnSpc>
                <a:spcPct val="100000"/>
              </a:lnSpc>
            </a:pP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Ulcerative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colitis can be classified on the basis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how severe</a:t>
            </a:r>
            <a:r>
              <a:rPr sz="1600" spc="-35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6595" y="2777162"/>
            <a:ext cx="9320530" cy="2634054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100"/>
              </a:spcBef>
            </a:pP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symptoms</a:t>
            </a:r>
            <a:r>
              <a:rPr sz="1600" spc="-2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are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Based on this the severity is as</a:t>
            </a:r>
            <a:r>
              <a:rPr sz="1600" spc="-40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follows;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1130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8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Mild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1010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8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Moderate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994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8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Severe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1000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8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Fulminant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severity of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UC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is determined by certain clinical</a:t>
            </a:r>
            <a:r>
              <a:rPr sz="1600" spc="-36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scores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681978"/>
            <a:ext cx="12192000" cy="176530"/>
          </a:xfrm>
          <a:custGeom>
            <a:avLst/>
            <a:gdLst/>
            <a:ahLst/>
            <a:cxnLst/>
            <a:rect l="l" t="t" r="r" b="b"/>
            <a:pathLst>
              <a:path w="12192000" h="176529">
                <a:moveTo>
                  <a:pt x="0" y="176022"/>
                </a:moveTo>
                <a:lnTo>
                  <a:pt x="12192000" y="176022"/>
                </a:lnTo>
                <a:lnTo>
                  <a:pt x="12192000" y="0"/>
                </a:lnTo>
                <a:lnTo>
                  <a:pt x="0" y="0"/>
                </a:lnTo>
                <a:lnTo>
                  <a:pt x="0" y="1760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895600" y="685800"/>
            <a:ext cx="720153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CLINICAL SCORE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DETERMINE</a:t>
            </a:r>
            <a:r>
              <a:rPr lang="en-US" sz="2000" b="1" u="sng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SEVERITY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217420" y="3124200"/>
            <a:ext cx="1490980" cy="2575560"/>
          </a:xfrm>
          <a:custGeom>
            <a:avLst/>
            <a:gdLst/>
            <a:ahLst/>
            <a:cxnLst/>
            <a:rect l="l" t="t" r="r" b="b"/>
            <a:pathLst>
              <a:path w="1490979" h="2575560">
                <a:moveTo>
                  <a:pt x="0" y="2575560"/>
                </a:moveTo>
                <a:lnTo>
                  <a:pt x="1490471" y="2575560"/>
                </a:lnTo>
                <a:lnTo>
                  <a:pt x="1490471" y="0"/>
                </a:lnTo>
                <a:lnTo>
                  <a:pt x="0" y="0"/>
                </a:lnTo>
                <a:lnTo>
                  <a:pt x="0" y="2575560"/>
                </a:lnTo>
                <a:close/>
              </a:path>
            </a:pathLst>
          </a:custGeom>
          <a:solidFill>
            <a:srgbClr val="EE9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217420" y="5381244"/>
            <a:ext cx="1490980" cy="254635"/>
          </a:xfrm>
          <a:prstGeom prst="rect">
            <a:avLst/>
          </a:prstGeom>
          <a:solidFill>
            <a:srgbClr val="EE9F89"/>
          </a:solidFill>
        </p:spPr>
        <p:txBody>
          <a:bodyPr vert="horz" wrap="square" lIns="0" tIns="17145" rIns="0" bIns="0" rtlCol="0">
            <a:spAutoFit/>
          </a:bodyPr>
          <a:lstStyle/>
          <a:p>
            <a:pPr marL="160020">
              <a:lnSpc>
                <a:spcPts val="1870"/>
              </a:lnSpc>
              <a:spcBef>
                <a:spcPts val="135"/>
              </a:spcBef>
            </a:pPr>
            <a:r>
              <a:rPr sz="1600" b="1" spc="-10" dirty="0">
                <a:latin typeface="Calibri"/>
                <a:cs typeface="Calibri"/>
              </a:rPr>
              <a:t>ESR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77808" y="5050612"/>
            <a:ext cx="176148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Transfusion</a:t>
            </a:r>
            <a:r>
              <a:rPr sz="1600" b="1" spc="-10" dirty="0">
                <a:latin typeface="Calibri"/>
                <a:cs typeface="Calibri"/>
              </a:rPr>
              <a:t> required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209800" y="1752600"/>
            <a:ext cx="7737221" cy="1406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905625" y="5050612"/>
            <a:ext cx="13531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&lt;75% </a:t>
            </a:r>
            <a:r>
              <a:rPr sz="1600" b="1" spc="-5" dirty="0">
                <a:latin typeface="Calibri"/>
                <a:cs typeface="Calibri"/>
              </a:rPr>
              <a:t>of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normal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19778" y="5050612"/>
            <a:ext cx="6559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N</a:t>
            </a:r>
            <a:r>
              <a:rPr sz="1600" b="1" dirty="0">
                <a:latin typeface="Calibri"/>
                <a:cs typeface="Calibri"/>
              </a:rPr>
              <a:t>o</a:t>
            </a:r>
            <a:r>
              <a:rPr sz="1600" b="1" spc="-10" dirty="0">
                <a:latin typeface="Calibri"/>
                <a:cs typeface="Calibri"/>
              </a:rPr>
              <a:t>r</a:t>
            </a:r>
            <a:r>
              <a:rPr sz="1600" b="1" spc="-15" dirty="0">
                <a:latin typeface="Calibri"/>
                <a:cs typeface="Calibri"/>
              </a:rPr>
              <a:t>m</a:t>
            </a:r>
            <a:r>
              <a:rPr sz="1600" b="1" spc="-5" dirty="0">
                <a:latin typeface="Calibri"/>
                <a:cs typeface="Calibri"/>
              </a:rPr>
              <a:t>al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17420" y="5027167"/>
            <a:ext cx="14909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3345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Hemoglobin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055354" y="4674870"/>
            <a:ext cx="3308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&gt;</a:t>
            </a:r>
            <a:r>
              <a:rPr sz="1600" b="1" spc="-15" dirty="0">
                <a:latin typeface="Calibri"/>
                <a:cs typeface="Calibri"/>
              </a:rPr>
              <a:t>9</a:t>
            </a:r>
            <a:r>
              <a:rPr sz="1600" b="1" spc="-5" dirty="0">
                <a:latin typeface="Calibri"/>
                <a:cs typeface="Calibri"/>
              </a:rPr>
              <a:t>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226300" y="4669916"/>
            <a:ext cx="3308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&gt;</a:t>
            </a:r>
            <a:r>
              <a:rPr sz="1600" b="1" spc="-15" dirty="0">
                <a:latin typeface="Calibri"/>
                <a:cs typeface="Calibri"/>
              </a:rPr>
              <a:t>9</a:t>
            </a:r>
            <a:r>
              <a:rPr sz="1600" b="1" spc="-5" dirty="0">
                <a:latin typeface="Calibri"/>
                <a:cs typeface="Calibri"/>
              </a:rPr>
              <a:t>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82566" y="4669916"/>
            <a:ext cx="6559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N</a:t>
            </a:r>
            <a:r>
              <a:rPr sz="1600" b="1" dirty="0">
                <a:latin typeface="Calibri"/>
                <a:cs typeface="Calibri"/>
              </a:rPr>
              <a:t>o</a:t>
            </a:r>
            <a:r>
              <a:rPr sz="1600" b="1" spc="-10" dirty="0">
                <a:latin typeface="Calibri"/>
                <a:cs typeface="Calibri"/>
              </a:rPr>
              <a:t>rmal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217420" y="4695571"/>
            <a:ext cx="14909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Pulse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977630" y="4268215"/>
            <a:ext cx="4876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&gt;</a:t>
            </a:r>
            <a:r>
              <a:rPr sz="1600" b="1" spc="-15" dirty="0">
                <a:latin typeface="Calibri"/>
                <a:cs typeface="Calibri"/>
              </a:rPr>
              <a:t>3</a:t>
            </a:r>
            <a:r>
              <a:rPr sz="1600" b="1" spc="-10" dirty="0">
                <a:latin typeface="Calibri"/>
                <a:cs typeface="Calibri"/>
              </a:rPr>
              <a:t>7</a:t>
            </a:r>
            <a:r>
              <a:rPr sz="1600" b="1" spc="-5" dirty="0">
                <a:latin typeface="Calibri"/>
                <a:cs typeface="Calibri"/>
              </a:rPr>
              <a:t>.5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200392" y="4288916"/>
            <a:ext cx="5353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&gt;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37.5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282566" y="4288916"/>
            <a:ext cx="6559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N</a:t>
            </a:r>
            <a:r>
              <a:rPr sz="1600" b="1" dirty="0">
                <a:latin typeface="Calibri"/>
                <a:cs typeface="Calibri"/>
              </a:rPr>
              <a:t>o</a:t>
            </a:r>
            <a:r>
              <a:rPr sz="1600" b="1" spc="-10" dirty="0">
                <a:latin typeface="Calibri"/>
                <a:cs typeface="Calibri"/>
              </a:rPr>
              <a:t>rmal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217420" y="4365116"/>
            <a:ext cx="14909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720">
              <a:lnSpc>
                <a:spcPct val="100000"/>
              </a:lnSpc>
              <a:spcBef>
                <a:spcPts val="95"/>
              </a:spcBef>
            </a:pPr>
            <a:r>
              <a:rPr sz="1600" b="1" spc="-25" dirty="0">
                <a:latin typeface="Calibri"/>
                <a:cs typeface="Calibri"/>
              </a:rPr>
              <a:t>Temperature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(C)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729218" y="3958285"/>
            <a:ext cx="9848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Continuous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999223" y="3958285"/>
            <a:ext cx="7861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F</a:t>
            </a:r>
            <a:r>
              <a:rPr sz="1600" b="1" spc="-25" dirty="0">
                <a:latin typeface="Calibri"/>
                <a:cs typeface="Calibri"/>
              </a:rPr>
              <a:t>r</a:t>
            </a:r>
            <a:r>
              <a:rPr sz="1600" b="1" spc="-10" dirty="0">
                <a:latin typeface="Calibri"/>
                <a:cs typeface="Calibri"/>
              </a:rPr>
              <a:t>e</a:t>
            </a:r>
            <a:r>
              <a:rPr sz="1600" b="1" spc="-15" dirty="0">
                <a:latin typeface="Calibri"/>
                <a:cs typeface="Calibri"/>
              </a:rPr>
              <a:t>qu</a:t>
            </a:r>
            <a:r>
              <a:rPr sz="1600" b="1" spc="-10" dirty="0">
                <a:latin typeface="Calibri"/>
                <a:cs typeface="Calibri"/>
              </a:rPr>
              <a:t>e</a:t>
            </a:r>
            <a:r>
              <a:rPr sz="1600" b="1" spc="-25" dirty="0">
                <a:latin typeface="Calibri"/>
                <a:cs typeface="Calibri"/>
              </a:rPr>
              <a:t>n</a:t>
            </a:r>
            <a:r>
              <a:rPr sz="1600" b="1" spc="-5" dirty="0">
                <a:latin typeface="Calibri"/>
                <a:cs typeface="Calibri"/>
              </a:rPr>
              <a:t>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274058" y="4004259"/>
            <a:ext cx="10547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latin typeface="Calibri"/>
                <a:cs typeface="Calibri"/>
              </a:rPr>
              <a:t>Intermittent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217420" y="4004259"/>
            <a:ext cx="14909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Blood </a:t>
            </a:r>
            <a:r>
              <a:rPr sz="1600" b="1" spc="-5" dirty="0">
                <a:latin typeface="Calibri"/>
                <a:cs typeface="Calibri"/>
              </a:rPr>
              <a:t>in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Stool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055354" y="3526358"/>
            <a:ext cx="3308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&gt;</a:t>
            </a:r>
            <a:r>
              <a:rPr sz="1600" b="1" spc="-20" dirty="0">
                <a:latin typeface="Calibri"/>
                <a:cs typeface="Calibri"/>
              </a:rPr>
              <a:t>1</a:t>
            </a:r>
            <a:r>
              <a:rPr sz="1600" b="1" spc="-5" dirty="0">
                <a:latin typeface="Calibri"/>
                <a:cs typeface="Calibri"/>
              </a:rPr>
              <a:t>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971792" y="3526358"/>
            <a:ext cx="6889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&gt;6 -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&lt;10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343527" y="3526358"/>
            <a:ext cx="2286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&lt;4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217420" y="3573017"/>
            <a:ext cx="14909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Stools </a:t>
            </a:r>
            <a:r>
              <a:rPr sz="1600" b="1" spc="-10" dirty="0">
                <a:latin typeface="Calibri"/>
                <a:cs typeface="Calibri"/>
              </a:rPr>
              <a:t>(per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day)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286000" y="3840479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0" y="0"/>
                </a:moveTo>
                <a:lnTo>
                  <a:pt x="8305800" y="0"/>
                </a:lnTo>
              </a:path>
            </a:pathLst>
          </a:custGeom>
          <a:ln w="12192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286000" y="4245864"/>
            <a:ext cx="8305800" cy="21590"/>
          </a:xfrm>
          <a:custGeom>
            <a:avLst/>
            <a:gdLst/>
            <a:ahLst/>
            <a:cxnLst/>
            <a:rect l="l" t="t" r="r" b="b"/>
            <a:pathLst>
              <a:path w="8305800" h="21589">
                <a:moveTo>
                  <a:pt x="0" y="21336"/>
                </a:moveTo>
                <a:lnTo>
                  <a:pt x="8305800" y="0"/>
                </a:lnTo>
              </a:path>
            </a:pathLst>
          </a:custGeom>
          <a:ln w="12191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286000" y="4648200"/>
            <a:ext cx="8305800" cy="5080"/>
          </a:xfrm>
          <a:custGeom>
            <a:avLst/>
            <a:gdLst/>
            <a:ahLst/>
            <a:cxnLst/>
            <a:rect l="l" t="t" r="r" b="b"/>
            <a:pathLst>
              <a:path w="8305800" h="5079">
                <a:moveTo>
                  <a:pt x="0" y="0"/>
                </a:moveTo>
                <a:lnTo>
                  <a:pt x="8305800" y="4572"/>
                </a:lnTo>
              </a:path>
            </a:pathLst>
          </a:custGeom>
          <a:ln w="12192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286000" y="4974335"/>
            <a:ext cx="8305800" cy="24765"/>
          </a:xfrm>
          <a:custGeom>
            <a:avLst/>
            <a:gdLst/>
            <a:ahLst/>
            <a:cxnLst/>
            <a:rect l="l" t="t" r="r" b="b"/>
            <a:pathLst>
              <a:path w="8305800" h="24764">
                <a:moveTo>
                  <a:pt x="0" y="0"/>
                </a:moveTo>
                <a:lnTo>
                  <a:pt x="8305800" y="24383"/>
                </a:lnTo>
              </a:path>
            </a:pathLst>
          </a:custGeom>
          <a:ln w="12192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286000" y="5364479"/>
            <a:ext cx="8305800" cy="10795"/>
          </a:xfrm>
          <a:custGeom>
            <a:avLst/>
            <a:gdLst/>
            <a:ahLst/>
            <a:cxnLst/>
            <a:rect l="l" t="t" r="r" b="b"/>
            <a:pathLst>
              <a:path w="8305800" h="10795">
                <a:moveTo>
                  <a:pt x="0" y="10668"/>
                </a:moveTo>
                <a:lnTo>
                  <a:pt x="8305800" y="0"/>
                </a:lnTo>
              </a:path>
            </a:pathLst>
          </a:custGeom>
          <a:ln w="12192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286000" y="5641847"/>
            <a:ext cx="8305800" cy="24765"/>
          </a:xfrm>
          <a:custGeom>
            <a:avLst/>
            <a:gdLst/>
            <a:ahLst/>
            <a:cxnLst/>
            <a:rect l="l" t="t" r="r" b="b"/>
            <a:pathLst>
              <a:path w="8305800" h="24764">
                <a:moveTo>
                  <a:pt x="0" y="24383"/>
                </a:moveTo>
                <a:lnTo>
                  <a:pt x="8305800" y="0"/>
                </a:lnTo>
              </a:path>
            </a:pathLst>
          </a:custGeom>
          <a:ln w="12192">
            <a:solidFill>
              <a:srgbClr val="0000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379211" y="3035553"/>
            <a:ext cx="12744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E52A4"/>
                </a:solidFill>
                <a:latin typeface="Myanmar Text"/>
                <a:cs typeface="Myanmar Text"/>
              </a:rPr>
              <a:t>MODERATE</a:t>
            </a:r>
            <a:endParaRPr sz="1800">
              <a:latin typeface="Myanmar Text"/>
              <a:cs typeface="Myanmar Tex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791327" y="3526358"/>
            <a:ext cx="2286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/>
                <a:cs typeface="Calibri"/>
              </a:rPr>
              <a:t>&gt;4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493511" y="4004259"/>
            <a:ext cx="10547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latin typeface="Calibri"/>
                <a:cs typeface="Calibri"/>
              </a:rPr>
              <a:t>Intermittent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577966" y="4288916"/>
            <a:ext cx="6559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N</a:t>
            </a:r>
            <a:r>
              <a:rPr sz="1600" b="1" dirty="0">
                <a:latin typeface="Calibri"/>
                <a:cs typeface="Calibri"/>
              </a:rPr>
              <a:t>o</a:t>
            </a:r>
            <a:r>
              <a:rPr sz="1600" b="1" spc="-10" dirty="0">
                <a:latin typeface="Calibri"/>
                <a:cs typeface="Calibri"/>
              </a:rPr>
              <a:t>rmal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577966" y="4669916"/>
            <a:ext cx="6559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N</a:t>
            </a:r>
            <a:r>
              <a:rPr sz="1600" b="1" dirty="0">
                <a:latin typeface="Calibri"/>
                <a:cs typeface="Calibri"/>
              </a:rPr>
              <a:t>o</a:t>
            </a:r>
            <a:r>
              <a:rPr sz="1600" b="1" spc="-10" dirty="0">
                <a:latin typeface="Calibri"/>
                <a:cs typeface="Calibri"/>
              </a:rPr>
              <a:t>rmal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577966" y="5050612"/>
            <a:ext cx="6559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Calibri"/>
                <a:cs typeface="Calibri"/>
              </a:rPr>
              <a:t>N</a:t>
            </a:r>
            <a:r>
              <a:rPr sz="1600" b="1" dirty="0">
                <a:latin typeface="Calibri"/>
                <a:cs typeface="Calibri"/>
              </a:rPr>
              <a:t>o</a:t>
            </a:r>
            <a:r>
              <a:rPr sz="1600" b="1" spc="-10" dirty="0">
                <a:latin typeface="Calibri"/>
                <a:cs typeface="Calibri"/>
              </a:rPr>
              <a:t>r</a:t>
            </a:r>
            <a:r>
              <a:rPr sz="1600" b="1" spc="-15" dirty="0">
                <a:latin typeface="Calibri"/>
                <a:cs typeface="Calibri"/>
              </a:rPr>
              <a:t>m</a:t>
            </a:r>
            <a:r>
              <a:rPr sz="1600" b="1" spc="-5" dirty="0">
                <a:latin typeface="Calibri"/>
                <a:cs typeface="Calibri"/>
              </a:rPr>
              <a:t>al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345051" y="5402071"/>
            <a:ext cx="50412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07465" algn="l"/>
                <a:tab pos="2969895" algn="l"/>
                <a:tab pos="4722495" algn="l"/>
              </a:tabLst>
            </a:pPr>
            <a:r>
              <a:rPr sz="1600" b="1" spc="-5" dirty="0">
                <a:latin typeface="Calibri"/>
                <a:cs typeface="Calibri"/>
              </a:rPr>
              <a:t>&lt;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3</a:t>
            </a:r>
            <a:r>
              <a:rPr sz="1600" b="1" spc="-5" dirty="0">
                <a:latin typeface="Calibri"/>
                <a:cs typeface="Calibri"/>
              </a:rPr>
              <a:t>0</a:t>
            </a:r>
            <a:r>
              <a:rPr sz="1600" b="1" dirty="0">
                <a:latin typeface="Calibri"/>
                <a:cs typeface="Calibri"/>
              </a:rPr>
              <a:t>	</a:t>
            </a:r>
            <a:r>
              <a:rPr sz="1600" b="1" spc="-5" dirty="0">
                <a:latin typeface="Calibri"/>
                <a:cs typeface="Calibri"/>
              </a:rPr>
              <a:t>&lt;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3</a:t>
            </a:r>
            <a:r>
              <a:rPr sz="1600" b="1" spc="-5" dirty="0">
                <a:latin typeface="Calibri"/>
                <a:cs typeface="Calibri"/>
              </a:rPr>
              <a:t>0</a:t>
            </a:r>
            <a:r>
              <a:rPr sz="1600" b="1" dirty="0">
                <a:latin typeface="Calibri"/>
                <a:cs typeface="Calibri"/>
              </a:rPr>
              <a:t>	</a:t>
            </a:r>
            <a:r>
              <a:rPr sz="1600" b="1" spc="-10" dirty="0">
                <a:latin typeface="Calibri"/>
                <a:cs typeface="Calibri"/>
              </a:rPr>
              <a:t>&gt;</a:t>
            </a:r>
            <a:r>
              <a:rPr sz="1600" b="1" spc="-15" dirty="0">
                <a:latin typeface="Calibri"/>
                <a:cs typeface="Calibri"/>
              </a:rPr>
              <a:t>3</a:t>
            </a:r>
            <a:r>
              <a:rPr sz="1600" b="1" spc="-5" dirty="0">
                <a:latin typeface="Calibri"/>
                <a:cs typeface="Calibri"/>
              </a:rPr>
              <a:t>0</a:t>
            </a:r>
            <a:r>
              <a:rPr sz="1600" b="1" dirty="0">
                <a:latin typeface="Calibri"/>
                <a:cs typeface="Calibri"/>
              </a:rPr>
              <a:t>	</a:t>
            </a:r>
            <a:r>
              <a:rPr sz="1600" b="1" spc="-10" dirty="0">
                <a:latin typeface="Calibri"/>
                <a:cs typeface="Calibri"/>
              </a:rPr>
              <a:t>&gt;</a:t>
            </a:r>
            <a:r>
              <a:rPr sz="1600" b="1" spc="-15" dirty="0">
                <a:latin typeface="Calibri"/>
                <a:cs typeface="Calibri"/>
              </a:rPr>
              <a:t>3</a:t>
            </a:r>
            <a:r>
              <a:rPr sz="1600" b="1" spc="-5" dirty="0">
                <a:latin typeface="Calibri"/>
                <a:cs typeface="Calibri"/>
              </a:rPr>
              <a:t>0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203440" y="3035553"/>
            <a:ext cx="821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E52A4"/>
                </a:solidFill>
                <a:latin typeface="Myanmar Text"/>
                <a:cs typeface="Myanmar Text"/>
              </a:rPr>
              <a:t>SEVERE</a:t>
            </a:r>
            <a:endParaRPr sz="1800">
              <a:latin typeface="Myanmar Text"/>
              <a:cs typeface="Myanmar Text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660638" y="3008503"/>
            <a:ext cx="13766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E52A4"/>
                </a:solidFill>
                <a:latin typeface="Myanmar Text"/>
                <a:cs typeface="Myanmar Text"/>
              </a:rPr>
              <a:t>FUL</a:t>
            </a:r>
            <a:r>
              <a:rPr sz="1800" b="1" spc="5" dirty="0">
                <a:solidFill>
                  <a:srgbClr val="EE52A4"/>
                </a:solidFill>
                <a:latin typeface="Myanmar Text"/>
                <a:cs typeface="Myanmar Text"/>
              </a:rPr>
              <a:t>M</a:t>
            </a:r>
            <a:r>
              <a:rPr sz="1800" b="1" dirty="0">
                <a:solidFill>
                  <a:srgbClr val="EE52A4"/>
                </a:solidFill>
                <a:latin typeface="Myanmar Text"/>
                <a:cs typeface="Myanmar Text"/>
              </a:rPr>
              <a:t>I</a:t>
            </a:r>
            <a:r>
              <a:rPr sz="1800" b="1" spc="10" dirty="0">
                <a:solidFill>
                  <a:srgbClr val="EE52A4"/>
                </a:solidFill>
                <a:latin typeface="Myanmar Text"/>
                <a:cs typeface="Myanmar Text"/>
              </a:rPr>
              <a:t>N</a:t>
            </a:r>
            <a:r>
              <a:rPr sz="1800" b="1" spc="-5" dirty="0">
                <a:solidFill>
                  <a:srgbClr val="EE52A4"/>
                </a:solidFill>
                <a:latin typeface="Myanmar Text"/>
                <a:cs typeface="Myanmar Text"/>
              </a:rPr>
              <a:t>A</a:t>
            </a:r>
            <a:r>
              <a:rPr sz="1800" b="1" dirty="0">
                <a:solidFill>
                  <a:srgbClr val="EE52A4"/>
                </a:solidFill>
                <a:latin typeface="Myanmar Text"/>
                <a:cs typeface="Myanmar Text"/>
              </a:rPr>
              <a:t>NT</a:t>
            </a:r>
            <a:endParaRPr sz="1800">
              <a:latin typeface="Myanmar Text"/>
              <a:cs typeface="Myanmar Text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346575" y="3008503"/>
            <a:ext cx="6032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E52A4"/>
                </a:solidFill>
                <a:latin typeface="Myanmar Text"/>
                <a:cs typeface="Myanmar Text"/>
              </a:rPr>
              <a:t>M</a:t>
            </a:r>
            <a:r>
              <a:rPr sz="1800" b="1" spc="5" dirty="0">
                <a:solidFill>
                  <a:srgbClr val="EE52A4"/>
                </a:solidFill>
                <a:latin typeface="Myanmar Text"/>
                <a:cs typeface="Myanmar Text"/>
              </a:rPr>
              <a:t>I</a:t>
            </a:r>
            <a:r>
              <a:rPr sz="1800" b="1" spc="-5" dirty="0">
                <a:solidFill>
                  <a:srgbClr val="EE52A4"/>
                </a:solidFill>
                <a:latin typeface="Myanmar Text"/>
                <a:cs typeface="Myanmar Text"/>
              </a:rPr>
              <a:t>LD</a:t>
            </a:r>
            <a:endParaRPr sz="1800">
              <a:latin typeface="Myanmar Text"/>
              <a:cs typeface="Myanmar Text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8739" y="2130678"/>
            <a:ext cx="29203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 pitchFamily="18" charset="0"/>
                <a:cs typeface="Times New Roman" pitchFamily="18" charset="0"/>
              </a:rPr>
              <a:t>Truelove and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Witts</a:t>
            </a:r>
            <a:r>
              <a:rPr sz="1800" b="1" spc="-7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800" b="1" spc="-5" dirty="0">
                <a:latin typeface="Times New Roman" pitchFamily="18" charset="0"/>
                <a:cs typeface="Times New Roman" pitchFamily="18" charset="0"/>
              </a:rPr>
              <a:t>Criteria</a:t>
            </a: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44525" y="5687059"/>
            <a:ext cx="11499215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77360" marR="5080" indent="-4265295" algn="ctr">
              <a:lnSpc>
                <a:spcPct val="100000"/>
              </a:lnSpc>
              <a:spcBef>
                <a:spcPts val="95"/>
              </a:spcBef>
            </a:pPr>
            <a:r>
              <a:rPr sz="2400" spc="-10" dirty="0">
                <a:latin typeface="Times New Roman" pitchFamily="18" charset="0"/>
                <a:cs typeface="Times New Roman" pitchFamily="18" charset="0"/>
              </a:rPr>
              <a:t>Depending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on the criteria that are fulfilled in the table above, the severity  can be</a:t>
            </a:r>
            <a:r>
              <a:rPr sz="240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spc="-5" dirty="0">
                <a:latin typeface="Times New Roman" pitchFamily="18" charset="0"/>
                <a:cs typeface="Times New Roman" pitchFamily="18" charset="0"/>
              </a:rPr>
              <a:t>determined</a:t>
            </a:r>
            <a:endParaRPr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81750"/>
            <a:ext cx="12192000" cy="476250"/>
          </a:xfrm>
          <a:custGeom>
            <a:avLst/>
            <a:gdLst/>
            <a:ahLst/>
            <a:cxnLst/>
            <a:rect l="l" t="t" r="r" b="b"/>
            <a:pathLst>
              <a:path w="12192000" h="476250">
                <a:moveTo>
                  <a:pt x="0" y="476250"/>
                </a:moveTo>
                <a:lnTo>
                  <a:pt x="12192000" y="476250"/>
                </a:lnTo>
                <a:lnTo>
                  <a:pt x="12192000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09272" y="471423"/>
            <a:ext cx="483234" cy="5910580"/>
          </a:xfrm>
          <a:custGeom>
            <a:avLst/>
            <a:gdLst/>
            <a:ahLst/>
            <a:cxnLst/>
            <a:rect l="l" t="t" r="r" b="b"/>
            <a:pathLst>
              <a:path w="483234" h="5910580">
                <a:moveTo>
                  <a:pt x="482726" y="0"/>
                </a:moveTo>
                <a:lnTo>
                  <a:pt x="0" y="0"/>
                </a:lnTo>
                <a:lnTo>
                  <a:pt x="0" y="5910326"/>
                </a:lnTo>
                <a:lnTo>
                  <a:pt x="482726" y="5910326"/>
                </a:lnTo>
                <a:lnTo>
                  <a:pt x="4827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133600" y="914400"/>
            <a:ext cx="720217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CLINICAL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SCORE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DETERMINE</a:t>
            </a:r>
            <a:r>
              <a:rPr lang="en-US" sz="2000" b="1" u="sng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SEVERITY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3400" y="1828800"/>
            <a:ext cx="10677525" cy="3948517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95"/>
              </a:spcBef>
              <a:tabLst>
                <a:tab pos="355600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There are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numerous clinical scores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to determine 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severity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4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UC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994"/>
              </a:spcBef>
              <a:tabLst>
                <a:tab pos="355600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includes</a:t>
            </a:r>
            <a:r>
              <a:rPr sz="1600" spc="2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1135"/>
              </a:spcBef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Truelove and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Witts</a:t>
            </a:r>
            <a:r>
              <a:rPr sz="1600" spc="4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Criteria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994"/>
              </a:spcBef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Disease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Activity</a:t>
            </a:r>
            <a:r>
              <a:rPr sz="1600" spc="5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Index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1010"/>
              </a:spcBef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Clinical Activity</a:t>
            </a:r>
            <a:r>
              <a:rPr sz="1600" spc="6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Index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994"/>
              </a:spcBef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Endoscopic</a:t>
            </a:r>
            <a:r>
              <a:rPr sz="1600" spc="5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Index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994"/>
              </a:spcBef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Histology</a:t>
            </a:r>
            <a:r>
              <a:rPr sz="1600" spc="4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Index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5600" marR="5080" indent="-343535">
              <a:lnSpc>
                <a:spcPct val="150000"/>
              </a:lnSpc>
              <a:spcBef>
                <a:spcPts val="875"/>
              </a:spcBef>
              <a:tabLst>
                <a:tab pos="355600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Research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papers often use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one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of these criteria's to determine 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severity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of 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UC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81750"/>
            <a:ext cx="12192000" cy="476250"/>
          </a:xfrm>
          <a:custGeom>
            <a:avLst/>
            <a:gdLst/>
            <a:ahLst/>
            <a:cxnLst/>
            <a:rect l="l" t="t" r="r" b="b"/>
            <a:pathLst>
              <a:path w="12192000" h="476250">
                <a:moveTo>
                  <a:pt x="0" y="476250"/>
                </a:moveTo>
                <a:lnTo>
                  <a:pt x="12192000" y="476250"/>
                </a:lnTo>
                <a:lnTo>
                  <a:pt x="12192000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09272" y="471423"/>
            <a:ext cx="483234" cy="5910580"/>
          </a:xfrm>
          <a:custGeom>
            <a:avLst/>
            <a:gdLst/>
            <a:ahLst/>
            <a:cxnLst/>
            <a:rect l="l" t="t" r="r" b="b"/>
            <a:pathLst>
              <a:path w="483234" h="5910580">
                <a:moveTo>
                  <a:pt x="482726" y="0"/>
                </a:moveTo>
                <a:lnTo>
                  <a:pt x="0" y="0"/>
                </a:lnTo>
                <a:lnTo>
                  <a:pt x="0" y="5910326"/>
                </a:lnTo>
                <a:lnTo>
                  <a:pt x="482726" y="5910326"/>
                </a:lnTo>
                <a:lnTo>
                  <a:pt x="4827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057400" y="914400"/>
            <a:ext cx="844346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3600" b="1" u="sng" spc="-5" dirty="0" smtClean="0">
                <a:latin typeface="Times New Roman" pitchFamily="18" charset="0"/>
                <a:cs typeface="Times New Roman" pitchFamily="18" charset="0"/>
              </a:rPr>
              <a:t>WHAT IS 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THE PATTERN OF</a:t>
            </a:r>
            <a:r>
              <a:rPr lang="en-US" sz="3600" b="1" u="sng" spc="-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UC</a:t>
            </a:r>
            <a:endParaRPr lang="en-US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69824" y="2200523"/>
            <a:ext cx="10901045" cy="1189428"/>
          </a:xfrm>
          <a:prstGeom prst="rect">
            <a:avLst/>
          </a:prstGeom>
        </p:spPr>
        <p:txBody>
          <a:bodyPr vert="horz" wrap="square" lIns="0" tIns="179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15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UC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follows a pattern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remission and</a:t>
            </a:r>
            <a:r>
              <a:rPr sz="1600" spc="-37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flares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 marR="77470" indent="-287020">
              <a:lnSpc>
                <a:spcPct val="100000"/>
              </a:lnSpc>
              <a:spcBef>
                <a:spcPts val="1135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Remission 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period in which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there are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no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or few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symptoms. In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period 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patient free from the</a:t>
            </a:r>
            <a:r>
              <a:rPr sz="1600" spc="-2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disease.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 marR="5080" indent="-287020">
              <a:lnSpc>
                <a:spcPct val="100000"/>
              </a:lnSpc>
              <a:spcBef>
                <a:spcPts val="994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Flare 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period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when 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symptoms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presents. In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period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disease  is active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and affects the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patient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81750"/>
            <a:ext cx="12192000" cy="476250"/>
          </a:xfrm>
          <a:custGeom>
            <a:avLst/>
            <a:gdLst/>
            <a:ahLst/>
            <a:cxnLst/>
            <a:rect l="l" t="t" r="r" b="b"/>
            <a:pathLst>
              <a:path w="12192000" h="476250">
                <a:moveTo>
                  <a:pt x="0" y="476250"/>
                </a:moveTo>
                <a:lnTo>
                  <a:pt x="12192000" y="476250"/>
                </a:lnTo>
                <a:lnTo>
                  <a:pt x="12192000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09272" y="471423"/>
            <a:ext cx="483234" cy="5910580"/>
          </a:xfrm>
          <a:custGeom>
            <a:avLst/>
            <a:gdLst/>
            <a:ahLst/>
            <a:cxnLst/>
            <a:rect l="l" t="t" r="r" b="b"/>
            <a:pathLst>
              <a:path w="483234" h="5910580">
                <a:moveTo>
                  <a:pt x="482726" y="0"/>
                </a:moveTo>
                <a:lnTo>
                  <a:pt x="0" y="0"/>
                </a:lnTo>
                <a:lnTo>
                  <a:pt x="0" y="5910326"/>
                </a:lnTo>
                <a:lnTo>
                  <a:pt x="482726" y="5910326"/>
                </a:lnTo>
                <a:lnTo>
                  <a:pt x="4827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268349" y="935227"/>
            <a:ext cx="675385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GOALS </a:t>
            </a:r>
            <a:r>
              <a:rPr lang="en-US" sz="2000" b="1" u="sng" spc="-10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THERAPY FOR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ULCERATIVE</a:t>
            </a:r>
            <a:r>
              <a:rPr lang="en-US" sz="2000" b="1" u="sng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COLITIS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5434" y="2410205"/>
            <a:ext cx="8124825" cy="2271776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Ulcerative Colitis cannot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be cured by</a:t>
            </a:r>
            <a:r>
              <a:rPr sz="1600" spc="8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medicine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Thus 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goals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of therapy</a:t>
            </a:r>
            <a:r>
              <a:rPr sz="1600" spc="2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includes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1135"/>
              </a:spcBef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Inducing remission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(Reducing the symptoms of </a:t>
            </a:r>
            <a:r>
              <a:rPr sz="1600" spc="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sz="1600" spc="4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disease)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994"/>
              </a:spcBef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Maintaining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remission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(Maintaining a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long symptoms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free</a:t>
            </a:r>
            <a:r>
              <a:rPr sz="1600" spc="5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period)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1010"/>
              </a:spcBef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Restoring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and maintaining</a:t>
            </a:r>
            <a:r>
              <a:rPr sz="1600" spc="3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nutrition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994"/>
              </a:spcBef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Maintaining patient’s quality of</a:t>
            </a:r>
            <a:r>
              <a:rPr sz="1600" spc="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life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81750"/>
            <a:ext cx="12192000" cy="476250"/>
          </a:xfrm>
          <a:custGeom>
            <a:avLst/>
            <a:gdLst/>
            <a:ahLst/>
            <a:cxnLst/>
            <a:rect l="l" t="t" r="r" b="b"/>
            <a:pathLst>
              <a:path w="12192000" h="476250">
                <a:moveTo>
                  <a:pt x="0" y="476250"/>
                </a:moveTo>
                <a:lnTo>
                  <a:pt x="12192000" y="476250"/>
                </a:lnTo>
                <a:lnTo>
                  <a:pt x="12192000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09272" y="471423"/>
            <a:ext cx="483234" cy="5910580"/>
          </a:xfrm>
          <a:custGeom>
            <a:avLst/>
            <a:gdLst/>
            <a:ahLst/>
            <a:cxnLst/>
            <a:rect l="l" t="t" r="r" b="b"/>
            <a:pathLst>
              <a:path w="483234" h="5910580">
                <a:moveTo>
                  <a:pt x="482726" y="0"/>
                </a:moveTo>
                <a:lnTo>
                  <a:pt x="0" y="0"/>
                </a:lnTo>
                <a:lnTo>
                  <a:pt x="0" y="5910326"/>
                </a:lnTo>
                <a:lnTo>
                  <a:pt x="482726" y="5910326"/>
                </a:lnTo>
                <a:lnTo>
                  <a:pt x="4827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33932" y="887984"/>
            <a:ext cx="516255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WHAT IS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USED TO TREAT</a:t>
            </a:r>
            <a:r>
              <a:rPr lang="en-US" sz="2000" b="1" u="sng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UC?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28800" y="1981200"/>
            <a:ext cx="6626860" cy="3536224"/>
          </a:xfrm>
          <a:prstGeom prst="rect">
            <a:avLst/>
          </a:prstGeom>
        </p:spPr>
        <p:txBody>
          <a:bodyPr vert="horz" wrap="square" lIns="0" tIns="17970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415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sz="1600" spc="17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therapy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1130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4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Mesalazine/Mesalamine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994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8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Corticosteroids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1010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8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Immunomodulators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1000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8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Ciclosporin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994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8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Infliximab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869"/>
              </a:spcBef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15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Surgery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09272" y="471423"/>
            <a:ext cx="483234" cy="5910580"/>
          </a:xfrm>
          <a:custGeom>
            <a:avLst/>
            <a:gdLst/>
            <a:ahLst/>
            <a:cxnLst/>
            <a:rect l="l" t="t" r="r" b="b"/>
            <a:pathLst>
              <a:path w="483234" h="5910580">
                <a:moveTo>
                  <a:pt x="482726" y="0"/>
                </a:moveTo>
                <a:lnTo>
                  <a:pt x="0" y="0"/>
                </a:lnTo>
                <a:lnTo>
                  <a:pt x="0" y="5910326"/>
                </a:lnTo>
                <a:lnTo>
                  <a:pt x="482726" y="5910326"/>
                </a:lnTo>
                <a:lnTo>
                  <a:pt x="4827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398252" y="0"/>
            <a:ext cx="765048" cy="12085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437876" y="0"/>
            <a:ext cx="685800" cy="1143000"/>
          </a:xfrm>
          <a:custGeom>
            <a:avLst/>
            <a:gdLst/>
            <a:ahLst/>
            <a:cxnLst/>
            <a:rect l="l" t="t" r="r" b="b"/>
            <a:pathLst>
              <a:path w="685800" h="1143000">
                <a:moveTo>
                  <a:pt x="0" y="1143000"/>
                </a:moveTo>
                <a:lnTo>
                  <a:pt x="685800" y="1143000"/>
                </a:lnTo>
                <a:lnTo>
                  <a:pt x="6858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B311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33932" y="887984"/>
            <a:ext cx="340614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DIGESTIVE</a:t>
            </a:r>
            <a:r>
              <a:rPr lang="en-US" sz="2000" b="1" u="sng" spc="-6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SYSTEM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61771" y="2226691"/>
            <a:ext cx="5076190" cy="7066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95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IBD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affects the digestive  system. Before we learn about  the disease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lets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revise the  parts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digestive</a:t>
            </a:r>
            <a:r>
              <a:rPr sz="1600" spc="-3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system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69379" y="0"/>
            <a:ext cx="5265421" cy="6400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81750"/>
            <a:ext cx="12192000" cy="476250"/>
          </a:xfrm>
          <a:custGeom>
            <a:avLst/>
            <a:gdLst/>
            <a:ahLst/>
            <a:cxnLst/>
            <a:rect l="l" t="t" r="r" b="b"/>
            <a:pathLst>
              <a:path w="12192000" h="476250">
                <a:moveTo>
                  <a:pt x="0" y="476250"/>
                </a:moveTo>
                <a:lnTo>
                  <a:pt x="12192000" y="476250"/>
                </a:lnTo>
                <a:lnTo>
                  <a:pt x="12192000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709272" y="471423"/>
            <a:ext cx="483234" cy="5910580"/>
          </a:xfrm>
          <a:custGeom>
            <a:avLst/>
            <a:gdLst/>
            <a:ahLst/>
            <a:cxnLst/>
            <a:rect l="l" t="t" r="r" b="b"/>
            <a:pathLst>
              <a:path w="483234" h="5910580">
                <a:moveTo>
                  <a:pt x="482726" y="0"/>
                </a:moveTo>
                <a:lnTo>
                  <a:pt x="0" y="0"/>
                </a:lnTo>
                <a:lnTo>
                  <a:pt x="0" y="5910326"/>
                </a:lnTo>
                <a:lnTo>
                  <a:pt x="482726" y="5910326"/>
                </a:lnTo>
                <a:lnTo>
                  <a:pt x="4827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13003" y="887984"/>
            <a:ext cx="832294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WHAT IS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THE FIRST LINE OF TREATMENT FOR UC?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8203" y="2102352"/>
            <a:ext cx="10886440" cy="2687274"/>
          </a:xfrm>
          <a:prstGeom prst="rect">
            <a:avLst/>
          </a:prstGeom>
        </p:spPr>
        <p:txBody>
          <a:bodyPr vert="horz" wrap="square" lIns="0" tIns="179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15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15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Flares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1135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flare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goal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to get 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symptoms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under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control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as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soon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sz="1600" spc="16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possible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994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Hence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corticosteroids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are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used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along with</a:t>
            </a:r>
            <a:r>
              <a:rPr sz="1600" spc="13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mesalamine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15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Remission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1135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 remission safe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and effective drugs are</a:t>
            </a:r>
            <a:r>
              <a:rPr sz="1600" spc="5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used.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994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Here,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mesalamine 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preferred and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used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 most UC</a:t>
            </a:r>
            <a:r>
              <a:rPr sz="1600" spc="5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patients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756285" marR="948055" indent="-287020">
              <a:lnSpc>
                <a:spcPct val="100000"/>
              </a:lnSpc>
              <a:spcBef>
                <a:spcPts val="1005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 patient will use other drugs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only if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they are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not responding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well to 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mesalamine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20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81750"/>
            <a:ext cx="12192000" cy="476250"/>
          </a:xfrm>
          <a:custGeom>
            <a:avLst/>
            <a:gdLst/>
            <a:ahLst/>
            <a:cxnLst/>
            <a:rect l="l" t="t" r="r" b="b"/>
            <a:pathLst>
              <a:path w="12192000" h="476250">
                <a:moveTo>
                  <a:pt x="0" y="476250"/>
                </a:moveTo>
                <a:lnTo>
                  <a:pt x="12192000" y="476250"/>
                </a:lnTo>
                <a:lnTo>
                  <a:pt x="12192000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09272" y="471423"/>
            <a:ext cx="483234" cy="5910580"/>
          </a:xfrm>
          <a:custGeom>
            <a:avLst/>
            <a:gdLst/>
            <a:ahLst/>
            <a:cxnLst/>
            <a:rect l="l" t="t" r="r" b="b"/>
            <a:pathLst>
              <a:path w="483234" h="5910580">
                <a:moveTo>
                  <a:pt x="482726" y="0"/>
                </a:moveTo>
                <a:lnTo>
                  <a:pt x="0" y="0"/>
                </a:lnTo>
                <a:lnTo>
                  <a:pt x="0" y="5910326"/>
                </a:lnTo>
                <a:lnTo>
                  <a:pt x="482726" y="5910326"/>
                </a:lnTo>
                <a:lnTo>
                  <a:pt x="4827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233932" y="935227"/>
            <a:ext cx="7638415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1600" b="1" u="sng" spc="-5" dirty="0" smtClean="0">
                <a:latin typeface="Times New Roman" pitchFamily="18" charset="0"/>
                <a:cs typeface="Times New Roman" pitchFamily="18" charset="0"/>
              </a:rPr>
              <a:t>WHAT </a:t>
            </a:r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1600" b="1" u="sng" spc="-5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FORMULATIONS OF</a:t>
            </a:r>
            <a:r>
              <a:rPr lang="en-US" sz="1600" b="1" u="sng" spc="-6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MESALAMINE?</a:t>
            </a:r>
            <a:endParaRPr lang="en-US" sz="1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6750" y="2102352"/>
            <a:ext cx="8352790" cy="4002378"/>
          </a:xfrm>
          <a:prstGeom prst="rect">
            <a:avLst/>
          </a:prstGeom>
        </p:spPr>
        <p:txBody>
          <a:bodyPr vert="horz" wrap="square" lIns="0" tIns="17970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415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Oral</a:t>
            </a:r>
            <a:r>
              <a:rPr sz="1600" spc="-39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Mesalamine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265">
              <a:lnSpc>
                <a:spcPct val="150000"/>
              </a:lnSpc>
              <a:spcBef>
                <a:spcPts val="1135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Used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for all types of</a:t>
            </a:r>
            <a:r>
              <a:rPr sz="1600" spc="8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UC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875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15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Suppositories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265">
              <a:lnSpc>
                <a:spcPct val="150000"/>
              </a:lnSpc>
              <a:spcBef>
                <a:spcPts val="1130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Used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sz="1600" spc="8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proctitis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865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Foam</a:t>
            </a:r>
            <a:r>
              <a:rPr sz="1600" spc="-40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enema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265">
              <a:lnSpc>
                <a:spcPct val="150000"/>
              </a:lnSpc>
              <a:spcBef>
                <a:spcPts val="1130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Used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proctitis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12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proctosigmoiditis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869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Liquid</a:t>
            </a:r>
            <a:r>
              <a:rPr sz="1600" spc="-38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enema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265">
              <a:lnSpc>
                <a:spcPct val="150000"/>
              </a:lnSpc>
              <a:spcBef>
                <a:spcPts val="1135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Used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proctitis, proctosigmoiditis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left sided</a:t>
            </a:r>
            <a:r>
              <a:rPr sz="1600" spc="23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colitis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066800" y="228600"/>
          <a:ext cx="10515600" cy="6101077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762000"/>
                <a:gridCol w="3352800"/>
                <a:gridCol w="3505200"/>
                <a:gridCol w="2895600"/>
              </a:tblGrid>
              <a:tr h="4060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Sl. No 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Drug 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Dosage for active disease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Maintenance</a:t>
                      </a:r>
                      <a:r>
                        <a:rPr lang="en-US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therapy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60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Sulfasalazine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(PO)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4-6g/day QID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2-4 g/day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60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 </a:t>
                      </a:r>
                      <a:r>
                        <a:rPr lang="en-US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Aminosalicylic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acid (PO)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2-4.8 g/day TID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1.2-2.4g/day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60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 </a:t>
                      </a:r>
                      <a:r>
                        <a:rPr lang="en-US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Aminosalicylic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acid (suppository)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1.000mg/day OID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500mg OID/ BID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60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 </a:t>
                      </a:r>
                      <a:r>
                        <a:rPr lang="en-US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Aminosalicylic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acid (enema)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1-4gm/day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2-4g daily to</a:t>
                      </a:r>
                      <a:r>
                        <a:rPr lang="en-US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every 3hr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60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Hydrocortisone enema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100mg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--------------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60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10% form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90mg OID/ BID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---------------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60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Prednisone (PO)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40-60mg/day until</a:t>
                      </a:r>
                      <a:r>
                        <a:rPr lang="en-US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clinical improvement then taper by 5- 10mg per week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---------------</a:t>
                      </a:r>
                    </a:p>
                    <a:p>
                      <a:pPr algn="ctr"/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60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Methylprednisolone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(IV)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40-60mg/day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---------------</a:t>
                      </a:r>
                    </a:p>
                  </a:txBody>
                  <a:tcPr/>
                </a:tc>
              </a:tr>
              <a:tr h="4060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Infliximal</a:t>
                      </a:r>
                      <a:r>
                        <a:rPr lang="en-US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(IV)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5-10mg/kg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5- 10mg/kg every 4-8 wks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60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Azathioprine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(PO)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------------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1.5-2.5 mg/ka/day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60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Cyclosporine (IV)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2-4 mg/kg/day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---------------</a:t>
                      </a:r>
                    </a:p>
                  </a:txBody>
                  <a:tcPr/>
                </a:tc>
              </a:tr>
              <a:tr h="4060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Lactobacillus G (PO)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----------------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18*10 9 viable bacteria/ day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6009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E. Coli 1917</a:t>
                      </a:r>
                      <a:r>
                        <a:rPr lang="en-US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(PO)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----------------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2.5 -25*10 9 viable bacteria/ day 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TREATMENT ALGORITHM</a:t>
            </a:r>
            <a:endParaRPr lang="en-US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uc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533400"/>
            <a:ext cx="10439400" cy="571500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CROHN’S DISEASE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Crohn’s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is an idiopathic, chronic,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transmural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inflammatory process of the bowel that can affect any part of the gastro intestinal tract from the mouth to the anus.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Most cases involve the small bowel, particularly the terminal ileum.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EPIDEMOLOGY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Higher number of cases of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Crohn’s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found in western industrialized nations. 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Males and females are equally affected.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Smokers are three times more likely to develop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disease. </a:t>
            </a:r>
          </a:p>
          <a:p>
            <a:pPr algn="just">
              <a:lnSpc>
                <a:spcPct val="15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affects between 400,000 and 600,000 people in North America.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Prevalence estimates for Northern Europe have ranged from 27–48 per 100,000. </a:t>
            </a:r>
          </a:p>
          <a:p>
            <a:pPr algn="just">
              <a:lnSpc>
                <a:spcPct val="15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tends to present initially in the teens and twenties. </a:t>
            </a:r>
          </a:p>
          <a:p>
            <a:pPr algn="just">
              <a:lnSpc>
                <a:spcPct val="15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Malathi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Shivabalan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reported CD cases in Southern India.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CLASSIFICATION OF CD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On the area of the gastrointestinal tract which it affects: </a:t>
            </a:r>
          </a:p>
          <a:p>
            <a:pPr>
              <a:lnSpc>
                <a:spcPct val="150000"/>
              </a:lnSpc>
            </a:pP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Ileocolic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disease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: Affects both the ileum and the large intestine (50%) </a:t>
            </a:r>
          </a:p>
          <a:p>
            <a:pPr>
              <a:lnSpc>
                <a:spcPct val="150000"/>
              </a:lnSpc>
            </a:pP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ileitis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: Affects the ileum only (30%) </a:t>
            </a:r>
          </a:p>
          <a:p>
            <a:pPr>
              <a:lnSpc>
                <a:spcPct val="150000"/>
              </a:lnSpc>
            </a:pP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colitis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: Affects the large intestine, accounts for the remaining twenty percent of cases.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CLASSIFICATION OF CD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On the behavior of disease as it progresses: </a:t>
            </a:r>
          </a:p>
          <a:p>
            <a:pPr>
              <a:lnSpc>
                <a:spcPct val="150000"/>
              </a:lnSpc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Stricturing disease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causes narrowing of the bowel which may lead to bowel obstruction or changes in the caliber of the feces.</a:t>
            </a:r>
          </a:p>
          <a:p>
            <a:pPr>
              <a:lnSpc>
                <a:spcPct val="150000"/>
              </a:lnSpc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Penetrating disease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creates abnormal passage ways between the bowel and other structures such as the skin. </a:t>
            </a:r>
          </a:p>
          <a:p>
            <a:pPr>
              <a:lnSpc>
                <a:spcPct val="150000"/>
              </a:lnSpc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Inflammatory disease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causes inflammation without causing strictures or fistulae.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CLINICAL PRESENTATION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GASTROINTESTINAL SYMPTOMS: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Abdominal pain,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diarrhoea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flatulence, bloating,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perianal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discomfort .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People who have had surgery often end up with short bowel syndrome of the gastrointestinal tract.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Ileitis results in large volume watery feces &amp; colitis result in a smaller volume of feces of higher frequency.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 severe cases, an individual may have more than 20 bowel movements per day and may need to awaken at night to defecate.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mouth may be affected by non-healing sores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aphthous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ulcers).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Difficulty in swallowing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dysphagia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81750"/>
            <a:ext cx="12192000" cy="476250"/>
          </a:xfrm>
          <a:custGeom>
            <a:avLst/>
            <a:gdLst/>
            <a:ahLst/>
            <a:cxnLst/>
            <a:rect l="l" t="t" r="r" b="b"/>
            <a:pathLst>
              <a:path w="12192000" h="476250">
                <a:moveTo>
                  <a:pt x="0" y="476250"/>
                </a:moveTo>
                <a:lnTo>
                  <a:pt x="12192000" y="476250"/>
                </a:lnTo>
                <a:lnTo>
                  <a:pt x="12192000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09272" y="471423"/>
            <a:ext cx="483234" cy="5910580"/>
          </a:xfrm>
          <a:custGeom>
            <a:avLst/>
            <a:gdLst/>
            <a:ahLst/>
            <a:cxnLst/>
            <a:rect l="l" t="t" r="r" b="b"/>
            <a:pathLst>
              <a:path w="483234" h="5910580">
                <a:moveTo>
                  <a:pt x="482726" y="0"/>
                </a:moveTo>
                <a:lnTo>
                  <a:pt x="0" y="0"/>
                </a:lnTo>
                <a:lnTo>
                  <a:pt x="0" y="5910326"/>
                </a:lnTo>
                <a:lnTo>
                  <a:pt x="482726" y="5910326"/>
                </a:lnTo>
                <a:lnTo>
                  <a:pt x="4827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819400" y="457200"/>
            <a:ext cx="50292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LARGE</a:t>
            </a:r>
            <a:r>
              <a:rPr lang="en-US" sz="2000" b="1" u="sng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INTESTINE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1587" y="2275713"/>
            <a:ext cx="492633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One form of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IBD,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ulcerative colitis affects  only 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large</a:t>
            </a:r>
            <a:r>
              <a:rPr sz="1600" spc="-3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intestine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1587" y="3013710"/>
            <a:ext cx="540512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4965" algn="l"/>
              </a:tabLst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spc="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parts of </a:t>
            </a:r>
            <a:r>
              <a:rPr sz="1600" spc="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large intestine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are</a:t>
            </a:r>
            <a:r>
              <a:rPr sz="1600" spc="-4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important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1587" y="3192627"/>
            <a:ext cx="5376545" cy="2646237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095"/>
              </a:spcBef>
            </a:pP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remember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order these are parts of 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large</a:t>
            </a:r>
            <a:r>
              <a:rPr sz="1600" spc="-3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intestine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1065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 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Ascending</a:t>
            </a:r>
            <a:r>
              <a:rPr sz="1600" spc="-12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colon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1005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 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Transverse</a:t>
            </a:r>
            <a:r>
              <a:rPr sz="1600" spc="-17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colon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1000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Descending</a:t>
            </a:r>
            <a:r>
              <a:rPr sz="1600" spc="-7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colon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994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Sigmoid</a:t>
            </a:r>
            <a:r>
              <a:rPr sz="1600" spc="-7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colon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00000"/>
              </a:lnSpc>
              <a:spcBef>
                <a:spcPts val="1010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26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Rectum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788153" y="990600"/>
            <a:ext cx="6403847" cy="51404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SYSTEMIC SYMPTOMS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Up to 30% of children with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have retardation of growth.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Among older individuals,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may manifest as weight loss related to decreased food intake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People with extensive small intestine disease also have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malabsorption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of carbohydrates or lipids, which can further exacerbate weight loss.</a:t>
            </a:r>
          </a:p>
          <a:p>
            <a:pPr>
              <a:lnSpc>
                <a:spcPct val="150000"/>
              </a:lnSpc>
              <a:buNone/>
            </a:pPr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EXTRAINTESTINAL SYMPTOMS</a:t>
            </a:r>
          </a:p>
          <a:p>
            <a:pPr>
              <a:lnSpc>
                <a:spcPct val="15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also increases the risk of blood clots; painful swelling of the lower legs can be a sign of deep venous thrombosis.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Difficult breathing may be a result of pulmonary embolism.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Autoimmune hemolytic anemia, a condition in which the immune system attacks the red blood cells.</a:t>
            </a:r>
            <a:endParaRPr lang="en-US" sz="16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ETIOLOGY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GENETICS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514350" indent="-514350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disease runs in families then 30 times more likely to develop CD.</a:t>
            </a:r>
          </a:p>
          <a:p>
            <a:pPr marL="514350" indent="-514350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Mutations in the NOD2 /CARD15 gene are associated with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disease.</a:t>
            </a:r>
          </a:p>
          <a:p>
            <a:pPr marL="514350" indent="-514350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Over 30 genes that show genetics play a role in the disease, either directly through causation or indirectly as with a mediator variable.</a:t>
            </a:r>
          </a:p>
          <a:p>
            <a:pPr marL="514350" indent="-514350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Anomalies in the XBP1 gene have recently been identified as a factor, pointing towards a role for the unfolded protein response pathway of the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endoplasmatic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reticulum in inflammatory bowel diseases.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2. ENVIRONMENTAL FACTORS: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Smoking has been shown to increase the risk of the return of active disease, or "flares".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Hormonal contraception in the US in the 1960s is linked with a dramatic increase in the incidence rate of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disease.</a:t>
            </a:r>
          </a:p>
          <a:p>
            <a:pPr>
              <a:lnSpc>
                <a:spcPct val="150000"/>
              </a:lnSpc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3. IMMUNE SYSTEM:</a:t>
            </a:r>
          </a:p>
          <a:p>
            <a:pPr>
              <a:lnSpc>
                <a:spcPct val="15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is thought to be an autoimmune disease, with inflammation stimulated by an over-active Th1 cytokine response.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Recent gene to be implicated in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is ATG16L1, which may induce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autophagy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and hinder the body's ability to attack invasive bacteria.</a:t>
            </a:r>
          </a:p>
          <a:p>
            <a:pPr>
              <a:lnSpc>
                <a:spcPct val="150000"/>
              </a:lnSpc>
              <a:buNone/>
            </a:pP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4. MICROBES: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A.V. Singh et al. have suggested that Mycobacterium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avium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subspecies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paratuberculosis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(MAP) were identified in 100% of subjects with CD ;75% of attendants of MAP infected animals were positive.</a:t>
            </a:r>
          </a:p>
          <a:p>
            <a:pPr>
              <a:lnSpc>
                <a:spcPct val="15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Psychrotrophic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bacteria such as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Yersinia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spp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Listeria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spp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contribute to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Crohn’s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10515600" cy="549275"/>
          </a:xfrm>
        </p:spPr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PATHOPHYSIOLOGY OF CD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33</a:t>
            </a:fld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8200" y="838200"/>
            <a:ext cx="2575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Antigenic stimulation</a:t>
            </a:r>
          </a:p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Microbial/dietary antigen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8200" y="1828800"/>
            <a:ext cx="1831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Intestinal mucosa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9600" y="2667000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Physiological  inflammation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62400" y="3657600"/>
            <a:ext cx="1397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Normal host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4495800"/>
            <a:ext cx="221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Limited inflammation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95600" y="5257800"/>
            <a:ext cx="2846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Healing with no tissue injury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0" y="36576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Susceptible host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67400" y="4572000"/>
            <a:ext cx="2720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Uncontrolled inflammation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7400" y="5257800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Extensive tissue injury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29600" y="1752600"/>
            <a:ext cx="2064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Gut immune system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15400" y="2971800"/>
            <a:ext cx="2245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Genetic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predispostion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15400" y="4191000"/>
            <a:ext cx="2238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Environmental factors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753600" y="5257800"/>
            <a:ext cx="1631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Crohn’s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disease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5638800" y="1447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>
            <a:off x="5715000" y="2209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4572000" y="2971800"/>
            <a:ext cx="304800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6705600" y="2971800"/>
            <a:ext cx="3048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>
            <a:off x="4495800" y="3962400"/>
            <a:ext cx="3810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own Arrow 24"/>
          <p:cNvSpPr/>
          <p:nvPr/>
        </p:nvSpPr>
        <p:spPr>
          <a:xfrm>
            <a:off x="4495800" y="4800600"/>
            <a:ext cx="3048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wn Arrow 25"/>
          <p:cNvSpPr/>
          <p:nvPr/>
        </p:nvSpPr>
        <p:spPr>
          <a:xfrm>
            <a:off x="6705600" y="4038600"/>
            <a:ext cx="3810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/>
          <p:cNvSpPr/>
          <p:nvPr/>
        </p:nvSpPr>
        <p:spPr>
          <a:xfrm>
            <a:off x="6705600" y="48768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8077200" y="5334000"/>
            <a:ext cx="15240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Left Arrow 28"/>
          <p:cNvSpPr/>
          <p:nvPr/>
        </p:nvSpPr>
        <p:spPr>
          <a:xfrm>
            <a:off x="6553200" y="1828800"/>
            <a:ext cx="1600200" cy="304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Arrow Connector 36"/>
          <p:cNvCxnSpPr>
            <a:stCxn id="17" idx="1"/>
            <a:endCxn id="13" idx="3"/>
          </p:cNvCxnSpPr>
          <p:nvPr/>
        </p:nvCxnSpPr>
        <p:spPr>
          <a:xfrm rot="10800000" flipV="1">
            <a:off x="8001000" y="3156466"/>
            <a:ext cx="9144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18" idx="1"/>
            <a:endCxn id="13" idx="3"/>
          </p:cNvCxnSpPr>
          <p:nvPr/>
        </p:nvCxnSpPr>
        <p:spPr>
          <a:xfrm rot="10800000">
            <a:off x="8001000" y="3842266"/>
            <a:ext cx="914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crohns-disease-24-6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533400"/>
            <a:ext cx="8124232" cy="579596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INTESTINAL COMPLICATIONS OF CROHN'S DISEASE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SORE OR ULCER 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cells in lining of the intestines are shed and replaced on a regular basis in a healthy body. 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When the lining of the intestine is irritated, cells may be shed more frequently, causing ulcers. 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sores and ulcers are most common in ileum, colon or rectum. 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Ulcers can be serious if they go through the intestines and damage an artery. 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This can lead to life-threatening bleeding.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5400"/>
            <a:ext cx="10515600" cy="435133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FISTULA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Sores and ulcers can become deep and form tunnel through the tissues of nearby organs: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rectum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Other parts of the intestine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bladder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vagina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skin.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These tunnels are called "fistulas," and can become infected.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Fistulas require special treatment, such as medication or even surgery.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43000"/>
            <a:ext cx="10515600" cy="435133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ABSCESS 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• An abscess is a collection of pus that has formed as a result of fistula due to an infection. 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• An abscess must be drained in order to heal or surgery may be recommended to remove the infected portion of bowel. </a:t>
            </a:r>
          </a:p>
          <a:p>
            <a:pPr algn="ctr">
              <a:lnSpc>
                <a:spcPct val="150000"/>
              </a:lnSpc>
              <a:buNone/>
            </a:pPr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BOWEL OBSTRUCTION 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• The most common complication of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is blockage of the intestine, known as a bowel obstruction occurs in up to 30 % of people.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• A bowel obstruction occurs because the disease tends to thicken the intestinal wall with swelling and scar tissue, narrowing or even blocking the passage.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CANCER</a:t>
            </a:r>
          </a:p>
          <a:p>
            <a:pPr>
              <a:lnSpc>
                <a:spcPct val="15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may increase risk of developing cancer.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If the inflammation is mainly in small intestine, risk of cancer of the small intestine is increased.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risk of cancer gets higher as great as 32 times the normal rate if the whole colon is involved.</a:t>
            </a:r>
          </a:p>
          <a:p>
            <a:pPr algn="ctr">
              <a:lnSpc>
                <a:spcPct val="150000"/>
              </a:lnSpc>
              <a:buNone/>
            </a:pPr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PERFORATION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 perforation is a hole in the bowel.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size, location, and seriousness of the hole can vary.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Small perforations often seal themselves off.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More serious bowel perforations may require a surgery and removal of the damaged area.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TOXIC MEGACOLON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More serious complications of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is called "toxic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megacolon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," which occurs when the large intestine stops working and expands suddenly.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This can cause it to bleed excessively, or even rupture which can be very dangerous.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81750"/>
            <a:ext cx="12192000" cy="476250"/>
          </a:xfrm>
          <a:custGeom>
            <a:avLst/>
            <a:gdLst/>
            <a:ahLst/>
            <a:cxnLst/>
            <a:rect l="l" t="t" r="r" b="b"/>
            <a:pathLst>
              <a:path w="12192000" h="476250">
                <a:moveTo>
                  <a:pt x="0" y="476250"/>
                </a:moveTo>
                <a:lnTo>
                  <a:pt x="12192000" y="476250"/>
                </a:lnTo>
                <a:lnTo>
                  <a:pt x="12192000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895600" y="685800"/>
            <a:ext cx="669099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INFLAMMATORY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BOWEL</a:t>
            </a:r>
            <a:r>
              <a:rPr lang="en-US" sz="2000" b="1" u="sng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DISEASE(IBD)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2087" y="2152904"/>
            <a:ext cx="11380470" cy="18428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95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IBD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refers to recurrent chronic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diseases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that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cause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inflammation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intestines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994"/>
              </a:spcBef>
            </a:pPr>
            <a:r>
              <a:rPr sz="1600" spc="-1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There are two main types of</a:t>
            </a:r>
            <a:r>
              <a:rPr sz="1600" spc="-39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IBD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1135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Ulcerative colitis</a:t>
            </a:r>
            <a:r>
              <a:rPr sz="1600" spc="13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(UC)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469900">
              <a:lnSpc>
                <a:spcPct val="150000"/>
              </a:lnSpc>
              <a:spcBef>
                <a:spcPts val="1010"/>
              </a:spcBef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Crohn’s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disease</a:t>
            </a:r>
            <a:r>
              <a:rPr sz="1600" spc="7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(CD)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191000" y="3733800"/>
            <a:ext cx="1871472" cy="19933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922765" y="3581400"/>
            <a:ext cx="2269235" cy="23058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48400" y="4343400"/>
            <a:ext cx="3406140" cy="721360"/>
          </a:xfrm>
          <a:custGeom>
            <a:avLst/>
            <a:gdLst/>
            <a:ahLst/>
            <a:cxnLst/>
            <a:rect l="l" t="t" r="r" b="b"/>
            <a:pathLst>
              <a:path w="3406140" h="721360">
                <a:moveTo>
                  <a:pt x="3046221" y="0"/>
                </a:moveTo>
                <a:lnTo>
                  <a:pt x="3046221" y="180212"/>
                </a:lnTo>
                <a:lnTo>
                  <a:pt x="0" y="180212"/>
                </a:lnTo>
                <a:lnTo>
                  <a:pt x="0" y="540638"/>
                </a:lnTo>
                <a:lnTo>
                  <a:pt x="3046221" y="540638"/>
                </a:lnTo>
                <a:lnTo>
                  <a:pt x="3046221" y="720851"/>
                </a:lnTo>
                <a:lnTo>
                  <a:pt x="3406140" y="360425"/>
                </a:lnTo>
                <a:lnTo>
                  <a:pt x="3046221" y="0"/>
                </a:lnTo>
                <a:close/>
              </a:path>
            </a:pathLst>
          </a:custGeom>
          <a:solidFill>
            <a:srgbClr val="F9C5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22135" y="5337047"/>
            <a:ext cx="3406140" cy="721360"/>
          </a:xfrm>
          <a:custGeom>
            <a:avLst/>
            <a:gdLst/>
            <a:ahLst/>
            <a:cxnLst/>
            <a:rect l="l" t="t" r="r" b="b"/>
            <a:pathLst>
              <a:path w="3406140" h="721360">
                <a:moveTo>
                  <a:pt x="0" y="180212"/>
                </a:moveTo>
                <a:lnTo>
                  <a:pt x="3046221" y="180212"/>
                </a:lnTo>
                <a:lnTo>
                  <a:pt x="3046221" y="0"/>
                </a:lnTo>
                <a:lnTo>
                  <a:pt x="3406140" y="360425"/>
                </a:lnTo>
                <a:lnTo>
                  <a:pt x="3046221" y="720851"/>
                </a:lnTo>
                <a:lnTo>
                  <a:pt x="3046221" y="540638"/>
                </a:lnTo>
                <a:lnTo>
                  <a:pt x="0" y="540638"/>
                </a:lnTo>
                <a:lnTo>
                  <a:pt x="0" y="18021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419600" y="5791200"/>
            <a:ext cx="1524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Normal</a:t>
            </a:r>
            <a:r>
              <a:rPr sz="1800" b="1" spc="-6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Colon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0134600" y="5867400"/>
            <a:ext cx="1853564" cy="327660"/>
          </a:xfrm>
          <a:custGeom>
            <a:avLst/>
            <a:gdLst/>
            <a:ahLst/>
            <a:cxnLst/>
            <a:rect l="l" t="t" r="r" b="b"/>
            <a:pathLst>
              <a:path w="1853565" h="327659">
                <a:moveTo>
                  <a:pt x="1853183" y="327658"/>
                </a:moveTo>
                <a:lnTo>
                  <a:pt x="1853183" y="0"/>
                </a:lnTo>
                <a:lnTo>
                  <a:pt x="0" y="0"/>
                </a:lnTo>
                <a:lnTo>
                  <a:pt x="0" y="327658"/>
                </a:lnTo>
                <a:lnTo>
                  <a:pt x="1853183" y="3276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0210800" y="5867400"/>
            <a:ext cx="16757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Inflamed</a:t>
            </a:r>
            <a:r>
              <a:rPr sz="1800" b="1" spc="-4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Colon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SYSTEMIC COMPLICATIONS OF CROHN'S DISEASE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OSTEOPOROSIS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Osteoporosis is a threat to people with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because of: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Low calcium and vitamin D intake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Poor absorption of nutrients in the body 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use of corticosteroids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 a cohort study of 6207 patients with chronic inflammatory bowel disease, osteoporotic fractures were found in 25% of patients and vertebral fractures in 7%; in addition, the age at fracture occurrence was 10–15 years younger than in healthy controls. A 40% increase in the fracture risk has been reported in patients with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Crohn’s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disease.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Similarly, Klaus et al. reported that 22% of 293 patients with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Crohn’s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had one or more vertebral fractures and that 35% of patients with vertebral fractures were younger than 30 years of age.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JOINT PROBLEMS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Up to 25 percent of people with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will have joint complications.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This may include intermittent joint tenderness or arthritis include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ankylosing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spondylitis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150000"/>
              </a:lnSpc>
              <a:buNone/>
            </a:pPr>
            <a:r>
              <a:rPr lang="en-US" sz="1600" b="1" u="sng" dirty="0" smtClean="0">
                <a:latin typeface="Times New Roman" pitchFamily="18" charset="0"/>
                <a:cs typeface="Times New Roman" pitchFamily="18" charset="0"/>
              </a:rPr>
              <a:t>SKIN PROBLEMS</a:t>
            </a:r>
          </a:p>
          <a:p>
            <a:pPr>
              <a:lnSpc>
                <a:spcPct val="15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Erythema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nodosum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presents as red nodules on the shins is due to inflammation of the underlying subcutaneous tissue and is characterized by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septal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panniculitis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Skin complications occur in about 15 percent of people with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Pyoderma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gangrenosum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is a painful ulcerating nodule.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Clubbing, a deformity of the ends of the fingers, also be a result of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disease.</a:t>
            </a:r>
            <a:endParaRPr lang="en-US" sz="16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62000"/>
            <a:ext cx="10515600" cy="5414963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en-US" sz="1800" b="1" u="sng" dirty="0" smtClean="0">
                <a:latin typeface="Times New Roman" pitchFamily="18" charset="0"/>
                <a:cs typeface="Times New Roman" pitchFamily="18" charset="0"/>
              </a:rPr>
              <a:t>EYE PROBLEMS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Eye complications occur in about 5 percent of people with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disease. These include: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Iritis (inflammation of the colored part of the eyes)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Uveitis (inflammation of the middle layer of the eye)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Episcleritis (inflammation of the white part of the eyes)</a:t>
            </a:r>
            <a:endParaRPr lang="en-US" sz="1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None/>
            </a:pPr>
            <a:endParaRPr lang="en-US" sz="1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DIAGNOSIS</a:t>
            </a:r>
            <a:endParaRPr lang="en-US" sz="2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disease does not diagnose with complete certainty.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 colonoscopy is 70% effective in diagnosing the disease via direct visualization of the colon and the terminal ileum.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Capsule endoscopy help in endoscopic diagnosis.</a:t>
            </a:r>
          </a:p>
          <a:p>
            <a:pPr algn="just"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30% of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disease involves only the ileum,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cannulation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of the terminal ileum is required in making the diagnosis.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RADIOLOGIC TESTS</a:t>
            </a:r>
            <a:endParaRPr lang="en-US" sz="2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 barium X-ray where barium sulfate suspension is ingested and fluoroscopic images of the bowel are taken to check inflammation and narrowing of the small bowel.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Identifying anatomical abnormalities when strictures of the colon are too small for 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colonoscope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to pass through, or in the detection of colonic fistulae.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BLOOD TESTS</a:t>
            </a:r>
            <a:endParaRPr lang="en-US" sz="2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49577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 complete blood count may reveal anemia caused either by blood loss or vitamin B12 deficiency.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Erythrocyte sedimentation rate(ESR) and C-reactive protein measurements can also be useful to check the degree of inflammation.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Testing for anti-</a:t>
            </a:r>
            <a:r>
              <a:rPr lang="en-US" sz="1800" i="1" dirty="0" err="1" smtClean="0">
                <a:latin typeface="Times New Roman" pitchFamily="18" charset="0"/>
                <a:cs typeface="Times New Roman" pitchFamily="18" charset="0"/>
              </a:rPr>
              <a:t>Saccharomyces</a:t>
            </a: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 dirty="0" err="1" smtClean="0">
                <a:latin typeface="Times New Roman" pitchFamily="18" charset="0"/>
                <a:cs typeface="Times New Roman" pitchFamily="18" charset="0"/>
              </a:rPr>
              <a:t>cerevisiae</a:t>
            </a: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 antibodies (ASCA)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and anti-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neutrophil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cytoplasmic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antibodies (ANCA) has been evaluated to identify inflammation of the intestine.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CROHN'S DISEASE &amp; ULCERATIVE COLITIS</a:t>
            </a:r>
            <a:endParaRPr lang="en-US" sz="2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Ulcerative colitis mimics the symptoms of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disease, as both are inflammatory bowel diseases that can affect the colon.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Sometimes its not possible to tell the difference, in those case the disease is classified as indeterminate colitis.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TREATMENT</a:t>
            </a:r>
            <a:endParaRPr lang="en-US" sz="2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Remission may be prolonged in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Crohn’s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Symptoms controlled with medication, lifestyle changes and surgery.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Adequately controlled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may not significantly restrict daily living.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Treatment for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 is only when symptoms are active and involve first treating the acute problem, then maintaining remission.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MEDICATION</a:t>
            </a:r>
            <a:endParaRPr lang="en-US" sz="2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8204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Antibiotics use to reduce inflammation 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Prolonged use of corticosteroids has significant side.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Alternatives include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aminosalicylates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alone, though only a minority are able to maintain the treatment, and many require immunosuppressive drugs.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MEDICINE USED IN TREATMENT OF CROHN'S DISEASE</a:t>
            </a:r>
            <a:endParaRPr lang="en-US" sz="2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10515600" cy="45005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5-aminosalicylic acid (5-ASA)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Prednisone and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methylprednisolone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Immunomodulators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such as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azathioprine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mercaptopurine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methotrexate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infliximab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adalimumab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Hydrocortisone should be used in severe attacks of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disease.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268349" y="887984"/>
            <a:ext cx="628396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DIFFERENCE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BETWEEN </a:t>
            </a: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CD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en-US" sz="2000" b="1" u="sng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UC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6750" y="2314569"/>
            <a:ext cx="6378575" cy="2143536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660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UC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affects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only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large</a:t>
            </a:r>
            <a:r>
              <a:rPr sz="1600" spc="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intestine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4965" marR="5080" indent="-342900">
              <a:lnSpc>
                <a:spcPct val="15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CD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can affect any part of the</a:t>
            </a:r>
            <a:r>
              <a:rPr sz="1600" spc="-5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gastrointestinal  tract.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But most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frequently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attacks terminal  ileum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2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colon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4965" marR="67945" indent="-342900">
              <a:lnSpc>
                <a:spcPct val="150000"/>
              </a:lnSpc>
              <a:spcBef>
                <a:spcPts val="990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Approx.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15%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of patients have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signs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that falls  between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UC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CD (indeterminate</a:t>
            </a:r>
            <a:r>
              <a:rPr sz="1600" spc="-2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colitis)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103364" y="2231134"/>
            <a:ext cx="5088635" cy="46268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MANAGEMENT OF CROHN'S DISEASE:</a:t>
            </a:r>
            <a:endParaRPr lang="en-US" sz="20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Content Placeholder 5" descr="Algorithm-for-the-treatment-of-active-Crohns-disease-5-ASA-5-aminosalicylic-acid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676400"/>
            <a:ext cx="9448800" cy="450056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LIFESTYLE CHANGES</a:t>
            </a:r>
            <a:endParaRPr lang="en-US" sz="2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Dietary adjustments, proper hydration and smoking cessation reduce symptoms.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Consume balanced diet with proper portion control &amp; eat small meals frequently instead of big meals.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Do regular exercise and take enough sleep.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Identifying foods that trigger symptoms.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SURGERY</a:t>
            </a:r>
            <a:endParaRPr lang="en-US" sz="2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49577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cannot be cured by surgery.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Surgery required in case of obstructions, fistulas and/or abscesses, or if the disease does not respond to drugs.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After the first surgery,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Crohn's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usually shows up at the site of the resection though it can appear in other locations.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After a resection, scar tissue builds up which can cause strictures.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 stricture is when the intestines become too small to allow excrement to pass through easily which can lead to a blockage.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For patients with an obstruction due to a stricture, two options for treatment are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strictureplasty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and resection of that portion of bowel.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DIET FOR CROHN'S DISEASE</a:t>
            </a:r>
            <a:endParaRPr lang="en-US" sz="2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Drink lots of fluid to keep body hydrated and prevent constipation.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Take multivitamin-mineral supplement to replace lost nutrients 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Eat a high fiber diet when CD is under control.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During a flare up, limit high fiber foods and follow a low fiber diet.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Avoid lactose-containing foods if one has lactose intolerance or use lactase enzymes and lactase pretreated foods.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Try small frequent meals.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Eating a high protein diet with lean meats, fish and eggs, may help relieve symptoms of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Crohn’s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0600"/>
            <a:ext cx="10515600" cy="51863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Take pre-digested nutritional drinks to give bowel a rest and replenish lost nutrients.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Limit caffeine, alcohol and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sorbitol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Limit gas-producing foods such as broccoli, cabbage, cauliflower,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brussels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sprouts, dried peas ,lentils, onions, and carbonated drinks.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Reduce fat intake if part of the intestines has been surgically removed.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If the ileum has been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resected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a Vitamin B12 injection may be required.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Studies found that fish oil and flax seed oil may be helpful in managing 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role of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prebiotics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such as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psyllium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probiotics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helpful in the healing process.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515600" cy="762000"/>
          </a:xfrm>
        </p:spPr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FOODS TO AVOID</a:t>
            </a:r>
            <a:endParaRPr lang="en-US" sz="2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572000"/>
          </a:xfrm>
        </p:spPr>
        <p:txBody>
          <a:bodyPr numCol="2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Dairy products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Spicy foods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Chocolate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Caffeinated beverages, such as coffee, teas, and some soft drinks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Alcoholic beverages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Certain raw fruits and vegetables</a:t>
            </a:r>
          </a:p>
          <a:p>
            <a:pPr>
              <a:lnSpc>
                <a:spcPct val="150000"/>
              </a:lnSpc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Popcorn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Fruit juices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Beans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Onions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Artificial sweeteners, such as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sorbitol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mannitol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High-fat foods such as butter, red meat, avocados, nuts, and fried foods.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971800" y="4724400"/>
            <a:ext cx="9220200" cy="156966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Monotype Corsiva" pitchFamily="66" charset="0"/>
              </a:rPr>
              <a:t>Thank you…</a:t>
            </a:r>
            <a:endParaRPr lang="en-US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81750"/>
            <a:ext cx="12192000" cy="476250"/>
          </a:xfrm>
          <a:custGeom>
            <a:avLst/>
            <a:gdLst/>
            <a:ahLst/>
            <a:cxnLst/>
            <a:rect l="l" t="t" r="r" b="b"/>
            <a:pathLst>
              <a:path w="12192000" h="476250">
                <a:moveTo>
                  <a:pt x="0" y="476250"/>
                </a:moveTo>
                <a:lnTo>
                  <a:pt x="12192000" y="476250"/>
                </a:lnTo>
                <a:lnTo>
                  <a:pt x="12192000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276600" y="838200"/>
            <a:ext cx="430212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ULCERATIVE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COLITIS</a:t>
            </a:r>
            <a:r>
              <a:rPr lang="en-US" sz="2000" b="1" u="sng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(UC)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1000" y="1981200"/>
            <a:ext cx="6629400" cy="3366947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It 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 type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r>
              <a:rPr sz="1600" spc="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IBD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Affects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only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large</a:t>
            </a:r>
            <a:r>
              <a:rPr sz="1600" spc="1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intestine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Rectum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always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involved in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ulcerative</a:t>
            </a:r>
            <a:r>
              <a:rPr sz="1600" spc="5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colitis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Always starts </a:t>
            </a:r>
            <a:r>
              <a:rPr sz="1600" spc="-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sz="1600" spc="2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rectum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inflammation is in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sz="1600" spc="-5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continuous</a:t>
            </a:r>
            <a:r>
              <a:rPr sz="1600" spc="11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stretch</a:t>
            </a:r>
            <a:endParaRPr lang="en-US" sz="1600" spc="-5" dirty="0">
              <a:solidFill>
                <a:srgbClr val="40404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-5" smtClean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For instance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if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ulcerates colitis affects 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descending 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colon, then there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will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be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inflammation in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descending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colon,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sigmoid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colon and</a:t>
            </a:r>
            <a:r>
              <a:rPr sz="1600" spc="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rectum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63555" y="460705"/>
            <a:ext cx="2171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Myanmar Text"/>
                <a:cs typeface="Myanmar Text"/>
              </a:rPr>
              <a:t>7</a:t>
            </a:r>
            <a:endParaRPr sz="2800">
              <a:latin typeface="Myanmar Text"/>
              <a:cs typeface="Myanmar Tex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996683" y="1871470"/>
            <a:ext cx="5195316" cy="49865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EPIDEMIOLGY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41300" marR="5080" indent="-229235">
              <a:lnSpc>
                <a:spcPct val="150000"/>
              </a:lnSpc>
              <a:spcBef>
                <a:spcPts val="480"/>
              </a:spcBef>
              <a:buFont typeface="Arial"/>
              <a:buChar char="•"/>
              <a:tabLst>
                <a:tab pos="294640" algn="l"/>
                <a:tab pos="295275" algn="l"/>
              </a:tabLs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annual incidence is 10.4-12 cases/100,000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people,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and the 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prevalence </a:t>
            </a: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rate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35-100 cases/100,000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people.</a:t>
            </a:r>
            <a:r>
              <a:rPr lang="en-US" sz="1600" spc="2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(US)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41300" indent="-229235">
              <a:lnSpc>
                <a:spcPct val="150000"/>
              </a:lnSpc>
              <a:spcBef>
                <a:spcPts val="635"/>
              </a:spcBef>
              <a:buFont typeface="Arial"/>
              <a:buChar char="•"/>
              <a:tabLst>
                <a:tab pos="241935" algn="l"/>
              </a:tabLst>
            </a:pP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UC is 3 times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more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common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than </a:t>
            </a:r>
            <a:r>
              <a:rPr lang="en-US" sz="1600" spc="-20" dirty="0" err="1" smtClean="0">
                <a:latin typeface="Times New Roman" pitchFamily="18" charset="0"/>
                <a:cs typeface="Times New Roman" pitchFamily="18" charset="0"/>
              </a:rPr>
              <a:t>Crohn</a:t>
            </a:r>
            <a:r>
              <a:rPr lang="en-US" sz="1600" spc="1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disease.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41300" indent="-229235">
              <a:lnSpc>
                <a:spcPct val="15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lang="en-US" sz="1600" spc="-35" dirty="0" smtClean="0">
                <a:latin typeface="Times New Roman" pitchFamily="18" charset="0"/>
                <a:cs typeface="Times New Roman" pitchFamily="18" charset="0"/>
              </a:rPr>
              <a:t>Women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sz="1600" spc="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men.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41300" indent="-229235">
              <a:lnSpc>
                <a:spcPct val="150000"/>
              </a:lnSpc>
              <a:spcBef>
                <a:spcPts val="660"/>
              </a:spcBef>
              <a:buFont typeface="Arial"/>
              <a:buChar char="•"/>
              <a:tabLst>
                <a:tab pos="241935" algn="l"/>
              </a:tabLst>
            </a:pP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The age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onset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follows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a bimodal</a:t>
            </a:r>
            <a:r>
              <a:rPr lang="en-US" sz="1600" spc="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pattern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698500" lvl="1" indent="-229235">
              <a:lnSpc>
                <a:spcPct val="150000"/>
              </a:lnSpc>
              <a:spcBef>
                <a:spcPts val="244"/>
              </a:spcBef>
              <a:buFont typeface="Arial"/>
              <a:buChar char="•"/>
              <a:tabLst>
                <a:tab pos="699135" algn="l"/>
              </a:tabLs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With a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peak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15-25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years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and a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smaller one </a:t>
            </a:r>
            <a:r>
              <a:rPr lang="en-US" sz="1600" spc="-15" dirty="0" smtClean="0">
                <a:latin typeface="Times New Roman" pitchFamily="18" charset="0"/>
                <a:cs typeface="Times New Roman" pitchFamily="18" charset="0"/>
              </a:rPr>
              <a:t>at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55-65</a:t>
            </a:r>
            <a:r>
              <a:rPr lang="en-US" sz="1600" spc="-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years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698500" lvl="1" indent="-229235">
              <a:lnSpc>
                <a:spcPct val="150000"/>
              </a:lnSpc>
              <a:spcBef>
                <a:spcPts val="215"/>
              </a:spcBef>
              <a:buFont typeface="Arial"/>
              <a:buChar char="•"/>
              <a:tabLst>
                <a:tab pos="699135" algn="l"/>
              </a:tabLst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Although the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disease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occur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1600" spc="-5" dirty="0" smtClean="0">
                <a:latin typeface="Times New Roman" pitchFamily="18" charset="0"/>
                <a:cs typeface="Times New Roman" pitchFamily="18" charset="0"/>
              </a:rPr>
              <a:t>people of </a:t>
            </a:r>
            <a:r>
              <a:rPr lang="en-US" sz="1600" spc="-20" dirty="0" smtClean="0">
                <a:latin typeface="Times New Roman" pitchFamily="18" charset="0"/>
                <a:cs typeface="Times New Roman" pitchFamily="18" charset="0"/>
              </a:rPr>
              <a:t>any</a:t>
            </a:r>
            <a:r>
              <a:rPr lang="en-US" sz="1600" spc="-4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spc="-10" dirty="0" smtClean="0">
                <a:latin typeface="Times New Roman" pitchFamily="18" charset="0"/>
                <a:cs typeface="Times New Roman" pitchFamily="18" charset="0"/>
              </a:rPr>
              <a:t>age.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81750"/>
            <a:ext cx="12192000" cy="476250"/>
          </a:xfrm>
          <a:custGeom>
            <a:avLst/>
            <a:gdLst/>
            <a:ahLst/>
            <a:cxnLst/>
            <a:rect l="l" t="t" r="r" b="b"/>
            <a:pathLst>
              <a:path w="12192000" h="476250">
                <a:moveTo>
                  <a:pt x="0" y="476250"/>
                </a:moveTo>
                <a:lnTo>
                  <a:pt x="12192000" y="476250"/>
                </a:lnTo>
                <a:lnTo>
                  <a:pt x="12192000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268349" y="887984"/>
            <a:ext cx="430212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000" b="1" u="sng" spc="-5" dirty="0" smtClean="0">
                <a:latin typeface="Times New Roman" pitchFamily="18" charset="0"/>
                <a:cs typeface="Times New Roman" pitchFamily="18" charset="0"/>
              </a:rPr>
              <a:t>ULCERATIVE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COLITIS</a:t>
            </a:r>
            <a:r>
              <a:rPr lang="en-US" sz="2000" b="1" u="sng" spc="-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(UC)</a:t>
            </a: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5800" y="2133600"/>
            <a:ext cx="6774815" cy="20717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Out of the four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layers in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wall of 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large  intestine,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inflammation involves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mucosa 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1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submucosa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mucosa look ulcerated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sz="1600" spc="5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granular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355600" marR="701040" indent="-342900">
              <a:lnSpc>
                <a:spcPct val="15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With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 severe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attack,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mucosa becomes 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hemorrhagic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(bleeds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easily) &amp;</a:t>
            </a:r>
            <a:r>
              <a:rPr sz="1600" spc="-3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ulcerated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63555" y="460705"/>
            <a:ext cx="2171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Myanmar Text"/>
                <a:cs typeface="Myanmar Text"/>
              </a:rPr>
              <a:t>8</a:t>
            </a:r>
            <a:endParaRPr sz="2800">
              <a:latin typeface="Myanmar Text"/>
              <a:cs typeface="Myanmar Tex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996683" y="1871470"/>
            <a:ext cx="5195316" cy="49865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81750"/>
            <a:ext cx="12192000" cy="476250"/>
          </a:xfrm>
          <a:custGeom>
            <a:avLst/>
            <a:gdLst/>
            <a:ahLst/>
            <a:cxnLst/>
            <a:rect l="l" t="t" r="r" b="b"/>
            <a:pathLst>
              <a:path w="12192000" h="476250">
                <a:moveTo>
                  <a:pt x="0" y="476250"/>
                </a:moveTo>
                <a:lnTo>
                  <a:pt x="12192000" y="476250"/>
                </a:lnTo>
                <a:lnTo>
                  <a:pt x="12192000" y="0"/>
                </a:lnTo>
                <a:lnTo>
                  <a:pt x="0" y="0"/>
                </a:lnTo>
                <a:lnTo>
                  <a:pt x="0" y="476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3676" y="1270"/>
            <a:ext cx="1068705" cy="469900"/>
          </a:xfrm>
          <a:custGeom>
            <a:avLst/>
            <a:gdLst/>
            <a:ahLst/>
            <a:cxnLst/>
            <a:rect l="l" t="t" r="r" b="b"/>
            <a:pathLst>
              <a:path w="1068704" h="469900">
                <a:moveTo>
                  <a:pt x="0" y="469899"/>
                </a:moveTo>
                <a:lnTo>
                  <a:pt x="1068324" y="469899"/>
                </a:lnTo>
                <a:lnTo>
                  <a:pt x="1068324" y="0"/>
                </a:lnTo>
                <a:lnTo>
                  <a:pt x="0" y="0"/>
                </a:lnTo>
                <a:lnTo>
                  <a:pt x="0" y="469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8200" y="1066800"/>
            <a:ext cx="6400800" cy="5029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893811" y="2133727"/>
            <a:ext cx="368172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600" spc="1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	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UC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can be divided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into</a:t>
            </a:r>
            <a:r>
              <a:rPr sz="1600" spc="-5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36711" y="2499182"/>
            <a:ext cx="3910329" cy="3207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types based on 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how</a:t>
            </a:r>
            <a:r>
              <a:rPr sz="1600" spc="-5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of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spcBef>
                <a:spcPts val="5"/>
              </a:spcBef>
            </a:pP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large intestine is</a:t>
            </a:r>
            <a:r>
              <a:rPr sz="1600" spc="-6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affected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0">
              <a:lnSpc>
                <a:spcPct val="150000"/>
              </a:lnSpc>
              <a:spcBef>
                <a:spcPts val="1130"/>
              </a:spcBef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5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Proctitis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0">
              <a:lnSpc>
                <a:spcPct val="150000"/>
              </a:lnSpc>
              <a:spcBef>
                <a:spcPts val="994"/>
              </a:spcBef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5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Proctosigmoiditis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0">
              <a:lnSpc>
                <a:spcPct val="150000"/>
              </a:lnSpc>
              <a:spcBef>
                <a:spcPts val="994"/>
              </a:spcBef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Distal</a:t>
            </a:r>
            <a:r>
              <a:rPr sz="1600" spc="4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colitis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0">
              <a:lnSpc>
                <a:spcPct val="150000"/>
              </a:lnSpc>
              <a:spcBef>
                <a:spcPts val="1015"/>
              </a:spcBef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Extensive</a:t>
            </a:r>
            <a:r>
              <a:rPr sz="1600" spc="5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spc="-5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colitis</a:t>
            </a:r>
            <a:endParaRPr sz="1600">
              <a:latin typeface="Times New Roman" pitchFamily="18" charset="0"/>
              <a:cs typeface="Times New Roman" pitchFamily="18" charset="0"/>
            </a:endParaRPr>
          </a:p>
          <a:p>
            <a:pPr marL="127000">
              <a:lnSpc>
                <a:spcPct val="150000"/>
              </a:lnSpc>
              <a:spcBef>
                <a:spcPts val="994"/>
              </a:spcBef>
            </a:pPr>
            <a:r>
              <a:rPr sz="1600" spc="-5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</a:t>
            </a:r>
            <a:r>
              <a:rPr sz="1600" spc="50" dirty="0">
                <a:solidFill>
                  <a:srgbClr val="B311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Pancolitis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8EDF7F-5578-419F-9DC9-169B0CBCDA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F6145A-0BB0-466D-B76D-529FC628215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210B8FC-E540-46D9-ABE6-97A7FA7EC2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171</TotalTime>
  <Words>3055</Words>
  <Application>Microsoft Office PowerPoint</Application>
  <PresentationFormat>Widescreen</PresentationFormat>
  <Paragraphs>538</Paragraphs>
  <Slides>56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4" baseType="lpstr">
      <vt:lpstr>Arial</vt:lpstr>
      <vt:lpstr>Calibri</vt:lpstr>
      <vt:lpstr>Calibri Light</vt:lpstr>
      <vt:lpstr>Monotype Corsiva</vt:lpstr>
      <vt:lpstr>Myanmar Text</vt:lpstr>
      <vt:lpstr>Times New Roman</vt:lpstr>
      <vt:lpstr>Wingdings</vt:lpstr>
      <vt:lpstr>Theme1</vt:lpstr>
      <vt:lpstr>PowerPoint Presentation</vt:lpstr>
      <vt:lpstr>DIGESTIVE SYSTEM</vt:lpstr>
      <vt:lpstr>LARGE INTESTINE</vt:lpstr>
      <vt:lpstr>INFLAMMATORY BOWEL DISEASE(IBD)</vt:lpstr>
      <vt:lpstr>DIFFERENCE BETWEEN CD AND UC</vt:lpstr>
      <vt:lpstr>ULCERATIVE COLITIS (UC)</vt:lpstr>
      <vt:lpstr>EPIDEMIOLGY</vt:lpstr>
      <vt:lpstr>ULCERATIVE COLITIS (UC)</vt:lpstr>
      <vt:lpstr> UC can be divided into 5</vt:lpstr>
      <vt:lpstr>DISTRIBUTION OF THE SUBTYPES OF UC IN INDIA</vt:lpstr>
      <vt:lpstr>WHAT IS THE CAUSE OF UC? (PATHOPHYSIOLOGY)</vt:lpstr>
      <vt:lpstr>WHAT ARE THE SYMPTOMS OF UC?</vt:lpstr>
      <vt:lpstr>HOW IS ULCERATIVE COLITIS DIAGNOSED?</vt:lpstr>
      <vt:lpstr>HOW IS ULCERATIVE COLITIS CLASSIFIED BASED</vt:lpstr>
      <vt:lpstr>CLINICAL SCORE TO DETERMINE SEVERITY</vt:lpstr>
      <vt:lpstr>CLINICAL SCORE TO DETERMINE SEVERITY</vt:lpstr>
      <vt:lpstr>WHAT IS THE PATTERN OF UC</vt:lpstr>
      <vt:lpstr>GOALS OF THERAPY FOR ULCERATIVE COLITIS</vt:lpstr>
      <vt:lpstr>WHAT IS USED TO TREAT UC?</vt:lpstr>
      <vt:lpstr>WHAT IS THE FIRST LINE OF TREATMENT FOR UC?</vt:lpstr>
      <vt:lpstr>WHAT ARE THE FORMULATIONS OF MESALAMINE?</vt:lpstr>
      <vt:lpstr>PowerPoint Presentation</vt:lpstr>
      <vt:lpstr>TREATMENT ALGORITHM</vt:lpstr>
      <vt:lpstr>PowerPoint Presentation</vt:lpstr>
      <vt:lpstr>CROHN’S DISEASE</vt:lpstr>
      <vt:lpstr>EPIDEMOLOGY</vt:lpstr>
      <vt:lpstr>CLASSIFICATION OF CD</vt:lpstr>
      <vt:lpstr>CLASSIFICATION OF CD</vt:lpstr>
      <vt:lpstr>CLINICAL PRESENTATION</vt:lpstr>
      <vt:lpstr>PowerPoint Presentation</vt:lpstr>
      <vt:lpstr>ETIOLOGY</vt:lpstr>
      <vt:lpstr>PowerPoint Presentation</vt:lpstr>
      <vt:lpstr>PATHOPHYSIOLOGY OF CD</vt:lpstr>
      <vt:lpstr>PowerPoint Presentation</vt:lpstr>
      <vt:lpstr>INTESTINAL COMPLICATIONS OF CROHN'S DISEASE</vt:lpstr>
      <vt:lpstr>PowerPoint Presentation</vt:lpstr>
      <vt:lpstr>PowerPoint Presentation</vt:lpstr>
      <vt:lpstr>PowerPoint Presentation</vt:lpstr>
      <vt:lpstr>PowerPoint Presentation</vt:lpstr>
      <vt:lpstr>SYSTEMIC COMPLICATIONS OF CROHN'S DISEASE</vt:lpstr>
      <vt:lpstr>PowerPoint Presentation</vt:lpstr>
      <vt:lpstr>PowerPoint Presentation</vt:lpstr>
      <vt:lpstr>DIAGNOSIS</vt:lpstr>
      <vt:lpstr>RADIOLOGIC TESTS</vt:lpstr>
      <vt:lpstr>BLOOD TESTS</vt:lpstr>
      <vt:lpstr>CROHN'S DISEASE &amp; ULCERATIVE COLITIS</vt:lpstr>
      <vt:lpstr>TREATMENT</vt:lpstr>
      <vt:lpstr>MEDICATION</vt:lpstr>
      <vt:lpstr>MEDICINE USED IN TREATMENT OF CROHN'S DISEASE</vt:lpstr>
      <vt:lpstr>MANAGEMENT OF CROHN'S DISEASE:</vt:lpstr>
      <vt:lpstr>LIFESTYLE CHANGES</vt:lpstr>
      <vt:lpstr>SURGERY</vt:lpstr>
      <vt:lpstr>DIET FOR CROHN'S DISEASE</vt:lpstr>
      <vt:lpstr>PowerPoint Presentation</vt:lpstr>
      <vt:lpstr>FOODS TO AVOID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Nayana</dc:creator>
  <cp:lastModifiedBy>User</cp:lastModifiedBy>
  <cp:revision>20</cp:revision>
  <dcterms:created xsi:type="dcterms:W3CDTF">2020-07-30T09:09:19Z</dcterms:created>
  <dcterms:modified xsi:type="dcterms:W3CDTF">2024-09-16T09:53:37Z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2017-06-05T00:00:00Z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2020-07-30T00:00:00Z</vt:filetime>
  </property>
  <property fmtid="{D5CDD505-2E9C-101B-9397-08002B2CF9AE}" pid="5" name="ContentTypeId">
    <vt:lpwstr>0x010100A0432652D8BF75408E2A29D99D363D9E</vt:lpwstr>
  </property>
</Properties>
</file>