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66" r:id="rId1"/>
  </p:sldMasterIdLst>
  <p:notesMasterIdLst>
    <p:notesMasterId r:id="rId2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</p:sldIdLst>
  <p:sldSz cx="12192000" cy="6858000"/>
  <p:notesSz cx="9144000" cy="68580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434" autoAdjust="0"/>
  </p:normalViewPr>
  <p:slideViewPr>
    <p:cSldViewPr>
      <p:cViewPr varScale="1">
        <p:scale>
          <a:sx n="74" d="100"/>
          <a:sy n="74" d="100"/>
        </p:scale>
        <p:origin x="552" y="72"/>
      </p:cViewPr>
      <p:guideLst>
        <p:guide orient="horz" pos="288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D386384-7DD8-47C4-9BD3-30E88208DBCB}" type="datetimeFigureOut">
              <a:rPr lang="en-US" smtClean="0"/>
              <a:t>9/17/2024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300413"/>
            <a:ext cx="7315200" cy="27003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AD6C6E5-AEFF-4FC3-BDE5-437CBAA3A9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99431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D6C6E5-AEFF-4FC3-BDE5-437CBAA3A9D6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31145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763BB8-3A59-4DFB-AD04-B0A3B433B6D1}" type="datetime1">
              <a:rPr lang="en-US" smtClean="0"/>
              <a:t>9/17/2024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175276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572E7F-FAC6-4C9B-BFD0-5D24B7A93AEB}" type="datetime1">
              <a:rPr lang="en-US" smtClean="0"/>
              <a:t>9/17/2024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60654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15816C-184D-4B11-A05B-CD251517E83C}" type="datetime1">
              <a:rPr lang="en-US" smtClean="0"/>
              <a:t>9/17/2024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536019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E0F2A-3CC0-40CF-AB59-5624D6284239}" type="datetime1">
              <a:rPr lang="en-US" smtClean="0"/>
              <a:t>9/17/2024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87932787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2B155-8757-44AD-9024-35B3F552B93E}" type="datetime1">
              <a:rPr lang="en-US" smtClean="0"/>
              <a:t>9/17/2024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628218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42DBC7-44B6-4056-A54B-886580C0C11D}" type="datetime1">
              <a:rPr lang="en-US" smtClean="0"/>
              <a:t>9/17/2024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02462786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7971C6-472B-45BF-9EDA-2931659B7ECF}" type="datetime1">
              <a:rPr lang="en-US" smtClean="0"/>
              <a:t>9/17/2024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353310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92EC5D-901D-421F-A0F0-28E304DE4076}" type="datetime1">
              <a:rPr lang="en-US" smtClean="0"/>
              <a:t>9/17/2024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850133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27A6D2-BDEF-484D-AE3A-FFB6448383E8}" type="datetime1">
              <a:rPr lang="en-US" smtClean="0"/>
              <a:t>9/17/2024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93920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CF2B26-22B4-4A59-863B-E555196BE8B5}" type="datetime1">
              <a:rPr lang="en-US" smtClean="0"/>
              <a:t>9/17/2024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65441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1C1BB9-083A-405A-A1A2-7DE4C8F5155A}" type="datetime1">
              <a:rPr lang="en-US" smtClean="0"/>
              <a:t>9/17/2024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24027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B080A6-CB1D-4C44-9955-48CCE7F8B8D1}" type="datetime1">
              <a:rPr lang="en-US" smtClean="0"/>
              <a:t>9/17/2024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39572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2D72E4-0FC6-40FF-ACF5-6D08995733C9}" type="datetime1">
              <a:rPr lang="en-US" smtClean="0"/>
              <a:t>9/17/2024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82725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50480F-1804-4A33-A5C5-D8C37C65A822}" type="datetime1">
              <a:rPr lang="en-US" smtClean="0"/>
              <a:t>9/17/2024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47127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5AB87-8493-49FF-820A-9F59C0E0E0D8}" type="datetime1">
              <a:rPr lang="en-US" smtClean="0"/>
              <a:t>9/17/2024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09145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C8D286-C21F-41F5-8995-ADE587373778}" type="datetime1">
              <a:rPr lang="en-US" smtClean="0"/>
              <a:t>9/17/2024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23780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4B2E1A-CEDD-48DF-9838-1930D6FD36BB}" type="datetime1">
              <a:rPr lang="en-US" smtClean="0"/>
              <a:t>9/17/2024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77494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6D3AE58F-42CA-4B64-88EF-DDDA990B8DE0}" type="datetime1">
              <a:rPr lang="en-US" smtClean="0"/>
              <a:t>9/17/2024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  <p:pic>
        <p:nvPicPr>
          <p:cNvPr id="13" name="Picture 2" descr="https://dranimeshdas.com/wp-content/uploads/2024/08/drugs.png"/>
          <p:cNvPicPr>
            <a:picLocks noChangeAspect="1" noChangeArrowheads="1"/>
          </p:cNvPicPr>
          <p:nvPr userDrawn="1"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16" y="365125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13"/>
          <p:cNvSpPr txBox="1"/>
          <p:nvPr userDrawn="1"/>
        </p:nvSpPr>
        <p:spPr>
          <a:xfrm rot="20006977">
            <a:off x="1146736" y="2929365"/>
            <a:ext cx="9855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RESEARCH DOCTOR PHARMA </a:t>
            </a:r>
            <a:r>
              <a:rPr lang="en-US" sz="4800" b="1" dirty="0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lang="en-US" sz="4800" b="1" dirty="0">
              <a:solidFill>
                <a:schemeClr val="bg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0879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75" r:id="rId9"/>
    <p:sldLayoutId id="2147483676" r:id="rId10"/>
    <p:sldLayoutId id="2147483677" r:id="rId11"/>
    <p:sldLayoutId id="2147483678" r:id="rId12"/>
    <p:sldLayoutId id="2147483679" r:id="rId13"/>
    <p:sldLayoutId id="2147483680" r:id="rId14"/>
    <p:sldLayoutId id="2147483681" r:id="rId15"/>
    <p:sldLayoutId id="2147483682" r:id="rId16"/>
    <p:sldLayoutId id="2147483683" r:id="rId17"/>
  </p:sldLayoutIdLst>
  <p:hf hdr="0" dt="0"/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subTitle" idx="1"/>
          </p:nvPr>
        </p:nvSpPr>
        <p:spPr>
          <a:xfrm>
            <a:off x="2860786" y="3874390"/>
            <a:ext cx="9835727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3600" spc="-75" dirty="0">
                <a:latin typeface="Times New Roman"/>
                <a:cs typeface="Times New Roman"/>
              </a:rPr>
              <a:t>INFLAMMATORY</a:t>
            </a:r>
            <a:r>
              <a:rPr sz="3600" spc="-155" dirty="0">
                <a:latin typeface="Times New Roman"/>
                <a:cs typeface="Times New Roman"/>
              </a:rPr>
              <a:t> </a:t>
            </a:r>
            <a:r>
              <a:rPr sz="3600" dirty="0">
                <a:latin typeface="Times New Roman"/>
                <a:cs typeface="Times New Roman"/>
              </a:rPr>
              <a:t>BOWEL</a:t>
            </a:r>
            <a:r>
              <a:rPr sz="3600" spc="-125" dirty="0">
                <a:latin typeface="Times New Roman"/>
                <a:cs typeface="Times New Roman"/>
              </a:rPr>
              <a:t> </a:t>
            </a:r>
            <a:r>
              <a:rPr sz="3600" spc="-10" dirty="0" smtClean="0">
                <a:latin typeface="Times New Roman"/>
                <a:cs typeface="Times New Roman"/>
              </a:rPr>
              <a:t>DISEASE</a:t>
            </a:r>
            <a:endParaRPr sz="3600" dirty="0">
              <a:latin typeface="Times New Roman"/>
              <a:cs typeface="Times New Roman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1</a:t>
            </a:fld>
            <a:endParaRPr lang="en-US"/>
          </a:p>
        </p:txBody>
      </p:sp>
      <p:pic>
        <p:nvPicPr>
          <p:cNvPr id="5" name="Picture 2" descr="https://dranimeshdas.com/wp-content/uploads/2024/08/drug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16" y="365125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600200" y="0"/>
            <a:ext cx="8915400" cy="6857998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10</a:t>
            </a:fld>
            <a:endParaRPr lang="en-US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i="0" spc="-100" dirty="0"/>
              <a:t>Pathophysiology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2586024" y="1757553"/>
            <a:ext cx="7468234" cy="4414028"/>
          </a:xfrm>
          <a:prstGeom prst="rect">
            <a:avLst/>
          </a:prstGeom>
        </p:spPr>
        <p:txBody>
          <a:bodyPr vert="horz" wrap="square" lIns="0" tIns="58419" rIns="0" bIns="0" rtlCol="0">
            <a:spAutoFit/>
          </a:bodyPr>
          <a:lstStyle/>
          <a:p>
            <a:pPr marL="354965" marR="308610" indent="-342900">
              <a:lnSpc>
                <a:spcPct val="90000"/>
              </a:lnSpc>
              <a:spcBef>
                <a:spcPts val="459"/>
              </a:spcBef>
              <a:buClr>
                <a:srgbClr val="D5EBFF"/>
              </a:buClr>
              <a:buSzPct val="95000"/>
              <a:buFont typeface="Wingdings"/>
              <a:buChar char=""/>
              <a:tabLst>
                <a:tab pos="354965" algn="l"/>
                <a:tab pos="355600" algn="l"/>
              </a:tabLst>
            </a:pPr>
            <a:r>
              <a:rPr sz="3000" dirty="0">
                <a:solidFill>
                  <a:srgbClr val="FFFF00"/>
                </a:solidFill>
                <a:latin typeface="Times New Roman"/>
                <a:cs typeface="Times New Roman"/>
              </a:rPr>
              <a:t>NOD2</a:t>
            </a:r>
            <a:r>
              <a:rPr sz="3000" spc="-55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00"/>
                </a:solidFill>
                <a:latin typeface="Times New Roman"/>
                <a:cs typeface="Times New Roman"/>
              </a:rPr>
              <a:t>protein</a:t>
            </a:r>
            <a:r>
              <a:rPr sz="3000" spc="20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is</a:t>
            </a:r>
            <a:r>
              <a:rPr sz="3000" spc="-2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expressed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in</a:t>
            </a:r>
            <a:r>
              <a:rPr sz="3000" spc="-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many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types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25" dirty="0">
                <a:solidFill>
                  <a:srgbClr val="FFFFFF"/>
                </a:solidFill>
                <a:latin typeface="Times New Roman"/>
                <a:cs typeface="Times New Roman"/>
              </a:rPr>
              <a:t>of </a:t>
            </a:r>
            <a:r>
              <a:rPr sz="3000" dirty="0">
                <a:solidFill>
                  <a:srgbClr val="00AFEF"/>
                </a:solidFill>
                <a:latin typeface="Times New Roman"/>
                <a:cs typeface="Times New Roman"/>
              </a:rPr>
              <a:t>leukocytes</a:t>
            </a:r>
            <a:r>
              <a:rPr sz="3000" spc="10" dirty="0">
                <a:solidFill>
                  <a:srgbClr val="00AFE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00AFEF"/>
                </a:solidFill>
                <a:latin typeface="Times New Roman"/>
                <a:cs typeface="Times New Roman"/>
              </a:rPr>
              <a:t>as</a:t>
            </a:r>
            <a:r>
              <a:rPr sz="3000" spc="-5" dirty="0">
                <a:solidFill>
                  <a:srgbClr val="00AFE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00AFEF"/>
                </a:solidFill>
                <a:latin typeface="Times New Roman"/>
                <a:cs typeface="Times New Roman"/>
              </a:rPr>
              <a:t>well</a:t>
            </a:r>
            <a:r>
              <a:rPr sz="3000" spc="-5" dirty="0">
                <a:solidFill>
                  <a:srgbClr val="00AFE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00AFEF"/>
                </a:solidFill>
                <a:latin typeface="Times New Roman"/>
                <a:cs typeface="Times New Roman"/>
              </a:rPr>
              <a:t>as</a:t>
            </a:r>
            <a:r>
              <a:rPr sz="3000" spc="-10" dirty="0">
                <a:solidFill>
                  <a:srgbClr val="00AFE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00AFEF"/>
                </a:solidFill>
                <a:latin typeface="Times New Roman"/>
                <a:cs typeface="Times New Roman"/>
              </a:rPr>
              <a:t>epithelial</a:t>
            </a:r>
            <a:r>
              <a:rPr sz="3000" spc="45" dirty="0">
                <a:solidFill>
                  <a:srgbClr val="00AFE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00AFEF"/>
                </a:solidFill>
                <a:latin typeface="Times New Roman"/>
                <a:cs typeface="Times New Roman"/>
              </a:rPr>
              <a:t>cells</a:t>
            </a:r>
            <a:r>
              <a:rPr sz="3000" spc="15" dirty="0">
                <a:solidFill>
                  <a:srgbClr val="00AFE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and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25" dirty="0">
                <a:solidFill>
                  <a:srgbClr val="FFFFFF"/>
                </a:solidFill>
                <a:latin typeface="Times New Roman"/>
                <a:cs typeface="Times New Roman"/>
              </a:rPr>
              <a:t>is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thought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to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act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as</a:t>
            </a:r>
            <a:r>
              <a:rPr sz="3000" spc="-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an </a:t>
            </a:r>
            <a:r>
              <a:rPr sz="3000" dirty="0">
                <a:solidFill>
                  <a:srgbClr val="FFFF00"/>
                </a:solidFill>
                <a:latin typeface="Times New Roman"/>
                <a:cs typeface="Times New Roman"/>
              </a:rPr>
              <a:t>intracellular</a:t>
            </a:r>
            <a:r>
              <a:rPr sz="3000" spc="50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00"/>
                </a:solidFill>
                <a:latin typeface="Times New Roman"/>
                <a:cs typeface="Times New Roman"/>
              </a:rPr>
              <a:t>receptor</a:t>
            </a:r>
            <a:r>
              <a:rPr sz="3000" spc="25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3000" spc="-25" dirty="0">
                <a:solidFill>
                  <a:srgbClr val="FFFFFF"/>
                </a:solidFill>
                <a:latin typeface="Times New Roman"/>
                <a:cs typeface="Times New Roman"/>
              </a:rPr>
              <a:t>for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lipopolysaccharides</a:t>
            </a:r>
            <a:r>
              <a:rPr sz="3000" spc="3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on</a:t>
            </a:r>
            <a:r>
              <a:rPr sz="3000" spc="-2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microbes.</a:t>
            </a:r>
            <a:endParaRPr sz="3000">
              <a:latin typeface="Times New Roman"/>
              <a:cs typeface="Times New Roman"/>
            </a:endParaRPr>
          </a:p>
          <a:p>
            <a:pPr>
              <a:spcBef>
                <a:spcPts val="45"/>
              </a:spcBef>
              <a:buClr>
                <a:srgbClr val="D5EBFF"/>
              </a:buClr>
              <a:buFont typeface="Wingdings"/>
              <a:buChar char=""/>
            </a:pPr>
            <a:endParaRPr sz="4000">
              <a:latin typeface="Times New Roman"/>
              <a:cs typeface="Times New Roman"/>
            </a:endParaRPr>
          </a:p>
          <a:p>
            <a:pPr marL="354965" marR="5080" indent="-342900">
              <a:lnSpc>
                <a:spcPct val="90000"/>
              </a:lnSpc>
              <a:buClr>
                <a:srgbClr val="D5EBFF"/>
              </a:buClr>
              <a:buSzPct val="95000"/>
              <a:buFont typeface="Wingdings"/>
              <a:buChar char=""/>
              <a:tabLst>
                <a:tab pos="354965" algn="l"/>
                <a:tab pos="355600" algn="l"/>
              </a:tabLst>
            </a:pP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On</a:t>
            </a:r>
            <a:r>
              <a:rPr sz="3000" spc="-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binding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microbial</a:t>
            </a:r>
            <a:r>
              <a:rPr sz="3000" spc="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products,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it</a:t>
            </a:r>
            <a:r>
              <a:rPr sz="3000" spc="-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may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10" dirty="0">
                <a:solidFill>
                  <a:srgbClr val="FFFF00"/>
                </a:solidFill>
                <a:latin typeface="Times New Roman"/>
                <a:cs typeface="Times New Roman"/>
              </a:rPr>
              <a:t>trigger </a:t>
            </a:r>
            <a:r>
              <a:rPr sz="3000" dirty="0">
                <a:solidFill>
                  <a:srgbClr val="FFFF00"/>
                </a:solidFill>
                <a:latin typeface="Times New Roman"/>
                <a:cs typeface="Times New Roman"/>
              </a:rPr>
              <a:t>the</a:t>
            </a:r>
            <a:r>
              <a:rPr sz="3000" spc="-20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00"/>
                </a:solidFill>
                <a:latin typeface="Times New Roman"/>
                <a:cs typeface="Times New Roman"/>
              </a:rPr>
              <a:t>NFκβ</a:t>
            </a:r>
            <a:r>
              <a:rPr sz="3000" spc="-45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3000" spc="-10" dirty="0">
                <a:solidFill>
                  <a:srgbClr val="FFFF00"/>
                </a:solidFill>
                <a:latin typeface="Times New Roman"/>
                <a:cs typeface="Times New Roman"/>
              </a:rPr>
              <a:t>pathway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,</a:t>
            </a:r>
            <a:r>
              <a:rPr sz="3000" spc="-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which</a:t>
            </a:r>
            <a:r>
              <a:rPr sz="3000" spc="-2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leads</a:t>
            </a:r>
            <a:r>
              <a:rPr sz="3000" spc="-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to</a:t>
            </a:r>
            <a:r>
              <a:rPr sz="3000" spc="-25" dirty="0">
                <a:solidFill>
                  <a:srgbClr val="FFFFFF"/>
                </a:solidFill>
                <a:latin typeface="Times New Roman"/>
                <a:cs typeface="Times New Roman"/>
              </a:rPr>
              <a:t> the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production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00AFEF"/>
                </a:solidFill>
                <a:latin typeface="Times New Roman"/>
                <a:cs typeface="Times New Roman"/>
              </a:rPr>
              <a:t>cytokines</a:t>
            </a:r>
            <a:r>
              <a:rPr sz="3000" spc="5" dirty="0">
                <a:solidFill>
                  <a:srgbClr val="00AFE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00AFEF"/>
                </a:solidFill>
                <a:latin typeface="Times New Roman"/>
                <a:cs typeface="Times New Roman"/>
              </a:rPr>
              <a:t>and</a:t>
            </a:r>
            <a:r>
              <a:rPr sz="3000" spc="-15" dirty="0">
                <a:solidFill>
                  <a:srgbClr val="00AFE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00AFEF"/>
                </a:solidFill>
                <a:latin typeface="Times New Roman"/>
                <a:cs typeface="Times New Roman"/>
              </a:rPr>
              <a:t>other</a:t>
            </a:r>
            <a:r>
              <a:rPr sz="3000" spc="10" dirty="0">
                <a:solidFill>
                  <a:srgbClr val="00AFEF"/>
                </a:solidFill>
                <a:latin typeface="Times New Roman"/>
                <a:cs typeface="Times New Roman"/>
              </a:rPr>
              <a:t> </a:t>
            </a:r>
            <a:r>
              <a:rPr sz="3000" spc="-10" dirty="0">
                <a:solidFill>
                  <a:srgbClr val="00AFEF"/>
                </a:solidFill>
                <a:latin typeface="Times New Roman"/>
                <a:cs typeface="Times New Roman"/>
              </a:rPr>
              <a:t>proteins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involved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in</a:t>
            </a:r>
            <a:r>
              <a:rPr sz="3000" spc="-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the innate immune</a:t>
            </a:r>
            <a:r>
              <a:rPr sz="3000" spc="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173AE"/>
                </a:solidFill>
                <a:latin typeface="Times New Roman"/>
                <a:cs typeface="Times New Roman"/>
              </a:rPr>
              <a:t>defense</a:t>
            </a:r>
            <a:r>
              <a:rPr sz="3000" spc="5" dirty="0">
                <a:solidFill>
                  <a:srgbClr val="F173AE"/>
                </a:solidFill>
                <a:latin typeface="Times New Roman"/>
                <a:cs typeface="Times New Roman"/>
              </a:rPr>
              <a:t> </a:t>
            </a:r>
            <a:r>
              <a:rPr sz="3000" spc="-10" dirty="0">
                <a:solidFill>
                  <a:srgbClr val="F173AE"/>
                </a:solidFill>
                <a:latin typeface="Times New Roman"/>
                <a:cs typeface="Times New Roman"/>
              </a:rPr>
              <a:t>against microorganisms.</a:t>
            </a:r>
            <a:endParaRPr sz="3000">
              <a:latin typeface="Times New Roman"/>
              <a:cs typeface="Times New Roman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11</a:t>
            </a:fld>
            <a:endParaRPr lang="en-US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586024" y="1803273"/>
            <a:ext cx="7506334" cy="345222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4965" marR="5080" indent="-342900">
              <a:spcBef>
                <a:spcPts val="100"/>
              </a:spcBef>
              <a:buClr>
                <a:srgbClr val="D5EBFF"/>
              </a:buClr>
              <a:buSzPct val="95000"/>
              <a:buFont typeface="Wingdings"/>
              <a:buChar char=""/>
              <a:tabLst>
                <a:tab pos="354965" algn="l"/>
                <a:tab pos="355600" algn="l"/>
              </a:tabLst>
            </a:pPr>
            <a:r>
              <a:rPr sz="3000" dirty="0">
                <a:solidFill>
                  <a:srgbClr val="00AFEF"/>
                </a:solidFill>
                <a:latin typeface="Times New Roman"/>
                <a:cs typeface="Times New Roman"/>
              </a:rPr>
              <a:t>NOD2</a:t>
            </a:r>
            <a:r>
              <a:rPr sz="3000" spc="-70" dirty="0">
                <a:solidFill>
                  <a:srgbClr val="00AFE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00AFEF"/>
                </a:solidFill>
                <a:latin typeface="Times New Roman"/>
                <a:cs typeface="Times New Roman"/>
              </a:rPr>
              <a:t>mutations</a:t>
            </a:r>
            <a:r>
              <a:rPr sz="3000" spc="-5" dirty="0">
                <a:solidFill>
                  <a:srgbClr val="00AFE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that</a:t>
            </a:r>
            <a:r>
              <a:rPr sz="3000" spc="-3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are</a:t>
            </a:r>
            <a:r>
              <a:rPr sz="3000" spc="-4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associated</a:t>
            </a:r>
            <a:r>
              <a:rPr sz="3000" spc="-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20" dirty="0">
                <a:solidFill>
                  <a:srgbClr val="FFFFFF"/>
                </a:solidFill>
                <a:latin typeface="Times New Roman"/>
                <a:cs typeface="Times New Roman"/>
              </a:rPr>
              <a:t>with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Crohn</a:t>
            </a:r>
            <a:r>
              <a:rPr sz="3000" spc="-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disease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may reduce the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activity</a:t>
            </a:r>
            <a:r>
              <a:rPr sz="3000" spc="2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of </a:t>
            </a:r>
            <a:r>
              <a:rPr sz="3000" spc="-25" dirty="0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protein,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resulting</a:t>
            </a:r>
            <a:r>
              <a:rPr sz="3000" spc="3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in</a:t>
            </a:r>
            <a:r>
              <a:rPr sz="3000" spc="-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00"/>
                </a:solidFill>
                <a:latin typeface="Times New Roman"/>
                <a:cs typeface="Times New Roman"/>
              </a:rPr>
              <a:t>persistence</a:t>
            </a:r>
            <a:r>
              <a:rPr sz="3000" spc="25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00"/>
                </a:solidFill>
                <a:latin typeface="Times New Roman"/>
                <a:cs typeface="Times New Roman"/>
              </a:rPr>
              <a:t>of</a:t>
            </a:r>
            <a:r>
              <a:rPr sz="3000" spc="-15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3000" spc="-10" dirty="0">
                <a:solidFill>
                  <a:srgbClr val="FFFF00"/>
                </a:solidFill>
                <a:latin typeface="Times New Roman"/>
                <a:cs typeface="Times New Roman"/>
              </a:rPr>
              <a:t>intracellular </a:t>
            </a:r>
            <a:r>
              <a:rPr sz="3000" dirty="0">
                <a:solidFill>
                  <a:srgbClr val="FFFF00"/>
                </a:solidFill>
                <a:latin typeface="Times New Roman"/>
                <a:cs typeface="Times New Roman"/>
              </a:rPr>
              <a:t>microbes</a:t>
            </a:r>
            <a:r>
              <a:rPr sz="3000" spc="10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00"/>
                </a:solidFill>
                <a:latin typeface="Times New Roman"/>
                <a:cs typeface="Times New Roman"/>
              </a:rPr>
              <a:t>and</a:t>
            </a:r>
            <a:r>
              <a:rPr sz="3000" spc="-5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00"/>
                </a:solidFill>
                <a:latin typeface="Times New Roman"/>
                <a:cs typeface="Times New Roman"/>
              </a:rPr>
              <a:t>prolonged</a:t>
            </a:r>
            <a:r>
              <a:rPr sz="3000" spc="10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00"/>
                </a:solidFill>
                <a:latin typeface="Times New Roman"/>
                <a:cs typeface="Times New Roman"/>
              </a:rPr>
              <a:t>immune</a:t>
            </a:r>
            <a:r>
              <a:rPr sz="3000" spc="25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3000" spc="-10" dirty="0">
                <a:solidFill>
                  <a:srgbClr val="FFFF00"/>
                </a:solidFill>
                <a:latin typeface="Times New Roman"/>
                <a:cs typeface="Times New Roman"/>
              </a:rPr>
              <a:t>responses.</a:t>
            </a:r>
            <a:endParaRPr sz="3000">
              <a:latin typeface="Times New Roman"/>
              <a:cs typeface="Times New Roman"/>
            </a:endParaRPr>
          </a:p>
          <a:p>
            <a:pPr>
              <a:spcBef>
                <a:spcPts val="5"/>
              </a:spcBef>
              <a:buClr>
                <a:srgbClr val="D5EBFF"/>
              </a:buClr>
              <a:buFont typeface="Wingdings"/>
              <a:buChar char=""/>
            </a:pPr>
            <a:endParaRPr sz="4350">
              <a:latin typeface="Times New Roman"/>
              <a:cs typeface="Times New Roman"/>
            </a:endParaRPr>
          </a:p>
          <a:p>
            <a:pPr marL="354965" marR="27940" indent="-342900">
              <a:buClr>
                <a:srgbClr val="D5EBFF"/>
              </a:buClr>
              <a:buSzPct val="95000"/>
              <a:buFont typeface="Wingdings"/>
              <a:buChar char=""/>
              <a:tabLst>
                <a:tab pos="354965" algn="l"/>
                <a:tab pos="355600" algn="l"/>
              </a:tabLst>
            </a:pPr>
            <a:r>
              <a:rPr sz="3000" dirty="0">
                <a:solidFill>
                  <a:srgbClr val="FFFF00"/>
                </a:solidFill>
                <a:latin typeface="Times New Roman"/>
                <a:cs typeface="Times New Roman"/>
              </a:rPr>
              <a:t>IBD5</a:t>
            </a:r>
            <a:r>
              <a:rPr sz="3000" spc="-5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rich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in genes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encoding</a:t>
            </a:r>
            <a:r>
              <a:rPr sz="3000" spc="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several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cytokines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that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may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contribute</a:t>
            </a:r>
            <a:r>
              <a:rPr sz="3000" spc="2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to the 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disease.</a:t>
            </a:r>
            <a:endParaRPr sz="3000">
              <a:latin typeface="Times New Roman"/>
              <a:cs typeface="Times New Roman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12</a:t>
            </a:fld>
            <a:endParaRPr lang="en-US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052320" y="-26720"/>
            <a:ext cx="8301355" cy="6444071"/>
          </a:xfrm>
          <a:prstGeom prst="rect">
            <a:avLst/>
          </a:prstGeom>
        </p:spPr>
        <p:txBody>
          <a:bodyPr vert="horz" wrap="square" lIns="0" tIns="64769" rIns="0" bIns="0" rtlCol="0">
            <a:spAutoFit/>
          </a:bodyPr>
          <a:lstStyle/>
          <a:p>
            <a:pPr marL="355600" marR="416559" indent="-343535">
              <a:lnSpc>
                <a:spcPts val="3240"/>
              </a:lnSpc>
              <a:spcBef>
                <a:spcPts val="509"/>
              </a:spcBef>
              <a:buClr>
                <a:srgbClr val="D5EBFF"/>
              </a:buClr>
              <a:buSzPct val="95000"/>
              <a:buFont typeface="Wingdings"/>
              <a:buChar char=""/>
              <a:tabLst>
                <a:tab pos="355600" algn="l"/>
                <a:tab pos="356235" algn="l"/>
              </a:tabLst>
            </a:pPr>
            <a:r>
              <a:rPr sz="3000" dirty="0">
                <a:solidFill>
                  <a:srgbClr val="FFFF00"/>
                </a:solidFill>
                <a:latin typeface="Times New Roman"/>
                <a:cs typeface="Times New Roman"/>
              </a:rPr>
              <a:t>Smoking-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Due</a:t>
            </a:r>
            <a:r>
              <a:rPr sz="3000" spc="-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to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00"/>
                </a:solidFill>
                <a:latin typeface="Times New Roman"/>
                <a:cs typeface="Times New Roman"/>
              </a:rPr>
              <a:t>coagulopathies</a:t>
            </a:r>
            <a:r>
              <a:rPr sz="3000" spc="30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occurring in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25" dirty="0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intestine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or</a:t>
            </a:r>
            <a:r>
              <a:rPr sz="3000" spc="-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as</a:t>
            </a:r>
            <a:r>
              <a:rPr sz="3000" spc="-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result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an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00"/>
                </a:solidFill>
                <a:latin typeface="Times New Roman"/>
                <a:cs typeface="Times New Roman"/>
              </a:rPr>
              <a:t>immune</a:t>
            </a:r>
            <a:r>
              <a:rPr sz="3000" spc="5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3000" spc="-10" dirty="0">
                <a:solidFill>
                  <a:srgbClr val="FFFF00"/>
                </a:solidFill>
                <a:latin typeface="Times New Roman"/>
                <a:cs typeface="Times New Roman"/>
              </a:rPr>
              <a:t>response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.</a:t>
            </a:r>
            <a:endParaRPr sz="3000">
              <a:latin typeface="Times New Roman"/>
              <a:cs typeface="Times New Roman"/>
            </a:endParaRPr>
          </a:p>
          <a:p>
            <a:pPr>
              <a:spcBef>
                <a:spcPts val="45"/>
              </a:spcBef>
              <a:buClr>
                <a:srgbClr val="D5EBFF"/>
              </a:buClr>
              <a:buFont typeface="Wingdings"/>
              <a:buChar char=""/>
            </a:pPr>
            <a:endParaRPr sz="4000">
              <a:latin typeface="Times New Roman"/>
              <a:cs typeface="Times New Roman"/>
            </a:endParaRPr>
          </a:p>
          <a:p>
            <a:pPr marL="355600" marR="1103630" indent="-343535">
              <a:lnSpc>
                <a:spcPts val="3240"/>
              </a:lnSpc>
              <a:buClr>
                <a:srgbClr val="D5EBFF"/>
              </a:buClr>
              <a:buSzPct val="95000"/>
              <a:buFont typeface="Wingdings"/>
              <a:buChar char=""/>
              <a:tabLst>
                <a:tab pos="450215" algn="l"/>
                <a:tab pos="450850" algn="l"/>
              </a:tabLst>
            </a:pPr>
            <a:r>
              <a:rPr dirty="0"/>
              <a:t>	</a:t>
            </a:r>
            <a:r>
              <a:rPr sz="3000" dirty="0">
                <a:solidFill>
                  <a:srgbClr val="FFFF00"/>
                </a:solidFill>
                <a:latin typeface="Times New Roman"/>
                <a:cs typeface="Times New Roman"/>
              </a:rPr>
              <a:t>Microbes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- Provide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173AE"/>
                </a:solidFill>
                <a:latin typeface="Times New Roman"/>
                <a:cs typeface="Times New Roman"/>
              </a:rPr>
              <a:t>antigen</a:t>
            </a:r>
            <a:r>
              <a:rPr sz="3000" spc="10" dirty="0">
                <a:solidFill>
                  <a:srgbClr val="F173AE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173AE"/>
                </a:solidFill>
                <a:latin typeface="Times New Roman"/>
                <a:cs typeface="Times New Roman"/>
              </a:rPr>
              <a:t>trigger</a:t>
            </a:r>
            <a:r>
              <a:rPr sz="3000" spc="10" dirty="0">
                <a:solidFill>
                  <a:srgbClr val="F173AE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for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25" dirty="0">
                <a:solidFill>
                  <a:srgbClr val="FFFFFF"/>
                </a:solidFill>
                <a:latin typeface="Times New Roman"/>
                <a:cs typeface="Times New Roman"/>
              </a:rPr>
              <a:t>an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unregulated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immune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response.</a:t>
            </a:r>
            <a:endParaRPr sz="3000">
              <a:latin typeface="Times New Roman"/>
              <a:cs typeface="Times New Roman"/>
            </a:endParaRPr>
          </a:p>
          <a:p>
            <a:pPr>
              <a:spcBef>
                <a:spcPts val="45"/>
              </a:spcBef>
              <a:buClr>
                <a:srgbClr val="D5EBFF"/>
              </a:buClr>
              <a:buFont typeface="Wingdings"/>
              <a:buChar char=""/>
            </a:pPr>
            <a:endParaRPr sz="4000">
              <a:latin typeface="Times New Roman"/>
              <a:cs typeface="Times New Roman"/>
            </a:endParaRPr>
          </a:p>
          <a:p>
            <a:pPr marL="355600" marR="290830" indent="-343535">
              <a:lnSpc>
                <a:spcPts val="3240"/>
              </a:lnSpc>
              <a:spcBef>
                <a:spcPts val="5"/>
              </a:spcBef>
              <a:buClr>
                <a:srgbClr val="D5EBFF"/>
              </a:buClr>
              <a:buSzPct val="95000"/>
              <a:buFont typeface="Wingdings"/>
              <a:buChar char=""/>
              <a:tabLst>
                <a:tab pos="355600" algn="l"/>
                <a:tab pos="356235" algn="l"/>
              </a:tabLst>
            </a:pPr>
            <a:r>
              <a:rPr sz="3000" dirty="0">
                <a:solidFill>
                  <a:srgbClr val="FFFF00"/>
                </a:solidFill>
                <a:latin typeface="Times New Roman"/>
                <a:cs typeface="Times New Roman"/>
              </a:rPr>
              <a:t>Bacteria</a:t>
            </a:r>
            <a:r>
              <a:rPr sz="3000" spc="20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produce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00AFEF"/>
                </a:solidFill>
                <a:latin typeface="Times New Roman"/>
                <a:cs typeface="Times New Roman"/>
              </a:rPr>
              <a:t>toxins</a:t>
            </a:r>
            <a:r>
              <a:rPr sz="3000" spc="-5" dirty="0">
                <a:solidFill>
                  <a:srgbClr val="00AFE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(necrotoxins,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hemolysins,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and</a:t>
            </a:r>
            <a:r>
              <a:rPr sz="3000" spc="-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enterotoxins)</a:t>
            </a:r>
            <a:r>
              <a:rPr sz="3000" spc="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that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cause mucosal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 damage.</a:t>
            </a:r>
            <a:endParaRPr sz="3000">
              <a:latin typeface="Times New Roman"/>
              <a:cs typeface="Times New Roman"/>
            </a:endParaRPr>
          </a:p>
          <a:p>
            <a:pPr>
              <a:spcBef>
                <a:spcPts val="40"/>
              </a:spcBef>
              <a:buClr>
                <a:srgbClr val="D5EBFF"/>
              </a:buClr>
              <a:buFont typeface="Wingdings"/>
              <a:buChar char=""/>
            </a:pPr>
            <a:endParaRPr sz="3950">
              <a:latin typeface="Times New Roman"/>
              <a:cs typeface="Times New Roman"/>
            </a:endParaRPr>
          </a:p>
          <a:p>
            <a:pPr marL="355600" marR="5080" indent="-343535">
              <a:lnSpc>
                <a:spcPct val="90000"/>
              </a:lnSpc>
              <a:buClr>
                <a:srgbClr val="D5EBFF"/>
              </a:buClr>
              <a:buSzPct val="95000"/>
              <a:buFont typeface="Wingdings"/>
              <a:buChar char=""/>
              <a:tabLst>
                <a:tab pos="355600" algn="l"/>
                <a:tab pos="356235" algn="l"/>
              </a:tabLst>
            </a:pPr>
            <a:r>
              <a:rPr sz="3000" dirty="0">
                <a:solidFill>
                  <a:srgbClr val="FFFF00"/>
                </a:solidFill>
                <a:latin typeface="Times New Roman"/>
                <a:cs typeface="Times New Roman"/>
              </a:rPr>
              <a:t>Bacteria</a:t>
            </a:r>
            <a:r>
              <a:rPr sz="3000" spc="25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00"/>
                </a:solidFill>
                <a:latin typeface="Times New Roman"/>
                <a:cs typeface="Times New Roman"/>
              </a:rPr>
              <a:t>elaborate</a:t>
            </a:r>
            <a:r>
              <a:rPr sz="3000" spc="25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00"/>
                </a:solidFill>
                <a:latin typeface="Times New Roman"/>
                <a:cs typeface="Times New Roman"/>
              </a:rPr>
              <a:t>peptides</a:t>
            </a:r>
            <a:r>
              <a:rPr sz="3000" spc="35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(e.g.,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formyl-methionyl-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leucylphenylalanine)</a:t>
            </a:r>
            <a:r>
              <a:rPr sz="3000" spc="4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that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have</a:t>
            </a:r>
            <a:r>
              <a:rPr sz="30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10" dirty="0">
                <a:solidFill>
                  <a:srgbClr val="FF0000"/>
                </a:solidFill>
                <a:latin typeface="Times New Roman"/>
                <a:cs typeface="Times New Roman"/>
              </a:rPr>
              <a:t>chemotactic </a:t>
            </a:r>
            <a:r>
              <a:rPr sz="3000" dirty="0">
                <a:solidFill>
                  <a:srgbClr val="FF0000"/>
                </a:solidFill>
                <a:latin typeface="Times New Roman"/>
                <a:cs typeface="Times New Roman"/>
              </a:rPr>
              <a:t>properties</a:t>
            </a:r>
            <a:r>
              <a:rPr sz="3000" spc="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and</a:t>
            </a:r>
            <a:r>
              <a:rPr sz="3000" spc="-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that</a:t>
            </a:r>
            <a:r>
              <a:rPr sz="3000" spc="-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cause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an</a:t>
            </a:r>
            <a:r>
              <a:rPr sz="3000" spc="-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influx of</a:t>
            </a:r>
            <a:r>
              <a:rPr sz="3000" spc="-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inflammatory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cells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with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subsequent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release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r>
              <a:rPr sz="3000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10" dirty="0">
                <a:solidFill>
                  <a:srgbClr val="00AFEF"/>
                </a:solidFill>
                <a:latin typeface="Times New Roman"/>
                <a:cs typeface="Times New Roman"/>
              </a:rPr>
              <a:t>inflammatory </a:t>
            </a:r>
            <a:r>
              <a:rPr sz="3000" dirty="0">
                <a:solidFill>
                  <a:srgbClr val="00AFEF"/>
                </a:solidFill>
                <a:latin typeface="Times New Roman"/>
                <a:cs typeface="Times New Roman"/>
              </a:rPr>
              <a:t>mediators</a:t>
            </a:r>
            <a:r>
              <a:rPr sz="3000" spc="15" dirty="0">
                <a:solidFill>
                  <a:srgbClr val="00AFE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00AFEF"/>
                </a:solidFill>
                <a:latin typeface="Times New Roman"/>
                <a:cs typeface="Times New Roman"/>
              </a:rPr>
              <a:t>and</a:t>
            </a:r>
            <a:r>
              <a:rPr sz="3000" spc="-10" dirty="0">
                <a:solidFill>
                  <a:srgbClr val="00AFE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00AFEF"/>
                </a:solidFill>
                <a:latin typeface="Times New Roman"/>
                <a:cs typeface="Times New Roman"/>
              </a:rPr>
              <a:t>tissue</a:t>
            </a:r>
            <a:r>
              <a:rPr sz="3000" spc="5" dirty="0">
                <a:solidFill>
                  <a:srgbClr val="00AFEF"/>
                </a:solidFill>
                <a:latin typeface="Times New Roman"/>
                <a:cs typeface="Times New Roman"/>
              </a:rPr>
              <a:t> </a:t>
            </a:r>
            <a:r>
              <a:rPr sz="3000" spc="-10" dirty="0">
                <a:solidFill>
                  <a:srgbClr val="00AFEF"/>
                </a:solidFill>
                <a:latin typeface="Times New Roman"/>
                <a:cs typeface="Times New Roman"/>
              </a:rPr>
              <a:t>destruction.</a:t>
            </a:r>
            <a:endParaRPr sz="3000">
              <a:latin typeface="Times New Roman"/>
              <a:cs typeface="Times New Roman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13</a:t>
            </a:fld>
            <a:endParaRPr lang="en-US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2581402" y="66802"/>
            <a:ext cx="3144520" cy="1544320"/>
            <a:chOff x="1057402" y="66802"/>
            <a:chExt cx="3144520" cy="1544320"/>
          </a:xfrm>
        </p:grpSpPr>
        <p:sp>
          <p:nvSpPr>
            <p:cNvPr id="3" name="object 3"/>
            <p:cNvSpPr/>
            <p:nvPr/>
          </p:nvSpPr>
          <p:spPr>
            <a:xfrm>
              <a:off x="1067562" y="76962"/>
              <a:ext cx="3124200" cy="1524000"/>
            </a:xfrm>
            <a:custGeom>
              <a:avLst/>
              <a:gdLst/>
              <a:ahLst/>
              <a:cxnLst/>
              <a:rect l="l" t="t" r="r" b="b"/>
              <a:pathLst>
                <a:path w="3124200" h="1524000">
                  <a:moveTo>
                    <a:pt x="1562100" y="0"/>
                  </a:moveTo>
                  <a:lnTo>
                    <a:pt x="1499274" y="604"/>
                  </a:lnTo>
                  <a:lnTo>
                    <a:pt x="1437077" y="2404"/>
                  </a:lnTo>
                  <a:lnTo>
                    <a:pt x="1375557" y="5376"/>
                  </a:lnTo>
                  <a:lnTo>
                    <a:pt x="1314760" y="9497"/>
                  </a:lnTo>
                  <a:lnTo>
                    <a:pt x="1254733" y="14745"/>
                  </a:lnTo>
                  <a:lnTo>
                    <a:pt x="1195521" y="21097"/>
                  </a:lnTo>
                  <a:lnTo>
                    <a:pt x="1137173" y="28529"/>
                  </a:lnTo>
                  <a:lnTo>
                    <a:pt x="1079735" y="37020"/>
                  </a:lnTo>
                  <a:lnTo>
                    <a:pt x="1023252" y="46546"/>
                  </a:lnTo>
                  <a:lnTo>
                    <a:pt x="967773" y="57086"/>
                  </a:lnTo>
                  <a:lnTo>
                    <a:pt x="913343" y="68615"/>
                  </a:lnTo>
                  <a:lnTo>
                    <a:pt x="860010" y="81111"/>
                  </a:lnTo>
                  <a:lnTo>
                    <a:pt x="807819" y="94552"/>
                  </a:lnTo>
                  <a:lnTo>
                    <a:pt x="756818" y="108915"/>
                  </a:lnTo>
                  <a:lnTo>
                    <a:pt x="707054" y="124177"/>
                  </a:lnTo>
                  <a:lnTo>
                    <a:pt x="658572" y="140315"/>
                  </a:lnTo>
                  <a:lnTo>
                    <a:pt x="611420" y="157307"/>
                  </a:lnTo>
                  <a:lnTo>
                    <a:pt x="565644" y="175129"/>
                  </a:lnTo>
                  <a:lnTo>
                    <a:pt x="521292" y="193759"/>
                  </a:lnTo>
                  <a:lnTo>
                    <a:pt x="478409" y="213175"/>
                  </a:lnTo>
                  <a:lnTo>
                    <a:pt x="437042" y="233353"/>
                  </a:lnTo>
                  <a:lnTo>
                    <a:pt x="397238" y="254271"/>
                  </a:lnTo>
                  <a:lnTo>
                    <a:pt x="359044" y="275906"/>
                  </a:lnTo>
                  <a:lnTo>
                    <a:pt x="322506" y="298235"/>
                  </a:lnTo>
                  <a:lnTo>
                    <a:pt x="287671" y="321236"/>
                  </a:lnTo>
                  <a:lnTo>
                    <a:pt x="254586" y="344885"/>
                  </a:lnTo>
                  <a:lnTo>
                    <a:pt x="223297" y="369160"/>
                  </a:lnTo>
                  <a:lnTo>
                    <a:pt x="193851" y="394039"/>
                  </a:lnTo>
                  <a:lnTo>
                    <a:pt x="140675" y="445514"/>
                  </a:lnTo>
                  <a:lnTo>
                    <a:pt x="95431" y="499130"/>
                  </a:lnTo>
                  <a:lnTo>
                    <a:pt x="58492" y="554703"/>
                  </a:lnTo>
                  <a:lnTo>
                    <a:pt x="30231" y="612052"/>
                  </a:lnTo>
                  <a:lnTo>
                    <a:pt x="11023" y="670995"/>
                  </a:lnTo>
                  <a:lnTo>
                    <a:pt x="1240" y="731350"/>
                  </a:lnTo>
                  <a:lnTo>
                    <a:pt x="0" y="762000"/>
                  </a:lnTo>
                  <a:lnTo>
                    <a:pt x="1240" y="792649"/>
                  </a:lnTo>
                  <a:lnTo>
                    <a:pt x="11023" y="853004"/>
                  </a:lnTo>
                  <a:lnTo>
                    <a:pt x="30231" y="911947"/>
                  </a:lnTo>
                  <a:lnTo>
                    <a:pt x="58492" y="969296"/>
                  </a:lnTo>
                  <a:lnTo>
                    <a:pt x="95431" y="1024869"/>
                  </a:lnTo>
                  <a:lnTo>
                    <a:pt x="140675" y="1078485"/>
                  </a:lnTo>
                  <a:lnTo>
                    <a:pt x="193851" y="1129960"/>
                  </a:lnTo>
                  <a:lnTo>
                    <a:pt x="223297" y="1154839"/>
                  </a:lnTo>
                  <a:lnTo>
                    <a:pt x="254586" y="1179114"/>
                  </a:lnTo>
                  <a:lnTo>
                    <a:pt x="287671" y="1202763"/>
                  </a:lnTo>
                  <a:lnTo>
                    <a:pt x="322506" y="1225764"/>
                  </a:lnTo>
                  <a:lnTo>
                    <a:pt x="359044" y="1248093"/>
                  </a:lnTo>
                  <a:lnTo>
                    <a:pt x="397238" y="1269728"/>
                  </a:lnTo>
                  <a:lnTo>
                    <a:pt x="437042" y="1290646"/>
                  </a:lnTo>
                  <a:lnTo>
                    <a:pt x="478409" y="1310824"/>
                  </a:lnTo>
                  <a:lnTo>
                    <a:pt x="521292" y="1330240"/>
                  </a:lnTo>
                  <a:lnTo>
                    <a:pt x="565644" y="1348870"/>
                  </a:lnTo>
                  <a:lnTo>
                    <a:pt x="611420" y="1366692"/>
                  </a:lnTo>
                  <a:lnTo>
                    <a:pt x="658572" y="1383684"/>
                  </a:lnTo>
                  <a:lnTo>
                    <a:pt x="707054" y="1399822"/>
                  </a:lnTo>
                  <a:lnTo>
                    <a:pt x="756818" y="1415084"/>
                  </a:lnTo>
                  <a:lnTo>
                    <a:pt x="807819" y="1429447"/>
                  </a:lnTo>
                  <a:lnTo>
                    <a:pt x="860010" y="1442888"/>
                  </a:lnTo>
                  <a:lnTo>
                    <a:pt x="913343" y="1455384"/>
                  </a:lnTo>
                  <a:lnTo>
                    <a:pt x="967773" y="1466913"/>
                  </a:lnTo>
                  <a:lnTo>
                    <a:pt x="1023252" y="1477453"/>
                  </a:lnTo>
                  <a:lnTo>
                    <a:pt x="1079735" y="1486979"/>
                  </a:lnTo>
                  <a:lnTo>
                    <a:pt x="1137173" y="1495470"/>
                  </a:lnTo>
                  <a:lnTo>
                    <a:pt x="1195521" y="1502902"/>
                  </a:lnTo>
                  <a:lnTo>
                    <a:pt x="1254733" y="1509254"/>
                  </a:lnTo>
                  <a:lnTo>
                    <a:pt x="1314760" y="1514502"/>
                  </a:lnTo>
                  <a:lnTo>
                    <a:pt x="1375557" y="1518623"/>
                  </a:lnTo>
                  <a:lnTo>
                    <a:pt x="1437077" y="1521595"/>
                  </a:lnTo>
                  <a:lnTo>
                    <a:pt x="1499274" y="1523395"/>
                  </a:lnTo>
                  <a:lnTo>
                    <a:pt x="1562100" y="1524000"/>
                  </a:lnTo>
                  <a:lnTo>
                    <a:pt x="1624925" y="1523395"/>
                  </a:lnTo>
                  <a:lnTo>
                    <a:pt x="1687122" y="1521595"/>
                  </a:lnTo>
                  <a:lnTo>
                    <a:pt x="1748642" y="1518623"/>
                  </a:lnTo>
                  <a:lnTo>
                    <a:pt x="1809439" y="1514502"/>
                  </a:lnTo>
                  <a:lnTo>
                    <a:pt x="1869466" y="1509254"/>
                  </a:lnTo>
                  <a:lnTo>
                    <a:pt x="1928678" y="1502902"/>
                  </a:lnTo>
                  <a:lnTo>
                    <a:pt x="1987026" y="1495470"/>
                  </a:lnTo>
                  <a:lnTo>
                    <a:pt x="2044464" y="1486979"/>
                  </a:lnTo>
                  <a:lnTo>
                    <a:pt x="2100947" y="1477453"/>
                  </a:lnTo>
                  <a:lnTo>
                    <a:pt x="2156426" y="1466913"/>
                  </a:lnTo>
                  <a:lnTo>
                    <a:pt x="2210856" y="1455384"/>
                  </a:lnTo>
                  <a:lnTo>
                    <a:pt x="2264189" y="1442888"/>
                  </a:lnTo>
                  <a:lnTo>
                    <a:pt x="2316380" y="1429447"/>
                  </a:lnTo>
                  <a:lnTo>
                    <a:pt x="2367381" y="1415084"/>
                  </a:lnTo>
                  <a:lnTo>
                    <a:pt x="2417145" y="1399822"/>
                  </a:lnTo>
                  <a:lnTo>
                    <a:pt x="2465627" y="1383684"/>
                  </a:lnTo>
                  <a:lnTo>
                    <a:pt x="2512779" y="1366692"/>
                  </a:lnTo>
                  <a:lnTo>
                    <a:pt x="2558555" y="1348870"/>
                  </a:lnTo>
                  <a:lnTo>
                    <a:pt x="2602907" y="1330240"/>
                  </a:lnTo>
                  <a:lnTo>
                    <a:pt x="2645790" y="1310824"/>
                  </a:lnTo>
                  <a:lnTo>
                    <a:pt x="2687157" y="1290646"/>
                  </a:lnTo>
                  <a:lnTo>
                    <a:pt x="2726961" y="1269728"/>
                  </a:lnTo>
                  <a:lnTo>
                    <a:pt x="2765155" y="1248093"/>
                  </a:lnTo>
                  <a:lnTo>
                    <a:pt x="2801693" y="1225764"/>
                  </a:lnTo>
                  <a:lnTo>
                    <a:pt x="2836528" y="1202763"/>
                  </a:lnTo>
                  <a:lnTo>
                    <a:pt x="2869613" y="1179114"/>
                  </a:lnTo>
                  <a:lnTo>
                    <a:pt x="2900902" y="1154839"/>
                  </a:lnTo>
                  <a:lnTo>
                    <a:pt x="2930348" y="1129960"/>
                  </a:lnTo>
                  <a:lnTo>
                    <a:pt x="2983524" y="1078485"/>
                  </a:lnTo>
                  <a:lnTo>
                    <a:pt x="3028768" y="1024869"/>
                  </a:lnTo>
                  <a:lnTo>
                    <a:pt x="3065707" y="969296"/>
                  </a:lnTo>
                  <a:lnTo>
                    <a:pt x="3093968" y="911947"/>
                  </a:lnTo>
                  <a:lnTo>
                    <a:pt x="3113176" y="853004"/>
                  </a:lnTo>
                  <a:lnTo>
                    <a:pt x="3122959" y="792649"/>
                  </a:lnTo>
                  <a:lnTo>
                    <a:pt x="3124200" y="762000"/>
                  </a:lnTo>
                  <a:lnTo>
                    <a:pt x="3122959" y="731350"/>
                  </a:lnTo>
                  <a:lnTo>
                    <a:pt x="3113176" y="670995"/>
                  </a:lnTo>
                  <a:lnTo>
                    <a:pt x="3093968" y="612052"/>
                  </a:lnTo>
                  <a:lnTo>
                    <a:pt x="3065707" y="554703"/>
                  </a:lnTo>
                  <a:lnTo>
                    <a:pt x="3028768" y="499130"/>
                  </a:lnTo>
                  <a:lnTo>
                    <a:pt x="2983524" y="445514"/>
                  </a:lnTo>
                  <a:lnTo>
                    <a:pt x="2930348" y="394039"/>
                  </a:lnTo>
                  <a:lnTo>
                    <a:pt x="2900902" y="369160"/>
                  </a:lnTo>
                  <a:lnTo>
                    <a:pt x="2869613" y="344885"/>
                  </a:lnTo>
                  <a:lnTo>
                    <a:pt x="2836528" y="321236"/>
                  </a:lnTo>
                  <a:lnTo>
                    <a:pt x="2801693" y="298235"/>
                  </a:lnTo>
                  <a:lnTo>
                    <a:pt x="2765155" y="275906"/>
                  </a:lnTo>
                  <a:lnTo>
                    <a:pt x="2726961" y="254271"/>
                  </a:lnTo>
                  <a:lnTo>
                    <a:pt x="2687157" y="233353"/>
                  </a:lnTo>
                  <a:lnTo>
                    <a:pt x="2645790" y="213175"/>
                  </a:lnTo>
                  <a:lnTo>
                    <a:pt x="2602907" y="193759"/>
                  </a:lnTo>
                  <a:lnTo>
                    <a:pt x="2558555" y="175129"/>
                  </a:lnTo>
                  <a:lnTo>
                    <a:pt x="2512779" y="157307"/>
                  </a:lnTo>
                  <a:lnTo>
                    <a:pt x="2465627" y="140315"/>
                  </a:lnTo>
                  <a:lnTo>
                    <a:pt x="2417145" y="124177"/>
                  </a:lnTo>
                  <a:lnTo>
                    <a:pt x="2367381" y="108915"/>
                  </a:lnTo>
                  <a:lnTo>
                    <a:pt x="2316380" y="94552"/>
                  </a:lnTo>
                  <a:lnTo>
                    <a:pt x="2264189" y="81111"/>
                  </a:lnTo>
                  <a:lnTo>
                    <a:pt x="2210856" y="68615"/>
                  </a:lnTo>
                  <a:lnTo>
                    <a:pt x="2156426" y="57086"/>
                  </a:lnTo>
                  <a:lnTo>
                    <a:pt x="2100947" y="46546"/>
                  </a:lnTo>
                  <a:lnTo>
                    <a:pt x="2044464" y="37020"/>
                  </a:lnTo>
                  <a:lnTo>
                    <a:pt x="1987026" y="28529"/>
                  </a:lnTo>
                  <a:lnTo>
                    <a:pt x="1928678" y="21097"/>
                  </a:lnTo>
                  <a:lnTo>
                    <a:pt x="1869466" y="14745"/>
                  </a:lnTo>
                  <a:lnTo>
                    <a:pt x="1809439" y="9497"/>
                  </a:lnTo>
                  <a:lnTo>
                    <a:pt x="1748642" y="5376"/>
                  </a:lnTo>
                  <a:lnTo>
                    <a:pt x="1687122" y="2404"/>
                  </a:lnTo>
                  <a:lnTo>
                    <a:pt x="1624925" y="604"/>
                  </a:lnTo>
                  <a:lnTo>
                    <a:pt x="1562100" y="0"/>
                  </a:lnTo>
                  <a:close/>
                </a:path>
              </a:pathLst>
            </a:custGeom>
            <a:solidFill>
              <a:srgbClr val="7ED13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1067562" y="76962"/>
              <a:ext cx="3124200" cy="1524000"/>
            </a:xfrm>
            <a:custGeom>
              <a:avLst/>
              <a:gdLst/>
              <a:ahLst/>
              <a:cxnLst/>
              <a:rect l="l" t="t" r="r" b="b"/>
              <a:pathLst>
                <a:path w="3124200" h="1524000">
                  <a:moveTo>
                    <a:pt x="0" y="762000"/>
                  </a:moveTo>
                  <a:lnTo>
                    <a:pt x="4930" y="701007"/>
                  </a:lnTo>
                  <a:lnTo>
                    <a:pt x="19472" y="641336"/>
                  </a:lnTo>
                  <a:lnTo>
                    <a:pt x="43253" y="583167"/>
                  </a:lnTo>
                  <a:lnTo>
                    <a:pt x="75900" y="526683"/>
                  </a:lnTo>
                  <a:lnTo>
                    <a:pt x="117038" y="472066"/>
                  </a:lnTo>
                  <a:lnTo>
                    <a:pt x="166295" y="419498"/>
                  </a:lnTo>
                  <a:lnTo>
                    <a:pt x="223297" y="369160"/>
                  </a:lnTo>
                  <a:lnTo>
                    <a:pt x="254586" y="344885"/>
                  </a:lnTo>
                  <a:lnTo>
                    <a:pt x="287671" y="321236"/>
                  </a:lnTo>
                  <a:lnTo>
                    <a:pt x="322506" y="298235"/>
                  </a:lnTo>
                  <a:lnTo>
                    <a:pt x="359044" y="275906"/>
                  </a:lnTo>
                  <a:lnTo>
                    <a:pt x="397238" y="254271"/>
                  </a:lnTo>
                  <a:lnTo>
                    <a:pt x="437042" y="233353"/>
                  </a:lnTo>
                  <a:lnTo>
                    <a:pt x="478409" y="213175"/>
                  </a:lnTo>
                  <a:lnTo>
                    <a:pt x="521292" y="193759"/>
                  </a:lnTo>
                  <a:lnTo>
                    <a:pt x="565644" y="175129"/>
                  </a:lnTo>
                  <a:lnTo>
                    <a:pt x="611420" y="157307"/>
                  </a:lnTo>
                  <a:lnTo>
                    <a:pt x="658572" y="140315"/>
                  </a:lnTo>
                  <a:lnTo>
                    <a:pt x="707054" y="124177"/>
                  </a:lnTo>
                  <a:lnTo>
                    <a:pt x="756818" y="108915"/>
                  </a:lnTo>
                  <a:lnTo>
                    <a:pt x="807819" y="94552"/>
                  </a:lnTo>
                  <a:lnTo>
                    <a:pt x="860010" y="81111"/>
                  </a:lnTo>
                  <a:lnTo>
                    <a:pt x="913343" y="68615"/>
                  </a:lnTo>
                  <a:lnTo>
                    <a:pt x="967773" y="57086"/>
                  </a:lnTo>
                  <a:lnTo>
                    <a:pt x="1023252" y="46546"/>
                  </a:lnTo>
                  <a:lnTo>
                    <a:pt x="1079735" y="37020"/>
                  </a:lnTo>
                  <a:lnTo>
                    <a:pt x="1137173" y="28529"/>
                  </a:lnTo>
                  <a:lnTo>
                    <a:pt x="1195521" y="21097"/>
                  </a:lnTo>
                  <a:lnTo>
                    <a:pt x="1254733" y="14745"/>
                  </a:lnTo>
                  <a:lnTo>
                    <a:pt x="1314760" y="9497"/>
                  </a:lnTo>
                  <a:lnTo>
                    <a:pt x="1375557" y="5376"/>
                  </a:lnTo>
                  <a:lnTo>
                    <a:pt x="1437077" y="2404"/>
                  </a:lnTo>
                  <a:lnTo>
                    <a:pt x="1499274" y="604"/>
                  </a:lnTo>
                  <a:lnTo>
                    <a:pt x="1562100" y="0"/>
                  </a:lnTo>
                  <a:lnTo>
                    <a:pt x="1624925" y="604"/>
                  </a:lnTo>
                  <a:lnTo>
                    <a:pt x="1687122" y="2404"/>
                  </a:lnTo>
                  <a:lnTo>
                    <a:pt x="1748642" y="5376"/>
                  </a:lnTo>
                  <a:lnTo>
                    <a:pt x="1809439" y="9497"/>
                  </a:lnTo>
                  <a:lnTo>
                    <a:pt x="1869466" y="14745"/>
                  </a:lnTo>
                  <a:lnTo>
                    <a:pt x="1928678" y="21097"/>
                  </a:lnTo>
                  <a:lnTo>
                    <a:pt x="1987026" y="28529"/>
                  </a:lnTo>
                  <a:lnTo>
                    <a:pt x="2044464" y="37020"/>
                  </a:lnTo>
                  <a:lnTo>
                    <a:pt x="2100947" y="46546"/>
                  </a:lnTo>
                  <a:lnTo>
                    <a:pt x="2156426" y="57086"/>
                  </a:lnTo>
                  <a:lnTo>
                    <a:pt x="2210856" y="68615"/>
                  </a:lnTo>
                  <a:lnTo>
                    <a:pt x="2264189" y="81111"/>
                  </a:lnTo>
                  <a:lnTo>
                    <a:pt x="2316380" y="94552"/>
                  </a:lnTo>
                  <a:lnTo>
                    <a:pt x="2367381" y="108915"/>
                  </a:lnTo>
                  <a:lnTo>
                    <a:pt x="2417145" y="124177"/>
                  </a:lnTo>
                  <a:lnTo>
                    <a:pt x="2465627" y="140315"/>
                  </a:lnTo>
                  <a:lnTo>
                    <a:pt x="2512779" y="157307"/>
                  </a:lnTo>
                  <a:lnTo>
                    <a:pt x="2558555" y="175129"/>
                  </a:lnTo>
                  <a:lnTo>
                    <a:pt x="2602907" y="193759"/>
                  </a:lnTo>
                  <a:lnTo>
                    <a:pt x="2645790" y="213175"/>
                  </a:lnTo>
                  <a:lnTo>
                    <a:pt x="2687157" y="233353"/>
                  </a:lnTo>
                  <a:lnTo>
                    <a:pt x="2726961" y="254271"/>
                  </a:lnTo>
                  <a:lnTo>
                    <a:pt x="2765155" y="275906"/>
                  </a:lnTo>
                  <a:lnTo>
                    <a:pt x="2801693" y="298235"/>
                  </a:lnTo>
                  <a:lnTo>
                    <a:pt x="2836528" y="321236"/>
                  </a:lnTo>
                  <a:lnTo>
                    <a:pt x="2869613" y="344885"/>
                  </a:lnTo>
                  <a:lnTo>
                    <a:pt x="2900902" y="369160"/>
                  </a:lnTo>
                  <a:lnTo>
                    <a:pt x="2930348" y="394039"/>
                  </a:lnTo>
                  <a:lnTo>
                    <a:pt x="2983524" y="445514"/>
                  </a:lnTo>
                  <a:lnTo>
                    <a:pt x="3028768" y="499130"/>
                  </a:lnTo>
                  <a:lnTo>
                    <a:pt x="3065707" y="554703"/>
                  </a:lnTo>
                  <a:lnTo>
                    <a:pt x="3093968" y="612052"/>
                  </a:lnTo>
                  <a:lnTo>
                    <a:pt x="3113176" y="670995"/>
                  </a:lnTo>
                  <a:lnTo>
                    <a:pt x="3122959" y="731350"/>
                  </a:lnTo>
                  <a:lnTo>
                    <a:pt x="3124200" y="762000"/>
                  </a:lnTo>
                  <a:lnTo>
                    <a:pt x="3122959" y="792649"/>
                  </a:lnTo>
                  <a:lnTo>
                    <a:pt x="3113176" y="853004"/>
                  </a:lnTo>
                  <a:lnTo>
                    <a:pt x="3093968" y="911947"/>
                  </a:lnTo>
                  <a:lnTo>
                    <a:pt x="3065707" y="969296"/>
                  </a:lnTo>
                  <a:lnTo>
                    <a:pt x="3028768" y="1024869"/>
                  </a:lnTo>
                  <a:lnTo>
                    <a:pt x="2983524" y="1078485"/>
                  </a:lnTo>
                  <a:lnTo>
                    <a:pt x="2930348" y="1129960"/>
                  </a:lnTo>
                  <a:lnTo>
                    <a:pt x="2900902" y="1154839"/>
                  </a:lnTo>
                  <a:lnTo>
                    <a:pt x="2869613" y="1179114"/>
                  </a:lnTo>
                  <a:lnTo>
                    <a:pt x="2836528" y="1202763"/>
                  </a:lnTo>
                  <a:lnTo>
                    <a:pt x="2801693" y="1225764"/>
                  </a:lnTo>
                  <a:lnTo>
                    <a:pt x="2765155" y="1248093"/>
                  </a:lnTo>
                  <a:lnTo>
                    <a:pt x="2726961" y="1269728"/>
                  </a:lnTo>
                  <a:lnTo>
                    <a:pt x="2687157" y="1290646"/>
                  </a:lnTo>
                  <a:lnTo>
                    <a:pt x="2645790" y="1310824"/>
                  </a:lnTo>
                  <a:lnTo>
                    <a:pt x="2602907" y="1330240"/>
                  </a:lnTo>
                  <a:lnTo>
                    <a:pt x="2558555" y="1348870"/>
                  </a:lnTo>
                  <a:lnTo>
                    <a:pt x="2512779" y="1366692"/>
                  </a:lnTo>
                  <a:lnTo>
                    <a:pt x="2465627" y="1383684"/>
                  </a:lnTo>
                  <a:lnTo>
                    <a:pt x="2417145" y="1399822"/>
                  </a:lnTo>
                  <a:lnTo>
                    <a:pt x="2367381" y="1415084"/>
                  </a:lnTo>
                  <a:lnTo>
                    <a:pt x="2316380" y="1429447"/>
                  </a:lnTo>
                  <a:lnTo>
                    <a:pt x="2264189" y="1442888"/>
                  </a:lnTo>
                  <a:lnTo>
                    <a:pt x="2210856" y="1455384"/>
                  </a:lnTo>
                  <a:lnTo>
                    <a:pt x="2156426" y="1466913"/>
                  </a:lnTo>
                  <a:lnTo>
                    <a:pt x="2100947" y="1477453"/>
                  </a:lnTo>
                  <a:lnTo>
                    <a:pt x="2044464" y="1486979"/>
                  </a:lnTo>
                  <a:lnTo>
                    <a:pt x="1987026" y="1495470"/>
                  </a:lnTo>
                  <a:lnTo>
                    <a:pt x="1928678" y="1502902"/>
                  </a:lnTo>
                  <a:lnTo>
                    <a:pt x="1869466" y="1509254"/>
                  </a:lnTo>
                  <a:lnTo>
                    <a:pt x="1809439" y="1514502"/>
                  </a:lnTo>
                  <a:lnTo>
                    <a:pt x="1748642" y="1518623"/>
                  </a:lnTo>
                  <a:lnTo>
                    <a:pt x="1687122" y="1521595"/>
                  </a:lnTo>
                  <a:lnTo>
                    <a:pt x="1624925" y="1523395"/>
                  </a:lnTo>
                  <a:lnTo>
                    <a:pt x="1562100" y="1524000"/>
                  </a:lnTo>
                  <a:lnTo>
                    <a:pt x="1499274" y="1523395"/>
                  </a:lnTo>
                  <a:lnTo>
                    <a:pt x="1437077" y="1521595"/>
                  </a:lnTo>
                  <a:lnTo>
                    <a:pt x="1375557" y="1518623"/>
                  </a:lnTo>
                  <a:lnTo>
                    <a:pt x="1314760" y="1514502"/>
                  </a:lnTo>
                  <a:lnTo>
                    <a:pt x="1254733" y="1509254"/>
                  </a:lnTo>
                  <a:lnTo>
                    <a:pt x="1195521" y="1502902"/>
                  </a:lnTo>
                  <a:lnTo>
                    <a:pt x="1137173" y="1495470"/>
                  </a:lnTo>
                  <a:lnTo>
                    <a:pt x="1079735" y="1486979"/>
                  </a:lnTo>
                  <a:lnTo>
                    <a:pt x="1023252" y="1477453"/>
                  </a:lnTo>
                  <a:lnTo>
                    <a:pt x="967773" y="1466913"/>
                  </a:lnTo>
                  <a:lnTo>
                    <a:pt x="913343" y="1455384"/>
                  </a:lnTo>
                  <a:lnTo>
                    <a:pt x="860010" y="1442888"/>
                  </a:lnTo>
                  <a:lnTo>
                    <a:pt x="807819" y="1429447"/>
                  </a:lnTo>
                  <a:lnTo>
                    <a:pt x="756818" y="1415084"/>
                  </a:lnTo>
                  <a:lnTo>
                    <a:pt x="707054" y="1399822"/>
                  </a:lnTo>
                  <a:lnTo>
                    <a:pt x="658572" y="1383684"/>
                  </a:lnTo>
                  <a:lnTo>
                    <a:pt x="611420" y="1366692"/>
                  </a:lnTo>
                  <a:lnTo>
                    <a:pt x="565644" y="1348870"/>
                  </a:lnTo>
                  <a:lnTo>
                    <a:pt x="521292" y="1330240"/>
                  </a:lnTo>
                  <a:lnTo>
                    <a:pt x="478409" y="1310824"/>
                  </a:lnTo>
                  <a:lnTo>
                    <a:pt x="437042" y="1290646"/>
                  </a:lnTo>
                  <a:lnTo>
                    <a:pt x="397238" y="1269728"/>
                  </a:lnTo>
                  <a:lnTo>
                    <a:pt x="359044" y="1248093"/>
                  </a:lnTo>
                  <a:lnTo>
                    <a:pt x="322506" y="1225764"/>
                  </a:lnTo>
                  <a:lnTo>
                    <a:pt x="287671" y="1202763"/>
                  </a:lnTo>
                  <a:lnTo>
                    <a:pt x="254586" y="1179114"/>
                  </a:lnTo>
                  <a:lnTo>
                    <a:pt x="223297" y="1154839"/>
                  </a:lnTo>
                  <a:lnTo>
                    <a:pt x="193851" y="1129960"/>
                  </a:lnTo>
                  <a:lnTo>
                    <a:pt x="140675" y="1078485"/>
                  </a:lnTo>
                  <a:lnTo>
                    <a:pt x="95431" y="1024869"/>
                  </a:lnTo>
                  <a:lnTo>
                    <a:pt x="58492" y="969296"/>
                  </a:lnTo>
                  <a:lnTo>
                    <a:pt x="30231" y="911947"/>
                  </a:lnTo>
                  <a:lnTo>
                    <a:pt x="11023" y="853004"/>
                  </a:lnTo>
                  <a:lnTo>
                    <a:pt x="1240" y="792649"/>
                  </a:lnTo>
                  <a:lnTo>
                    <a:pt x="0" y="762000"/>
                  </a:lnTo>
                  <a:close/>
                </a:path>
              </a:pathLst>
            </a:custGeom>
            <a:ln w="19812">
              <a:solidFill>
                <a:srgbClr val="5C992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/>
          <p:nvPr/>
        </p:nvSpPr>
        <p:spPr>
          <a:xfrm>
            <a:off x="3199257" y="440182"/>
            <a:ext cx="1905000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452120">
              <a:spcBef>
                <a:spcPts val="100"/>
              </a:spcBef>
            </a:pPr>
            <a:r>
              <a:rPr sz="2400" b="1" spc="-10" dirty="0">
                <a:solidFill>
                  <a:srgbClr val="FFFFFF"/>
                </a:solidFill>
                <a:latin typeface="Corbel"/>
                <a:cs typeface="Corbel"/>
              </a:rPr>
              <a:t>genetic predisposition</a:t>
            </a:r>
            <a:endParaRPr sz="2400">
              <a:latin typeface="Corbel"/>
              <a:cs typeface="Corbel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5705603" y="-10160"/>
            <a:ext cx="4504055" cy="1708150"/>
            <a:chOff x="4181602" y="-10160"/>
            <a:chExt cx="4504055" cy="1708150"/>
          </a:xfrm>
        </p:grpSpPr>
        <p:sp>
          <p:nvSpPr>
            <p:cNvPr id="7" name="object 7"/>
            <p:cNvSpPr/>
            <p:nvPr/>
          </p:nvSpPr>
          <p:spPr>
            <a:xfrm>
              <a:off x="4191762" y="541781"/>
              <a:ext cx="978535" cy="485140"/>
            </a:xfrm>
            <a:custGeom>
              <a:avLst/>
              <a:gdLst/>
              <a:ahLst/>
              <a:cxnLst/>
              <a:rect l="l" t="t" r="r" b="b"/>
              <a:pathLst>
                <a:path w="978535" h="485140">
                  <a:moveTo>
                    <a:pt x="736091" y="0"/>
                  </a:moveTo>
                  <a:lnTo>
                    <a:pt x="736091" y="121157"/>
                  </a:lnTo>
                  <a:lnTo>
                    <a:pt x="0" y="121157"/>
                  </a:lnTo>
                  <a:lnTo>
                    <a:pt x="0" y="363473"/>
                  </a:lnTo>
                  <a:lnTo>
                    <a:pt x="736091" y="363473"/>
                  </a:lnTo>
                  <a:lnTo>
                    <a:pt x="736091" y="484631"/>
                  </a:lnTo>
                  <a:lnTo>
                    <a:pt x="978408" y="242315"/>
                  </a:lnTo>
                  <a:lnTo>
                    <a:pt x="736091" y="0"/>
                  </a:lnTo>
                  <a:close/>
                </a:path>
              </a:pathLst>
            </a:custGeom>
            <a:solidFill>
              <a:srgbClr val="7ED13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4191762" y="541781"/>
              <a:ext cx="978535" cy="485140"/>
            </a:xfrm>
            <a:custGeom>
              <a:avLst/>
              <a:gdLst/>
              <a:ahLst/>
              <a:cxnLst/>
              <a:rect l="l" t="t" r="r" b="b"/>
              <a:pathLst>
                <a:path w="978535" h="485140">
                  <a:moveTo>
                    <a:pt x="0" y="121157"/>
                  </a:moveTo>
                  <a:lnTo>
                    <a:pt x="736091" y="121157"/>
                  </a:lnTo>
                  <a:lnTo>
                    <a:pt x="736091" y="0"/>
                  </a:lnTo>
                  <a:lnTo>
                    <a:pt x="978408" y="242315"/>
                  </a:lnTo>
                  <a:lnTo>
                    <a:pt x="736091" y="484631"/>
                  </a:lnTo>
                  <a:lnTo>
                    <a:pt x="736091" y="363473"/>
                  </a:lnTo>
                  <a:lnTo>
                    <a:pt x="0" y="363473"/>
                  </a:lnTo>
                  <a:lnTo>
                    <a:pt x="0" y="121157"/>
                  </a:lnTo>
                  <a:close/>
                </a:path>
              </a:pathLst>
            </a:custGeom>
            <a:ln w="19812">
              <a:solidFill>
                <a:srgbClr val="5C992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5170170" y="0"/>
              <a:ext cx="3505200" cy="1687830"/>
            </a:xfrm>
            <a:custGeom>
              <a:avLst/>
              <a:gdLst/>
              <a:ahLst/>
              <a:cxnLst/>
              <a:rect l="l" t="t" r="r" b="b"/>
              <a:pathLst>
                <a:path w="3505200" h="1687830">
                  <a:moveTo>
                    <a:pt x="2019895" y="0"/>
                  </a:moveTo>
                  <a:lnTo>
                    <a:pt x="1485304" y="0"/>
                  </a:lnTo>
                  <a:lnTo>
                    <a:pt x="1437552" y="3772"/>
                  </a:lnTo>
                  <a:lnTo>
                    <a:pt x="1376608" y="9675"/>
                  </a:lnTo>
                  <a:lnTo>
                    <a:pt x="1316445" y="16590"/>
                  </a:lnTo>
                  <a:lnTo>
                    <a:pt x="1257102" y="24496"/>
                  </a:lnTo>
                  <a:lnTo>
                    <a:pt x="1198619" y="33375"/>
                  </a:lnTo>
                  <a:lnTo>
                    <a:pt x="1141036" y="43208"/>
                  </a:lnTo>
                  <a:lnTo>
                    <a:pt x="1084393" y="53975"/>
                  </a:lnTo>
                  <a:lnTo>
                    <a:pt x="1028728" y="65657"/>
                  </a:lnTo>
                  <a:lnTo>
                    <a:pt x="974081" y="78235"/>
                  </a:lnTo>
                  <a:lnTo>
                    <a:pt x="920493" y="91690"/>
                  </a:lnTo>
                  <a:lnTo>
                    <a:pt x="868002" y="106002"/>
                  </a:lnTo>
                  <a:lnTo>
                    <a:pt x="816648" y="121153"/>
                  </a:lnTo>
                  <a:lnTo>
                    <a:pt x="766472" y="137123"/>
                  </a:lnTo>
                  <a:lnTo>
                    <a:pt x="717511" y="153893"/>
                  </a:lnTo>
                  <a:lnTo>
                    <a:pt x="669806" y="171444"/>
                  </a:lnTo>
                  <a:lnTo>
                    <a:pt x="623397" y="189756"/>
                  </a:lnTo>
                  <a:lnTo>
                    <a:pt x="578323" y="208811"/>
                  </a:lnTo>
                  <a:lnTo>
                    <a:pt x="534624" y="228589"/>
                  </a:lnTo>
                  <a:lnTo>
                    <a:pt x="492338" y="249072"/>
                  </a:lnTo>
                  <a:lnTo>
                    <a:pt x="451507" y="270239"/>
                  </a:lnTo>
                  <a:lnTo>
                    <a:pt x="412169" y="292071"/>
                  </a:lnTo>
                  <a:lnTo>
                    <a:pt x="374365" y="314550"/>
                  </a:lnTo>
                  <a:lnTo>
                    <a:pt x="338132" y="337657"/>
                  </a:lnTo>
                  <a:lnTo>
                    <a:pt x="303512" y="361372"/>
                  </a:lnTo>
                  <a:lnTo>
                    <a:pt x="270544" y="385675"/>
                  </a:lnTo>
                  <a:lnTo>
                    <a:pt x="239267" y="410548"/>
                  </a:lnTo>
                  <a:lnTo>
                    <a:pt x="209722" y="435972"/>
                  </a:lnTo>
                  <a:lnTo>
                    <a:pt x="155981" y="488394"/>
                  </a:lnTo>
                  <a:lnTo>
                    <a:pt x="109640" y="542788"/>
                  </a:lnTo>
                  <a:lnTo>
                    <a:pt x="71014" y="599000"/>
                  </a:lnTo>
                  <a:lnTo>
                    <a:pt x="40420" y="656877"/>
                  </a:lnTo>
                  <a:lnTo>
                    <a:pt x="18175" y="716266"/>
                  </a:lnTo>
                  <a:lnTo>
                    <a:pt x="4596" y="777011"/>
                  </a:lnTo>
                  <a:lnTo>
                    <a:pt x="0" y="838962"/>
                  </a:lnTo>
                  <a:lnTo>
                    <a:pt x="1155" y="870077"/>
                  </a:lnTo>
                  <a:lnTo>
                    <a:pt x="10283" y="931445"/>
                  </a:lnTo>
                  <a:lnTo>
                    <a:pt x="28234" y="991531"/>
                  </a:lnTo>
                  <a:lnTo>
                    <a:pt x="54693" y="1050183"/>
                  </a:lnTo>
                  <a:lnTo>
                    <a:pt x="89342" y="1107246"/>
                  </a:lnTo>
                  <a:lnTo>
                    <a:pt x="131866" y="1162569"/>
                  </a:lnTo>
                  <a:lnTo>
                    <a:pt x="181946" y="1215996"/>
                  </a:lnTo>
                  <a:lnTo>
                    <a:pt x="239268" y="1267375"/>
                  </a:lnTo>
                  <a:lnTo>
                    <a:pt x="270544" y="1292248"/>
                  </a:lnTo>
                  <a:lnTo>
                    <a:pt x="303512" y="1316551"/>
                  </a:lnTo>
                  <a:lnTo>
                    <a:pt x="338132" y="1340266"/>
                  </a:lnTo>
                  <a:lnTo>
                    <a:pt x="374365" y="1363373"/>
                  </a:lnTo>
                  <a:lnTo>
                    <a:pt x="412169" y="1385852"/>
                  </a:lnTo>
                  <a:lnTo>
                    <a:pt x="451507" y="1407684"/>
                  </a:lnTo>
                  <a:lnTo>
                    <a:pt x="492338" y="1428851"/>
                  </a:lnTo>
                  <a:lnTo>
                    <a:pt x="534624" y="1449334"/>
                  </a:lnTo>
                  <a:lnTo>
                    <a:pt x="578323" y="1469112"/>
                  </a:lnTo>
                  <a:lnTo>
                    <a:pt x="623397" y="1488167"/>
                  </a:lnTo>
                  <a:lnTo>
                    <a:pt x="669806" y="1506479"/>
                  </a:lnTo>
                  <a:lnTo>
                    <a:pt x="717511" y="1524030"/>
                  </a:lnTo>
                  <a:lnTo>
                    <a:pt x="766472" y="1540800"/>
                  </a:lnTo>
                  <a:lnTo>
                    <a:pt x="816648" y="1556770"/>
                  </a:lnTo>
                  <a:lnTo>
                    <a:pt x="868002" y="1571921"/>
                  </a:lnTo>
                  <a:lnTo>
                    <a:pt x="920493" y="1586233"/>
                  </a:lnTo>
                  <a:lnTo>
                    <a:pt x="974081" y="1599688"/>
                  </a:lnTo>
                  <a:lnTo>
                    <a:pt x="1028728" y="1612266"/>
                  </a:lnTo>
                  <a:lnTo>
                    <a:pt x="1084393" y="1623948"/>
                  </a:lnTo>
                  <a:lnTo>
                    <a:pt x="1141036" y="1634715"/>
                  </a:lnTo>
                  <a:lnTo>
                    <a:pt x="1198619" y="1644548"/>
                  </a:lnTo>
                  <a:lnTo>
                    <a:pt x="1257102" y="1653427"/>
                  </a:lnTo>
                  <a:lnTo>
                    <a:pt x="1316445" y="1661333"/>
                  </a:lnTo>
                  <a:lnTo>
                    <a:pt x="1376608" y="1668248"/>
                  </a:lnTo>
                  <a:lnTo>
                    <a:pt x="1437552" y="1674151"/>
                  </a:lnTo>
                  <a:lnTo>
                    <a:pt x="1499237" y="1679024"/>
                  </a:lnTo>
                  <a:lnTo>
                    <a:pt x="1561624" y="1682848"/>
                  </a:lnTo>
                  <a:lnTo>
                    <a:pt x="1624673" y="1685603"/>
                  </a:lnTo>
                  <a:lnTo>
                    <a:pt x="1688345" y="1687270"/>
                  </a:lnTo>
                  <a:lnTo>
                    <a:pt x="1752600" y="1687829"/>
                  </a:lnTo>
                  <a:lnTo>
                    <a:pt x="1816854" y="1687270"/>
                  </a:lnTo>
                  <a:lnTo>
                    <a:pt x="1880526" y="1685603"/>
                  </a:lnTo>
                  <a:lnTo>
                    <a:pt x="1943575" y="1682848"/>
                  </a:lnTo>
                  <a:lnTo>
                    <a:pt x="2005962" y="1679024"/>
                  </a:lnTo>
                  <a:lnTo>
                    <a:pt x="2067647" y="1674151"/>
                  </a:lnTo>
                  <a:lnTo>
                    <a:pt x="2128591" y="1668248"/>
                  </a:lnTo>
                  <a:lnTo>
                    <a:pt x="2188754" y="1661333"/>
                  </a:lnTo>
                  <a:lnTo>
                    <a:pt x="2248097" y="1653427"/>
                  </a:lnTo>
                  <a:lnTo>
                    <a:pt x="2306580" y="1644548"/>
                  </a:lnTo>
                  <a:lnTo>
                    <a:pt x="2364163" y="1634715"/>
                  </a:lnTo>
                  <a:lnTo>
                    <a:pt x="2420806" y="1623948"/>
                  </a:lnTo>
                  <a:lnTo>
                    <a:pt x="2476471" y="1612266"/>
                  </a:lnTo>
                  <a:lnTo>
                    <a:pt x="2531118" y="1599688"/>
                  </a:lnTo>
                  <a:lnTo>
                    <a:pt x="2584706" y="1586233"/>
                  </a:lnTo>
                  <a:lnTo>
                    <a:pt x="2637197" y="1571921"/>
                  </a:lnTo>
                  <a:lnTo>
                    <a:pt x="2688551" y="1556770"/>
                  </a:lnTo>
                  <a:lnTo>
                    <a:pt x="2738727" y="1540800"/>
                  </a:lnTo>
                  <a:lnTo>
                    <a:pt x="2787688" y="1524030"/>
                  </a:lnTo>
                  <a:lnTo>
                    <a:pt x="2835393" y="1506479"/>
                  </a:lnTo>
                  <a:lnTo>
                    <a:pt x="2881802" y="1488167"/>
                  </a:lnTo>
                  <a:lnTo>
                    <a:pt x="2926876" y="1469112"/>
                  </a:lnTo>
                  <a:lnTo>
                    <a:pt x="2970575" y="1449334"/>
                  </a:lnTo>
                  <a:lnTo>
                    <a:pt x="3012861" y="1428851"/>
                  </a:lnTo>
                  <a:lnTo>
                    <a:pt x="3053692" y="1407684"/>
                  </a:lnTo>
                  <a:lnTo>
                    <a:pt x="3093030" y="1385852"/>
                  </a:lnTo>
                  <a:lnTo>
                    <a:pt x="3130834" y="1363373"/>
                  </a:lnTo>
                  <a:lnTo>
                    <a:pt x="3167067" y="1340266"/>
                  </a:lnTo>
                  <a:lnTo>
                    <a:pt x="3201687" y="1316551"/>
                  </a:lnTo>
                  <a:lnTo>
                    <a:pt x="3234655" y="1292248"/>
                  </a:lnTo>
                  <a:lnTo>
                    <a:pt x="3265932" y="1267375"/>
                  </a:lnTo>
                  <a:lnTo>
                    <a:pt x="3295477" y="1241951"/>
                  </a:lnTo>
                  <a:lnTo>
                    <a:pt x="3349218" y="1189529"/>
                  </a:lnTo>
                  <a:lnTo>
                    <a:pt x="3395559" y="1135135"/>
                  </a:lnTo>
                  <a:lnTo>
                    <a:pt x="3434185" y="1078923"/>
                  </a:lnTo>
                  <a:lnTo>
                    <a:pt x="3464779" y="1021046"/>
                  </a:lnTo>
                  <a:lnTo>
                    <a:pt x="3487024" y="961657"/>
                  </a:lnTo>
                  <a:lnTo>
                    <a:pt x="3500603" y="900912"/>
                  </a:lnTo>
                  <a:lnTo>
                    <a:pt x="3505200" y="838962"/>
                  </a:lnTo>
                  <a:lnTo>
                    <a:pt x="3504044" y="807846"/>
                  </a:lnTo>
                  <a:lnTo>
                    <a:pt x="3494916" y="746478"/>
                  </a:lnTo>
                  <a:lnTo>
                    <a:pt x="3476965" y="686392"/>
                  </a:lnTo>
                  <a:lnTo>
                    <a:pt x="3450506" y="627740"/>
                  </a:lnTo>
                  <a:lnTo>
                    <a:pt x="3415857" y="570677"/>
                  </a:lnTo>
                  <a:lnTo>
                    <a:pt x="3373333" y="515354"/>
                  </a:lnTo>
                  <a:lnTo>
                    <a:pt x="3323253" y="461927"/>
                  </a:lnTo>
                  <a:lnTo>
                    <a:pt x="3265932" y="410548"/>
                  </a:lnTo>
                  <a:lnTo>
                    <a:pt x="3234655" y="385675"/>
                  </a:lnTo>
                  <a:lnTo>
                    <a:pt x="3201687" y="361372"/>
                  </a:lnTo>
                  <a:lnTo>
                    <a:pt x="3167067" y="337657"/>
                  </a:lnTo>
                  <a:lnTo>
                    <a:pt x="3130834" y="314550"/>
                  </a:lnTo>
                  <a:lnTo>
                    <a:pt x="3093030" y="292071"/>
                  </a:lnTo>
                  <a:lnTo>
                    <a:pt x="3053692" y="270239"/>
                  </a:lnTo>
                  <a:lnTo>
                    <a:pt x="3012861" y="249072"/>
                  </a:lnTo>
                  <a:lnTo>
                    <a:pt x="2970575" y="228589"/>
                  </a:lnTo>
                  <a:lnTo>
                    <a:pt x="2926876" y="208811"/>
                  </a:lnTo>
                  <a:lnTo>
                    <a:pt x="2881802" y="189756"/>
                  </a:lnTo>
                  <a:lnTo>
                    <a:pt x="2835393" y="171444"/>
                  </a:lnTo>
                  <a:lnTo>
                    <a:pt x="2787688" y="153893"/>
                  </a:lnTo>
                  <a:lnTo>
                    <a:pt x="2738727" y="137123"/>
                  </a:lnTo>
                  <a:lnTo>
                    <a:pt x="2688551" y="121153"/>
                  </a:lnTo>
                  <a:lnTo>
                    <a:pt x="2637197" y="106002"/>
                  </a:lnTo>
                  <a:lnTo>
                    <a:pt x="2584706" y="91690"/>
                  </a:lnTo>
                  <a:lnTo>
                    <a:pt x="2531118" y="78235"/>
                  </a:lnTo>
                  <a:lnTo>
                    <a:pt x="2476471" y="65657"/>
                  </a:lnTo>
                  <a:lnTo>
                    <a:pt x="2420806" y="53975"/>
                  </a:lnTo>
                  <a:lnTo>
                    <a:pt x="2364163" y="43208"/>
                  </a:lnTo>
                  <a:lnTo>
                    <a:pt x="2306580" y="33375"/>
                  </a:lnTo>
                  <a:lnTo>
                    <a:pt x="2248097" y="24496"/>
                  </a:lnTo>
                  <a:lnTo>
                    <a:pt x="2188754" y="16590"/>
                  </a:lnTo>
                  <a:lnTo>
                    <a:pt x="2128591" y="9675"/>
                  </a:lnTo>
                  <a:lnTo>
                    <a:pt x="2067647" y="3772"/>
                  </a:lnTo>
                  <a:lnTo>
                    <a:pt x="2019895" y="0"/>
                  </a:lnTo>
                  <a:close/>
                </a:path>
              </a:pathLst>
            </a:custGeom>
            <a:solidFill>
              <a:srgbClr val="7ED13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5170170" y="0"/>
              <a:ext cx="3505200" cy="1687830"/>
            </a:xfrm>
            <a:custGeom>
              <a:avLst/>
              <a:gdLst/>
              <a:ahLst/>
              <a:cxnLst/>
              <a:rect l="l" t="t" r="r" b="b"/>
              <a:pathLst>
                <a:path w="3505200" h="1687830">
                  <a:moveTo>
                    <a:pt x="0" y="838962"/>
                  </a:moveTo>
                  <a:lnTo>
                    <a:pt x="4596" y="777011"/>
                  </a:lnTo>
                  <a:lnTo>
                    <a:pt x="18175" y="716266"/>
                  </a:lnTo>
                  <a:lnTo>
                    <a:pt x="40420" y="656877"/>
                  </a:lnTo>
                  <a:lnTo>
                    <a:pt x="71014" y="599000"/>
                  </a:lnTo>
                  <a:lnTo>
                    <a:pt x="109640" y="542788"/>
                  </a:lnTo>
                  <a:lnTo>
                    <a:pt x="155981" y="488394"/>
                  </a:lnTo>
                  <a:lnTo>
                    <a:pt x="209722" y="435972"/>
                  </a:lnTo>
                  <a:lnTo>
                    <a:pt x="239267" y="410548"/>
                  </a:lnTo>
                  <a:lnTo>
                    <a:pt x="270544" y="385675"/>
                  </a:lnTo>
                  <a:lnTo>
                    <a:pt x="303512" y="361372"/>
                  </a:lnTo>
                  <a:lnTo>
                    <a:pt x="338132" y="337657"/>
                  </a:lnTo>
                  <a:lnTo>
                    <a:pt x="374365" y="314550"/>
                  </a:lnTo>
                  <a:lnTo>
                    <a:pt x="412169" y="292071"/>
                  </a:lnTo>
                  <a:lnTo>
                    <a:pt x="451507" y="270239"/>
                  </a:lnTo>
                  <a:lnTo>
                    <a:pt x="492338" y="249072"/>
                  </a:lnTo>
                  <a:lnTo>
                    <a:pt x="534624" y="228589"/>
                  </a:lnTo>
                  <a:lnTo>
                    <a:pt x="578323" y="208811"/>
                  </a:lnTo>
                  <a:lnTo>
                    <a:pt x="623397" y="189756"/>
                  </a:lnTo>
                  <a:lnTo>
                    <a:pt x="669806" y="171444"/>
                  </a:lnTo>
                  <a:lnTo>
                    <a:pt x="717511" y="153893"/>
                  </a:lnTo>
                  <a:lnTo>
                    <a:pt x="766472" y="137123"/>
                  </a:lnTo>
                  <a:lnTo>
                    <a:pt x="816648" y="121153"/>
                  </a:lnTo>
                  <a:lnTo>
                    <a:pt x="868002" y="106002"/>
                  </a:lnTo>
                  <a:lnTo>
                    <a:pt x="920493" y="91690"/>
                  </a:lnTo>
                  <a:lnTo>
                    <a:pt x="974081" y="78235"/>
                  </a:lnTo>
                  <a:lnTo>
                    <a:pt x="1028728" y="65657"/>
                  </a:lnTo>
                  <a:lnTo>
                    <a:pt x="1084393" y="53975"/>
                  </a:lnTo>
                  <a:lnTo>
                    <a:pt x="1141036" y="43208"/>
                  </a:lnTo>
                  <a:lnTo>
                    <a:pt x="1198619" y="33375"/>
                  </a:lnTo>
                  <a:lnTo>
                    <a:pt x="1257102" y="24496"/>
                  </a:lnTo>
                  <a:lnTo>
                    <a:pt x="1316445" y="16590"/>
                  </a:lnTo>
                  <a:lnTo>
                    <a:pt x="1376608" y="9675"/>
                  </a:lnTo>
                  <a:lnTo>
                    <a:pt x="1437552" y="3772"/>
                  </a:lnTo>
                  <a:lnTo>
                    <a:pt x="1485304" y="0"/>
                  </a:lnTo>
                </a:path>
                <a:path w="3505200" h="1687830">
                  <a:moveTo>
                    <a:pt x="2019895" y="0"/>
                  </a:moveTo>
                  <a:lnTo>
                    <a:pt x="2067647" y="3772"/>
                  </a:lnTo>
                  <a:lnTo>
                    <a:pt x="2128591" y="9675"/>
                  </a:lnTo>
                  <a:lnTo>
                    <a:pt x="2188754" y="16590"/>
                  </a:lnTo>
                  <a:lnTo>
                    <a:pt x="2248097" y="24496"/>
                  </a:lnTo>
                  <a:lnTo>
                    <a:pt x="2306580" y="33375"/>
                  </a:lnTo>
                  <a:lnTo>
                    <a:pt x="2364163" y="43208"/>
                  </a:lnTo>
                  <a:lnTo>
                    <a:pt x="2420806" y="53975"/>
                  </a:lnTo>
                  <a:lnTo>
                    <a:pt x="2476471" y="65657"/>
                  </a:lnTo>
                  <a:lnTo>
                    <a:pt x="2531118" y="78235"/>
                  </a:lnTo>
                  <a:lnTo>
                    <a:pt x="2584706" y="91690"/>
                  </a:lnTo>
                  <a:lnTo>
                    <a:pt x="2637197" y="106002"/>
                  </a:lnTo>
                  <a:lnTo>
                    <a:pt x="2688551" y="121153"/>
                  </a:lnTo>
                  <a:lnTo>
                    <a:pt x="2738727" y="137123"/>
                  </a:lnTo>
                  <a:lnTo>
                    <a:pt x="2787688" y="153893"/>
                  </a:lnTo>
                  <a:lnTo>
                    <a:pt x="2835393" y="171444"/>
                  </a:lnTo>
                  <a:lnTo>
                    <a:pt x="2881802" y="189756"/>
                  </a:lnTo>
                  <a:lnTo>
                    <a:pt x="2926876" y="208811"/>
                  </a:lnTo>
                  <a:lnTo>
                    <a:pt x="2970575" y="228589"/>
                  </a:lnTo>
                  <a:lnTo>
                    <a:pt x="3012861" y="249072"/>
                  </a:lnTo>
                  <a:lnTo>
                    <a:pt x="3053692" y="270239"/>
                  </a:lnTo>
                  <a:lnTo>
                    <a:pt x="3093030" y="292071"/>
                  </a:lnTo>
                  <a:lnTo>
                    <a:pt x="3130834" y="314550"/>
                  </a:lnTo>
                  <a:lnTo>
                    <a:pt x="3167067" y="337657"/>
                  </a:lnTo>
                  <a:lnTo>
                    <a:pt x="3201687" y="361372"/>
                  </a:lnTo>
                  <a:lnTo>
                    <a:pt x="3234655" y="385675"/>
                  </a:lnTo>
                  <a:lnTo>
                    <a:pt x="3265932" y="410548"/>
                  </a:lnTo>
                  <a:lnTo>
                    <a:pt x="3295477" y="435972"/>
                  </a:lnTo>
                  <a:lnTo>
                    <a:pt x="3349218" y="488394"/>
                  </a:lnTo>
                  <a:lnTo>
                    <a:pt x="3395559" y="542788"/>
                  </a:lnTo>
                  <a:lnTo>
                    <a:pt x="3434185" y="599000"/>
                  </a:lnTo>
                  <a:lnTo>
                    <a:pt x="3464779" y="656877"/>
                  </a:lnTo>
                  <a:lnTo>
                    <a:pt x="3487024" y="716266"/>
                  </a:lnTo>
                  <a:lnTo>
                    <a:pt x="3500603" y="777011"/>
                  </a:lnTo>
                  <a:lnTo>
                    <a:pt x="3505200" y="838962"/>
                  </a:lnTo>
                  <a:lnTo>
                    <a:pt x="3504044" y="870077"/>
                  </a:lnTo>
                  <a:lnTo>
                    <a:pt x="3494916" y="931445"/>
                  </a:lnTo>
                  <a:lnTo>
                    <a:pt x="3476965" y="991531"/>
                  </a:lnTo>
                  <a:lnTo>
                    <a:pt x="3450506" y="1050183"/>
                  </a:lnTo>
                  <a:lnTo>
                    <a:pt x="3415857" y="1107246"/>
                  </a:lnTo>
                  <a:lnTo>
                    <a:pt x="3373333" y="1162569"/>
                  </a:lnTo>
                  <a:lnTo>
                    <a:pt x="3323253" y="1215996"/>
                  </a:lnTo>
                  <a:lnTo>
                    <a:pt x="3265932" y="1267375"/>
                  </a:lnTo>
                  <a:lnTo>
                    <a:pt x="3234655" y="1292248"/>
                  </a:lnTo>
                  <a:lnTo>
                    <a:pt x="3201687" y="1316551"/>
                  </a:lnTo>
                  <a:lnTo>
                    <a:pt x="3167067" y="1340266"/>
                  </a:lnTo>
                  <a:lnTo>
                    <a:pt x="3130834" y="1363373"/>
                  </a:lnTo>
                  <a:lnTo>
                    <a:pt x="3093030" y="1385852"/>
                  </a:lnTo>
                  <a:lnTo>
                    <a:pt x="3053692" y="1407684"/>
                  </a:lnTo>
                  <a:lnTo>
                    <a:pt x="3012861" y="1428851"/>
                  </a:lnTo>
                  <a:lnTo>
                    <a:pt x="2970575" y="1449334"/>
                  </a:lnTo>
                  <a:lnTo>
                    <a:pt x="2926876" y="1469112"/>
                  </a:lnTo>
                  <a:lnTo>
                    <a:pt x="2881802" y="1488167"/>
                  </a:lnTo>
                  <a:lnTo>
                    <a:pt x="2835393" y="1506479"/>
                  </a:lnTo>
                  <a:lnTo>
                    <a:pt x="2787688" y="1524030"/>
                  </a:lnTo>
                  <a:lnTo>
                    <a:pt x="2738727" y="1540800"/>
                  </a:lnTo>
                  <a:lnTo>
                    <a:pt x="2688551" y="1556770"/>
                  </a:lnTo>
                  <a:lnTo>
                    <a:pt x="2637197" y="1571921"/>
                  </a:lnTo>
                  <a:lnTo>
                    <a:pt x="2584706" y="1586233"/>
                  </a:lnTo>
                  <a:lnTo>
                    <a:pt x="2531118" y="1599688"/>
                  </a:lnTo>
                  <a:lnTo>
                    <a:pt x="2476471" y="1612266"/>
                  </a:lnTo>
                  <a:lnTo>
                    <a:pt x="2420806" y="1623948"/>
                  </a:lnTo>
                  <a:lnTo>
                    <a:pt x="2364163" y="1634715"/>
                  </a:lnTo>
                  <a:lnTo>
                    <a:pt x="2306580" y="1644548"/>
                  </a:lnTo>
                  <a:lnTo>
                    <a:pt x="2248097" y="1653427"/>
                  </a:lnTo>
                  <a:lnTo>
                    <a:pt x="2188754" y="1661333"/>
                  </a:lnTo>
                  <a:lnTo>
                    <a:pt x="2128591" y="1668248"/>
                  </a:lnTo>
                  <a:lnTo>
                    <a:pt x="2067647" y="1674151"/>
                  </a:lnTo>
                  <a:lnTo>
                    <a:pt x="2005962" y="1679024"/>
                  </a:lnTo>
                  <a:lnTo>
                    <a:pt x="1943575" y="1682848"/>
                  </a:lnTo>
                  <a:lnTo>
                    <a:pt x="1880526" y="1685603"/>
                  </a:lnTo>
                  <a:lnTo>
                    <a:pt x="1816854" y="1687270"/>
                  </a:lnTo>
                  <a:lnTo>
                    <a:pt x="1752600" y="1687829"/>
                  </a:lnTo>
                  <a:lnTo>
                    <a:pt x="1688345" y="1687270"/>
                  </a:lnTo>
                  <a:lnTo>
                    <a:pt x="1624673" y="1685603"/>
                  </a:lnTo>
                  <a:lnTo>
                    <a:pt x="1561624" y="1682848"/>
                  </a:lnTo>
                  <a:lnTo>
                    <a:pt x="1499237" y="1679024"/>
                  </a:lnTo>
                  <a:lnTo>
                    <a:pt x="1437552" y="1674151"/>
                  </a:lnTo>
                  <a:lnTo>
                    <a:pt x="1376608" y="1668248"/>
                  </a:lnTo>
                  <a:lnTo>
                    <a:pt x="1316445" y="1661333"/>
                  </a:lnTo>
                  <a:lnTo>
                    <a:pt x="1257102" y="1653427"/>
                  </a:lnTo>
                  <a:lnTo>
                    <a:pt x="1198619" y="1644548"/>
                  </a:lnTo>
                  <a:lnTo>
                    <a:pt x="1141036" y="1634715"/>
                  </a:lnTo>
                  <a:lnTo>
                    <a:pt x="1084393" y="1623948"/>
                  </a:lnTo>
                  <a:lnTo>
                    <a:pt x="1028728" y="1612266"/>
                  </a:lnTo>
                  <a:lnTo>
                    <a:pt x="974081" y="1599688"/>
                  </a:lnTo>
                  <a:lnTo>
                    <a:pt x="920493" y="1586233"/>
                  </a:lnTo>
                  <a:lnTo>
                    <a:pt x="868002" y="1571921"/>
                  </a:lnTo>
                  <a:lnTo>
                    <a:pt x="816648" y="1556770"/>
                  </a:lnTo>
                  <a:lnTo>
                    <a:pt x="766472" y="1540800"/>
                  </a:lnTo>
                  <a:lnTo>
                    <a:pt x="717511" y="1524030"/>
                  </a:lnTo>
                  <a:lnTo>
                    <a:pt x="669806" y="1506479"/>
                  </a:lnTo>
                  <a:lnTo>
                    <a:pt x="623397" y="1488167"/>
                  </a:lnTo>
                  <a:lnTo>
                    <a:pt x="578323" y="1469112"/>
                  </a:lnTo>
                  <a:lnTo>
                    <a:pt x="534624" y="1449334"/>
                  </a:lnTo>
                  <a:lnTo>
                    <a:pt x="492338" y="1428851"/>
                  </a:lnTo>
                  <a:lnTo>
                    <a:pt x="451507" y="1407684"/>
                  </a:lnTo>
                  <a:lnTo>
                    <a:pt x="412169" y="1385852"/>
                  </a:lnTo>
                  <a:lnTo>
                    <a:pt x="374365" y="1363373"/>
                  </a:lnTo>
                  <a:lnTo>
                    <a:pt x="338132" y="1340266"/>
                  </a:lnTo>
                  <a:lnTo>
                    <a:pt x="303512" y="1316551"/>
                  </a:lnTo>
                  <a:lnTo>
                    <a:pt x="270544" y="1292248"/>
                  </a:lnTo>
                  <a:lnTo>
                    <a:pt x="239268" y="1267375"/>
                  </a:lnTo>
                  <a:lnTo>
                    <a:pt x="209722" y="1241951"/>
                  </a:lnTo>
                  <a:lnTo>
                    <a:pt x="155981" y="1189529"/>
                  </a:lnTo>
                  <a:lnTo>
                    <a:pt x="109640" y="1135135"/>
                  </a:lnTo>
                  <a:lnTo>
                    <a:pt x="71014" y="1078923"/>
                  </a:lnTo>
                  <a:lnTo>
                    <a:pt x="40420" y="1021046"/>
                  </a:lnTo>
                  <a:lnTo>
                    <a:pt x="18175" y="961657"/>
                  </a:lnTo>
                  <a:lnTo>
                    <a:pt x="4596" y="900912"/>
                  </a:lnTo>
                  <a:lnTo>
                    <a:pt x="1155" y="870077"/>
                  </a:lnTo>
                  <a:lnTo>
                    <a:pt x="0" y="838962"/>
                  </a:lnTo>
                </a:path>
              </a:pathLst>
            </a:custGeom>
            <a:ln w="19812">
              <a:solidFill>
                <a:srgbClr val="5C992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>
            <a:spLocks noGrp="1"/>
          </p:cNvSpPr>
          <p:nvPr>
            <p:ph type="title"/>
          </p:nvPr>
        </p:nvSpPr>
        <p:spPr>
          <a:xfrm>
            <a:off x="7606666" y="256744"/>
            <a:ext cx="1678305" cy="1123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065" marR="5080" algn="ctr">
              <a:spcBef>
                <a:spcPts val="100"/>
              </a:spcBef>
            </a:pPr>
            <a:r>
              <a:rPr sz="2400" b="1" i="0" spc="-10" dirty="0">
                <a:solidFill>
                  <a:srgbClr val="FFFFFF"/>
                </a:solidFill>
                <a:latin typeface="Corbel"/>
                <a:cs typeface="Corbel"/>
              </a:rPr>
              <a:t>immune response dysfunction,</a:t>
            </a:r>
            <a:endParaRPr sz="2400">
              <a:latin typeface="Corbel"/>
              <a:cs typeface="Corbel"/>
            </a:endParaRPr>
          </a:p>
        </p:txBody>
      </p:sp>
      <p:grpSp>
        <p:nvGrpSpPr>
          <p:cNvPr id="12" name="object 12"/>
          <p:cNvGrpSpPr/>
          <p:nvPr/>
        </p:nvGrpSpPr>
        <p:grpSpPr>
          <a:xfrm>
            <a:off x="8069326" y="1590803"/>
            <a:ext cx="2458720" cy="3390265"/>
            <a:chOff x="6545326" y="1590802"/>
            <a:chExt cx="2458720" cy="3390265"/>
          </a:xfrm>
        </p:grpSpPr>
        <p:sp>
          <p:nvSpPr>
            <p:cNvPr id="13" name="object 13"/>
            <p:cNvSpPr/>
            <p:nvPr/>
          </p:nvSpPr>
          <p:spPr>
            <a:xfrm>
              <a:off x="7315962" y="1600962"/>
              <a:ext cx="485140" cy="978535"/>
            </a:xfrm>
            <a:custGeom>
              <a:avLst/>
              <a:gdLst/>
              <a:ahLst/>
              <a:cxnLst/>
              <a:rect l="l" t="t" r="r" b="b"/>
              <a:pathLst>
                <a:path w="485140" h="978535">
                  <a:moveTo>
                    <a:pt x="363474" y="0"/>
                  </a:moveTo>
                  <a:lnTo>
                    <a:pt x="121158" y="0"/>
                  </a:lnTo>
                  <a:lnTo>
                    <a:pt x="121158" y="736091"/>
                  </a:lnTo>
                  <a:lnTo>
                    <a:pt x="0" y="736091"/>
                  </a:lnTo>
                  <a:lnTo>
                    <a:pt x="242316" y="978408"/>
                  </a:lnTo>
                  <a:lnTo>
                    <a:pt x="484632" y="736091"/>
                  </a:lnTo>
                  <a:lnTo>
                    <a:pt x="363474" y="736091"/>
                  </a:lnTo>
                  <a:lnTo>
                    <a:pt x="363474" y="0"/>
                  </a:lnTo>
                  <a:close/>
                </a:path>
              </a:pathLst>
            </a:custGeom>
            <a:solidFill>
              <a:srgbClr val="7ED13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7315962" y="1600962"/>
              <a:ext cx="485140" cy="978535"/>
            </a:xfrm>
            <a:custGeom>
              <a:avLst/>
              <a:gdLst/>
              <a:ahLst/>
              <a:cxnLst/>
              <a:rect l="l" t="t" r="r" b="b"/>
              <a:pathLst>
                <a:path w="485140" h="978535">
                  <a:moveTo>
                    <a:pt x="0" y="736091"/>
                  </a:moveTo>
                  <a:lnTo>
                    <a:pt x="121158" y="736091"/>
                  </a:lnTo>
                  <a:lnTo>
                    <a:pt x="121158" y="0"/>
                  </a:lnTo>
                  <a:lnTo>
                    <a:pt x="363474" y="0"/>
                  </a:lnTo>
                  <a:lnTo>
                    <a:pt x="363474" y="736091"/>
                  </a:lnTo>
                  <a:lnTo>
                    <a:pt x="484632" y="736091"/>
                  </a:lnTo>
                  <a:lnTo>
                    <a:pt x="242316" y="978408"/>
                  </a:lnTo>
                  <a:lnTo>
                    <a:pt x="0" y="736091"/>
                  </a:lnTo>
                  <a:close/>
                </a:path>
              </a:pathLst>
            </a:custGeom>
            <a:ln w="19812">
              <a:solidFill>
                <a:srgbClr val="5C992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6555486" y="2608326"/>
              <a:ext cx="2438400" cy="2362200"/>
            </a:xfrm>
            <a:custGeom>
              <a:avLst/>
              <a:gdLst/>
              <a:ahLst/>
              <a:cxnLst/>
              <a:rect l="l" t="t" r="r" b="b"/>
              <a:pathLst>
                <a:path w="2438400" h="2362200">
                  <a:moveTo>
                    <a:pt x="2044700" y="0"/>
                  </a:moveTo>
                  <a:lnTo>
                    <a:pt x="393700" y="0"/>
                  </a:lnTo>
                  <a:lnTo>
                    <a:pt x="344317" y="3067"/>
                  </a:lnTo>
                  <a:lnTo>
                    <a:pt x="296764" y="12024"/>
                  </a:lnTo>
                  <a:lnTo>
                    <a:pt x="251410" y="26501"/>
                  </a:lnTo>
                  <a:lnTo>
                    <a:pt x="208624" y="46130"/>
                  </a:lnTo>
                  <a:lnTo>
                    <a:pt x="168775" y="70540"/>
                  </a:lnTo>
                  <a:lnTo>
                    <a:pt x="132232" y="99364"/>
                  </a:lnTo>
                  <a:lnTo>
                    <a:pt x="99364" y="132232"/>
                  </a:lnTo>
                  <a:lnTo>
                    <a:pt x="70540" y="168775"/>
                  </a:lnTo>
                  <a:lnTo>
                    <a:pt x="46130" y="208624"/>
                  </a:lnTo>
                  <a:lnTo>
                    <a:pt x="26501" y="251410"/>
                  </a:lnTo>
                  <a:lnTo>
                    <a:pt x="12024" y="296764"/>
                  </a:lnTo>
                  <a:lnTo>
                    <a:pt x="3067" y="344317"/>
                  </a:lnTo>
                  <a:lnTo>
                    <a:pt x="0" y="393700"/>
                  </a:lnTo>
                  <a:lnTo>
                    <a:pt x="0" y="1968500"/>
                  </a:lnTo>
                  <a:lnTo>
                    <a:pt x="3067" y="2017882"/>
                  </a:lnTo>
                  <a:lnTo>
                    <a:pt x="12024" y="2065435"/>
                  </a:lnTo>
                  <a:lnTo>
                    <a:pt x="26501" y="2110789"/>
                  </a:lnTo>
                  <a:lnTo>
                    <a:pt x="46130" y="2153575"/>
                  </a:lnTo>
                  <a:lnTo>
                    <a:pt x="70540" y="2193424"/>
                  </a:lnTo>
                  <a:lnTo>
                    <a:pt x="99364" y="2229967"/>
                  </a:lnTo>
                  <a:lnTo>
                    <a:pt x="132232" y="2262835"/>
                  </a:lnTo>
                  <a:lnTo>
                    <a:pt x="168775" y="2291659"/>
                  </a:lnTo>
                  <a:lnTo>
                    <a:pt x="208624" y="2316069"/>
                  </a:lnTo>
                  <a:lnTo>
                    <a:pt x="251410" y="2335698"/>
                  </a:lnTo>
                  <a:lnTo>
                    <a:pt x="296764" y="2350175"/>
                  </a:lnTo>
                  <a:lnTo>
                    <a:pt x="344317" y="2359132"/>
                  </a:lnTo>
                  <a:lnTo>
                    <a:pt x="393700" y="2362200"/>
                  </a:lnTo>
                  <a:lnTo>
                    <a:pt x="2044700" y="2362200"/>
                  </a:lnTo>
                  <a:lnTo>
                    <a:pt x="2094082" y="2359132"/>
                  </a:lnTo>
                  <a:lnTo>
                    <a:pt x="2141635" y="2350175"/>
                  </a:lnTo>
                  <a:lnTo>
                    <a:pt x="2186989" y="2335698"/>
                  </a:lnTo>
                  <a:lnTo>
                    <a:pt x="2229775" y="2316069"/>
                  </a:lnTo>
                  <a:lnTo>
                    <a:pt x="2269624" y="2291659"/>
                  </a:lnTo>
                  <a:lnTo>
                    <a:pt x="2306167" y="2262835"/>
                  </a:lnTo>
                  <a:lnTo>
                    <a:pt x="2339035" y="2229967"/>
                  </a:lnTo>
                  <a:lnTo>
                    <a:pt x="2367859" y="2193424"/>
                  </a:lnTo>
                  <a:lnTo>
                    <a:pt x="2392269" y="2153575"/>
                  </a:lnTo>
                  <a:lnTo>
                    <a:pt x="2411898" y="2110789"/>
                  </a:lnTo>
                  <a:lnTo>
                    <a:pt x="2426375" y="2065435"/>
                  </a:lnTo>
                  <a:lnTo>
                    <a:pt x="2435332" y="2017882"/>
                  </a:lnTo>
                  <a:lnTo>
                    <a:pt x="2438400" y="1968500"/>
                  </a:lnTo>
                  <a:lnTo>
                    <a:pt x="2438400" y="393700"/>
                  </a:lnTo>
                  <a:lnTo>
                    <a:pt x="2435332" y="344317"/>
                  </a:lnTo>
                  <a:lnTo>
                    <a:pt x="2426375" y="296764"/>
                  </a:lnTo>
                  <a:lnTo>
                    <a:pt x="2411898" y="251410"/>
                  </a:lnTo>
                  <a:lnTo>
                    <a:pt x="2392269" y="208624"/>
                  </a:lnTo>
                  <a:lnTo>
                    <a:pt x="2367859" y="168775"/>
                  </a:lnTo>
                  <a:lnTo>
                    <a:pt x="2339035" y="132232"/>
                  </a:lnTo>
                  <a:lnTo>
                    <a:pt x="2306167" y="99364"/>
                  </a:lnTo>
                  <a:lnTo>
                    <a:pt x="2269624" y="70540"/>
                  </a:lnTo>
                  <a:lnTo>
                    <a:pt x="2229775" y="46130"/>
                  </a:lnTo>
                  <a:lnTo>
                    <a:pt x="2186989" y="26501"/>
                  </a:lnTo>
                  <a:lnTo>
                    <a:pt x="2141635" y="12024"/>
                  </a:lnTo>
                  <a:lnTo>
                    <a:pt x="2094082" y="3067"/>
                  </a:lnTo>
                  <a:lnTo>
                    <a:pt x="2044700" y="0"/>
                  </a:lnTo>
                  <a:close/>
                </a:path>
              </a:pathLst>
            </a:custGeom>
            <a:solidFill>
              <a:srgbClr val="7ED13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6555486" y="2608326"/>
              <a:ext cx="2438400" cy="2362200"/>
            </a:xfrm>
            <a:custGeom>
              <a:avLst/>
              <a:gdLst/>
              <a:ahLst/>
              <a:cxnLst/>
              <a:rect l="l" t="t" r="r" b="b"/>
              <a:pathLst>
                <a:path w="2438400" h="2362200">
                  <a:moveTo>
                    <a:pt x="0" y="393700"/>
                  </a:moveTo>
                  <a:lnTo>
                    <a:pt x="3067" y="344317"/>
                  </a:lnTo>
                  <a:lnTo>
                    <a:pt x="12024" y="296764"/>
                  </a:lnTo>
                  <a:lnTo>
                    <a:pt x="26501" y="251410"/>
                  </a:lnTo>
                  <a:lnTo>
                    <a:pt x="46130" y="208624"/>
                  </a:lnTo>
                  <a:lnTo>
                    <a:pt x="70540" y="168775"/>
                  </a:lnTo>
                  <a:lnTo>
                    <a:pt x="99364" y="132232"/>
                  </a:lnTo>
                  <a:lnTo>
                    <a:pt x="132232" y="99364"/>
                  </a:lnTo>
                  <a:lnTo>
                    <a:pt x="168775" y="70540"/>
                  </a:lnTo>
                  <a:lnTo>
                    <a:pt x="208624" y="46130"/>
                  </a:lnTo>
                  <a:lnTo>
                    <a:pt x="251410" y="26501"/>
                  </a:lnTo>
                  <a:lnTo>
                    <a:pt x="296764" y="12024"/>
                  </a:lnTo>
                  <a:lnTo>
                    <a:pt x="344317" y="3067"/>
                  </a:lnTo>
                  <a:lnTo>
                    <a:pt x="393700" y="0"/>
                  </a:lnTo>
                  <a:lnTo>
                    <a:pt x="2044700" y="0"/>
                  </a:lnTo>
                  <a:lnTo>
                    <a:pt x="2094082" y="3067"/>
                  </a:lnTo>
                  <a:lnTo>
                    <a:pt x="2141635" y="12024"/>
                  </a:lnTo>
                  <a:lnTo>
                    <a:pt x="2186989" y="26501"/>
                  </a:lnTo>
                  <a:lnTo>
                    <a:pt x="2229775" y="46130"/>
                  </a:lnTo>
                  <a:lnTo>
                    <a:pt x="2269624" y="70540"/>
                  </a:lnTo>
                  <a:lnTo>
                    <a:pt x="2306167" y="99364"/>
                  </a:lnTo>
                  <a:lnTo>
                    <a:pt x="2339035" y="132232"/>
                  </a:lnTo>
                  <a:lnTo>
                    <a:pt x="2367859" y="168775"/>
                  </a:lnTo>
                  <a:lnTo>
                    <a:pt x="2392269" y="208624"/>
                  </a:lnTo>
                  <a:lnTo>
                    <a:pt x="2411898" y="251410"/>
                  </a:lnTo>
                  <a:lnTo>
                    <a:pt x="2426375" y="296764"/>
                  </a:lnTo>
                  <a:lnTo>
                    <a:pt x="2435332" y="344317"/>
                  </a:lnTo>
                  <a:lnTo>
                    <a:pt x="2438400" y="393700"/>
                  </a:lnTo>
                  <a:lnTo>
                    <a:pt x="2438400" y="1968500"/>
                  </a:lnTo>
                  <a:lnTo>
                    <a:pt x="2435332" y="2017882"/>
                  </a:lnTo>
                  <a:lnTo>
                    <a:pt x="2426375" y="2065435"/>
                  </a:lnTo>
                  <a:lnTo>
                    <a:pt x="2411898" y="2110789"/>
                  </a:lnTo>
                  <a:lnTo>
                    <a:pt x="2392269" y="2153575"/>
                  </a:lnTo>
                  <a:lnTo>
                    <a:pt x="2367859" y="2193424"/>
                  </a:lnTo>
                  <a:lnTo>
                    <a:pt x="2339035" y="2229967"/>
                  </a:lnTo>
                  <a:lnTo>
                    <a:pt x="2306167" y="2262835"/>
                  </a:lnTo>
                  <a:lnTo>
                    <a:pt x="2269624" y="2291659"/>
                  </a:lnTo>
                  <a:lnTo>
                    <a:pt x="2229775" y="2316069"/>
                  </a:lnTo>
                  <a:lnTo>
                    <a:pt x="2186989" y="2335698"/>
                  </a:lnTo>
                  <a:lnTo>
                    <a:pt x="2141635" y="2350175"/>
                  </a:lnTo>
                  <a:lnTo>
                    <a:pt x="2094082" y="2359132"/>
                  </a:lnTo>
                  <a:lnTo>
                    <a:pt x="2044700" y="2362200"/>
                  </a:lnTo>
                  <a:lnTo>
                    <a:pt x="393700" y="2362200"/>
                  </a:lnTo>
                  <a:lnTo>
                    <a:pt x="344317" y="2359132"/>
                  </a:lnTo>
                  <a:lnTo>
                    <a:pt x="296764" y="2350175"/>
                  </a:lnTo>
                  <a:lnTo>
                    <a:pt x="251410" y="2335698"/>
                  </a:lnTo>
                  <a:lnTo>
                    <a:pt x="208624" y="2316069"/>
                  </a:lnTo>
                  <a:lnTo>
                    <a:pt x="168775" y="2291659"/>
                  </a:lnTo>
                  <a:lnTo>
                    <a:pt x="132232" y="2262835"/>
                  </a:lnTo>
                  <a:lnTo>
                    <a:pt x="99364" y="2229967"/>
                  </a:lnTo>
                  <a:lnTo>
                    <a:pt x="70540" y="2193424"/>
                  </a:lnTo>
                  <a:lnTo>
                    <a:pt x="46130" y="2153575"/>
                  </a:lnTo>
                  <a:lnTo>
                    <a:pt x="26501" y="2110789"/>
                  </a:lnTo>
                  <a:lnTo>
                    <a:pt x="12024" y="2065435"/>
                  </a:lnTo>
                  <a:lnTo>
                    <a:pt x="3067" y="2017882"/>
                  </a:lnTo>
                  <a:lnTo>
                    <a:pt x="0" y="1968500"/>
                  </a:lnTo>
                  <a:lnTo>
                    <a:pt x="0" y="393700"/>
                  </a:lnTo>
                  <a:close/>
                </a:path>
              </a:pathLst>
            </a:custGeom>
            <a:ln w="19812">
              <a:solidFill>
                <a:srgbClr val="5C992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7" name="object 17"/>
          <p:cNvSpPr txBox="1"/>
          <p:nvPr/>
        </p:nvSpPr>
        <p:spPr>
          <a:xfrm>
            <a:off x="8317231" y="3390723"/>
            <a:ext cx="1962785" cy="757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34620">
              <a:spcBef>
                <a:spcPts val="100"/>
              </a:spcBef>
            </a:pPr>
            <a:r>
              <a:rPr sz="2400" b="1" spc="-10" dirty="0">
                <a:solidFill>
                  <a:srgbClr val="FFFFFF"/>
                </a:solidFill>
                <a:latin typeface="Corbel"/>
                <a:cs typeface="Corbel"/>
              </a:rPr>
              <a:t>autoimmune</a:t>
            </a:r>
            <a:endParaRPr sz="2400">
              <a:latin typeface="Corbel"/>
              <a:cs typeface="Corbel"/>
            </a:endParaRPr>
          </a:p>
          <a:p>
            <a:pPr marL="12700">
              <a:spcBef>
                <a:spcPts val="5"/>
              </a:spcBef>
            </a:pPr>
            <a:r>
              <a:rPr sz="2400" b="1" dirty="0">
                <a:solidFill>
                  <a:srgbClr val="FFFFFF"/>
                </a:solidFill>
                <a:latin typeface="Corbel"/>
                <a:cs typeface="Corbel"/>
              </a:rPr>
              <a:t>cascade </a:t>
            </a:r>
            <a:r>
              <a:rPr sz="2400" b="1" spc="-10" dirty="0">
                <a:solidFill>
                  <a:srgbClr val="FFFFFF"/>
                </a:solidFill>
                <a:latin typeface="Corbel"/>
                <a:cs typeface="Corbel"/>
              </a:rPr>
              <a:t>occurs</a:t>
            </a:r>
            <a:endParaRPr sz="2400">
              <a:latin typeface="Corbel"/>
              <a:cs typeface="Corbel"/>
            </a:endParaRPr>
          </a:p>
        </p:txBody>
      </p:sp>
      <p:grpSp>
        <p:nvGrpSpPr>
          <p:cNvPr id="18" name="object 18"/>
          <p:cNvGrpSpPr/>
          <p:nvPr/>
        </p:nvGrpSpPr>
        <p:grpSpPr>
          <a:xfrm>
            <a:off x="7075679" y="3686303"/>
            <a:ext cx="998855" cy="505459"/>
            <a:chOff x="5551678" y="3686302"/>
            <a:chExt cx="998855" cy="505459"/>
          </a:xfrm>
        </p:grpSpPr>
        <p:sp>
          <p:nvSpPr>
            <p:cNvPr id="19" name="object 19"/>
            <p:cNvSpPr/>
            <p:nvPr/>
          </p:nvSpPr>
          <p:spPr>
            <a:xfrm>
              <a:off x="5561838" y="3696462"/>
              <a:ext cx="978535" cy="485140"/>
            </a:xfrm>
            <a:custGeom>
              <a:avLst/>
              <a:gdLst/>
              <a:ahLst/>
              <a:cxnLst/>
              <a:rect l="l" t="t" r="r" b="b"/>
              <a:pathLst>
                <a:path w="978534" h="485139">
                  <a:moveTo>
                    <a:pt x="242315" y="0"/>
                  </a:moveTo>
                  <a:lnTo>
                    <a:pt x="0" y="242315"/>
                  </a:lnTo>
                  <a:lnTo>
                    <a:pt x="242315" y="484631"/>
                  </a:lnTo>
                  <a:lnTo>
                    <a:pt x="242315" y="363474"/>
                  </a:lnTo>
                  <a:lnTo>
                    <a:pt x="978408" y="363474"/>
                  </a:lnTo>
                  <a:lnTo>
                    <a:pt x="978408" y="121157"/>
                  </a:lnTo>
                  <a:lnTo>
                    <a:pt x="242315" y="121157"/>
                  </a:lnTo>
                  <a:lnTo>
                    <a:pt x="242315" y="0"/>
                  </a:lnTo>
                  <a:close/>
                </a:path>
              </a:pathLst>
            </a:custGeom>
            <a:solidFill>
              <a:srgbClr val="7ED13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5561838" y="3696462"/>
              <a:ext cx="978535" cy="485140"/>
            </a:xfrm>
            <a:custGeom>
              <a:avLst/>
              <a:gdLst/>
              <a:ahLst/>
              <a:cxnLst/>
              <a:rect l="l" t="t" r="r" b="b"/>
              <a:pathLst>
                <a:path w="978534" h="485139">
                  <a:moveTo>
                    <a:pt x="0" y="242315"/>
                  </a:moveTo>
                  <a:lnTo>
                    <a:pt x="242315" y="0"/>
                  </a:lnTo>
                  <a:lnTo>
                    <a:pt x="242315" y="121157"/>
                  </a:lnTo>
                  <a:lnTo>
                    <a:pt x="978408" y="121157"/>
                  </a:lnTo>
                  <a:lnTo>
                    <a:pt x="978408" y="363474"/>
                  </a:lnTo>
                  <a:lnTo>
                    <a:pt x="242315" y="363474"/>
                  </a:lnTo>
                  <a:lnTo>
                    <a:pt x="242315" y="484631"/>
                  </a:lnTo>
                  <a:lnTo>
                    <a:pt x="0" y="242315"/>
                  </a:lnTo>
                  <a:close/>
                </a:path>
              </a:pathLst>
            </a:custGeom>
            <a:ln w="19812">
              <a:solidFill>
                <a:srgbClr val="5C992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1" name="object 21"/>
          <p:cNvSpPr txBox="1"/>
          <p:nvPr/>
        </p:nvSpPr>
        <p:spPr>
          <a:xfrm>
            <a:off x="2591561" y="2629661"/>
            <a:ext cx="4343400" cy="1980670"/>
          </a:xfrm>
          <a:prstGeom prst="rect">
            <a:avLst/>
          </a:prstGeom>
          <a:solidFill>
            <a:srgbClr val="7ED13A"/>
          </a:solidFill>
          <a:ln w="19811">
            <a:solidFill>
              <a:srgbClr val="5C9929"/>
            </a:solidFill>
          </a:ln>
        </p:spPr>
        <p:txBody>
          <a:bodyPr vert="horz" wrap="square" lIns="0" tIns="132715" rIns="0" bIns="0" rtlCol="0">
            <a:spAutoFit/>
          </a:bodyPr>
          <a:lstStyle/>
          <a:p>
            <a:pPr algn="ctr">
              <a:spcBef>
                <a:spcPts val="1045"/>
              </a:spcBef>
            </a:pPr>
            <a:r>
              <a:rPr sz="2400" b="1" spc="-10" dirty="0">
                <a:solidFill>
                  <a:srgbClr val="FFFFFF"/>
                </a:solidFill>
                <a:latin typeface="Corbel"/>
                <a:cs typeface="Corbel"/>
              </a:rPr>
              <a:t>proinflammatory</a:t>
            </a:r>
            <a:endParaRPr sz="2400">
              <a:latin typeface="Corbel"/>
              <a:cs typeface="Corbel"/>
            </a:endParaRPr>
          </a:p>
          <a:p>
            <a:pPr marL="199390" marR="193675" algn="ctr"/>
            <a:r>
              <a:rPr sz="2400" b="1" dirty="0">
                <a:solidFill>
                  <a:srgbClr val="FFFFFF"/>
                </a:solidFill>
                <a:latin typeface="Corbel"/>
                <a:cs typeface="Corbel"/>
              </a:rPr>
              <a:t>cytokines</a:t>
            </a:r>
            <a:r>
              <a:rPr sz="2400" b="1" spc="-5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2400" b="1" dirty="0">
                <a:solidFill>
                  <a:srgbClr val="FFFFFF"/>
                </a:solidFill>
                <a:latin typeface="Corbel"/>
                <a:cs typeface="Corbel"/>
              </a:rPr>
              <a:t>in</a:t>
            </a:r>
            <a:r>
              <a:rPr sz="2400" b="1" spc="10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2400" b="1" dirty="0">
                <a:solidFill>
                  <a:srgbClr val="FFFFFF"/>
                </a:solidFill>
                <a:latin typeface="Corbel"/>
                <a:cs typeface="Corbel"/>
              </a:rPr>
              <a:t>the</a:t>
            </a:r>
            <a:r>
              <a:rPr sz="2400" b="1" spc="-10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2400" b="1" dirty="0">
                <a:solidFill>
                  <a:srgbClr val="FFFFFF"/>
                </a:solidFill>
                <a:latin typeface="Corbel"/>
                <a:cs typeface="Corbel"/>
              </a:rPr>
              <a:t>gut</a:t>
            </a:r>
            <a:r>
              <a:rPr sz="2400" b="1" spc="20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2400" b="1" dirty="0">
                <a:solidFill>
                  <a:srgbClr val="FFFFFF"/>
                </a:solidFill>
                <a:latin typeface="Corbel"/>
                <a:cs typeface="Corbel"/>
              </a:rPr>
              <a:t>trigger </a:t>
            </a:r>
            <a:r>
              <a:rPr sz="2400" b="1" spc="-25" dirty="0">
                <a:solidFill>
                  <a:srgbClr val="FFFFFF"/>
                </a:solidFill>
                <a:latin typeface="Corbel"/>
                <a:cs typeface="Corbel"/>
              </a:rPr>
              <a:t>an </a:t>
            </a:r>
            <a:r>
              <a:rPr sz="2400" b="1" dirty="0">
                <a:solidFill>
                  <a:srgbClr val="FFFFFF"/>
                </a:solidFill>
                <a:latin typeface="Corbel"/>
                <a:cs typeface="Corbel"/>
              </a:rPr>
              <a:t>“attack”</a:t>
            </a:r>
            <a:r>
              <a:rPr sz="2400" b="1" spc="-10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2400" b="1" dirty="0">
                <a:solidFill>
                  <a:srgbClr val="FFFFFF"/>
                </a:solidFill>
                <a:latin typeface="Corbel"/>
                <a:cs typeface="Corbel"/>
              </a:rPr>
              <a:t>on</a:t>
            </a:r>
            <a:r>
              <a:rPr sz="2400" b="1" spc="-15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2400" b="1" dirty="0">
                <a:solidFill>
                  <a:srgbClr val="FFFFFF"/>
                </a:solidFill>
                <a:latin typeface="Corbel"/>
                <a:cs typeface="Corbel"/>
              </a:rPr>
              <a:t>the</a:t>
            </a:r>
            <a:r>
              <a:rPr sz="2400" b="1" spc="-5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2400" b="1" spc="-10" dirty="0">
                <a:solidFill>
                  <a:srgbClr val="FFFFFF"/>
                </a:solidFill>
                <a:latin typeface="Corbel"/>
                <a:cs typeface="Corbel"/>
              </a:rPr>
              <a:t>colonic </a:t>
            </a:r>
            <a:r>
              <a:rPr sz="2400" b="1" dirty="0">
                <a:solidFill>
                  <a:srgbClr val="FFFFFF"/>
                </a:solidFill>
                <a:latin typeface="Corbel"/>
                <a:cs typeface="Corbel"/>
              </a:rPr>
              <a:t>mucosa</a:t>
            </a:r>
            <a:r>
              <a:rPr sz="2400" b="1" spc="-20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2400" b="1" dirty="0">
                <a:solidFill>
                  <a:srgbClr val="FFFFFF"/>
                </a:solidFill>
                <a:latin typeface="Corbel"/>
                <a:cs typeface="Corbel"/>
              </a:rPr>
              <a:t>by</a:t>
            </a:r>
            <a:r>
              <a:rPr sz="2400" b="1" spc="-10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2400" b="1" dirty="0">
                <a:solidFill>
                  <a:srgbClr val="FFFFFF"/>
                </a:solidFill>
                <a:latin typeface="Corbel"/>
                <a:cs typeface="Corbel"/>
              </a:rPr>
              <a:t>leukocytes</a:t>
            </a:r>
            <a:r>
              <a:rPr sz="2400" b="1" spc="-35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2400" b="1" spc="-25" dirty="0">
                <a:solidFill>
                  <a:srgbClr val="FFFFFF"/>
                </a:solidFill>
                <a:latin typeface="Corbel"/>
                <a:cs typeface="Corbel"/>
              </a:rPr>
              <a:t>and </a:t>
            </a:r>
            <a:r>
              <a:rPr sz="2400" b="1" dirty="0">
                <a:solidFill>
                  <a:srgbClr val="FFFFFF"/>
                </a:solidFill>
                <a:latin typeface="Corbel"/>
                <a:cs typeface="Corbel"/>
              </a:rPr>
              <a:t>other</a:t>
            </a:r>
            <a:r>
              <a:rPr sz="2400" b="1" spc="-20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2400" b="1" spc="-10" dirty="0">
                <a:solidFill>
                  <a:srgbClr val="FFFFFF"/>
                </a:solidFill>
                <a:latin typeface="Corbel"/>
                <a:cs typeface="Corbel"/>
              </a:rPr>
              <a:t>factors</a:t>
            </a:r>
            <a:endParaRPr sz="2400">
              <a:latin typeface="Corbel"/>
              <a:cs typeface="Corbel"/>
            </a:endParaRPr>
          </a:p>
        </p:txBody>
      </p:sp>
      <p:grpSp>
        <p:nvGrpSpPr>
          <p:cNvPr id="22" name="object 22"/>
          <p:cNvGrpSpPr/>
          <p:nvPr/>
        </p:nvGrpSpPr>
        <p:grpSpPr>
          <a:xfrm>
            <a:off x="4197096" y="4751833"/>
            <a:ext cx="504825" cy="998219"/>
            <a:chOff x="2673095" y="4751832"/>
            <a:chExt cx="504825" cy="998219"/>
          </a:xfrm>
        </p:grpSpPr>
        <p:sp>
          <p:nvSpPr>
            <p:cNvPr id="23" name="object 23"/>
            <p:cNvSpPr/>
            <p:nvPr/>
          </p:nvSpPr>
          <p:spPr>
            <a:xfrm>
              <a:off x="2683001" y="4761738"/>
              <a:ext cx="485140" cy="978535"/>
            </a:xfrm>
            <a:custGeom>
              <a:avLst/>
              <a:gdLst/>
              <a:ahLst/>
              <a:cxnLst/>
              <a:rect l="l" t="t" r="r" b="b"/>
              <a:pathLst>
                <a:path w="485139" h="978535">
                  <a:moveTo>
                    <a:pt x="363474" y="0"/>
                  </a:moveTo>
                  <a:lnTo>
                    <a:pt x="121158" y="0"/>
                  </a:lnTo>
                  <a:lnTo>
                    <a:pt x="121158" y="736092"/>
                  </a:lnTo>
                  <a:lnTo>
                    <a:pt x="0" y="736092"/>
                  </a:lnTo>
                  <a:lnTo>
                    <a:pt x="242316" y="978408"/>
                  </a:lnTo>
                  <a:lnTo>
                    <a:pt x="484631" y="736092"/>
                  </a:lnTo>
                  <a:lnTo>
                    <a:pt x="363474" y="736092"/>
                  </a:lnTo>
                  <a:lnTo>
                    <a:pt x="363474" y="0"/>
                  </a:lnTo>
                  <a:close/>
                </a:path>
              </a:pathLst>
            </a:custGeom>
            <a:solidFill>
              <a:srgbClr val="7ED13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2683001" y="4761738"/>
              <a:ext cx="485140" cy="978535"/>
            </a:xfrm>
            <a:custGeom>
              <a:avLst/>
              <a:gdLst/>
              <a:ahLst/>
              <a:cxnLst/>
              <a:rect l="l" t="t" r="r" b="b"/>
              <a:pathLst>
                <a:path w="485139" h="978535">
                  <a:moveTo>
                    <a:pt x="0" y="736092"/>
                  </a:moveTo>
                  <a:lnTo>
                    <a:pt x="121158" y="736092"/>
                  </a:lnTo>
                  <a:lnTo>
                    <a:pt x="121158" y="0"/>
                  </a:lnTo>
                  <a:lnTo>
                    <a:pt x="363474" y="0"/>
                  </a:lnTo>
                  <a:lnTo>
                    <a:pt x="363474" y="736092"/>
                  </a:lnTo>
                  <a:lnTo>
                    <a:pt x="484631" y="736092"/>
                  </a:lnTo>
                  <a:lnTo>
                    <a:pt x="242316" y="978408"/>
                  </a:lnTo>
                  <a:lnTo>
                    <a:pt x="0" y="736092"/>
                  </a:lnTo>
                  <a:close/>
                </a:path>
              </a:pathLst>
            </a:custGeom>
            <a:ln w="19812">
              <a:solidFill>
                <a:srgbClr val="5C992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5" name="object 25"/>
          <p:cNvGrpSpPr/>
          <p:nvPr/>
        </p:nvGrpSpPr>
        <p:grpSpPr>
          <a:xfrm>
            <a:off x="2353055" y="5934456"/>
            <a:ext cx="7335520" cy="934719"/>
            <a:chOff x="829055" y="5934455"/>
            <a:chExt cx="7335520" cy="934719"/>
          </a:xfrm>
        </p:grpSpPr>
        <p:sp>
          <p:nvSpPr>
            <p:cNvPr id="26" name="object 26"/>
            <p:cNvSpPr/>
            <p:nvPr/>
          </p:nvSpPr>
          <p:spPr>
            <a:xfrm>
              <a:off x="838961" y="5944465"/>
              <a:ext cx="7315200" cy="914400"/>
            </a:xfrm>
            <a:custGeom>
              <a:avLst/>
              <a:gdLst/>
              <a:ahLst/>
              <a:cxnLst/>
              <a:rect l="l" t="t" r="r" b="b"/>
              <a:pathLst>
                <a:path w="7315200" h="914400">
                  <a:moveTo>
                    <a:pt x="3736107" y="0"/>
                  </a:moveTo>
                  <a:lnTo>
                    <a:pt x="3579092" y="0"/>
                  </a:lnTo>
                  <a:lnTo>
                    <a:pt x="3423305" y="819"/>
                  </a:lnTo>
                  <a:lnTo>
                    <a:pt x="3269263" y="2443"/>
                  </a:lnTo>
                  <a:lnTo>
                    <a:pt x="3117100" y="4854"/>
                  </a:lnTo>
                  <a:lnTo>
                    <a:pt x="2966948" y="8035"/>
                  </a:lnTo>
                  <a:lnTo>
                    <a:pt x="2818937" y="11971"/>
                  </a:lnTo>
                  <a:lnTo>
                    <a:pt x="2673201" y="16645"/>
                  </a:lnTo>
                  <a:lnTo>
                    <a:pt x="2529871" y="22041"/>
                  </a:lnTo>
                  <a:lnTo>
                    <a:pt x="2389079" y="28141"/>
                  </a:lnTo>
                  <a:lnTo>
                    <a:pt x="2250957" y="34930"/>
                  </a:lnTo>
                  <a:lnTo>
                    <a:pt x="2115637" y="42390"/>
                  </a:lnTo>
                  <a:lnTo>
                    <a:pt x="1983250" y="50506"/>
                  </a:lnTo>
                  <a:lnTo>
                    <a:pt x="1853930" y="59261"/>
                  </a:lnTo>
                  <a:lnTo>
                    <a:pt x="1727808" y="68638"/>
                  </a:lnTo>
                  <a:lnTo>
                    <a:pt x="1605015" y="78621"/>
                  </a:lnTo>
                  <a:lnTo>
                    <a:pt x="1485684" y="89194"/>
                  </a:lnTo>
                  <a:lnTo>
                    <a:pt x="1369947" y="100339"/>
                  </a:lnTo>
                  <a:lnTo>
                    <a:pt x="1257935" y="112041"/>
                  </a:lnTo>
                  <a:lnTo>
                    <a:pt x="1149781" y="124283"/>
                  </a:lnTo>
                  <a:lnTo>
                    <a:pt x="1045616" y="137048"/>
                  </a:lnTo>
                  <a:lnTo>
                    <a:pt x="995071" y="143621"/>
                  </a:lnTo>
                  <a:lnTo>
                    <a:pt x="945573" y="150320"/>
                  </a:lnTo>
                  <a:lnTo>
                    <a:pt x="897139" y="157141"/>
                  </a:lnTo>
                  <a:lnTo>
                    <a:pt x="849784" y="164082"/>
                  </a:lnTo>
                  <a:lnTo>
                    <a:pt x="803525" y="171142"/>
                  </a:lnTo>
                  <a:lnTo>
                    <a:pt x="758379" y="178319"/>
                  </a:lnTo>
                  <a:lnTo>
                    <a:pt x="714363" y="185610"/>
                  </a:lnTo>
                  <a:lnTo>
                    <a:pt x="671493" y="193013"/>
                  </a:lnTo>
                  <a:lnTo>
                    <a:pt x="629784" y="200526"/>
                  </a:lnTo>
                  <a:lnTo>
                    <a:pt x="589255" y="208147"/>
                  </a:lnTo>
                  <a:lnTo>
                    <a:pt x="549921" y="215875"/>
                  </a:lnTo>
                  <a:lnTo>
                    <a:pt x="511799" y="223707"/>
                  </a:lnTo>
                  <a:lnTo>
                    <a:pt x="439256" y="239674"/>
                  </a:lnTo>
                  <a:lnTo>
                    <a:pt x="371758" y="256033"/>
                  </a:lnTo>
                  <a:lnTo>
                    <a:pt x="309437" y="272766"/>
                  </a:lnTo>
                  <a:lnTo>
                    <a:pt x="252425" y="289858"/>
                  </a:lnTo>
                  <a:lnTo>
                    <a:pt x="200854" y="307292"/>
                  </a:lnTo>
                  <a:lnTo>
                    <a:pt x="154857" y="325052"/>
                  </a:lnTo>
                  <a:lnTo>
                    <a:pt x="114564" y="343121"/>
                  </a:lnTo>
                  <a:lnTo>
                    <a:pt x="80108" y="361482"/>
                  </a:lnTo>
                  <a:lnTo>
                    <a:pt x="39657" y="389535"/>
                  </a:lnTo>
                  <a:lnTo>
                    <a:pt x="13081" y="418154"/>
                  </a:lnTo>
                  <a:lnTo>
                    <a:pt x="0" y="457096"/>
                  </a:lnTo>
                  <a:lnTo>
                    <a:pt x="825" y="466909"/>
                  </a:lnTo>
                  <a:lnTo>
                    <a:pt x="20370" y="505637"/>
                  </a:lnTo>
                  <a:lnTo>
                    <a:pt x="51621" y="534074"/>
                  </a:lnTo>
                  <a:lnTo>
                    <a:pt x="96598" y="561927"/>
                  </a:lnTo>
                  <a:lnTo>
                    <a:pt x="133989" y="580144"/>
                  </a:lnTo>
                  <a:lnTo>
                    <a:pt x="177151" y="598060"/>
                  </a:lnTo>
                  <a:lnTo>
                    <a:pt x="225951" y="615659"/>
                  </a:lnTo>
                  <a:lnTo>
                    <a:pt x="280259" y="632924"/>
                  </a:lnTo>
                  <a:lnTo>
                    <a:pt x="339942" y="649839"/>
                  </a:lnTo>
                  <a:lnTo>
                    <a:pt x="404868" y="666387"/>
                  </a:lnTo>
                  <a:lnTo>
                    <a:pt x="474905" y="682552"/>
                  </a:lnTo>
                  <a:lnTo>
                    <a:pt x="549921" y="698317"/>
                  </a:lnTo>
                  <a:lnTo>
                    <a:pt x="589255" y="706045"/>
                  </a:lnTo>
                  <a:lnTo>
                    <a:pt x="629784" y="713666"/>
                  </a:lnTo>
                  <a:lnTo>
                    <a:pt x="671493" y="721180"/>
                  </a:lnTo>
                  <a:lnTo>
                    <a:pt x="714363" y="728583"/>
                  </a:lnTo>
                  <a:lnTo>
                    <a:pt x="758379" y="735873"/>
                  </a:lnTo>
                  <a:lnTo>
                    <a:pt x="803525" y="743050"/>
                  </a:lnTo>
                  <a:lnTo>
                    <a:pt x="849784" y="750110"/>
                  </a:lnTo>
                  <a:lnTo>
                    <a:pt x="897139" y="757051"/>
                  </a:lnTo>
                  <a:lnTo>
                    <a:pt x="945573" y="763872"/>
                  </a:lnTo>
                  <a:lnTo>
                    <a:pt x="995071" y="770571"/>
                  </a:lnTo>
                  <a:lnTo>
                    <a:pt x="1045616" y="777144"/>
                  </a:lnTo>
                  <a:lnTo>
                    <a:pt x="1149781" y="789910"/>
                  </a:lnTo>
                  <a:lnTo>
                    <a:pt x="1257935" y="802151"/>
                  </a:lnTo>
                  <a:lnTo>
                    <a:pt x="1369947" y="813853"/>
                  </a:lnTo>
                  <a:lnTo>
                    <a:pt x="1485684" y="824998"/>
                  </a:lnTo>
                  <a:lnTo>
                    <a:pt x="1605015" y="835571"/>
                  </a:lnTo>
                  <a:lnTo>
                    <a:pt x="1727808" y="845554"/>
                  </a:lnTo>
                  <a:lnTo>
                    <a:pt x="1853930" y="854931"/>
                  </a:lnTo>
                  <a:lnTo>
                    <a:pt x="1983250" y="863686"/>
                  </a:lnTo>
                  <a:lnTo>
                    <a:pt x="2115637" y="871802"/>
                  </a:lnTo>
                  <a:lnTo>
                    <a:pt x="2250957" y="879262"/>
                  </a:lnTo>
                  <a:lnTo>
                    <a:pt x="2389079" y="886051"/>
                  </a:lnTo>
                  <a:lnTo>
                    <a:pt x="2529871" y="892151"/>
                  </a:lnTo>
                  <a:lnTo>
                    <a:pt x="2673201" y="897546"/>
                  </a:lnTo>
                  <a:lnTo>
                    <a:pt x="2818937" y="902220"/>
                  </a:lnTo>
                  <a:lnTo>
                    <a:pt x="2966948" y="906156"/>
                  </a:lnTo>
                  <a:lnTo>
                    <a:pt x="3117100" y="909338"/>
                  </a:lnTo>
                  <a:lnTo>
                    <a:pt x="3269263" y="911749"/>
                  </a:lnTo>
                  <a:lnTo>
                    <a:pt x="3423305" y="913373"/>
                  </a:lnTo>
                  <a:lnTo>
                    <a:pt x="3579092" y="914192"/>
                  </a:lnTo>
                  <a:lnTo>
                    <a:pt x="3736107" y="914192"/>
                  </a:lnTo>
                  <a:lnTo>
                    <a:pt x="3891894" y="913373"/>
                  </a:lnTo>
                  <a:lnTo>
                    <a:pt x="4045936" y="911749"/>
                  </a:lnTo>
                  <a:lnTo>
                    <a:pt x="4198099" y="909338"/>
                  </a:lnTo>
                  <a:lnTo>
                    <a:pt x="4348251" y="906156"/>
                  </a:lnTo>
                  <a:lnTo>
                    <a:pt x="4496262" y="902220"/>
                  </a:lnTo>
                  <a:lnTo>
                    <a:pt x="4641998" y="897546"/>
                  </a:lnTo>
                  <a:lnTo>
                    <a:pt x="4785328" y="892151"/>
                  </a:lnTo>
                  <a:lnTo>
                    <a:pt x="4926120" y="886051"/>
                  </a:lnTo>
                  <a:lnTo>
                    <a:pt x="5064242" y="879262"/>
                  </a:lnTo>
                  <a:lnTo>
                    <a:pt x="5199562" y="871802"/>
                  </a:lnTo>
                  <a:lnTo>
                    <a:pt x="5331949" y="863686"/>
                  </a:lnTo>
                  <a:lnTo>
                    <a:pt x="5461269" y="854931"/>
                  </a:lnTo>
                  <a:lnTo>
                    <a:pt x="5587391" y="845554"/>
                  </a:lnTo>
                  <a:lnTo>
                    <a:pt x="5710184" y="835571"/>
                  </a:lnTo>
                  <a:lnTo>
                    <a:pt x="5829515" y="824998"/>
                  </a:lnTo>
                  <a:lnTo>
                    <a:pt x="5945252" y="813853"/>
                  </a:lnTo>
                  <a:lnTo>
                    <a:pt x="6057264" y="802151"/>
                  </a:lnTo>
                  <a:lnTo>
                    <a:pt x="6165418" y="789910"/>
                  </a:lnTo>
                  <a:lnTo>
                    <a:pt x="6269583" y="777144"/>
                  </a:lnTo>
                  <a:lnTo>
                    <a:pt x="6320128" y="770571"/>
                  </a:lnTo>
                  <a:lnTo>
                    <a:pt x="6369626" y="763872"/>
                  </a:lnTo>
                  <a:lnTo>
                    <a:pt x="6418060" y="757051"/>
                  </a:lnTo>
                  <a:lnTo>
                    <a:pt x="6465415" y="750110"/>
                  </a:lnTo>
                  <a:lnTo>
                    <a:pt x="6511674" y="743050"/>
                  </a:lnTo>
                  <a:lnTo>
                    <a:pt x="6556820" y="735873"/>
                  </a:lnTo>
                  <a:lnTo>
                    <a:pt x="6600836" y="728583"/>
                  </a:lnTo>
                  <a:lnTo>
                    <a:pt x="6643706" y="721180"/>
                  </a:lnTo>
                  <a:lnTo>
                    <a:pt x="6685415" y="713666"/>
                  </a:lnTo>
                  <a:lnTo>
                    <a:pt x="6725944" y="706045"/>
                  </a:lnTo>
                  <a:lnTo>
                    <a:pt x="6765278" y="698317"/>
                  </a:lnTo>
                  <a:lnTo>
                    <a:pt x="6803400" y="690486"/>
                  </a:lnTo>
                  <a:lnTo>
                    <a:pt x="6875943" y="674518"/>
                  </a:lnTo>
                  <a:lnTo>
                    <a:pt x="6943441" y="658160"/>
                  </a:lnTo>
                  <a:lnTo>
                    <a:pt x="7005762" y="641426"/>
                  </a:lnTo>
                  <a:lnTo>
                    <a:pt x="7062774" y="624334"/>
                  </a:lnTo>
                  <a:lnTo>
                    <a:pt x="7114345" y="606900"/>
                  </a:lnTo>
                  <a:lnTo>
                    <a:pt x="7160342" y="589140"/>
                  </a:lnTo>
                  <a:lnTo>
                    <a:pt x="7200635" y="571072"/>
                  </a:lnTo>
                  <a:lnTo>
                    <a:pt x="7235091" y="552711"/>
                  </a:lnTo>
                  <a:lnTo>
                    <a:pt x="7275542" y="524657"/>
                  </a:lnTo>
                  <a:lnTo>
                    <a:pt x="7302118" y="496038"/>
                  </a:lnTo>
                  <a:lnTo>
                    <a:pt x="7315200" y="457096"/>
                  </a:lnTo>
                  <a:lnTo>
                    <a:pt x="7314374" y="447283"/>
                  </a:lnTo>
                  <a:lnTo>
                    <a:pt x="7294829" y="408555"/>
                  </a:lnTo>
                  <a:lnTo>
                    <a:pt x="7263578" y="380118"/>
                  </a:lnTo>
                  <a:lnTo>
                    <a:pt x="7218601" y="352266"/>
                  </a:lnTo>
                  <a:lnTo>
                    <a:pt x="7181210" y="334049"/>
                  </a:lnTo>
                  <a:lnTo>
                    <a:pt x="7138048" y="316133"/>
                  </a:lnTo>
                  <a:lnTo>
                    <a:pt x="7089248" y="298534"/>
                  </a:lnTo>
                  <a:lnTo>
                    <a:pt x="7034940" y="281269"/>
                  </a:lnTo>
                  <a:lnTo>
                    <a:pt x="6975257" y="264354"/>
                  </a:lnTo>
                  <a:lnTo>
                    <a:pt x="6910331" y="247805"/>
                  </a:lnTo>
                  <a:lnTo>
                    <a:pt x="6840294" y="231640"/>
                  </a:lnTo>
                  <a:lnTo>
                    <a:pt x="6765278" y="215875"/>
                  </a:lnTo>
                  <a:lnTo>
                    <a:pt x="6725944" y="208147"/>
                  </a:lnTo>
                  <a:lnTo>
                    <a:pt x="6685415" y="200526"/>
                  </a:lnTo>
                  <a:lnTo>
                    <a:pt x="6643706" y="193013"/>
                  </a:lnTo>
                  <a:lnTo>
                    <a:pt x="6600836" y="185610"/>
                  </a:lnTo>
                  <a:lnTo>
                    <a:pt x="6556820" y="178319"/>
                  </a:lnTo>
                  <a:lnTo>
                    <a:pt x="6511674" y="171142"/>
                  </a:lnTo>
                  <a:lnTo>
                    <a:pt x="6465415" y="164082"/>
                  </a:lnTo>
                  <a:lnTo>
                    <a:pt x="6418060" y="157141"/>
                  </a:lnTo>
                  <a:lnTo>
                    <a:pt x="6369626" y="150320"/>
                  </a:lnTo>
                  <a:lnTo>
                    <a:pt x="6320128" y="143621"/>
                  </a:lnTo>
                  <a:lnTo>
                    <a:pt x="6269583" y="137048"/>
                  </a:lnTo>
                  <a:lnTo>
                    <a:pt x="6165418" y="124283"/>
                  </a:lnTo>
                  <a:lnTo>
                    <a:pt x="6057264" y="112041"/>
                  </a:lnTo>
                  <a:lnTo>
                    <a:pt x="5945252" y="100339"/>
                  </a:lnTo>
                  <a:lnTo>
                    <a:pt x="5829515" y="89194"/>
                  </a:lnTo>
                  <a:lnTo>
                    <a:pt x="5710184" y="78621"/>
                  </a:lnTo>
                  <a:lnTo>
                    <a:pt x="5587391" y="68638"/>
                  </a:lnTo>
                  <a:lnTo>
                    <a:pt x="5461269" y="59261"/>
                  </a:lnTo>
                  <a:lnTo>
                    <a:pt x="5331949" y="50506"/>
                  </a:lnTo>
                  <a:lnTo>
                    <a:pt x="5199562" y="42390"/>
                  </a:lnTo>
                  <a:lnTo>
                    <a:pt x="5064242" y="34930"/>
                  </a:lnTo>
                  <a:lnTo>
                    <a:pt x="4926120" y="28141"/>
                  </a:lnTo>
                  <a:lnTo>
                    <a:pt x="4785328" y="22041"/>
                  </a:lnTo>
                  <a:lnTo>
                    <a:pt x="4641998" y="16645"/>
                  </a:lnTo>
                  <a:lnTo>
                    <a:pt x="4496262" y="11971"/>
                  </a:lnTo>
                  <a:lnTo>
                    <a:pt x="4348251" y="8035"/>
                  </a:lnTo>
                  <a:lnTo>
                    <a:pt x="4198099" y="4854"/>
                  </a:lnTo>
                  <a:lnTo>
                    <a:pt x="4045936" y="2443"/>
                  </a:lnTo>
                  <a:lnTo>
                    <a:pt x="3891894" y="819"/>
                  </a:lnTo>
                  <a:lnTo>
                    <a:pt x="3736107" y="0"/>
                  </a:lnTo>
                  <a:close/>
                </a:path>
              </a:pathLst>
            </a:custGeom>
            <a:solidFill>
              <a:srgbClr val="7ED13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838961" y="5944361"/>
              <a:ext cx="7315200" cy="914400"/>
            </a:xfrm>
            <a:custGeom>
              <a:avLst/>
              <a:gdLst/>
              <a:ahLst/>
              <a:cxnLst/>
              <a:rect l="l" t="t" r="r" b="b"/>
              <a:pathLst>
                <a:path w="7315200" h="914400">
                  <a:moveTo>
                    <a:pt x="0" y="457200"/>
                  </a:moveTo>
                  <a:lnTo>
                    <a:pt x="13081" y="418258"/>
                  </a:lnTo>
                  <a:lnTo>
                    <a:pt x="39657" y="389639"/>
                  </a:lnTo>
                  <a:lnTo>
                    <a:pt x="80108" y="361585"/>
                  </a:lnTo>
                  <a:lnTo>
                    <a:pt x="114564" y="343224"/>
                  </a:lnTo>
                  <a:lnTo>
                    <a:pt x="154857" y="325155"/>
                  </a:lnTo>
                  <a:lnTo>
                    <a:pt x="200854" y="307396"/>
                  </a:lnTo>
                  <a:lnTo>
                    <a:pt x="252425" y="289962"/>
                  </a:lnTo>
                  <a:lnTo>
                    <a:pt x="309437" y="272870"/>
                  </a:lnTo>
                  <a:lnTo>
                    <a:pt x="371758" y="256136"/>
                  </a:lnTo>
                  <a:lnTo>
                    <a:pt x="439256" y="239777"/>
                  </a:lnTo>
                  <a:lnTo>
                    <a:pt x="511799" y="223810"/>
                  </a:lnTo>
                  <a:lnTo>
                    <a:pt x="549921" y="215978"/>
                  </a:lnTo>
                  <a:lnTo>
                    <a:pt x="589255" y="208251"/>
                  </a:lnTo>
                  <a:lnTo>
                    <a:pt x="629784" y="200629"/>
                  </a:lnTo>
                  <a:lnTo>
                    <a:pt x="671493" y="193116"/>
                  </a:lnTo>
                  <a:lnTo>
                    <a:pt x="714363" y="185713"/>
                  </a:lnTo>
                  <a:lnTo>
                    <a:pt x="758379" y="178422"/>
                  </a:lnTo>
                  <a:lnTo>
                    <a:pt x="803525" y="171246"/>
                  </a:lnTo>
                  <a:lnTo>
                    <a:pt x="849784" y="164186"/>
                  </a:lnTo>
                  <a:lnTo>
                    <a:pt x="897139" y="157244"/>
                  </a:lnTo>
                  <a:lnTo>
                    <a:pt x="945573" y="150423"/>
                  </a:lnTo>
                  <a:lnTo>
                    <a:pt x="995071" y="143725"/>
                  </a:lnTo>
                  <a:lnTo>
                    <a:pt x="1045616" y="137151"/>
                  </a:lnTo>
                  <a:lnTo>
                    <a:pt x="1097192" y="130704"/>
                  </a:lnTo>
                  <a:lnTo>
                    <a:pt x="1149781" y="124386"/>
                  </a:lnTo>
                  <a:lnTo>
                    <a:pt x="1203367" y="118198"/>
                  </a:lnTo>
                  <a:lnTo>
                    <a:pt x="1257935" y="112144"/>
                  </a:lnTo>
                  <a:lnTo>
                    <a:pt x="1313467" y="106225"/>
                  </a:lnTo>
                  <a:lnTo>
                    <a:pt x="1369947" y="100442"/>
                  </a:lnTo>
                  <a:lnTo>
                    <a:pt x="1427358" y="94799"/>
                  </a:lnTo>
                  <a:lnTo>
                    <a:pt x="1485684" y="89297"/>
                  </a:lnTo>
                  <a:lnTo>
                    <a:pt x="1544908" y="83938"/>
                  </a:lnTo>
                  <a:lnTo>
                    <a:pt x="1605015" y="78724"/>
                  </a:lnTo>
                  <a:lnTo>
                    <a:pt x="1665987" y="73658"/>
                  </a:lnTo>
                  <a:lnTo>
                    <a:pt x="1727808" y="68741"/>
                  </a:lnTo>
                  <a:lnTo>
                    <a:pt x="1790461" y="63976"/>
                  </a:lnTo>
                  <a:lnTo>
                    <a:pt x="1853930" y="59364"/>
                  </a:lnTo>
                  <a:lnTo>
                    <a:pt x="1918199" y="54908"/>
                  </a:lnTo>
                  <a:lnTo>
                    <a:pt x="1983250" y="50609"/>
                  </a:lnTo>
                  <a:lnTo>
                    <a:pt x="2049069" y="46470"/>
                  </a:lnTo>
                  <a:lnTo>
                    <a:pt x="2115637" y="42493"/>
                  </a:lnTo>
                  <a:lnTo>
                    <a:pt x="2182938" y="38680"/>
                  </a:lnTo>
                  <a:lnTo>
                    <a:pt x="2250957" y="35033"/>
                  </a:lnTo>
                  <a:lnTo>
                    <a:pt x="2319676" y="31554"/>
                  </a:lnTo>
                  <a:lnTo>
                    <a:pt x="2389079" y="28244"/>
                  </a:lnTo>
                  <a:lnTo>
                    <a:pt x="2459149" y="25107"/>
                  </a:lnTo>
                  <a:lnTo>
                    <a:pt x="2529871" y="22144"/>
                  </a:lnTo>
                  <a:lnTo>
                    <a:pt x="2601227" y="19357"/>
                  </a:lnTo>
                  <a:lnTo>
                    <a:pt x="2673201" y="16749"/>
                  </a:lnTo>
                  <a:lnTo>
                    <a:pt x="2745777" y="14320"/>
                  </a:lnTo>
                  <a:lnTo>
                    <a:pt x="2818937" y="12075"/>
                  </a:lnTo>
                  <a:lnTo>
                    <a:pt x="2892667" y="10013"/>
                  </a:lnTo>
                  <a:lnTo>
                    <a:pt x="2966948" y="8139"/>
                  </a:lnTo>
                  <a:lnTo>
                    <a:pt x="3041765" y="6452"/>
                  </a:lnTo>
                  <a:lnTo>
                    <a:pt x="3117100" y="4957"/>
                  </a:lnTo>
                  <a:lnTo>
                    <a:pt x="3192939" y="3654"/>
                  </a:lnTo>
                  <a:lnTo>
                    <a:pt x="3269263" y="2546"/>
                  </a:lnTo>
                  <a:lnTo>
                    <a:pt x="3346057" y="1635"/>
                  </a:lnTo>
                  <a:lnTo>
                    <a:pt x="3423305" y="922"/>
                  </a:lnTo>
                  <a:lnTo>
                    <a:pt x="3500988" y="411"/>
                  </a:lnTo>
                  <a:lnTo>
                    <a:pt x="3579092" y="103"/>
                  </a:lnTo>
                  <a:lnTo>
                    <a:pt x="3657600" y="0"/>
                  </a:lnTo>
                  <a:lnTo>
                    <a:pt x="3736107" y="103"/>
                  </a:lnTo>
                  <a:lnTo>
                    <a:pt x="3814211" y="411"/>
                  </a:lnTo>
                  <a:lnTo>
                    <a:pt x="3891894" y="922"/>
                  </a:lnTo>
                  <a:lnTo>
                    <a:pt x="3969142" y="1635"/>
                  </a:lnTo>
                  <a:lnTo>
                    <a:pt x="4045936" y="2546"/>
                  </a:lnTo>
                  <a:lnTo>
                    <a:pt x="4122260" y="3654"/>
                  </a:lnTo>
                  <a:lnTo>
                    <a:pt x="4198099" y="4957"/>
                  </a:lnTo>
                  <a:lnTo>
                    <a:pt x="4273434" y="6452"/>
                  </a:lnTo>
                  <a:lnTo>
                    <a:pt x="4348251" y="8139"/>
                  </a:lnTo>
                  <a:lnTo>
                    <a:pt x="4422532" y="10013"/>
                  </a:lnTo>
                  <a:lnTo>
                    <a:pt x="4496262" y="12075"/>
                  </a:lnTo>
                  <a:lnTo>
                    <a:pt x="4569422" y="14320"/>
                  </a:lnTo>
                  <a:lnTo>
                    <a:pt x="4641998" y="16749"/>
                  </a:lnTo>
                  <a:lnTo>
                    <a:pt x="4713972" y="19357"/>
                  </a:lnTo>
                  <a:lnTo>
                    <a:pt x="4785328" y="22144"/>
                  </a:lnTo>
                  <a:lnTo>
                    <a:pt x="4856050" y="25107"/>
                  </a:lnTo>
                  <a:lnTo>
                    <a:pt x="4926120" y="28244"/>
                  </a:lnTo>
                  <a:lnTo>
                    <a:pt x="4995523" y="31554"/>
                  </a:lnTo>
                  <a:lnTo>
                    <a:pt x="5064242" y="35033"/>
                  </a:lnTo>
                  <a:lnTo>
                    <a:pt x="5132261" y="38680"/>
                  </a:lnTo>
                  <a:lnTo>
                    <a:pt x="5199562" y="42493"/>
                  </a:lnTo>
                  <a:lnTo>
                    <a:pt x="5266130" y="46470"/>
                  </a:lnTo>
                  <a:lnTo>
                    <a:pt x="5331949" y="50609"/>
                  </a:lnTo>
                  <a:lnTo>
                    <a:pt x="5397000" y="54908"/>
                  </a:lnTo>
                  <a:lnTo>
                    <a:pt x="5461269" y="59364"/>
                  </a:lnTo>
                  <a:lnTo>
                    <a:pt x="5524738" y="63976"/>
                  </a:lnTo>
                  <a:lnTo>
                    <a:pt x="5587391" y="68741"/>
                  </a:lnTo>
                  <a:lnTo>
                    <a:pt x="5649212" y="73658"/>
                  </a:lnTo>
                  <a:lnTo>
                    <a:pt x="5710184" y="78724"/>
                  </a:lnTo>
                  <a:lnTo>
                    <a:pt x="5770291" y="83938"/>
                  </a:lnTo>
                  <a:lnTo>
                    <a:pt x="5829515" y="89297"/>
                  </a:lnTo>
                  <a:lnTo>
                    <a:pt x="5887841" y="94799"/>
                  </a:lnTo>
                  <a:lnTo>
                    <a:pt x="5945252" y="100442"/>
                  </a:lnTo>
                  <a:lnTo>
                    <a:pt x="6001732" y="106225"/>
                  </a:lnTo>
                  <a:lnTo>
                    <a:pt x="6057264" y="112144"/>
                  </a:lnTo>
                  <a:lnTo>
                    <a:pt x="6111832" y="118198"/>
                  </a:lnTo>
                  <a:lnTo>
                    <a:pt x="6165418" y="124386"/>
                  </a:lnTo>
                  <a:lnTo>
                    <a:pt x="6218007" y="130704"/>
                  </a:lnTo>
                  <a:lnTo>
                    <a:pt x="6269583" y="137151"/>
                  </a:lnTo>
                  <a:lnTo>
                    <a:pt x="6320128" y="143725"/>
                  </a:lnTo>
                  <a:lnTo>
                    <a:pt x="6369626" y="150423"/>
                  </a:lnTo>
                  <a:lnTo>
                    <a:pt x="6418060" y="157244"/>
                  </a:lnTo>
                  <a:lnTo>
                    <a:pt x="6465415" y="164186"/>
                  </a:lnTo>
                  <a:lnTo>
                    <a:pt x="6511674" y="171246"/>
                  </a:lnTo>
                  <a:lnTo>
                    <a:pt x="6556820" y="178422"/>
                  </a:lnTo>
                  <a:lnTo>
                    <a:pt x="6600836" y="185713"/>
                  </a:lnTo>
                  <a:lnTo>
                    <a:pt x="6643706" y="193116"/>
                  </a:lnTo>
                  <a:lnTo>
                    <a:pt x="6685415" y="200629"/>
                  </a:lnTo>
                  <a:lnTo>
                    <a:pt x="6725944" y="208251"/>
                  </a:lnTo>
                  <a:lnTo>
                    <a:pt x="6765278" y="215978"/>
                  </a:lnTo>
                  <a:lnTo>
                    <a:pt x="6803400" y="223810"/>
                  </a:lnTo>
                  <a:lnTo>
                    <a:pt x="6875943" y="239777"/>
                  </a:lnTo>
                  <a:lnTo>
                    <a:pt x="6943441" y="256136"/>
                  </a:lnTo>
                  <a:lnTo>
                    <a:pt x="7005762" y="272870"/>
                  </a:lnTo>
                  <a:lnTo>
                    <a:pt x="7062774" y="289962"/>
                  </a:lnTo>
                  <a:lnTo>
                    <a:pt x="7114345" y="307396"/>
                  </a:lnTo>
                  <a:lnTo>
                    <a:pt x="7160342" y="325155"/>
                  </a:lnTo>
                  <a:lnTo>
                    <a:pt x="7200635" y="343224"/>
                  </a:lnTo>
                  <a:lnTo>
                    <a:pt x="7235091" y="361585"/>
                  </a:lnTo>
                  <a:lnTo>
                    <a:pt x="7275542" y="389639"/>
                  </a:lnTo>
                  <a:lnTo>
                    <a:pt x="7302118" y="418258"/>
                  </a:lnTo>
                  <a:lnTo>
                    <a:pt x="7315200" y="457200"/>
                  </a:lnTo>
                  <a:lnTo>
                    <a:pt x="7314374" y="467013"/>
                  </a:lnTo>
                  <a:lnTo>
                    <a:pt x="7294829" y="505740"/>
                  </a:lnTo>
                  <a:lnTo>
                    <a:pt x="7263578" y="534177"/>
                  </a:lnTo>
                  <a:lnTo>
                    <a:pt x="7218601" y="562030"/>
                  </a:lnTo>
                  <a:lnTo>
                    <a:pt x="7181210" y="580247"/>
                  </a:lnTo>
                  <a:lnTo>
                    <a:pt x="7138048" y="598163"/>
                  </a:lnTo>
                  <a:lnTo>
                    <a:pt x="7089248" y="615762"/>
                  </a:lnTo>
                  <a:lnTo>
                    <a:pt x="7034940" y="633027"/>
                  </a:lnTo>
                  <a:lnTo>
                    <a:pt x="6975257" y="649942"/>
                  </a:lnTo>
                  <a:lnTo>
                    <a:pt x="6910331" y="666490"/>
                  </a:lnTo>
                  <a:lnTo>
                    <a:pt x="6840294" y="682655"/>
                  </a:lnTo>
                  <a:lnTo>
                    <a:pt x="6765278" y="698420"/>
                  </a:lnTo>
                  <a:lnTo>
                    <a:pt x="6725944" y="706148"/>
                  </a:lnTo>
                  <a:lnTo>
                    <a:pt x="6685415" y="713770"/>
                  </a:lnTo>
                  <a:lnTo>
                    <a:pt x="6643706" y="721283"/>
                  </a:lnTo>
                  <a:lnTo>
                    <a:pt x="6600836" y="728686"/>
                  </a:lnTo>
                  <a:lnTo>
                    <a:pt x="6556820" y="735977"/>
                  </a:lnTo>
                  <a:lnTo>
                    <a:pt x="6511674" y="743153"/>
                  </a:lnTo>
                  <a:lnTo>
                    <a:pt x="6465415" y="750213"/>
                  </a:lnTo>
                  <a:lnTo>
                    <a:pt x="6418060" y="757155"/>
                  </a:lnTo>
                  <a:lnTo>
                    <a:pt x="6369626" y="763976"/>
                  </a:lnTo>
                  <a:lnTo>
                    <a:pt x="6320128" y="770674"/>
                  </a:lnTo>
                  <a:lnTo>
                    <a:pt x="6269583" y="777248"/>
                  </a:lnTo>
                  <a:lnTo>
                    <a:pt x="6218007" y="783695"/>
                  </a:lnTo>
                  <a:lnTo>
                    <a:pt x="6165418" y="790013"/>
                  </a:lnTo>
                  <a:lnTo>
                    <a:pt x="6111832" y="796200"/>
                  </a:lnTo>
                  <a:lnTo>
                    <a:pt x="6057264" y="802255"/>
                  </a:lnTo>
                  <a:lnTo>
                    <a:pt x="6001732" y="808174"/>
                  </a:lnTo>
                  <a:lnTo>
                    <a:pt x="5945252" y="813956"/>
                  </a:lnTo>
                  <a:lnTo>
                    <a:pt x="5887841" y="819600"/>
                  </a:lnTo>
                  <a:lnTo>
                    <a:pt x="5829515" y="825102"/>
                  </a:lnTo>
                  <a:lnTo>
                    <a:pt x="5770291" y="830461"/>
                  </a:lnTo>
                  <a:lnTo>
                    <a:pt x="5710184" y="835674"/>
                  </a:lnTo>
                  <a:lnTo>
                    <a:pt x="5649212" y="840740"/>
                  </a:lnTo>
                  <a:lnTo>
                    <a:pt x="5587391" y="845657"/>
                  </a:lnTo>
                  <a:lnTo>
                    <a:pt x="5524738" y="850423"/>
                  </a:lnTo>
                  <a:lnTo>
                    <a:pt x="5461269" y="855034"/>
                  </a:lnTo>
                  <a:lnTo>
                    <a:pt x="5397000" y="859491"/>
                  </a:lnTo>
                  <a:lnTo>
                    <a:pt x="5331949" y="863789"/>
                  </a:lnTo>
                  <a:lnTo>
                    <a:pt x="5266130" y="867928"/>
                  </a:lnTo>
                  <a:lnTo>
                    <a:pt x="5199562" y="871905"/>
                  </a:lnTo>
                  <a:lnTo>
                    <a:pt x="5132261" y="875718"/>
                  </a:lnTo>
                  <a:lnTo>
                    <a:pt x="5064242" y="879365"/>
                  </a:lnTo>
                  <a:lnTo>
                    <a:pt x="4995523" y="882845"/>
                  </a:lnTo>
                  <a:lnTo>
                    <a:pt x="4926120" y="886154"/>
                  </a:lnTo>
                  <a:lnTo>
                    <a:pt x="4856050" y="889291"/>
                  </a:lnTo>
                  <a:lnTo>
                    <a:pt x="4785328" y="892254"/>
                  </a:lnTo>
                  <a:lnTo>
                    <a:pt x="4713972" y="895041"/>
                  </a:lnTo>
                  <a:lnTo>
                    <a:pt x="4641998" y="897650"/>
                  </a:lnTo>
                  <a:lnTo>
                    <a:pt x="4569422" y="900078"/>
                  </a:lnTo>
                  <a:lnTo>
                    <a:pt x="4496262" y="902324"/>
                  </a:lnTo>
                  <a:lnTo>
                    <a:pt x="4422532" y="904385"/>
                  </a:lnTo>
                  <a:lnTo>
                    <a:pt x="4348251" y="906260"/>
                  </a:lnTo>
                  <a:lnTo>
                    <a:pt x="4273434" y="907946"/>
                  </a:lnTo>
                  <a:lnTo>
                    <a:pt x="4198099" y="909441"/>
                  </a:lnTo>
                  <a:lnTo>
                    <a:pt x="4122260" y="910744"/>
                  </a:lnTo>
                  <a:lnTo>
                    <a:pt x="4045936" y="911852"/>
                  </a:lnTo>
                  <a:lnTo>
                    <a:pt x="3969142" y="912764"/>
                  </a:lnTo>
                  <a:lnTo>
                    <a:pt x="3891894" y="913476"/>
                  </a:lnTo>
                  <a:lnTo>
                    <a:pt x="3814211" y="913987"/>
                  </a:lnTo>
                  <a:lnTo>
                    <a:pt x="3736107" y="914295"/>
                  </a:lnTo>
                  <a:lnTo>
                    <a:pt x="3657600" y="914399"/>
                  </a:lnTo>
                  <a:lnTo>
                    <a:pt x="3579092" y="914295"/>
                  </a:lnTo>
                  <a:lnTo>
                    <a:pt x="3500988" y="913987"/>
                  </a:lnTo>
                  <a:lnTo>
                    <a:pt x="3423305" y="913476"/>
                  </a:lnTo>
                  <a:lnTo>
                    <a:pt x="3346057" y="912764"/>
                  </a:lnTo>
                  <a:lnTo>
                    <a:pt x="3269263" y="911852"/>
                  </a:lnTo>
                  <a:lnTo>
                    <a:pt x="3192939" y="910744"/>
                  </a:lnTo>
                  <a:lnTo>
                    <a:pt x="3117100" y="909441"/>
                  </a:lnTo>
                  <a:lnTo>
                    <a:pt x="3041765" y="907946"/>
                  </a:lnTo>
                  <a:lnTo>
                    <a:pt x="2966948" y="906260"/>
                  </a:lnTo>
                  <a:lnTo>
                    <a:pt x="2892667" y="904385"/>
                  </a:lnTo>
                  <a:lnTo>
                    <a:pt x="2818937" y="902324"/>
                  </a:lnTo>
                  <a:lnTo>
                    <a:pt x="2745777" y="900078"/>
                  </a:lnTo>
                  <a:lnTo>
                    <a:pt x="2673201" y="897650"/>
                  </a:lnTo>
                  <a:lnTo>
                    <a:pt x="2601227" y="895041"/>
                  </a:lnTo>
                  <a:lnTo>
                    <a:pt x="2529871" y="892254"/>
                  </a:lnTo>
                  <a:lnTo>
                    <a:pt x="2459149" y="889291"/>
                  </a:lnTo>
                  <a:lnTo>
                    <a:pt x="2389079" y="886154"/>
                  </a:lnTo>
                  <a:lnTo>
                    <a:pt x="2319676" y="882845"/>
                  </a:lnTo>
                  <a:lnTo>
                    <a:pt x="2250957" y="879365"/>
                  </a:lnTo>
                  <a:lnTo>
                    <a:pt x="2182938" y="875718"/>
                  </a:lnTo>
                  <a:lnTo>
                    <a:pt x="2115637" y="871905"/>
                  </a:lnTo>
                  <a:lnTo>
                    <a:pt x="2049069" y="867928"/>
                  </a:lnTo>
                  <a:lnTo>
                    <a:pt x="1983250" y="863789"/>
                  </a:lnTo>
                  <a:lnTo>
                    <a:pt x="1918199" y="859491"/>
                  </a:lnTo>
                  <a:lnTo>
                    <a:pt x="1853930" y="855034"/>
                  </a:lnTo>
                  <a:lnTo>
                    <a:pt x="1790461" y="850423"/>
                  </a:lnTo>
                  <a:lnTo>
                    <a:pt x="1727808" y="845657"/>
                  </a:lnTo>
                  <a:lnTo>
                    <a:pt x="1665987" y="840740"/>
                  </a:lnTo>
                  <a:lnTo>
                    <a:pt x="1605015" y="835674"/>
                  </a:lnTo>
                  <a:lnTo>
                    <a:pt x="1544908" y="830461"/>
                  </a:lnTo>
                  <a:lnTo>
                    <a:pt x="1485684" y="825102"/>
                  </a:lnTo>
                  <a:lnTo>
                    <a:pt x="1427358" y="819600"/>
                  </a:lnTo>
                  <a:lnTo>
                    <a:pt x="1369947" y="813956"/>
                  </a:lnTo>
                  <a:lnTo>
                    <a:pt x="1313467" y="808174"/>
                  </a:lnTo>
                  <a:lnTo>
                    <a:pt x="1257935" y="802255"/>
                  </a:lnTo>
                  <a:lnTo>
                    <a:pt x="1203367" y="796200"/>
                  </a:lnTo>
                  <a:lnTo>
                    <a:pt x="1149781" y="790013"/>
                  </a:lnTo>
                  <a:lnTo>
                    <a:pt x="1097192" y="783695"/>
                  </a:lnTo>
                  <a:lnTo>
                    <a:pt x="1045616" y="777248"/>
                  </a:lnTo>
                  <a:lnTo>
                    <a:pt x="995071" y="770674"/>
                  </a:lnTo>
                  <a:lnTo>
                    <a:pt x="945573" y="763976"/>
                  </a:lnTo>
                  <a:lnTo>
                    <a:pt x="897139" y="757155"/>
                  </a:lnTo>
                  <a:lnTo>
                    <a:pt x="849784" y="750213"/>
                  </a:lnTo>
                  <a:lnTo>
                    <a:pt x="803525" y="743153"/>
                  </a:lnTo>
                  <a:lnTo>
                    <a:pt x="758379" y="735977"/>
                  </a:lnTo>
                  <a:lnTo>
                    <a:pt x="714363" y="728686"/>
                  </a:lnTo>
                  <a:lnTo>
                    <a:pt x="671493" y="721283"/>
                  </a:lnTo>
                  <a:lnTo>
                    <a:pt x="629784" y="713770"/>
                  </a:lnTo>
                  <a:lnTo>
                    <a:pt x="589255" y="706148"/>
                  </a:lnTo>
                  <a:lnTo>
                    <a:pt x="549921" y="698420"/>
                  </a:lnTo>
                  <a:lnTo>
                    <a:pt x="511799" y="690589"/>
                  </a:lnTo>
                  <a:lnTo>
                    <a:pt x="439256" y="674622"/>
                  </a:lnTo>
                  <a:lnTo>
                    <a:pt x="371758" y="658263"/>
                  </a:lnTo>
                  <a:lnTo>
                    <a:pt x="309437" y="641529"/>
                  </a:lnTo>
                  <a:lnTo>
                    <a:pt x="252425" y="624437"/>
                  </a:lnTo>
                  <a:lnTo>
                    <a:pt x="200854" y="607003"/>
                  </a:lnTo>
                  <a:lnTo>
                    <a:pt x="154857" y="589244"/>
                  </a:lnTo>
                  <a:lnTo>
                    <a:pt x="114564" y="571175"/>
                  </a:lnTo>
                  <a:lnTo>
                    <a:pt x="80108" y="552814"/>
                  </a:lnTo>
                  <a:lnTo>
                    <a:pt x="39657" y="524760"/>
                  </a:lnTo>
                  <a:lnTo>
                    <a:pt x="13081" y="496141"/>
                  </a:lnTo>
                  <a:lnTo>
                    <a:pt x="0" y="457200"/>
                  </a:lnTo>
                  <a:close/>
                </a:path>
              </a:pathLst>
            </a:custGeom>
            <a:ln w="19812">
              <a:solidFill>
                <a:srgbClr val="5C992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8" name="object 28"/>
          <p:cNvSpPr txBox="1"/>
          <p:nvPr/>
        </p:nvSpPr>
        <p:spPr>
          <a:xfrm>
            <a:off x="4136263" y="6003443"/>
            <a:ext cx="3768090" cy="757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35" algn="ctr">
              <a:spcBef>
                <a:spcPts val="100"/>
              </a:spcBef>
            </a:pPr>
            <a:r>
              <a:rPr sz="2400" b="1" dirty="0">
                <a:solidFill>
                  <a:srgbClr val="FFFFFF"/>
                </a:solidFill>
                <a:latin typeface="Corbel"/>
                <a:cs typeface="Corbel"/>
              </a:rPr>
              <a:t>Edema,</a:t>
            </a:r>
            <a:r>
              <a:rPr sz="2400" b="1" spc="-15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2400" b="1" spc="-10" dirty="0">
                <a:solidFill>
                  <a:srgbClr val="FFFFFF"/>
                </a:solidFill>
                <a:latin typeface="Corbel"/>
                <a:cs typeface="Corbel"/>
              </a:rPr>
              <a:t>ulceration,</a:t>
            </a:r>
            <a:endParaRPr sz="2400">
              <a:latin typeface="Corbel"/>
              <a:cs typeface="Corbel"/>
            </a:endParaRPr>
          </a:p>
          <a:p>
            <a:pPr algn="ctr">
              <a:spcBef>
                <a:spcPts val="5"/>
              </a:spcBef>
            </a:pPr>
            <a:r>
              <a:rPr sz="2400" b="1" dirty="0">
                <a:solidFill>
                  <a:srgbClr val="FFFFFF"/>
                </a:solidFill>
                <a:latin typeface="Corbel"/>
                <a:cs typeface="Corbel"/>
              </a:rPr>
              <a:t>and</a:t>
            </a:r>
            <a:r>
              <a:rPr sz="2400" b="1" spc="10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2400" b="1" dirty="0">
                <a:solidFill>
                  <a:srgbClr val="FFFFFF"/>
                </a:solidFill>
                <a:latin typeface="Corbel"/>
                <a:cs typeface="Corbel"/>
              </a:rPr>
              <a:t>destruction</a:t>
            </a:r>
            <a:r>
              <a:rPr sz="2400" b="1" spc="-10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2400" b="1" dirty="0">
                <a:solidFill>
                  <a:srgbClr val="FFFFFF"/>
                </a:solidFill>
                <a:latin typeface="Corbel"/>
                <a:cs typeface="Corbel"/>
              </a:rPr>
              <a:t>of the</a:t>
            </a:r>
            <a:r>
              <a:rPr sz="2400" b="1" spc="-5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2400" b="1" spc="-10" dirty="0">
                <a:solidFill>
                  <a:srgbClr val="FFFFFF"/>
                </a:solidFill>
                <a:latin typeface="Corbel"/>
                <a:cs typeface="Corbel"/>
              </a:rPr>
              <a:t>tissue</a:t>
            </a:r>
            <a:endParaRPr sz="2400">
              <a:latin typeface="Corbel"/>
              <a:cs typeface="Corbel"/>
            </a:endParaRPr>
          </a:p>
        </p:txBody>
      </p:sp>
      <p:sp>
        <p:nvSpPr>
          <p:cNvPr id="29" name="Footer Placeholder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30" name="Slide Number Placeholder 2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14</a:t>
            </a:fld>
            <a:endParaRPr lang="en-US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24000" y="0"/>
            <a:ext cx="9144000" cy="6857998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15</a:t>
            </a:fld>
            <a:endParaRPr lang="en-US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357425" y="18999"/>
            <a:ext cx="4544695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spcBef>
                <a:spcPts val="105"/>
              </a:spcBef>
            </a:pPr>
            <a:r>
              <a:rPr sz="3200" b="1" i="0" dirty="0">
                <a:solidFill>
                  <a:srgbClr val="FFFFFF"/>
                </a:solidFill>
                <a:latin typeface="Times New Roman"/>
                <a:cs typeface="Times New Roman"/>
              </a:rPr>
              <a:t>2.</a:t>
            </a:r>
            <a:r>
              <a:rPr sz="3200" b="1" i="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b="1" i="0" dirty="0">
                <a:solidFill>
                  <a:srgbClr val="FFFFFF"/>
                </a:solidFill>
                <a:latin typeface="Times New Roman"/>
                <a:cs typeface="Times New Roman"/>
              </a:rPr>
              <a:t>Signs</a:t>
            </a:r>
            <a:r>
              <a:rPr sz="3200" b="1" i="0" spc="-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b="1" i="0" dirty="0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r>
              <a:rPr sz="3200" b="1" i="0" spc="-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b="1" i="0" dirty="0">
                <a:solidFill>
                  <a:srgbClr val="FFFFFF"/>
                </a:solidFill>
                <a:latin typeface="Times New Roman"/>
                <a:cs typeface="Times New Roman"/>
              </a:rPr>
              <a:t>oxidative</a:t>
            </a:r>
            <a:r>
              <a:rPr sz="3200" b="1" i="0" spc="-4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200" b="1" i="0" spc="-10" dirty="0">
                <a:solidFill>
                  <a:srgbClr val="FFFFFF"/>
                </a:solidFill>
                <a:latin typeface="Times New Roman"/>
                <a:cs typeface="Times New Roman"/>
              </a:rPr>
              <a:t>stress</a:t>
            </a:r>
            <a:endParaRPr sz="3200">
              <a:latin typeface="Times New Roman"/>
              <a:cs typeface="Times New Roman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4980432" y="1133855"/>
            <a:ext cx="2385060" cy="1333500"/>
            <a:chOff x="3456432" y="1133855"/>
            <a:chExt cx="2385060" cy="1333500"/>
          </a:xfrm>
        </p:grpSpPr>
        <p:sp>
          <p:nvSpPr>
            <p:cNvPr id="4" name="object 4"/>
            <p:cNvSpPr/>
            <p:nvPr/>
          </p:nvSpPr>
          <p:spPr>
            <a:xfrm>
              <a:off x="3466338" y="1143761"/>
              <a:ext cx="2365375" cy="1313815"/>
            </a:xfrm>
            <a:custGeom>
              <a:avLst/>
              <a:gdLst/>
              <a:ahLst/>
              <a:cxnLst/>
              <a:rect l="l" t="t" r="r" b="b"/>
              <a:pathLst>
                <a:path w="2365375" h="1313814">
                  <a:moveTo>
                    <a:pt x="2233929" y="0"/>
                  </a:moveTo>
                  <a:lnTo>
                    <a:pt x="131317" y="0"/>
                  </a:lnTo>
                  <a:lnTo>
                    <a:pt x="80206" y="10320"/>
                  </a:lnTo>
                  <a:lnTo>
                    <a:pt x="38465" y="38465"/>
                  </a:lnTo>
                  <a:lnTo>
                    <a:pt x="10320" y="80206"/>
                  </a:lnTo>
                  <a:lnTo>
                    <a:pt x="0" y="131317"/>
                  </a:lnTo>
                  <a:lnTo>
                    <a:pt x="0" y="1182370"/>
                  </a:lnTo>
                  <a:lnTo>
                    <a:pt x="10320" y="1233481"/>
                  </a:lnTo>
                  <a:lnTo>
                    <a:pt x="38465" y="1275222"/>
                  </a:lnTo>
                  <a:lnTo>
                    <a:pt x="80206" y="1303367"/>
                  </a:lnTo>
                  <a:lnTo>
                    <a:pt x="131317" y="1313688"/>
                  </a:lnTo>
                  <a:lnTo>
                    <a:pt x="2233929" y="1313688"/>
                  </a:lnTo>
                  <a:lnTo>
                    <a:pt x="2285041" y="1303367"/>
                  </a:lnTo>
                  <a:lnTo>
                    <a:pt x="2326782" y="1275222"/>
                  </a:lnTo>
                  <a:lnTo>
                    <a:pt x="2354927" y="1233481"/>
                  </a:lnTo>
                  <a:lnTo>
                    <a:pt x="2365248" y="1182370"/>
                  </a:lnTo>
                  <a:lnTo>
                    <a:pt x="2365248" y="131317"/>
                  </a:lnTo>
                  <a:lnTo>
                    <a:pt x="2354927" y="80206"/>
                  </a:lnTo>
                  <a:lnTo>
                    <a:pt x="2326782" y="38465"/>
                  </a:lnTo>
                  <a:lnTo>
                    <a:pt x="2285041" y="10320"/>
                  </a:lnTo>
                  <a:lnTo>
                    <a:pt x="223392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3466338" y="1143761"/>
              <a:ext cx="2365375" cy="1313815"/>
            </a:xfrm>
            <a:custGeom>
              <a:avLst/>
              <a:gdLst/>
              <a:ahLst/>
              <a:cxnLst/>
              <a:rect l="l" t="t" r="r" b="b"/>
              <a:pathLst>
                <a:path w="2365375" h="1313814">
                  <a:moveTo>
                    <a:pt x="0" y="131317"/>
                  </a:moveTo>
                  <a:lnTo>
                    <a:pt x="10320" y="80206"/>
                  </a:lnTo>
                  <a:lnTo>
                    <a:pt x="38465" y="38465"/>
                  </a:lnTo>
                  <a:lnTo>
                    <a:pt x="80206" y="10320"/>
                  </a:lnTo>
                  <a:lnTo>
                    <a:pt x="131317" y="0"/>
                  </a:lnTo>
                  <a:lnTo>
                    <a:pt x="2233929" y="0"/>
                  </a:lnTo>
                  <a:lnTo>
                    <a:pt x="2285041" y="10320"/>
                  </a:lnTo>
                  <a:lnTo>
                    <a:pt x="2326782" y="38465"/>
                  </a:lnTo>
                  <a:lnTo>
                    <a:pt x="2354927" y="80206"/>
                  </a:lnTo>
                  <a:lnTo>
                    <a:pt x="2365248" y="131317"/>
                  </a:lnTo>
                  <a:lnTo>
                    <a:pt x="2365248" y="1182370"/>
                  </a:lnTo>
                  <a:lnTo>
                    <a:pt x="2354927" y="1233481"/>
                  </a:lnTo>
                  <a:lnTo>
                    <a:pt x="2326782" y="1275222"/>
                  </a:lnTo>
                  <a:lnTo>
                    <a:pt x="2285041" y="1303367"/>
                  </a:lnTo>
                  <a:lnTo>
                    <a:pt x="2233929" y="1313688"/>
                  </a:lnTo>
                  <a:lnTo>
                    <a:pt x="131317" y="1313688"/>
                  </a:lnTo>
                  <a:lnTo>
                    <a:pt x="80206" y="1303367"/>
                  </a:lnTo>
                  <a:lnTo>
                    <a:pt x="38465" y="1275222"/>
                  </a:lnTo>
                  <a:lnTo>
                    <a:pt x="10320" y="1233481"/>
                  </a:lnTo>
                  <a:lnTo>
                    <a:pt x="0" y="1182370"/>
                  </a:lnTo>
                  <a:lnTo>
                    <a:pt x="0" y="131317"/>
                  </a:lnTo>
                  <a:close/>
                </a:path>
              </a:pathLst>
            </a:custGeom>
            <a:ln w="19812">
              <a:solidFill>
                <a:srgbClr val="00ACD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5656579" y="1577087"/>
            <a:ext cx="1033144" cy="37655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spcBef>
                <a:spcPts val="105"/>
              </a:spcBef>
            </a:pPr>
            <a:r>
              <a:rPr sz="2300" b="1" dirty="0">
                <a:solidFill>
                  <a:srgbClr val="4E5B6E"/>
                </a:solidFill>
                <a:latin typeface="Arial"/>
                <a:cs typeface="Arial"/>
              </a:rPr>
              <a:t>TNF</a:t>
            </a:r>
            <a:r>
              <a:rPr sz="2300" b="1" spc="-5" dirty="0">
                <a:solidFill>
                  <a:srgbClr val="4E5B6E"/>
                </a:solidFill>
                <a:latin typeface="Arial"/>
                <a:cs typeface="Arial"/>
              </a:rPr>
              <a:t> </a:t>
            </a:r>
            <a:r>
              <a:rPr sz="2300" b="1" dirty="0">
                <a:solidFill>
                  <a:srgbClr val="4E5B6E"/>
                </a:solidFill>
                <a:latin typeface="Arial"/>
                <a:cs typeface="Arial"/>
              </a:rPr>
              <a:t>-</a:t>
            </a:r>
            <a:r>
              <a:rPr sz="2300" b="1" spc="-5" dirty="0">
                <a:solidFill>
                  <a:srgbClr val="4E5B6E"/>
                </a:solidFill>
                <a:latin typeface="Arial"/>
                <a:cs typeface="Arial"/>
              </a:rPr>
              <a:t> </a:t>
            </a:r>
            <a:r>
              <a:rPr sz="2300" b="1" spc="-50" dirty="0">
                <a:solidFill>
                  <a:srgbClr val="4E5B6E"/>
                </a:solidFill>
                <a:latin typeface="Arial"/>
                <a:cs typeface="Arial"/>
              </a:rPr>
              <a:t>α</a:t>
            </a:r>
            <a:endParaRPr sz="2300">
              <a:latin typeface="Arial"/>
              <a:cs typeface="Arial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5820790" y="2520823"/>
            <a:ext cx="590550" cy="453390"/>
          </a:xfrm>
          <a:custGeom>
            <a:avLst/>
            <a:gdLst/>
            <a:ahLst/>
            <a:cxnLst/>
            <a:rect l="l" t="t" r="r" b="b"/>
            <a:pathLst>
              <a:path w="590550" h="453389">
                <a:moveTo>
                  <a:pt x="131191" y="0"/>
                </a:moveTo>
                <a:lnTo>
                  <a:pt x="118110" y="221487"/>
                </a:lnTo>
                <a:lnTo>
                  <a:pt x="0" y="214502"/>
                </a:lnTo>
                <a:lnTo>
                  <a:pt x="282194" y="453389"/>
                </a:lnTo>
                <a:lnTo>
                  <a:pt x="590423" y="249300"/>
                </a:lnTo>
                <a:lnTo>
                  <a:pt x="472313" y="242315"/>
                </a:lnTo>
                <a:lnTo>
                  <a:pt x="485394" y="20954"/>
                </a:lnTo>
                <a:lnTo>
                  <a:pt x="131191" y="0"/>
                </a:lnTo>
                <a:close/>
              </a:path>
            </a:pathLst>
          </a:custGeom>
          <a:solidFill>
            <a:srgbClr val="C0E4AE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8" name="object 8"/>
          <p:cNvGrpSpPr/>
          <p:nvPr/>
        </p:nvGrpSpPr>
        <p:grpSpPr>
          <a:xfrm>
            <a:off x="4867656" y="3038855"/>
            <a:ext cx="2386965" cy="1333500"/>
            <a:chOff x="3343655" y="3038855"/>
            <a:chExt cx="2386965" cy="1333500"/>
          </a:xfrm>
        </p:grpSpPr>
        <p:sp>
          <p:nvSpPr>
            <p:cNvPr id="9" name="object 9"/>
            <p:cNvSpPr/>
            <p:nvPr/>
          </p:nvSpPr>
          <p:spPr>
            <a:xfrm>
              <a:off x="3353561" y="3048761"/>
              <a:ext cx="2367280" cy="1313815"/>
            </a:xfrm>
            <a:custGeom>
              <a:avLst/>
              <a:gdLst/>
              <a:ahLst/>
              <a:cxnLst/>
              <a:rect l="l" t="t" r="r" b="b"/>
              <a:pathLst>
                <a:path w="2367279" h="1313814">
                  <a:moveTo>
                    <a:pt x="2235454" y="0"/>
                  </a:moveTo>
                  <a:lnTo>
                    <a:pt x="131317" y="0"/>
                  </a:lnTo>
                  <a:lnTo>
                    <a:pt x="80206" y="10320"/>
                  </a:lnTo>
                  <a:lnTo>
                    <a:pt x="38465" y="38465"/>
                  </a:lnTo>
                  <a:lnTo>
                    <a:pt x="10320" y="80206"/>
                  </a:lnTo>
                  <a:lnTo>
                    <a:pt x="0" y="131317"/>
                  </a:lnTo>
                  <a:lnTo>
                    <a:pt x="0" y="1182370"/>
                  </a:lnTo>
                  <a:lnTo>
                    <a:pt x="10320" y="1233481"/>
                  </a:lnTo>
                  <a:lnTo>
                    <a:pt x="38465" y="1275222"/>
                  </a:lnTo>
                  <a:lnTo>
                    <a:pt x="80206" y="1303367"/>
                  </a:lnTo>
                  <a:lnTo>
                    <a:pt x="131317" y="1313688"/>
                  </a:lnTo>
                  <a:lnTo>
                    <a:pt x="2235454" y="1313688"/>
                  </a:lnTo>
                  <a:lnTo>
                    <a:pt x="2286565" y="1303367"/>
                  </a:lnTo>
                  <a:lnTo>
                    <a:pt x="2328306" y="1275222"/>
                  </a:lnTo>
                  <a:lnTo>
                    <a:pt x="2356451" y="1233481"/>
                  </a:lnTo>
                  <a:lnTo>
                    <a:pt x="2366772" y="1182370"/>
                  </a:lnTo>
                  <a:lnTo>
                    <a:pt x="2366772" y="131317"/>
                  </a:lnTo>
                  <a:lnTo>
                    <a:pt x="2356451" y="80206"/>
                  </a:lnTo>
                  <a:lnTo>
                    <a:pt x="2328306" y="38465"/>
                  </a:lnTo>
                  <a:lnTo>
                    <a:pt x="2286565" y="10320"/>
                  </a:lnTo>
                  <a:lnTo>
                    <a:pt x="223545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3353561" y="3048761"/>
              <a:ext cx="2367280" cy="1313815"/>
            </a:xfrm>
            <a:custGeom>
              <a:avLst/>
              <a:gdLst/>
              <a:ahLst/>
              <a:cxnLst/>
              <a:rect l="l" t="t" r="r" b="b"/>
              <a:pathLst>
                <a:path w="2367279" h="1313814">
                  <a:moveTo>
                    <a:pt x="0" y="131317"/>
                  </a:moveTo>
                  <a:lnTo>
                    <a:pt x="10320" y="80206"/>
                  </a:lnTo>
                  <a:lnTo>
                    <a:pt x="38465" y="38465"/>
                  </a:lnTo>
                  <a:lnTo>
                    <a:pt x="80206" y="10320"/>
                  </a:lnTo>
                  <a:lnTo>
                    <a:pt x="131317" y="0"/>
                  </a:lnTo>
                  <a:lnTo>
                    <a:pt x="2235454" y="0"/>
                  </a:lnTo>
                  <a:lnTo>
                    <a:pt x="2286565" y="10320"/>
                  </a:lnTo>
                  <a:lnTo>
                    <a:pt x="2328306" y="38465"/>
                  </a:lnTo>
                  <a:lnTo>
                    <a:pt x="2356451" y="80206"/>
                  </a:lnTo>
                  <a:lnTo>
                    <a:pt x="2366772" y="131317"/>
                  </a:lnTo>
                  <a:lnTo>
                    <a:pt x="2366772" y="1182370"/>
                  </a:lnTo>
                  <a:lnTo>
                    <a:pt x="2356451" y="1233481"/>
                  </a:lnTo>
                  <a:lnTo>
                    <a:pt x="2328306" y="1275222"/>
                  </a:lnTo>
                  <a:lnTo>
                    <a:pt x="2286565" y="1303367"/>
                  </a:lnTo>
                  <a:lnTo>
                    <a:pt x="2235454" y="1313688"/>
                  </a:lnTo>
                  <a:lnTo>
                    <a:pt x="131317" y="1313688"/>
                  </a:lnTo>
                  <a:lnTo>
                    <a:pt x="80206" y="1303367"/>
                  </a:lnTo>
                  <a:lnTo>
                    <a:pt x="38465" y="1275222"/>
                  </a:lnTo>
                  <a:lnTo>
                    <a:pt x="10320" y="1233481"/>
                  </a:lnTo>
                  <a:lnTo>
                    <a:pt x="0" y="1182370"/>
                  </a:lnTo>
                  <a:lnTo>
                    <a:pt x="0" y="131317"/>
                  </a:lnTo>
                  <a:close/>
                </a:path>
              </a:pathLst>
            </a:custGeom>
            <a:ln w="19812">
              <a:solidFill>
                <a:srgbClr val="00ACD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5444998" y="3052038"/>
            <a:ext cx="1229995" cy="1168400"/>
          </a:xfrm>
          <a:prstGeom prst="rect">
            <a:avLst/>
          </a:prstGeom>
        </p:spPr>
        <p:txBody>
          <a:bodyPr vert="horz" wrap="square" lIns="0" tIns="81280" rIns="0" bIns="0" rtlCol="0">
            <a:spAutoFit/>
          </a:bodyPr>
          <a:lstStyle/>
          <a:p>
            <a:pPr marL="80645" indent="-68580">
              <a:spcBef>
                <a:spcPts val="640"/>
              </a:spcBef>
            </a:pPr>
            <a:r>
              <a:rPr sz="2300" b="1" spc="-10" dirty="0">
                <a:solidFill>
                  <a:srgbClr val="4E5B6E"/>
                </a:solidFill>
                <a:latin typeface="Arial"/>
                <a:cs typeface="Arial"/>
              </a:rPr>
              <a:t>Reactive</a:t>
            </a:r>
            <a:endParaRPr sz="2300">
              <a:latin typeface="Arial"/>
              <a:cs typeface="Arial"/>
            </a:endParaRPr>
          </a:p>
          <a:p>
            <a:pPr marL="78105" marR="69850" indent="2540">
              <a:lnSpc>
                <a:spcPts val="2400"/>
              </a:lnSpc>
              <a:spcBef>
                <a:spcPts val="920"/>
              </a:spcBef>
            </a:pPr>
            <a:r>
              <a:rPr sz="2300" b="1" spc="-10" dirty="0">
                <a:solidFill>
                  <a:srgbClr val="4E5B6E"/>
                </a:solidFill>
                <a:latin typeface="Arial"/>
                <a:cs typeface="Arial"/>
              </a:rPr>
              <a:t>Oxygen species</a:t>
            </a:r>
            <a:endParaRPr sz="2300">
              <a:latin typeface="Arial"/>
              <a:cs typeface="Arial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5820665" y="4443222"/>
            <a:ext cx="591185" cy="553085"/>
          </a:xfrm>
          <a:custGeom>
            <a:avLst/>
            <a:gdLst/>
            <a:ahLst/>
            <a:cxnLst/>
            <a:rect l="l" t="t" r="r" b="b"/>
            <a:pathLst>
              <a:path w="591185" h="553085">
                <a:moveTo>
                  <a:pt x="457581" y="0"/>
                </a:moveTo>
                <a:lnTo>
                  <a:pt x="103250" y="19430"/>
                </a:lnTo>
                <a:lnTo>
                  <a:pt x="118110" y="290956"/>
                </a:lnTo>
                <a:lnTo>
                  <a:pt x="0" y="297433"/>
                </a:lnTo>
                <a:lnTo>
                  <a:pt x="310261" y="552576"/>
                </a:lnTo>
                <a:lnTo>
                  <a:pt x="590676" y="264921"/>
                </a:lnTo>
                <a:lnTo>
                  <a:pt x="472566" y="271398"/>
                </a:lnTo>
                <a:lnTo>
                  <a:pt x="457581" y="0"/>
                </a:lnTo>
                <a:close/>
              </a:path>
            </a:pathLst>
          </a:custGeom>
          <a:solidFill>
            <a:srgbClr val="C0E4AE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3" name="object 13"/>
          <p:cNvGrpSpPr/>
          <p:nvPr/>
        </p:nvGrpSpPr>
        <p:grpSpPr>
          <a:xfrm>
            <a:off x="4980432" y="5077967"/>
            <a:ext cx="2385060" cy="1333500"/>
            <a:chOff x="3456432" y="5077967"/>
            <a:chExt cx="2385060" cy="1333500"/>
          </a:xfrm>
        </p:grpSpPr>
        <p:sp>
          <p:nvSpPr>
            <p:cNvPr id="14" name="object 14"/>
            <p:cNvSpPr/>
            <p:nvPr/>
          </p:nvSpPr>
          <p:spPr>
            <a:xfrm>
              <a:off x="3466338" y="5087873"/>
              <a:ext cx="2365375" cy="1313815"/>
            </a:xfrm>
            <a:custGeom>
              <a:avLst/>
              <a:gdLst/>
              <a:ahLst/>
              <a:cxnLst/>
              <a:rect l="l" t="t" r="r" b="b"/>
              <a:pathLst>
                <a:path w="2365375" h="1313814">
                  <a:moveTo>
                    <a:pt x="2233929" y="0"/>
                  </a:moveTo>
                  <a:lnTo>
                    <a:pt x="131317" y="0"/>
                  </a:lnTo>
                  <a:lnTo>
                    <a:pt x="80206" y="10320"/>
                  </a:lnTo>
                  <a:lnTo>
                    <a:pt x="38465" y="38465"/>
                  </a:lnTo>
                  <a:lnTo>
                    <a:pt x="10320" y="80206"/>
                  </a:lnTo>
                  <a:lnTo>
                    <a:pt x="0" y="131318"/>
                  </a:lnTo>
                  <a:lnTo>
                    <a:pt x="0" y="1182319"/>
                  </a:lnTo>
                  <a:lnTo>
                    <a:pt x="10320" y="1233454"/>
                  </a:lnTo>
                  <a:lnTo>
                    <a:pt x="38465" y="1275211"/>
                  </a:lnTo>
                  <a:lnTo>
                    <a:pt x="80206" y="1303364"/>
                  </a:lnTo>
                  <a:lnTo>
                    <a:pt x="131317" y="1313688"/>
                  </a:lnTo>
                  <a:lnTo>
                    <a:pt x="2233929" y="1313688"/>
                  </a:lnTo>
                  <a:lnTo>
                    <a:pt x="2285041" y="1303364"/>
                  </a:lnTo>
                  <a:lnTo>
                    <a:pt x="2326782" y="1275211"/>
                  </a:lnTo>
                  <a:lnTo>
                    <a:pt x="2354927" y="1233454"/>
                  </a:lnTo>
                  <a:lnTo>
                    <a:pt x="2365248" y="1182319"/>
                  </a:lnTo>
                  <a:lnTo>
                    <a:pt x="2365248" y="131318"/>
                  </a:lnTo>
                  <a:lnTo>
                    <a:pt x="2354927" y="80206"/>
                  </a:lnTo>
                  <a:lnTo>
                    <a:pt x="2326782" y="38465"/>
                  </a:lnTo>
                  <a:lnTo>
                    <a:pt x="2285041" y="10320"/>
                  </a:lnTo>
                  <a:lnTo>
                    <a:pt x="223392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3466338" y="5087873"/>
              <a:ext cx="2365375" cy="1313815"/>
            </a:xfrm>
            <a:custGeom>
              <a:avLst/>
              <a:gdLst/>
              <a:ahLst/>
              <a:cxnLst/>
              <a:rect l="l" t="t" r="r" b="b"/>
              <a:pathLst>
                <a:path w="2365375" h="1313814">
                  <a:moveTo>
                    <a:pt x="0" y="131318"/>
                  </a:moveTo>
                  <a:lnTo>
                    <a:pt x="10320" y="80206"/>
                  </a:lnTo>
                  <a:lnTo>
                    <a:pt x="38465" y="38465"/>
                  </a:lnTo>
                  <a:lnTo>
                    <a:pt x="80206" y="10320"/>
                  </a:lnTo>
                  <a:lnTo>
                    <a:pt x="131317" y="0"/>
                  </a:lnTo>
                  <a:lnTo>
                    <a:pt x="2233929" y="0"/>
                  </a:lnTo>
                  <a:lnTo>
                    <a:pt x="2285041" y="10320"/>
                  </a:lnTo>
                  <a:lnTo>
                    <a:pt x="2326782" y="38465"/>
                  </a:lnTo>
                  <a:lnTo>
                    <a:pt x="2354927" y="80206"/>
                  </a:lnTo>
                  <a:lnTo>
                    <a:pt x="2365248" y="131318"/>
                  </a:lnTo>
                  <a:lnTo>
                    <a:pt x="2365248" y="1182319"/>
                  </a:lnTo>
                  <a:lnTo>
                    <a:pt x="2354927" y="1233454"/>
                  </a:lnTo>
                  <a:lnTo>
                    <a:pt x="2326782" y="1275211"/>
                  </a:lnTo>
                  <a:lnTo>
                    <a:pt x="2285041" y="1303364"/>
                  </a:lnTo>
                  <a:lnTo>
                    <a:pt x="2233929" y="1313688"/>
                  </a:lnTo>
                  <a:lnTo>
                    <a:pt x="131317" y="1313688"/>
                  </a:lnTo>
                  <a:lnTo>
                    <a:pt x="80206" y="1303364"/>
                  </a:lnTo>
                  <a:lnTo>
                    <a:pt x="38465" y="1275211"/>
                  </a:lnTo>
                  <a:lnTo>
                    <a:pt x="10320" y="1233454"/>
                  </a:lnTo>
                  <a:lnTo>
                    <a:pt x="0" y="1182319"/>
                  </a:lnTo>
                  <a:lnTo>
                    <a:pt x="0" y="131318"/>
                  </a:lnTo>
                  <a:close/>
                </a:path>
              </a:pathLst>
            </a:custGeom>
            <a:ln w="19812">
              <a:solidFill>
                <a:srgbClr val="00ACD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6" name="object 16"/>
          <p:cNvSpPr txBox="1"/>
          <p:nvPr/>
        </p:nvSpPr>
        <p:spPr>
          <a:xfrm>
            <a:off x="5136897" y="5368239"/>
            <a:ext cx="2072005" cy="68072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algn="ctr">
              <a:lnSpc>
                <a:spcPts val="2575"/>
              </a:lnSpc>
              <a:spcBef>
                <a:spcPts val="105"/>
              </a:spcBef>
            </a:pPr>
            <a:r>
              <a:rPr sz="2300" b="1" dirty="0">
                <a:solidFill>
                  <a:srgbClr val="4E5B6E"/>
                </a:solidFill>
                <a:latin typeface="Arial"/>
                <a:cs typeface="Arial"/>
              </a:rPr>
              <a:t>Nuclear</a:t>
            </a:r>
            <a:r>
              <a:rPr sz="2300" b="1" spc="-30" dirty="0">
                <a:solidFill>
                  <a:srgbClr val="4E5B6E"/>
                </a:solidFill>
                <a:latin typeface="Arial"/>
                <a:cs typeface="Arial"/>
              </a:rPr>
              <a:t> </a:t>
            </a:r>
            <a:r>
              <a:rPr sz="2300" b="1" spc="-10" dirty="0">
                <a:solidFill>
                  <a:srgbClr val="4E5B6E"/>
                </a:solidFill>
                <a:latin typeface="Arial"/>
                <a:cs typeface="Arial"/>
              </a:rPr>
              <a:t>Factor</a:t>
            </a:r>
            <a:endParaRPr sz="2300">
              <a:latin typeface="Arial"/>
              <a:cs typeface="Arial"/>
            </a:endParaRPr>
          </a:p>
          <a:p>
            <a:pPr algn="ctr">
              <a:lnSpc>
                <a:spcPts val="2575"/>
              </a:lnSpc>
            </a:pPr>
            <a:r>
              <a:rPr sz="2300" b="1" dirty="0">
                <a:solidFill>
                  <a:srgbClr val="4E5B6E"/>
                </a:solidFill>
                <a:latin typeface="Arial"/>
                <a:cs typeface="Arial"/>
              </a:rPr>
              <a:t>–</a:t>
            </a:r>
            <a:r>
              <a:rPr sz="2300" b="1" spc="-10" dirty="0">
                <a:solidFill>
                  <a:srgbClr val="4E5B6E"/>
                </a:solidFill>
                <a:latin typeface="Arial"/>
                <a:cs typeface="Arial"/>
              </a:rPr>
              <a:t> </a:t>
            </a:r>
            <a:r>
              <a:rPr sz="2300" b="1" dirty="0">
                <a:solidFill>
                  <a:srgbClr val="4E5B6E"/>
                </a:solidFill>
                <a:latin typeface="Arial"/>
                <a:cs typeface="Arial"/>
              </a:rPr>
              <a:t>Kappa</a:t>
            </a:r>
            <a:r>
              <a:rPr sz="2300" b="1" spc="-20" dirty="0">
                <a:solidFill>
                  <a:srgbClr val="4E5B6E"/>
                </a:solidFill>
                <a:latin typeface="Arial"/>
                <a:cs typeface="Arial"/>
              </a:rPr>
              <a:t> </a:t>
            </a:r>
            <a:r>
              <a:rPr sz="2300" b="1" spc="-50" dirty="0">
                <a:solidFill>
                  <a:srgbClr val="4E5B6E"/>
                </a:solidFill>
                <a:latin typeface="Arial"/>
                <a:cs typeface="Arial"/>
              </a:rPr>
              <a:t>B</a:t>
            </a:r>
            <a:endParaRPr sz="2300">
              <a:latin typeface="Arial"/>
              <a:cs typeface="Arial"/>
            </a:endParaRPr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16</a:t>
            </a:fld>
            <a:endParaRPr lang="en-US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586025" y="1804798"/>
            <a:ext cx="7548245" cy="4282583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4965" marR="5080" indent="-342900">
              <a:spcBef>
                <a:spcPts val="95"/>
              </a:spcBef>
            </a:pP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Abnormal</a:t>
            </a:r>
            <a:r>
              <a:rPr sz="2800" spc="4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glycosaminoglycan</a:t>
            </a:r>
            <a:r>
              <a:rPr sz="2800" spc="5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(GAG)</a:t>
            </a:r>
            <a:r>
              <a:rPr sz="2800" spc="4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content</a:t>
            </a:r>
            <a:r>
              <a:rPr sz="2800" spc="4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r>
              <a:rPr sz="2800" spc="2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-25" dirty="0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sz="2800" spc="-10" dirty="0">
                <a:solidFill>
                  <a:srgbClr val="FFFFFF"/>
                </a:solidFill>
                <a:latin typeface="Times New Roman"/>
                <a:cs typeface="Times New Roman"/>
              </a:rPr>
              <a:t>mucosa:</a:t>
            </a:r>
            <a:endParaRPr sz="2800">
              <a:latin typeface="Times New Roman"/>
              <a:cs typeface="Times New Roman"/>
            </a:endParaRPr>
          </a:p>
          <a:p>
            <a:pPr>
              <a:spcBef>
                <a:spcPts val="50"/>
              </a:spcBef>
            </a:pPr>
            <a:endParaRPr sz="4100">
              <a:latin typeface="Times New Roman"/>
              <a:cs typeface="Times New Roman"/>
            </a:endParaRPr>
          </a:p>
          <a:p>
            <a:pPr marL="354965" marR="7620" indent="-342900">
              <a:buClr>
                <a:srgbClr val="D5EBFF"/>
              </a:buClr>
              <a:buSzPct val="94642"/>
              <a:buFont typeface="Wingdings"/>
              <a:buChar char=""/>
              <a:tabLst>
                <a:tab pos="354965" algn="l"/>
                <a:tab pos="355600" algn="l"/>
                <a:tab pos="1412875" algn="l"/>
                <a:tab pos="1997075" algn="l"/>
                <a:tab pos="3448050" algn="l"/>
                <a:tab pos="3874770" algn="l"/>
                <a:tab pos="4457065" algn="l"/>
                <a:tab pos="5946140" algn="l"/>
              </a:tabLst>
            </a:pPr>
            <a:r>
              <a:rPr sz="2800" spc="-20" dirty="0">
                <a:solidFill>
                  <a:srgbClr val="FFFFFF"/>
                </a:solidFill>
                <a:latin typeface="Times New Roman"/>
                <a:cs typeface="Times New Roman"/>
              </a:rPr>
              <a:t>GAGs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	</a:t>
            </a:r>
            <a:r>
              <a:rPr sz="2800" spc="-25" dirty="0">
                <a:solidFill>
                  <a:srgbClr val="FFFFFF"/>
                </a:solidFill>
                <a:latin typeface="Times New Roman"/>
                <a:cs typeface="Times New Roman"/>
              </a:rPr>
              <a:t>are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	</a:t>
            </a:r>
            <a:r>
              <a:rPr sz="2800" spc="-10" dirty="0">
                <a:solidFill>
                  <a:srgbClr val="FFFFFF"/>
                </a:solidFill>
                <a:latin typeface="Times New Roman"/>
                <a:cs typeface="Times New Roman"/>
              </a:rPr>
              <a:t>abundant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	</a:t>
            </a:r>
            <a:r>
              <a:rPr sz="2800" spc="-25" dirty="0">
                <a:solidFill>
                  <a:srgbClr val="FFFFFF"/>
                </a:solidFill>
                <a:latin typeface="Times New Roman"/>
                <a:cs typeface="Times New Roman"/>
              </a:rPr>
              <a:t>in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	</a:t>
            </a:r>
            <a:r>
              <a:rPr sz="2800" spc="-25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	</a:t>
            </a:r>
            <a:r>
              <a:rPr sz="2800" spc="-10" dirty="0">
                <a:solidFill>
                  <a:srgbClr val="FF0000"/>
                </a:solidFill>
                <a:latin typeface="Times New Roman"/>
                <a:cs typeface="Times New Roman"/>
              </a:rPr>
              <a:t>basement</a:t>
            </a:r>
            <a:r>
              <a:rPr sz="2800" dirty="0">
                <a:solidFill>
                  <a:srgbClr val="FF0000"/>
                </a:solidFill>
                <a:latin typeface="Times New Roman"/>
                <a:cs typeface="Times New Roman"/>
              </a:rPr>
              <a:t>	</a:t>
            </a:r>
            <a:r>
              <a:rPr sz="2800" spc="-10" dirty="0">
                <a:solidFill>
                  <a:srgbClr val="FF0000"/>
                </a:solidFill>
                <a:latin typeface="Times New Roman"/>
                <a:cs typeface="Times New Roman"/>
              </a:rPr>
              <a:t>membrane, </a:t>
            </a:r>
            <a:r>
              <a:rPr sz="2800" dirty="0">
                <a:solidFill>
                  <a:srgbClr val="FF0000"/>
                </a:solidFill>
                <a:latin typeface="Times New Roman"/>
                <a:cs typeface="Times New Roman"/>
              </a:rPr>
              <a:t>lamina</a:t>
            </a:r>
            <a:r>
              <a:rPr sz="2800" spc="-5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FF0000"/>
                </a:solidFill>
                <a:latin typeface="Times New Roman"/>
                <a:cs typeface="Times New Roman"/>
              </a:rPr>
              <a:t>propria,</a:t>
            </a:r>
            <a:r>
              <a:rPr sz="2800" spc="-8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FF0000"/>
                </a:solidFill>
                <a:latin typeface="Times New Roman"/>
                <a:cs typeface="Times New Roman"/>
              </a:rPr>
              <a:t>and</a:t>
            </a:r>
            <a:r>
              <a:rPr sz="2800" spc="-6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FF0000"/>
                </a:solidFill>
                <a:latin typeface="Times New Roman"/>
                <a:cs typeface="Times New Roman"/>
              </a:rPr>
              <a:t>submucosa</a:t>
            </a:r>
            <a:r>
              <a:rPr sz="2800" spc="-6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r>
              <a:rPr sz="2800" spc="-6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2800" spc="-6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GI</a:t>
            </a:r>
            <a:r>
              <a:rPr sz="2800" spc="-5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-10" dirty="0">
                <a:solidFill>
                  <a:srgbClr val="FFFFFF"/>
                </a:solidFill>
                <a:latin typeface="Times New Roman"/>
                <a:cs typeface="Times New Roman"/>
              </a:rPr>
              <a:t>tract</a:t>
            </a:r>
            <a:endParaRPr sz="2800">
              <a:latin typeface="Times New Roman"/>
              <a:cs typeface="Times New Roman"/>
            </a:endParaRPr>
          </a:p>
          <a:p>
            <a:pPr marL="354965" marR="6985" indent="-342900">
              <a:spcBef>
                <a:spcPts val="700"/>
              </a:spcBef>
              <a:buClr>
                <a:srgbClr val="D5EBFF"/>
              </a:buClr>
              <a:buSzPct val="94642"/>
              <a:buFont typeface="Wingdings"/>
              <a:buChar char=""/>
              <a:tabLst>
                <a:tab pos="354965" algn="l"/>
                <a:tab pos="355600" algn="l"/>
                <a:tab pos="2027555" algn="l"/>
                <a:tab pos="3088005" algn="l"/>
                <a:tab pos="4327525" algn="l"/>
                <a:tab pos="4678045" algn="l"/>
                <a:tab pos="6193155" algn="l"/>
              </a:tabLst>
            </a:pPr>
            <a:r>
              <a:rPr sz="2800" spc="-10" dirty="0">
                <a:solidFill>
                  <a:srgbClr val="FFFFFF"/>
                </a:solidFill>
                <a:latin typeface="Times New Roman"/>
                <a:cs typeface="Times New Roman"/>
              </a:rPr>
              <a:t>Ulcerative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	</a:t>
            </a:r>
            <a:r>
              <a:rPr sz="2800" spc="-10" dirty="0">
                <a:solidFill>
                  <a:srgbClr val="FFFFFF"/>
                </a:solidFill>
                <a:latin typeface="Times New Roman"/>
                <a:cs typeface="Times New Roman"/>
              </a:rPr>
              <a:t>colitis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	</a:t>
            </a:r>
            <a:r>
              <a:rPr sz="2800" spc="-10" dirty="0">
                <a:solidFill>
                  <a:srgbClr val="FFFFFF"/>
                </a:solidFill>
                <a:latin typeface="Times New Roman"/>
                <a:cs typeface="Times New Roman"/>
              </a:rPr>
              <a:t>yielded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	</a:t>
            </a:r>
            <a:r>
              <a:rPr sz="2800" spc="-50" dirty="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	</a:t>
            </a:r>
            <a:r>
              <a:rPr sz="2800" spc="-10" dirty="0">
                <a:solidFill>
                  <a:srgbClr val="FFFFFF"/>
                </a:solidFill>
                <a:latin typeface="Times New Roman"/>
                <a:cs typeface="Times New Roman"/>
              </a:rPr>
              <a:t>distinctly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	</a:t>
            </a:r>
            <a:r>
              <a:rPr sz="2800" spc="-10" dirty="0">
                <a:solidFill>
                  <a:srgbClr val="FFFF00"/>
                </a:solidFill>
                <a:latin typeface="Times New Roman"/>
                <a:cs typeface="Times New Roman"/>
              </a:rPr>
              <a:t>abnormal </a:t>
            </a:r>
            <a:r>
              <a:rPr sz="2800" dirty="0">
                <a:solidFill>
                  <a:srgbClr val="FFFF00"/>
                </a:solidFill>
                <a:latin typeface="Times New Roman"/>
                <a:cs typeface="Times New Roman"/>
              </a:rPr>
              <a:t>distribution</a:t>
            </a:r>
            <a:r>
              <a:rPr sz="2800" spc="-85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FFFF00"/>
                </a:solidFill>
                <a:latin typeface="Times New Roman"/>
                <a:cs typeface="Times New Roman"/>
              </a:rPr>
              <a:t>of</a:t>
            </a:r>
            <a:r>
              <a:rPr sz="2800" spc="-65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800" spc="-20" dirty="0">
                <a:solidFill>
                  <a:srgbClr val="FFFF00"/>
                </a:solidFill>
                <a:latin typeface="Times New Roman"/>
                <a:cs typeface="Times New Roman"/>
              </a:rPr>
              <a:t>GAGs</a:t>
            </a:r>
            <a:endParaRPr sz="2800">
              <a:latin typeface="Times New Roman"/>
              <a:cs typeface="Times New Roman"/>
            </a:endParaRPr>
          </a:p>
          <a:p>
            <a:pPr marL="354965" marR="6350" indent="-342900">
              <a:spcBef>
                <a:spcPts val="710"/>
              </a:spcBef>
              <a:buClr>
                <a:srgbClr val="D5EBFF"/>
              </a:buClr>
              <a:buSzPct val="94642"/>
              <a:buFont typeface="Wingdings"/>
              <a:buChar char=""/>
              <a:tabLst>
                <a:tab pos="354965" algn="l"/>
                <a:tab pos="355600" algn="l"/>
              </a:tabLst>
            </a:pP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Whether</a:t>
            </a:r>
            <a:r>
              <a:rPr sz="2800" spc="-4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it</a:t>
            </a:r>
            <a:r>
              <a:rPr sz="2800" spc="-5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is</a:t>
            </a:r>
            <a:r>
              <a:rPr sz="2800" spc="-4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sz="2800" spc="-4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result</a:t>
            </a:r>
            <a:r>
              <a:rPr sz="2800" spc="-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of,</a:t>
            </a:r>
            <a:r>
              <a:rPr sz="2800" spc="-5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or</a:t>
            </a:r>
            <a:r>
              <a:rPr sz="2800" spc="-3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cause</a:t>
            </a:r>
            <a:r>
              <a:rPr sz="2800" spc="-4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of,</a:t>
            </a:r>
            <a:r>
              <a:rPr sz="2800" spc="-4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-10" dirty="0">
                <a:solidFill>
                  <a:srgbClr val="FFFFFF"/>
                </a:solidFill>
                <a:latin typeface="Times New Roman"/>
                <a:cs typeface="Times New Roman"/>
              </a:rPr>
              <a:t>inflammation 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remains</a:t>
            </a:r>
            <a:r>
              <a:rPr sz="2800" spc="-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to</a:t>
            </a:r>
            <a:r>
              <a:rPr sz="2800" spc="-6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be</a:t>
            </a:r>
            <a:r>
              <a:rPr sz="2800" spc="-5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-10" dirty="0">
                <a:solidFill>
                  <a:srgbClr val="FFFFFF"/>
                </a:solidFill>
                <a:latin typeface="Times New Roman"/>
                <a:cs typeface="Times New Roman"/>
              </a:rPr>
              <a:t>determined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17</a:t>
            </a:fld>
            <a:endParaRPr lang="en-US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280919" y="747709"/>
            <a:ext cx="8306434" cy="1360805"/>
          </a:xfrm>
          <a:prstGeom prst="rect">
            <a:avLst/>
          </a:prstGeom>
        </p:spPr>
        <p:txBody>
          <a:bodyPr vert="horz" wrap="square" lIns="0" tIns="106680" rIns="0" bIns="0" rtlCol="0">
            <a:spAutoFit/>
          </a:bodyPr>
          <a:lstStyle/>
          <a:p>
            <a:pPr marL="12700">
              <a:spcBef>
                <a:spcPts val="840"/>
              </a:spcBef>
            </a:pPr>
            <a:r>
              <a:rPr sz="2800" i="0" dirty="0">
                <a:solidFill>
                  <a:srgbClr val="FF0000"/>
                </a:solidFill>
                <a:latin typeface="Times New Roman"/>
                <a:cs typeface="Times New Roman"/>
              </a:rPr>
              <a:t>↑</a:t>
            </a:r>
            <a:r>
              <a:rPr sz="2800" i="0" spc="-8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i="0" dirty="0">
                <a:solidFill>
                  <a:srgbClr val="FF0000"/>
                </a:solidFill>
                <a:latin typeface="Times New Roman"/>
                <a:cs typeface="Times New Roman"/>
              </a:rPr>
              <a:t>sulfide</a:t>
            </a:r>
            <a:r>
              <a:rPr sz="2800" i="0" spc="-9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i="0" dirty="0">
                <a:solidFill>
                  <a:srgbClr val="FF0000"/>
                </a:solidFill>
                <a:latin typeface="Times New Roman"/>
                <a:cs typeface="Times New Roman"/>
              </a:rPr>
              <a:t>production</a:t>
            </a:r>
            <a:r>
              <a:rPr sz="2800" i="0" spc="-9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i="0" spc="-10" dirty="0">
                <a:solidFill>
                  <a:srgbClr val="FFFFFF"/>
                </a:solidFill>
                <a:latin typeface="Times New Roman"/>
                <a:cs typeface="Times New Roman"/>
              </a:rPr>
              <a:t>(sulfide-</a:t>
            </a:r>
            <a:r>
              <a:rPr sz="2800" i="0" dirty="0">
                <a:solidFill>
                  <a:srgbClr val="FFFFFF"/>
                </a:solidFill>
                <a:latin typeface="Times New Roman"/>
                <a:cs typeface="Times New Roman"/>
              </a:rPr>
              <a:t>induced</a:t>
            </a:r>
            <a:r>
              <a:rPr sz="2800" i="0" spc="-9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i="0" dirty="0">
                <a:solidFill>
                  <a:srgbClr val="FFFFFF"/>
                </a:solidFill>
                <a:latin typeface="Times New Roman"/>
                <a:cs typeface="Times New Roman"/>
              </a:rPr>
              <a:t>colonocyte</a:t>
            </a:r>
            <a:r>
              <a:rPr sz="2800" i="0" spc="-1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i="0" spc="-10" dirty="0">
                <a:solidFill>
                  <a:srgbClr val="FFFFFF"/>
                </a:solidFill>
                <a:latin typeface="Times New Roman"/>
                <a:cs typeface="Times New Roman"/>
              </a:rPr>
              <a:t>toxicity)</a:t>
            </a:r>
            <a:endParaRPr sz="2800">
              <a:latin typeface="Times New Roman"/>
              <a:cs typeface="Times New Roman"/>
            </a:endParaRPr>
          </a:p>
          <a:p>
            <a:pPr marL="355600" marR="5080" indent="-343535">
              <a:lnSpc>
                <a:spcPct val="100400"/>
              </a:lnSpc>
              <a:spcBef>
                <a:spcPts val="630"/>
              </a:spcBef>
            </a:pPr>
            <a:r>
              <a:rPr sz="2400" i="0" dirty="0">
                <a:solidFill>
                  <a:srgbClr val="FFFFFF"/>
                </a:solidFill>
                <a:latin typeface="Corbel"/>
                <a:cs typeface="Corbel"/>
              </a:rPr>
              <a:t>In</a:t>
            </a:r>
            <a:r>
              <a:rPr sz="2400" i="0" spc="90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2400" i="0" dirty="0">
                <a:solidFill>
                  <a:srgbClr val="FFFFFF"/>
                </a:solidFill>
                <a:latin typeface="Corbel"/>
                <a:cs typeface="Corbel"/>
              </a:rPr>
              <a:t>the</a:t>
            </a:r>
            <a:r>
              <a:rPr sz="2400" i="0" spc="100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2400" i="0" dirty="0">
                <a:solidFill>
                  <a:srgbClr val="FFFFFF"/>
                </a:solidFill>
                <a:latin typeface="Corbel"/>
                <a:cs typeface="Corbel"/>
              </a:rPr>
              <a:t>colon,</a:t>
            </a:r>
            <a:r>
              <a:rPr sz="2400" i="0" spc="100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2400" i="0" dirty="0">
                <a:solidFill>
                  <a:srgbClr val="FFFFFF"/>
                </a:solidFill>
                <a:latin typeface="Corbel"/>
                <a:cs typeface="Corbel"/>
              </a:rPr>
              <a:t>H₂S</a:t>
            </a:r>
            <a:r>
              <a:rPr sz="2400" i="0" spc="95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2400" i="0" dirty="0">
                <a:solidFill>
                  <a:srgbClr val="FFFFFF"/>
                </a:solidFill>
                <a:latin typeface="Corbel"/>
                <a:cs typeface="Corbel"/>
              </a:rPr>
              <a:t>is</a:t>
            </a:r>
            <a:r>
              <a:rPr sz="2400" i="0" spc="95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2400" i="0" dirty="0">
                <a:solidFill>
                  <a:srgbClr val="FFFFFF"/>
                </a:solidFill>
                <a:latin typeface="Corbel"/>
                <a:cs typeface="Corbel"/>
              </a:rPr>
              <a:t>produced</a:t>
            </a:r>
            <a:r>
              <a:rPr sz="2400" i="0" spc="95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2400" i="0" dirty="0">
                <a:solidFill>
                  <a:srgbClr val="FFFFFF"/>
                </a:solidFill>
                <a:latin typeface="Corbel"/>
                <a:cs typeface="Corbel"/>
              </a:rPr>
              <a:t>both</a:t>
            </a:r>
            <a:r>
              <a:rPr sz="2400" i="0" spc="85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2400" i="0" dirty="0">
                <a:solidFill>
                  <a:srgbClr val="FFFFFF"/>
                </a:solidFill>
                <a:latin typeface="Corbel"/>
                <a:cs typeface="Corbel"/>
              </a:rPr>
              <a:t>endogenously</a:t>
            </a:r>
            <a:r>
              <a:rPr sz="2400" i="0" spc="95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2400" i="0" dirty="0">
                <a:solidFill>
                  <a:srgbClr val="FFFFFF"/>
                </a:solidFill>
                <a:latin typeface="Corbel"/>
                <a:cs typeface="Corbel"/>
              </a:rPr>
              <a:t>and</a:t>
            </a:r>
            <a:r>
              <a:rPr sz="2400" i="0" spc="85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2400" i="0" dirty="0">
                <a:solidFill>
                  <a:srgbClr val="FFFFFF"/>
                </a:solidFill>
                <a:latin typeface="Corbel"/>
                <a:cs typeface="Corbel"/>
              </a:rPr>
              <a:t>by</a:t>
            </a:r>
            <a:r>
              <a:rPr sz="2400" i="0" spc="90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2400" i="0" spc="-10" dirty="0">
                <a:solidFill>
                  <a:srgbClr val="FFFFFF"/>
                </a:solidFill>
                <a:latin typeface="Corbel"/>
                <a:cs typeface="Corbel"/>
              </a:rPr>
              <a:t>naturally </a:t>
            </a:r>
            <a:r>
              <a:rPr sz="2400" i="0" dirty="0">
                <a:solidFill>
                  <a:srgbClr val="FFFFFF"/>
                </a:solidFill>
                <a:latin typeface="Corbel"/>
                <a:cs typeface="Corbel"/>
              </a:rPr>
              <a:t>occurring</a:t>
            </a:r>
            <a:r>
              <a:rPr sz="2400" i="0" spc="-40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2400" i="0" spc="-10" dirty="0">
                <a:solidFill>
                  <a:srgbClr val="FFFF00"/>
                </a:solidFill>
                <a:latin typeface="Corbel"/>
                <a:cs typeface="Corbel"/>
              </a:rPr>
              <a:t>sulfate-</a:t>
            </a:r>
            <a:r>
              <a:rPr sz="2400" i="0" dirty="0">
                <a:solidFill>
                  <a:srgbClr val="FFFF00"/>
                </a:solidFill>
                <a:latin typeface="Corbel"/>
                <a:cs typeface="Corbel"/>
              </a:rPr>
              <a:t>reducing</a:t>
            </a:r>
            <a:r>
              <a:rPr sz="2400" i="0" spc="-20" dirty="0">
                <a:solidFill>
                  <a:srgbClr val="FFFF00"/>
                </a:solidFill>
                <a:latin typeface="Corbel"/>
                <a:cs typeface="Corbel"/>
              </a:rPr>
              <a:t> </a:t>
            </a:r>
            <a:r>
              <a:rPr sz="2400" i="0" dirty="0">
                <a:solidFill>
                  <a:srgbClr val="FFFF00"/>
                </a:solidFill>
                <a:latin typeface="Corbel"/>
                <a:cs typeface="Corbel"/>
              </a:rPr>
              <a:t>bacteria</a:t>
            </a:r>
            <a:r>
              <a:rPr sz="2400" i="0" spc="10" dirty="0">
                <a:solidFill>
                  <a:srgbClr val="FFFF00"/>
                </a:solidFill>
                <a:latin typeface="Corbel"/>
                <a:cs typeface="Corbel"/>
              </a:rPr>
              <a:t> </a:t>
            </a:r>
            <a:r>
              <a:rPr sz="2400" i="0" spc="-10" dirty="0">
                <a:solidFill>
                  <a:srgbClr val="FFFF00"/>
                </a:solidFill>
                <a:latin typeface="Corbel"/>
                <a:cs typeface="Corbel"/>
              </a:rPr>
              <a:t>(SRB).</a:t>
            </a:r>
            <a:endParaRPr sz="2400">
              <a:latin typeface="Corbel"/>
              <a:cs typeface="Corbel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18</a:t>
            </a:fld>
            <a:endParaRPr lang="en-US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i="0" spc="-85" dirty="0"/>
              <a:t>CLINICAL</a:t>
            </a:r>
            <a:r>
              <a:rPr i="0" spc="-400" dirty="0"/>
              <a:t> </a:t>
            </a:r>
            <a:r>
              <a:rPr i="0" spc="-85" dirty="0"/>
              <a:t>PRESENTATION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2586024" y="1751456"/>
            <a:ext cx="6844030" cy="4442460"/>
          </a:xfrm>
          <a:prstGeom prst="rect">
            <a:avLst/>
          </a:prstGeom>
        </p:spPr>
        <p:txBody>
          <a:bodyPr vert="horz" wrap="square" lIns="0" tIns="60960" rIns="0" bIns="0" rtlCol="0">
            <a:spAutoFit/>
          </a:bodyPr>
          <a:lstStyle/>
          <a:p>
            <a:pPr marL="12700" marR="393700">
              <a:lnSpc>
                <a:spcPts val="3020"/>
              </a:lnSpc>
              <a:spcBef>
                <a:spcPts val="480"/>
              </a:spcBef>
            </a:pPr>
            <a:r>
              <a:rPr sz="2800" spc="-45" dirty="0">
                <a:solidFill>
                  <a:srgbClr val="FFFFFF"/>
                </a:solidFill>
                <a:latin typeface="Corbel"/>
                <a:cs typeface="Corbel"/>
              </a:rPr>
              <a:t>ULCERATIVE</a:t>
            </a:r>
            <a:r>
              <a:rPr sz="2800" spc="-100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2800" spc="-25" dirty="0">
                <a:solidFill>
                  <a:srgbClr val="FFFFFF"/>
                </a:solidFill>
                <a:latin typeface="Corbel"/>
                <a:cs typeface="Corbel"/>
              </a:rPr>
              <a:t>COLLITIS-</a:t>
            </a:r>
            <a:r>
              <a:rPr sz="2800" dirty="0">
                <a:solidFill>
                  <a:srgbClr val="FFFFFF"/>
                </a:solidFill>
                <a:latin typeface="Corbel"/>
                <a:cs typeface="Corbel"/>
              </a:rPr>
              <a:t>The</a:t>
            </a:r>
            <a:r>
              <a:rPr sz="2800" spc="-55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2800" dirty="0">
                <a:solidFill>
                  <a:srgbClr val="FFFFFF"/>
                </a:solidFill>
                <a:latin typeface="Corbel"/>
                <a:cs typeface="Corbel"/>
              </a:rPr>
              <a:t>inflammation</a:t>
            </a:r>
            <a:r>
              <a:rPr sz="2800" spc="-30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2800" spc="-25" dirty="0">
                <a:solidFill>
                  <a:srgbClr val="FFFFFF"/>
                </a:solidFill>
                <a:latin typeface="Corbel"/>
                <a:cs typeface="Corbel"/>
              </a:rPr>
              <a:t>is </a:t>
            </a:r>
            <a:r>
              <a:rPr sz="2800" dirty="0">
                <a:solidFill>
                  <a:srgbClr val="FFFFFF"/>
                </a:solidFill>
                <a:latin typeface="Corbel"/>
                <a:cs typeface="Corbel"/>
              </a:rPr>
              <a:t>limited</a:t>
            </a:r>
            <a:r>
              <a:rPr sz="2800" spc="-50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2800" dirty="0">
                <a:solidFill>
                  <a:srgbClr val="FFFFFF"/>
                </a:solidFill>
                <a:latin typeface="Corbel"/>
                <a:cs typeface="Corbel"/>
              </a:rPr>
              <a:t>to</a:t>
            </a:r>
            <a:r>
              <a:rPr sz="2800" spc="-45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2800" dirty="0">
                <a:solidFill>
                  <a:srgbClr val="FFFFFF"/>
                </a:solidFill>
                <a:latin typeface="Corbel"/>
                <a:cs typeface="Corbel"/>
              </a:rPr>
              <a:t>the</a:t>
            </a:r>
            <a:r>
              <a:rPr sz="2800" spc="-50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2800" spc="-10" dirty="0">
                <a:solidFill>
                  <a:srgbClr val="FFFFFF"/>
                </a:solidFill>
                <a:latin typeface="Corbel"/>
                <a:cs typeface="Corbel"/>
              </a:rPr>
              <a:t>mucosa</a:t>
            </a:r>
            <a:endParaRPr sz="2800">
              <a:latin typeface="Corbel"/>
              <a:cs typeface="Corbel"/>
            </a:endParaRPr>
          </a:p>
          <a:p>
            <a:pPr marL="354965" indent="-342900">
              <a:spcBef>
                <a:spcPts val="334"/>
              </a:spcBef>
              <a:buClr>
                <a:srgbClr val="D5EBFF"/>
              </a:buClr>
              <a:buSzPct val="94642"/>
              <a:buFont typeface="Wingdings"/>
              <a:buChar char=""/>
              <a:tabLst>
                <a:tab pos="354965" algn="l"/>
                <a:tab pos="355600" algn="l"/>
              </a:tabLst>
            </a:pPr>
            <a:r>
              <a:rPr sz="2800" dirty="0">
                <a:solidFill>
                  <a:srgbClr val="FFFFFF"/>
                </a:solidFill>
                <a:latin typeface="Corbel"/>
                <a:cs typeface="Corbel"/>
              </a:rPr>
              <a:t>Crypt</a:t>
            </a:r>
            <a:r>
              <a:rPr sz="2800" spc="-70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2800" spc="-10" dirty="0">
                <a:solidFill>
                  <a:srgbClr val="FFFFFF"/>
                </a:solidFill>
                <a:latin typeface="Corbel"/>
                <a:cs typeface="Corbel"/>
              </a:rPr>
              <a:t>abscesses</a:t>
            </a:r>
            <a:endParaRPr sz="2800">
              <a:latin typeface="Corbel"/>
              <a:cs typeface="Corbel"/>
            </a:endParaRPr>
          </a:p>
          <a:p>
            <a:pPr marL="354965" indent="-342900">
              <a:spcBef>
                <a:spcPts val="360"/>
              </a:spcBef>
              <a:buClr>
                <a:srgbClr val="D5EBFF"/>
              </a:buClr>
              <a:buSzPct val="94642"/>
              <a:buFont typeface="Wingdings"/>
              <a:buChar char=""/>
              <a:tabLst>
                <a:tab pos="354965" algn="l"/>
                <a:tab pos="355600" algn="l"/>
              </a:tabLst>
            </a:pPr>
            <a:r>
              <a:rPr sz="2800" dirty="0">
                <a:solidFill>
                  <a:srgbClr val="FFFFFF"/>
                </a:solidFill>
                <a:latin typeface="Corbel"/>
                <a:cs typeface="Corbel"/>
              </a:rPr>
              <a:t>necrosis</a:t>
            </a:r>
            <a:r>
              <a:rPr sz="2800" spc="-60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2800" dirty="0">
                <a:solidFill>
                  <a:srgbClr val="FFFFFF"/>
                </a:solidFill>
                <a:latin typeface="Corbel"/>
                <a:cs typeface="Corbel"/>
              </a:rPr>
              <a:t>of</a:t>
            </a:r>
            <a:r>
              <a:rPr sz="2800" spc="-65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2800" dirty="0">
                <a:solidFill>
                  <a:srgbClr val="FFFFFF"/>
                </a:solidFill>
                <a:latin typeface="Corbel"/>
                <a:cs typeface="Corbel"/>
              </a:rPr>
              <a:t>the</a:t>
            </a:r>
            <a:r>
              <a:rPr sz="2800" spc="-50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2800" spc="-10" dirty="0">
                <a:solidFill>
                  <a:srgbClr val="FFFFFF"/>
                </a:solidFill>
                <a:latin typeface="Corbel"/>
                <a:cs typeface="Corbel"/>
              </a:rPr>
              <a:t>epithelium</a:t>
            </a:r>
            <a:endParaRPr sz="2800">
              <a:latin typeface="Corbel"/>
              <a:cs typeface="Corbel"/>
            </a:endParaRPr>
          </a:p>
          <a:p>
            <a:pPr marL="354965" indent="-342900">
              <a:spcBef>
                <a:spcPts val="360"/>
              </a:spcBef>
              <a:buClr>
                <a:srgbClr val="D5EBFF"/>
              </a:buClr>
              <a:buSzPct val="94642"/>
              <a:buFont typeface="Wingdings"/>
              <a:buChar char=""/>
              <a:tabLst>
                <a:tab pos="354965" algn="l"/>
                <a:tab pos="355600" algn="l"/>
              </a:tabLst>
            </a:pPr>
            <a:r>
              <a:rPr sz="2800" spc="-10" dirty="0">
                <a:solidFill>
                  <a:srgbClr val="FFFFFF"/>
                </a:solidFill>
                <a:latin typeface="Corbel"/>
                <a:cs typeface="Corbel"/>
              </a:rPr>
              <a:t>Edema</a:t>
            </a:r>
            <a:endParaRPr sz="2800">
              <a:latin typeface="Corbel"/>
              <a:cs typeface="Corbel"/>
            </a:endParaRPr>
          </a:p>
          <a:p>
            <a:pPr marL="354965" indent="-342900">
              <a:spcBef>
                <a:spcPts val="375"/>
              </a:spcBef>
              <a:buClr>
                <a:srgbClr val="D5EBFF"/>
              </a:buClr>
              <a:buSzPct val="94642"/>
              <a:buFont typeface="Wingdings"/>
              <a:buChar char=""/>
              <a:tabLst>
                <a:tab pos="354965" algn="l"/>
                <a:tab pos="355600" algn="l"/>
              </a:tabLst>
            </a:pPr>
            <a:r>
              <a:rPr sz="2800" spc="-10" dirty="0">
                <a:solidFill>
                  <a:srgbClr val="FFFFFF"/>
                </a:solidFill>
                <a:latin typeface="Corbel"/>
                <a:cs typeface="Corbel"/>
              </a:rPr>
              <a:t>Hemorrhage</a:t>
            </a:r>
            <a:endParaRPr sz="2800">
              <a:latin typeface="Corbel"/>
              <a:cs typeface="Corbel"/>
            </a:endParaRPr>
          </a:p>
          <a:p>
            <a:pPr marL="354965" marR="983615" indent="-342900">
              <a:lnSpc>
                <a:spcPts val="3020"/>
              </a:lnSpc>
              <a:spcBef>
                <a:spcPts val="740"/>
              </a:spcBef>
              <a:buClr>
                <a:srgbClr val="D5EBFF"/>
              </a:buClr>
              <a:buSzPct val="94642"/>
              <a:buFont typeface="Wingdings"/>
              <a:buChar char=""/>
              <a:tabLst>
                <a:tab pos="354965" algn="l"/>
                <a:tab pos="355600" algn="l"/>
              </a:tabLst>
            </a:pPr>
            <a:r>
              <a:rPr sz="2800" spc="-10" dirty="0">
                <a:solidFill>
                  <a:srgbClr val="FFFFFF"/>
                </a:solidFill>
                <a:latin typeface="Corbel"/>
                <a:cs typeface="Corbel"/>
              </a:rPr>
              <a:t>surrounding</a:t>
            </a:r>
            <a:r>
              <a:rPr sz="2800" spc="-45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2800" spc="-10" dirty="0">
                <a:solidFill>
                  <a:srgbClr val="FFFFFF"/>
                </a:solidFill>
                <a:latin typeface="Corbel"/>
                <a:cs typeface="Corbel"/>
              </a:rPr>
              <a:t>accumulations</a:t>
            </a:r>
            <a:r>
              <a:rPr sz="2800" spc="-40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2800" dirty="0">
                <a:solidFill>
                  <a:srgbClr val="FFFFFF"/>
                </a:solidFill>
                <a:latin typeface="Corbel"/>
                <a:cs typeface="Corbel"/>
              </a:rPr>
              <a:t>of</a:t>
            </a:r>
            <a:r>
              <a:rPr sz="2800" spc="-70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2800" spc="-10" dirty="0">
                <a:solidFill>
                  <a:srgbClr val="FFFFFF"/>
                </a:solidFill>
                <a:latin typeface="Corbel"/>
                <a:cs typeface="Corbel"/>
              </a:rPr>
              <a:t>chronic </a:t>
            </a:r>
            <a:r>
              <a:rPr sz="2800" dirty="0">
                <a:solidFill>
                  <a:srgbClr val="FFFFFF"/>
                </a:solidFill>
                <a:latin typeface="Corbel"/>
                <a:cs typeface="Corbel"/>
              </a:rPr>
              <a:t>inflammatory</a:t>
            </a:r>
            <a:r>
              <a:rPr sz="2800" spc="-125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2800" spc="-10" dirty="0">
                <a:solidFill>
                  <a:srgbClr val="FFFFFF"/>
                </a:solidFill>
                <a:latin typeface="Corbel"/>
                <a:cs typeface="Corbel"/>
              </a:rPr>
              <a:t>cells</a:t>
            </a:r>
            <a:endParaRPr sz="2800">
              <a:latin typeface="Corbel"/>
              <a:cs typeface="Corbel"/>
            </a:endParaRPr>
          </a:p>
          <a:p>
            <a:pPr marL="354965" marR="5080" indent="-342900">
              <a:lnSpc>
                <a:spcPts val="3020"/>
              </a:lnSpc>
              <a:spcBef>
                <a:spcPts val="710"/>
              </a:spcBef>
              <a:buClr>
                <a:srgbClr val="D5EBFF"/>
              </a:buClr>
              <a:buSzPct val="94642"/>
              <a:buFont typeface="Wingdings"/>
              <a:buChar char=""/>
              <a:tabLst>
                <a:tab pos="354965" algn="l"/>
                <a:tab pos="355600" algn="l"/>
              </a:tabLst>
            </a:pPr>
            <a:r>
              <a:rPr sz="2800" spc="-20" dirty="0">
                <a:solidFill>
                  <a:srgbClr val="FFFFFF"/>
                </a:solidFill>
                <a:latin typeface="Corbel"/>
                <a:cs typeface="Corbel"/>
              </a:rPr>
              <a:t>granular,</a:t>
            </a:r>
            <a:r>
              <a:rPr sz="2800" spc="-45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2800" dirty="0">
                <a:solidFill>
                  <a:srgbClr val="FFFFFF"/>
                </a:solidFill>
                <a:latin typeface="Corbel"/>
                <a:cs typeface="Corbel"/>
              </a:rPr>
              <a:t>and</a:t>
            </a:r>
            <a:r>
              <a:rPr sz="2800" spc="-35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2800" spc="-10" dirty="0">
                <a:solidFill>
                  <a:srgbClr val="FFFFFF"/>
                </a:solidFill>
                <a:latin typeface="Corbel"/>
                <a:cs typeface="Corbel"/>
              </a:rPr>
              <a:t>erythematous,</a:t>
            </a:r>
            <a:r>
              <a:rPr sz="2800" spc="-40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2800" dirty="0">
                <a:solidFill>
                  <a:srgbClr val="FFFFFF"/>
                </a:solidFill>
                <a:latin typeface="Corbel"/>
                <a:cs typeface="Corbel"/>
              </a:rPr>
              <a:t>with</a:t>
            </a:r>
            <a:r>
              <a:rPr sz="2800" spc="-45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2800" dirty="0">
                <a:solidFill>
                  <a:srgbClr val="FFFFFF"/>
                </a:solidFill>
                <a:latin typeface="Corbel"/>
                <a:cs typeface="Corbel"/>
              </a:rPr>
              <a:t>or</a:t>
            </a:r>
            <a:r>
              <a:rPr sz="2800" spc="-50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2800" spc="-10" dirty="0">
                <a:solidFill>
                  <a:srgbClr val="FFFFFF"/>
                </a:solidFill>
                <a:latin typeface="Corbel"/>
                <a:cs typeface="Corbel"/>
              </a:rPr>
              <a:t>without ulceration.</a:t>
            </a:r>
            <a:endParaRPr sz="2800">
              <a:latin typeface="Corbel"/>
              <a:cs typeface="Corbel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19</a:t>
            </a:fld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509825" y="420371"/>
            <a:ext cx="7699375" cy="3978653"/>
          </a:xfrm>
          <a:prstGeom prst="rect">
            <a:avLst/>
          </a:prstGeom>
        </p:spPr>
        <p:txBody>
          <a:bodyPr vert="horz" wrap="square" lIns="0" tIns="74295" rIns="0" bIns="0" rtlCol="0">
            <a:spAutoFit/>
          </a:bodyPr>
          <a:lstStyle/>
          <a:p>
            <a:pPr marL="354965" marR="5080" indent="-342900" algn="just">
              <a:lnSpc>
                <a:spcPts val="3890"/>
              </a:lnSpc>
              <a:spcBef>
                <a:spcPts val="585"/>
              </a:spcBef>
              <a:buClr>
                <a:srgbClr val="D5EBFF"/>
              </a:buClr>
              <a:buSzPct val="94444"/>
              <a:buFont typeface="Wingdings"/>
              <a:buChar char=""/>
              <a:tabLst>
                <a:tab pos="355600" algn="l"/>
              </a:tabLst>
            </a:pPr>
            <a:r>
              <a:rPr sz="3600" dirty="0">
                <a:solidFill>
                  <a:srgbClr val="FFFFFF"/>
                </a:solidFill>
                <a:latin typeface="Times New Roman"/>
                <a:cs typeface="Times New Roman"/>
              </a:rPr>
              <a:t>Inflammation</a:t>
            </a:r>
            <a:r>
              <a:rPr sz="3600" spc="490" dirty="0">
                <a:solidFill>
                  <a:srgbClr val="FFFFFF"/>
                </a:solidFill>
                <a:latin typeface="Times New Roman"/>
                <a:cs typeface="Times New Roman"/>
              </a:rPr>
              <a:t>  </a:t>
            </a:r>
            <a:r>
              <a:rPr sz="3600" dirty="0">
                <a:solidFill>
                  <a:srgbClr val="FFFFFF"/>
                </a:solidFill>
                <a:latin typeface="Times New Roman"/>
                <a:cs typeface="Times New Roman"/>
              </a:rPr>
              <a:t>and</a:t>
            </a:r>
            <a:r>
              <a:rPr sz="3600" spc="490" dirty="0">
                <a:solidFill>
                  <a:srgbClr val="FFFFFF"/>
                </a:solidFill>
                <a:latin typeface="Times New Roman"/>
                <a:cs typeface="Times New Roman"/>
              </a:rPr>
              <a:t>  </a:t>
            </a:r>
            <a:r>
              <a:rPr sz="3600" dirty="0">
                <a:solidFill>
                  <a:srgbClr val="FFFF00"/>
                </a:solidFill>
                <a:latin typeface="Times New Roman"/>
                <a:cs typeface="Times New Roman"/>
              </a:rPr>
              <a:t>ulceration</a:t>
            </a:r>
            <a:r>
              <a:rPr sz="3600" spc="484" dirty="0">
                <a:solidFill>
                  <a:srgbClr val="FFFF00"/>
                </a:solidFill>
                <a:latin typeface="Times New Roman"/>
                <a:cs typeface="Times New Roman"/>
              </a:rPr>
              <a:t>  </a:t>
            </a:r>
            <a:r>
              <a:rPr sz="3600" dirty="0">
                <a:solidFill>
                  <a:srgbClr val="FFFF00"/>
                </a:solidFill>
                <a:latin typeface="Times New Roman"/>
                <a:cs typeface="Times New Roman"/>
              </a:rPr>
              <a:t>of</a:t>
            </a:r>
            <a:r>
              <a:rPr sz="3600" spc="495" dirty="0">
                <a:solidFill>
                  <a:srgbClr val="FFFF00"/>
                </a:solidFill>
                <a:latin typeface="Times New Roman"/>
                <a:cs typeface="Times New Roman"/>
              </a:rPr>
              <a:t>  </a:t>
            </a:r>
            <a:r>
              <a:rPr sz="3600" spc="-25" dirty="0">
                <a:solidFill>
                  <a:srgbClr val="FFFF00"/>
                </a:solidFill>
                <a:latin typeface="Times New Roman"/>
                <a:cs typeface="Times New Roman"/>
              </a:rPr>
              <a:t>the </a:t>
            </a:r>
            <a:r>
              <a:rPr sz="3600" dirty="0">
                <a:solidFill>
                  <a:srgbClr val="FFFF00"/>
                </a:solidFill>
                <a:latin typeface="Times New Roman"/>
                <a:cs typeface="Times New Roman"/>
              </a:rPr>
              <a:t>lining</a:t>
            </a:r>
            <a:r>
              <a:rPr sz="3600" spc="800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3600" dirty="0">
                <a:solidFill>
                  <a:srgbClr val="FFFF00"/>
                </a:solidFill>
                <a:latin typeface="Times New Roman"/>
                <a:cs typeface="Times New Roman"/>
              </a:rPr>
              <a:t>of</a:t>
            </a:r>
            <a:r>
              <a:rPr sz="3600" spc="805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3600" dirty="0">
                <a:solidFill>
                  <a:srgbClr val="FFFF00"/>
                </a:solidFill>
                <a:latin typeface="Times New Roman"/>
                <a:cs typeface="Times New Roman"/>
              </a:rPr>
              <a:t>the</a:t>
            </a:r>
            <a:r>
              <a:rPr sz="3600" spc="795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3600" dirty="0">
                <a:solidFill>
                  <a:srgbClr val="FFFF00"/>
                </a:solidFill>
                <a:latin typeface="Times New Roman"/>
                <a:cs typeface="Times New Roman"/>
              </a:rPr>
              <a:t>intestines</a:t>
            </a:r>
            <a:r>
              <a:rPr sz="3600" spc="810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3600" dirty="0">
                <a:solidFill>
                  <a:srgbClr val="FFFFFF"/>
                </a:solidFill>
                <a:latin typeface="Times New Roman"/>
                <a:cs typeface="Times New Roman"/>
              </a:rPr>
              <a:t>with</a:t>
            </a:r>
            <a:r>
              <a:rPr sz="3600" spc="8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600" spc="-10" dirty="0">
                <a:solidFill>
                  <a:srgbClr val="FFFFFF"/>
                </a:solidFill>
                <a:latin typeface="Times New Roman"/>
                <a:cs typeface="Times New Roman"/>
              </a:rPr>
              <a:t>unknown etiology</a:t>
            </a:r>
            <a:endParaRPr sz="3600">
              <a:latin typeface="Times New Roman"/>
              <a:cs typeface="Times New Roman"/>
            </a:endParaRPr>
          </a:p>
          <a:p>
            <a:pPr>
              <a:spcBef>
                <a:spcPts val="15"/>
              </a:spcBef>
              <a:buClr>
                <a:srgbClr val="D5EBFF"/>
              </a:buClr>
              <a:buFont typeface="Wingdings"/>
              <a:buChar char=""/>
            </a:pPr>
            <a:endParaRPr sz="4150">
              <a:latin typeface="Times New Roman"/>
              <a:cs typeface="Times New Roman"/>
            </a:endParaRPr>
          </a:p>
          <a:p>
            <a:pPr marL="354965" indent="-342900">
              <a:spcBef>
                <a:spcPts val="5"/>
              </a:spcBef>
              <a:buClr>
                <a:srgbClr val="D5EBFF"/>
              </a:buClr>
              <a:buSzPct val="94444"/>
              <a:buFont typeface="Wingdings"/>
              <a:buChar char=""/>
              <a:tabLst>
                <a:tab pos="355600" algn="l"/>
              </a:tabLst>
            </a:pPr>
            <a:r>
              <a:rPr sz="3600" dirty="0">
                <a:solidFill>
                  <a:srgbClr val="FFFFFF"/>
                </a:solidFill>
                <a:latin typeface="Times New Roman"/>
                <a:cs typeface="Times New Roman"/>
              </a:rPr>
              <a:t>2 </a:t>
            </a:r>
            <a:r>
              <a:rPr sz="3600" spc="-10" dirty="0">
                <a:solidFill>
                  <a:srgbClr val="FFFFFF"/>
                </a:solidFill>
                <a:latin typeface="Times New Roman"/>
                <a:cs typeface="Times New Roman"/>
              </a:rPr>
              <a:t>types</a:t>
            </a:r>
            <a:endParaRPr sz="3600">
              <a:latin typeface="Times New Roman"/>
              <a:cs typeface="Times New Roman"/>
            </a:endParaRPr>
          </a:p>
          <a:p>
            <a:pPr marL="1169035" lvl="1" indent="-457834">
              <a:spcBef>
                <a:spcPts val="430"/>
              </a:spcBef>
              <a:buAutoNum type="arabicPeriod"/>
              <a:tabLst>
                <a:tab pos="1169670" algn="l"/>
              </a:tabLst>
            </a:pPr>
            <a:r>
              <a:rPr sz="3600" dirty="0">
                <a:solidFill>
                  <a:srgbClr val="FFC000"/>
                </a:solidFill>
                <a:latin typeface="Times New Roman"/>
                <a:cs typeface="Times New Roman"/>
              </a:rPr>
              <a:t>Ulcerative</a:t>
            </a:r>
            <a:r>
              <a:rPr sz="3600" spc="15" dirty="0">
                <a:solidFill>
                  <a:srgbClr val="FFC000"/>
                </a:solidFill>
                <a:latin typeface="Times New Roman"/>
                <a:cs typeface="Times New Roman"/>
              </a:rPr>
              <a:t> </a:t>
            </a:r>
            <a:r>
              <a:rPr sz="3600" dirty="0">
                <a:solidFill>
                  <a:srgbClr val="FFC000"/>
                </a:solidFill>
                <a:latin typeface="Times New Roman"/>
                <a:cs typeface="Times New Roman"/>
              </a:rPr>
              <a:t>colitis</a:t>
            </a:r>
            <a:r>
              <a:rPr sz="3600" spc="-10" dirty="0">
                <a:solidFill>
                  <a:srgbClr val="FFC000"/>
                </a:solidFill>
                <a:latin typeface="Times New Roman"/>
                <a:cs typeface="Times New Roman"/>
              </a:rPr>
              <a:t> </a:t>
            </a:r>
            <a:r>
              <a:rPr sz="3600" spc="-20" dirty="0">
                <a:solidFill>
                  <a:srgbClr val="FFC000"/>
                </a:solidFill>
                <a:latin typeface="Times New Roman"/>
                <a:cs typeface="Times New Roman"/>
              </a:rPr>
              <a:t>(UC)</a:t>
            </a:r>
            <a:endParaRPr sz="3600">
              <a:latin typeface="Times New Roman"/>
              <a:cs typeface="Times New Roman"/>
            </a:endParaRPr>
          </a:p>
          <a:p>
            <a:pPr marL="1169035" lvl="1" indent="-457834">
              <a:spcBef>
                <a:spcPts val="434"/>
              </a:spcBef>
              <a:buAutoNum type="arabicPeriod"/>
              <a:tabLst>
                <a:tab pos="1169670" algn="l"/>
              </a:tabLst>
            </a:pPr>
            <a:r>
              <a:rPr sz="3600" dirty="0">
                <a:solidFill>
                  <a:srgbClr val="FFC000"/>
                </a:solidFill>
                <a:latin typeface="Times New Roman"/>
                <a:cs typeface="Times New Roman"/>
              </a:rPr>
              <a:t>Crohn’s</a:t>
            </a:r>
            <a:r>
              <a:rPr sz="3600" spc="-155" dirty="0">
                <a:solidFill>
                  <a:srgbClr val="FFC000"/>
                </a:solidFill>
                <a:latin typeface="Times New Roman"/>
                <a:cs typeface="Times New Roman"/>
              </a:rPr>
              <a:t> </a:t>
            </a:r>
            <a:r>
              <a:rPr sz="3600" dirty="0">
                <a:solidFill>
                  <a:srgbClr val="FFC000"/>
                </a:solidFill>
                <a:latin typeface="Times New Roman"/>
                <a:cs typeface="Times New Roman"/>
              </a:rPr>
              <a:t>disease</a:t>
            </a:r>
            <a:r>
              <a:rPr sz="3600" spc="-145" dirty="0">
                <a:solidFill>
                  <a:srgbClr val="FFC000"/>
                </a:solidFill>
                <a:latin typeface="Times New Roman"/>
                <a:cs typeface="Times New Roman"/>
              </a:rPr>
              <a:t> </a:t>
            </a:r>
            <a:r>
              <a:rPr sz="3600" spc="-20" dirty="0">
                <a:solidFill>
                  <a:srgbClr val="FFC000"/>
                </a:solidFill>
                <a:latin typeface="Times New Roman"/>
                <a:cs typeface="Times New Roman"/>
              </a:rPr>
              <a:t>(CD)</a:t>
            </a:r>
            <a:endParaRPr sz="3600">
              <a:latin typeface="Times New Roman"/>
              <a:cs typeface="Times New Roman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2</a:t>
            </a:fld>
            <a:endParaRPr lang="en-US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586024" y="1717929"/>
            <a:ext cx="7334250" cy="431165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4965" indent="-342900">
              <a:spcBef>
                <a:spcPts val="95"/>
              </a:spcBef>
              <a:buClr>
                <a:srgbClr val="D5EBFF"/>
              </a:buClr>
              <a:buSzPct val="94642"/>
              <a:buFont typeface="Wingdings"/>
              <a:buChar char=""/>
              <a:tabLst>
                <a:tab pos="354965" algn="l"/>
                <a:tab pos="355600" algn="l"/>
              </a:tabLst>
            </a:pPr>
            <a:r>
              <a:rPr sz="2800" dirty="0">
                <a:solidFill>
                  <a:srgbClr val="FFFFFF"/>
                </a:solidFill>
                <a:latin typeface="Corbel"/>
                <a:cs typeface="Corbel"/>
              </a:rPr>
              <a:t>Chronic,</a:t>
            </a:r>
            <a:r>
              <a:rPr sz="2800" spc="-95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2800" dirty="0">
                <a:solidFill>
                  <a:srgbClr val="FFFFFF"/>
                </a:solidFill>
                <a:latin typeface="Corbel"/>
                <a:cs typeface="Corbel"/>
              </a:rPr>
              <a:t>loose,</a:t>
            </a:r>
            <a:r>
              <a:rPr sz="2800" spc="-85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2800" dirty="0">
                <a:solidFill>
                  <a:srgbClr val="FFFFFF"/>
                </a:solidFill>
                <a:latin typeface="Corbel"/>
                <a:cs typeface="Corbel"/>
              </a:rPr>
              <a:t>bloody</a:t>
            </a:r>
            <a:r>
              <a:rPr sz="2800" spc="-95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2800" spc="-10" dirty="0">
                <a:solidFill>
                  <a:srgbClr val="FFFFFF"/>
                </a:solidFill>
                <a:latin typeface="Corbel"/>
                <a:cs typeface="Corbel"/>
              </a:rPr>
              <a:t>stools</a:t>
            </a:r>
            <a:endParaRPr sz="2800">
              <a:latin typeface="Corbel"/>
              <a:cs typeface="Corbel"/>
            </a:endParaRPr>
          </a:p>
          <a:p>
            <a:pPr marL="354965" indent="-342900">
              <a:spcBef>
                <a:spcPts val="25"/>
              </a:spcBef>
              <a:buClr>
                <a:srgbClr val="D5EBFF"/>
              </a:buClr>
              <a:buSzPct val="94642"/>
              <a:buFont typeface="Wingdings"/>
              <a:buChar char=""/>
              <a:tabLst>
                <a:tab pos="354965" algn="l"/>
                <a:tab pos="355600" algn="l"/>
              </a:tabLst>
            </a:pPr>
            <a:r>
              <a:rPr sz="2800" dirty="0">
                <a:solidFill>
                  <a:srgbClr val="FFFFFF"/>
                </a:solidFill>
                <a:latin typeface="Corbel"/>
                <a:cs typeface="Corbel"/>
              </a:rPr>
              <a:t>tenesmus</a:t>
            </a:r>
            <a:r>
              <a:rPr sz="2800" spc="-65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2800" dirty="0">
                <a:solidFill>
                  <a:srgbClr val="FFFFFF"/>
                </a:solidFill>
                <a:latin typeface="Corbel"/>
                <a:cs typeface="Corbel"/>
              </a:rPr>
              <a:t>(urge</a:t>
            </a:r>
            <a:r>
              <a:rPr sz="2800" spc="-75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2800" dirty="0">
                <a:solidFill>
                  <a:srgbClr val="FFFFFF"/>
                </a:solidFill>
                <a:latin typeface="Corbel"/>
                <a:cs typeface="Corbel"/>
              </a:rPr>
              <a:t>to</a:t>
            </a:r>
            <a:r>
              <a:rPr sz="2800" spc="-65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2800" spc="-10" dirty="0">
                <a:solidFill>
                  <a:srgbClr val="FFFFFF"/>
                </a:solidFill>
                <a:latin typeface="Corbel"/>
                <a:cs typeface="Corbel"/>
              </a:rPr>
              <a:t>defecate)</a:t>
            </a:r>
            <a:endParaRPr sz="2800">
              <a:latin typeface="Corbel"/>
              <a:cs typeface="Corbel"/>
            </a:endParaRPr>
          </a:p>
          <a:p>
            <a:pPr marL="354965" indent="-342900">
              <a:spcBef>
                <a:spcPts val="35"/>
              </a:spcBef>
              <a:buClr>
                <a:srgbClr val="D5EBFF"/>
              </a:buClr>
              <a:buSzPct val="94642"/>
              <a:buFont typeface="Wingdings"/>
              <a:buChar char=""/>
              <a:tabLst>
                <a:tab pos="354965" algn="l"/>
                <a:tab pos="355600" algn="l"/>
              </a:tabLst>
            </a:pPr>
            <a:r>
              <a:rPr sz="2800" spc="-10" dirty="0">
                <a:solidFill>
                  <a:srgbClr val="FFFFFF"/>
                </a:solidFill>
                <a:latin typeface="Corbel"/>
                <a:cs typeface="Corbel"/>
              </a:rPr>
              <a:t>Abdominal</a:t>
            </a:r>
            <a:r>
              <a:rPr sz="2800" spc="-65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2800" spc="-20" dirty="0">
                <a:solidFill>
                  <a:srgbClr val="FFFFFF"/>
                </a:solidFill>
                <a:latin typeface="Corbel"/>
                <a:cs typeface="Corbel"/>
              </a:rPr>
              <a:t>pain</a:t>
            </a:r>
            <a:endParaRPr sz="2800">
              <a:latin typeface="Corbel"/>
              <a:cs typeface="Corbel"/>
            </a:endParaRPr>
          </a:p>
          <a:p>
            <a:pPr marL="354965" marR="57150" indent="-342900">
              <a:lnSpc>
                <a:spcPts val="2690"/>
              </a:lnSpc>
              <a:spcBef>
                <a:spcPts val="675"/>
              </a:spcBef>
              <a:buClr>
                <a:srgbClr val="D5EBFF"/>
              </a:buClr>
              <a:buSzPct val="94642"/>
              <a:buFont typeface="Wingdings"/>
              <a:buChar char=""/>
              <a:tabLst>
                <a:tab pos="354965" algn="l"/>
                <a:tab pos="355600" algn="l"/>
              </a:tabLst>
            </a:pPr>
            <a:r>
              <a:rPr sz="2800" dirty="0">
                <a:solidFill>
                  <a:srgbClr val="FFFFFF"/>
                </a:solidFill>
                <a:latin typeface="Corbel"/>
                <a:cs typeface="Corbel"/>
              </a:rPr>
              <a:t>Severe</a:t>
            </a:r>
            <a:r>
              <a:rPr sz="2800" spc="-90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2800" dirty="0">
                <a:solidFill>
                  <a:srgbClr val="FFFFFF"/>
                </a:solidFill>
                <a:latin typeface="Corbel"/>
                <a:cs typeface="Corbel"/>
              </a:rPr>
              <a:t>disease</a:t>
            </a:r>
            <a:r>
              <a:rPr sz="2800" spc="-45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2800" dirty="0">
                <a:solidFill>
                  <a:srgbClr val="FFFFFF"/>
                </a:solidFill>
                <a:latin typeface="Corbel"/>
                <a:cs typeface="Corbel"/>
              </a:rPr>
              <a:t>is</a:t>
            </a:r>
            <a:r>
              <a:rPr sz="2800" spc="-55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2800" dirty="0">
                <a:solidFill>
                  <a:srgbClr val="FFFFFF"/>
                </a:solidFill>
                <a:latin typeface="Corbel"/>
                <a:cs typeface="Corbel"/>
              </a:rPr>
              <a:t>defined</a:t>
            </a:r>
            <a:r>
              <a:rPr sz="2800" spc="-60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2800" dirty="0">
                <a:solidFill>
                  <a:srgbClr val="FFFFFF"/>
                </a:solidFill>
                <a:latin typeface="Corbel"/>
                <a:cs typeface="Corbel"/>
              </a:rPr>
              <a:t>as</a:t>
            </a:r>
            <a:r>
              <a:rPr sz="2800" spc="-70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2800" dirty="0">
                <a:solidFill>
                  <a:srgbClr val="FFFFFF"/>
                </a:solidFill>
                <a:latin typeface="Corbel"/>
                <a:cs typeface="Corbel"/>
              </a:rPr>
              <a:t>more</a:t>
            </a:r>
            <a:r>
              <a:rPr sz="2800" spc="-70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2800" dirty="0">
                <a:solidFill>
                  <a:srgbClr val="FFFFFF"/>
                </a:solidFill>
                <a:latin typeface="Corbel"/>
                <a:cs typeface="Corbel"/>
              </a:rPr>
              <a:t>than</a:t>
            </a:r>
            <a:r>
              <a:rPr sz="2800" spc="-45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2800" spc="-25" dirty="0">
                <a:solidFill>
                  <a:srgbClr val="FFFFFF"/>
                </a:solidFill>
                <a:latin typeface="Corbel"/>
                <a:cs typeface="Corbel"/>
              </a:rPr>
              <a:t>six </a:t>
            </a:r>
            <a:r>
              <a:rPr sz="2800" dirty="0">
                <a:solidFill>
                  <a:srgbClr val="FFFFFF"/>
                </a:solidFill>
                <a:latin typeface="Corbel"/>
                <a:cs typeface="Corbel"/>
              </a:rPr>
              <a:t>bloody</a:t>
            </a:r>
            <a:r>
              <a:rPr sz="2800" spc="-70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2800" dirty="0">
                <a:solidFill>
                  <a:srgbClr val="FFFFFF"/>
                </a:solidFill>
                <a:latin typeface="Corbel"/>
                <a:cs typeface="Corbel"/>
              </a:rPr>
              <a:t>stools</a:t>
            </a:r>
            <a:r>
              <a:rPr sz="2800" spc="-50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2800" dirty="0">
                <a:solidFill>
                  <a:srgbClr val="FFFFFF"/>
                </a:solidFill>
                <a:latin typeface="Corbel"/>
                <a:cs typeface="Corbel"/>
              </a:rPr>
              <a:t>a</a:t>
            </a:r>
            <a:r>
              <a:rPr sz="2800" spc="-55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2800" spc="-10" dirty="0">
                <a:solidFill>
                  <a:srgbClr val="FFFFFF"/>
                </a:solidFill>
                <a:latin typeface="Corbel"/>
                <a:cs typeface="Corbel"/>
              </a:rPr>
              <a:t>day,</a:t>
            </a:r>
            <a:r>
              <a:rPr sz="2800" spc="-70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2800" spc="-25" dirty="0">
                <a:solidFill>
                  <a:srgbClr val="FFFFFF"/>
                </a:solidFill>
                <a:latin typeface="Corbel"/>
                <a:cs typeface="Corbel"/>
              </a:rPr>
              <a:t>fever,</a:t>
            </a:r>
            <a:r>
              <a:rPr sz="2800" spc="-85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2800" spc="-10" dirty="0">
                <a:solidFill>
                  <a:srgbClr val="FFFFFF"/>
                </a:solidFill>
                <a:latin typeface="Corbel"/>
                <a:cs typeface="Corbel"/>
              </a:rPr>
              <a:t>tachycardia,</a:t>
            </a:r>
            <a:r>
              <a:rPr sz="2800" spc="-55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2800" spc="-10" dirty="0">
                <a:solidFill>
                  <a:srgbClr val="FFFFFF"/>
                </a:solidFill>
                <a:latin typeface="Corbel"/>
                <a:cs typeface="Corbel"/>
              </a:rPr>
              <a:t>anemia, </a:t>
            </a:r>
            <a:r>
              <a:rPr sz="2800" dirty="0">
                <a:solidFill>
                  <a:srgbClr val="FFFFFF"/>
                </a:solidFill>
                <a:latin typeface="Corbel"/>
                <a:cs typeface="Corbel"/>
              </a:rPr>
              <a:t>or</a:t>
            </a:r>
            <a:r>
              <a:rPr sz="2800" spc="-60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2800" dirty="0">
                <a:solidFill>
                  <a:srgbClr val="FFFFFF"/>
                </a:solidFill>
                <a:latin typeface="Corbel"/>
                <a:cs typeface="Corbel"/>
              </a:rPr>
              <a:t>an</a:t>
            </a:r>
            <a:r>
              <a:rPr sz="2800" spc="-55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2800" dirty="0">
                <a:solidFill>
                  <a:srgbClr val="FFFFFF"/>
                </a:solidFill>
                <a:latin typeface="Corbel"/>
                <a:cs typeface="Corbel"/>
              </a:rPr>
              <a:t>ESR</a:t>
            </a:r>
            <a:r>
              <a:rPr sz="2800" spc="-50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2800" dirty="0">
                <a:solidFill>
                  <a:srgbClr val="FFFFFF"/>
                </a:solidFill>
                <a:latin typeface="Corbel"/>
                <a:cs typeface="Corbel"/>
              </a:rPr>
              <a:t>greater</a:t>
            </a:r>
            <a:r>
              <a:rPr sz="2800" spc="-50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2800" dirty="0">
                <a:solidFill>
                  <a:srgbClr val="FFFFFF"/>
                </a:solidFill>
                <a:latin typeface="Corbel"/>
                <a:cs typeface="Corbel"/>
              </a:rPr>
              <a:t>than</a:t>
            </a:r>
            <a:r>
              <a:rPr sz="2800" spc="-40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2800" spc="-25" dirty="0">
                <a:solidFill>
                  <a:srgbClr val="FFFFFF"/>
                </a:solidFill>
                <a:latin typeface="Corbel"/>
                <a:cs typeface="Corbel"/>
              </a:rPr>
              <a:t>30</a:t>
            </a:r>
            <a:endParaRPr sz="2800">
              <a:latin typeface="Corbel"/>
              <a:cs typeface="Corbel"/>
            </a:endParaRPr>
          </a:p>
          <a:p>
            <a:pPr>
              <a:spcBef>
                <a:spcPts val="20"/>
              </a:spcBef>
              <a:buClr>
                <a:srgbClr val="D5EBFF"/>
              </a:buClr>
              <a:buFont typeface="Wingdings"/>
              <a:buChar char=""/>
            </a:pPr>
            <a:endParaRPr sz="3350">
              <a:latin typeface="Corbel"/>
              <a:cs typeface="Corbel"/>
            </a:endParaRPr>
          </a:p>
          <a:p>
            <a:pPr marL="354965" marR="5080" indent="-342900">
              <a:lnSpc>
                <a:spcPct val="80000"/>
              </a:lnSpc>
              <a:buClr>
                <a:srgbClr val="D5EBFF"/>
              </a:buClr>
              <a:buSzPct val="94642"/>
              <a:buFont typeface="Wingdings"/>
              <a:buChar char=""/>
              <a:tabLst>
                <a:tab pos="354965" algn="l"/>
                <a:tab pos="355600" algn="l"/>
              </a:tabLst>
            </a:pPr>
            <a:r>
              <a:rPr sz="2800" dirty="0">
                <a:solidFill>
                  <a:srgbClr val="FFFFFF"/>
                </a:solidFill>
                <a:latin typeface="Corbel"/>
                <a:cs typeface="Corbel"/>
              </a:rPr>
              <a:t>A</a:t>
            </a:r>
            <a:r>
              <a:rPr sz="2800" spc="-55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2800" dirty="0">
                <a:solidFill>
                  <a:srgbClr val="FFFFFF"/>
                </a:solidFill>
                <a:latin typeface="Corbel"/>
                <a:cs typeface="Corbel"/>
              </a:rPr>
              <a:t>major</a:t>
            </a:r>
            <a:r>
              <a:rPr sz="2800" spc="-40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2800" spc="-10" dirty="0">
                <a:solidFill>
                  <a:srgbClr val="FFFFFF"/>
                </a:solidFill>
                <a:latin typeface="Corbel"/>
                <a:cs typeface="Corbel"/>
              </a:rPr>
              <a:t>complication</a:t>
            </a:r>
            <a:r>
              <a:rPr sz="2800" spc="-30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2800" dirty="0">
                <a:solidFill>
                  <a:srgbClr val="FFFFFF"/>
                </a:solidFill>
                <a:latin typeface="Corbel"/>
                <a:cs typeface="Corbel"/>
              </a:rPr>
              <a:t>is</a:t>
            </a:r>
            <a:r>
              <a:rPr sz="2800" spc="-40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2800" dirty="0">
                <a:solidFill>
                  <a:srgbClr val="FFFFFF"/>
                </a:solidFill>
                <a:latin typeface="Corbel"/>
                <a:cs typeface="Corbel"/>
              </a:rPr>
              <a:t>toxic</a:t>
            </a:r>
            <a:r>
              <a:rPr sz="2800" spc="-30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2800" spc="-10" dirty="0">
                <a:solidFill>
                  <a:srgbClr val="FFFFFF"/>
                </a:solidFill>
                <a:latin typeface="Corbel"/>
                <a:cs typeface="Corbel"/>
              </a:rPr>
              <a:t>megacolon,</a:t>
            </a:r>
            <a:r>
              <a:rPr sz="2800" spc="-45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2800" spc="-10" dirty="0">
                <a:solidFill>
                  <a:srgbClr val="FFFFFF"/>
                </a:solidFill>
                <a:latin typeface="Corbel"/>
                <a:cs typeface="Corbel"/>
              </a:rPr>
              <a:t>which </a:t>
            </a:r>
            <a:r>
              <a:rPr sz="2800" dirty="0">
                <a:solidFill>
                  <a:srgbClr val="FFFFFF"/>
                </a:solidFill>
                <a:latin typeface="Corbel"/>
                <a:cs typeface="Corbel"/>
              </a:rPr>
              <a:t>is</a:t>
            </a:r>
            <a:r>
              <a:rPr sz="2800" spc="-55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2800" dirty="0">
                <a:solidFill>
                  <a:srgbClr val="FFFFFF"/>
                </a:solidFill>
                <a:latin typeface="Corbel"/>
                <a:cs typeface="Corbel"/>
              </a:rPr>
              <a:t>a</a:t>
            </a:r>
            <a:r>
              <a:rPr sz="2800" spc="-65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2800" dirty="0">
                <a:solidFill>
                  <a:srgbClr val="FFFFFF"/>
                </a:solidFill>
                <a:latin typeface="Corbel"/>
                <a:cs typeface="Corbel"/>
              </a:rPr>
              <a:t>segmental</a:t>
            </a:r>
            <a:r>
              <a:rPr sz="2800" spc="-35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2800" dirty="0">
                <a:solidFill>
                  <a:srgbClr val="FFFFFF"/>
                </a:solidFill>
                <a:latin typeface="Corbel"/>
                <a:cs typeface="Corbel"/>
              </a:rPr>
              <a:t>or</a:t>
            </a:r>
            <a:r>
              <a:rPr sz="2800" spc="-65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2800" dirty="0">
                <a:solidFill>
                  <a:srgbClr val="FFFFFF"/>
                </a:solidFill>
                <a:latin typeface="Corbel"/>
                <a:cs typeface="Corbel"/>
              </a:rPr>
              <a:t>total</a:t>
            </a:r>
            <a:r>
              <a:rPr sz="2800" spc="-50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2800" dirty="0">
                <a:solidFill>
                  <a:srgbClr val="FFFFFF"/>
                </a:solidFill>
                <a:latin typeface="Corbel"/>
                <a:cs typeface="Corbel"/>
              </a:rPr>
              <a:t>colonic</a:t>
            </a:r>
            <a:r>
              <a:rPr sz="2800" spc="-65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2800" dirty="0">
                <a:solidFill>
                  <a:srgbClr val="FFFFFF"/>
                </a:solidFill>
                <a:latin typeface="Corbel"/>
                <a:cs typeface="Corbel"/>
              </a:rPr>
              <a:t>distension</a:t>
            </a:r>
            <a:r>
              <a:rPr sz="2800" spc="-45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2800" dirty="0">
                <a:solidFill>
                  <a:srgbClr val="FFFFFF"/>
                </a:solidFill>
                <a:latin typeface="Corbel"/>
                <a:cs typeface="Corbel"/>
              </a:rPr>
              <a:t>of</a:t>
            </a:r>
            <a:r>
              <a:rPr sz="2800" spc="-75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2800" spc="-35" dirty="0">
                <a:solidFill>
                  <a:srgbClr val="FFFFFF"/>
                </a:solidFill>
                <a:latin typeface="Corbel"/>
                <a:cs typeface="Corbel"/>
              </a:rPr>
              <a:t>&gt;6 </a:t>
            </a:r>
            <a:r>
              <a:rPr sz="2800" dirty="0">
                <a:solidFill>
                  <a:srgbClr val="FFFFFF"/>
                </a:solidFill>
                <a:latin typeface="Corbel"/>
                <a:cs typeface="Corbel"/>
              </a:rPr>
              <a:t>cm</a:t>
            </a:r>
            <a:r>
              <a:rPr sz="2800" spc="-55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2800" dirty="0">
                <a:solidFill>
                  <a:srgbClr val="FFFFFF"/>
                </a:solidFill>
                <a:latin typeface="Corbel"/>
                <a:cs typeface="Corbel"/>
              </a:rPr>
              <a:t>with</a:t>
            </a:r>
            <a:r>
              <a:rPr sz="2800" spc="-60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2800" dirty="0">
                <a:solidFill>
                  <a:srgbClr val="FFFFFF"/>
                </a:solidFill>
                <a:latin typeface="Corbel"/>
                <a:cs typeface="Corbel"/>
              </a:rPr>
              <a:t>acute</a:t>
            </a:r>
            <a:r>
              <a:rPr sz="2800" spc="-55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2800" dirty="0">
                <a:solidFill>
                  <a:srgbClr val="FFFFFF"/>
                </a:solidFill>
                <a:latin typeface="Corbel"/>
                <a:cs typeface="Corbel"/>
              </a:rPr>
              <a:t>colitis</a:t>
            </a:r>
            <a:r>
              <a:rPr sz="2800" spc="-50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2800" dirty="0">
                <a:solidFill>
                  <a:srgbClr val="FFFFFF"/>
                </a:solidFill>
                <a:latin typeface="Corbel"/>
                <a:cs typeface="Corbel"/>
              </a:rPr>
              <a:t>and</a:t>
            </a:r>
            <a:r>
              <a:rPr sz="2800" spc="-50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2800" dirty="0">
                <a:solidFill>
                  <a:srgbClr val="FFFFFF"/>
                </a:solidFill>
                <a:latin typeface="Corbel"/>
                <a:cs typeface="Corbel"/>
              </a:rPr>
              <a:t>signs</a:t>
            </a:r>
            <a:r>
              <a:rPr sz="2800" spc="-35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2800" dirty="0">
                <a:solidFill>
                  <a:srgbClr val="FFFFFF"/>
                </a:solidFill>
                <a:latin typeface="Corbel"/>
                <a:cs typeface="Corbel"/>
              </a:rPr>
              <a:t>of</a:t>
            </a:r>
            <a:r>
              <a:rPr sz="2800" spc="-60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2800" spc="-10" dirty="0">
                <a:solidFill>
                  <a:srgbClr val="FFFFFF"/>
                </a:solidFill>
                <a:latin typeface="Corbel"/>
                <a:cs typeface="Corbel"/>
              </a:rPr>
              <a:t>systemic toxicity.</a:t>
            </a:r>
            <a:endParaRPr sz="2800">
              <a:latin typeface="Corbel"/>
              <a:cs typeface="Corbel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20</a:t>
            </a:fld>
            <a:endParaRPr lang="en-US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spc="-75" dirty="0"/>
              <a:t>CROHN’S</a:t>
            </a:r>
            <a:r>
              <a:rPr spc="-430" dirty="0"/>
              <a:t> </a:t>
            </a:r>
            <a:r>
              <a:rPr spc="-75" dirty="0"/>
              <a:t>DISEASE</a:t>
            </a:r>
          </a:p>
        </p:txBody>
      </p:sp>
      <p:sp>
        <p:nvSpPr>
          <p:cNvPr id="3" name="object 3"/>
          <p:cNvSpPr txBox="1">
            <a:spLocks noGrp="1"/>
          </p:cNvSpPr>
          <p:nvPr>
            <p:ph idx="1"/>
          </p:nvPr>
        </p:nvSpPr>
        <p:spPr>
          <a:xfrm>
            <a:off x="2940033" y="1792606"/>
            <a:ext cx="10005907" cy="185948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4965" marR="5080" indent="-342900">
              <a:spcBef>
                <a:spcPts val="100"/>
              </a:spcBef>
              <a:buClr>
                <a:srgbClr val="D5EBFF"/>
              </a:buClr>
              <a:buSzPct val="95000"/>
              <a:buFont typeface="Wingdings"/>
              <a:buChar char=""/>
              <a:tabLst>
                <a:tab pos="354965" algn="l"/>
                <a:tab pos="355600" algn="l"/>
              </a:tabLst>
            </a:pPr>
            <a:r>
              <a:rPr dirty="0"/>
              <a:t>CD</a:t>
            </a:r>
            <a:r>
              <a:rPr spc="-25" dirty="0"/>
              <a:t> </a:t>
            </a:r>
            <a:r>
              <a:rPr dirty="0"/>
              <a:t>is</a:t>
            </a:r>
            <a:r>
              <a:rPr spc="-15" dirty="0"/>
              <a:t> </a:t>
            </a:r>
            <a:r>
              <a:rPr dirty="0"/>
              <a:t>a</a:t>
            </a:r>
            <a:r>
              <a:rPr spc="-15" dirty="0"/>
              <a:t> </a:t>
            </a:r>
            <a:r>
              <a:rPr dirty="0"/>
              <a:t>chronic,</a:t>
            </a:r>
            <a:r>
              <a:rPr spc="-10" dirty="0"/>
              <a:t> </a:t>
            </a:r>
            <a:r>
              <a:rPr dirty="0"/>
              <a:t>transmural, </a:t>
            </a:r>
            <a:r>
              <a:rPr spc="-10" dirty="0"/>
              <a:t>patchy, </a:t>
            </a:r>
            <a:r>
              <a:rPr dirty="0"/>
              <a:t>granulomatous,</a:t>
            </a:r>
            <a:r>
              <a:rPr spc="-30" dirty="0"/>
              <a:t> </a:t>
            </a:r>
            <a:r>
              <a:rPr dirty="0"/>
              <a:t>inflammatory</a:t>
            </a:r>
            <a:r>
              <a:rPr spc="-15" dirty="0"/>
              <a:t> </a:t>
            </a:r>
            <a:r>
              <a:rPr dirty="0"/>
              <a:t>disease</a:t>
            </a:r>
            <a:r>
              <a:rPr spc="-30" dirty="0"/>
              <a:t> </a:t>
            </a:r>
            <a:r>
              <a:rPr spc="-20" dirty="0"/>
              <a:t>that </a:t>
            </a:r>
            <a:r>
              <a:rPr dirty="0"/>
              <a:t>can</a:t>
            </a:r>
            <a:r>
              <a:rPr spc="5" dirty="0"/>
              <a:t> </a:t>
            </a:r>
            <a:r>
              <a:rPr dirty="0"/>
              <a:t>involve</a:t>
            </a:r>
            <a:r>
              <a:rPr spc="10" dirty="0"/>
              <a:t> </a:t>
            </a:r>
            <a:r>
              <a:rPr dirty="0"/>
              <a:t>the </a:t>
            </a:r>
            <a:r>
              <a:rPr spc="-10" dirty="0"/>
              <a:t>entire</a:t>
            </a:r>
            <a:r>
              <a:rPr spc="-140" dirty="0"/>
              <a:t> </a:t>
            </a:r>
            <a:r>
              <a:rPr dirty="0"/>
              <a:t>GI</a:t>
            </a:r>
            <a:r>
              <a:rPr spc="-5" dirty="0"/>
              <a:t> </a:t>
            </a:r>
            <a:r>
              <a:rPr dirty="0"/>
              <a:t>tract,</a:t>
            </a:r>
            <a:r>
              <a:rPr spc="-20" dirty="0"/>
              <a:t> </a:t>
            </a:r>
            <a:r>
              <a:rPr dirty="0"/>
              <a:t>from</a:t>
            </a:r>
            <a:r>
              <a:rPr spc="-5" dirty="0"/>
              <a:t> </a:t>
            </a:r>
            <a:r>
              <a:rPr dirty="0"/>
              <a:t>mouth</a:t>
            </a:r>
            <a:r>
              <a:rPr spc="10" dirty="0"/>
              <a:t> </a:t>
            </a:r>
            <a:r>
              <a:rPr spc="-25" dirty="0"/>
              <a:t>to </a:t>
            </a:r>
            <a:r>
              <a:rPr dirty="0"/>
              <a:t>anus,</a:t>
            </a:r>
            <a:r>
              <a:rPr spc="-25" dirty="0"/>
              <a:t> </a:t>
            </a:r>
            <a:r>
              <a:rPr dirty="0"/>
              <a:t>with</a:t>
            </a:r>
            <a:r>
              <a:rPr spc="-25" dirty="0"/>
              <a:t> </a:t>
            </a:r>
            <a:r>
              <a:rPr dirty="0"/>
              <a:t>discontinuous</a:t>
            </a:r>
            <a:r>
              <a:rPr spc="-5" dirty="0"/>
              <a:t> </a:t>
            </a:r>
            <a:r>
              <a:rPr dirty="0"/>
              <a:t>ulceration</a:t>
            </a:r>
            <a:r>
              <a:rPr spc="-25" dirty="0"/>
              <a:t> </a:t>
            </a:r>
            <a:r>
              <a:rPr dirty="0"/>
              <a:t>(so-</a:t>
            </a:r>
            <a:r>
              <a:rPr spc="-10" dirty="0"/>
              <a:t>called </a:t>
            </a:r>
            <a:r>
              <a:rPr dirty="0"/>
              <a:t>skip</a:t>
            </a:r>
            <a:r>
              <a:rPr spc="-35" dirty="0"/>
              <a:t> </a:t>
            </a:r>
            <a:r>
              <a:rPr dirty="0"/>
              <a:t>lesions), fistula</a:t>
            </a:r>
            <a:r>
              <a:rPr spc="-20" dirty="0"/>
              <a:t> </a:t>
            </a:r>
            <a:r>
              <a:rPr dirty="0"/>
              <a:t>formation,</a:t>
            </a:r>
            <a:r>
              <a:rPr spc="-10" dirty="0"/>
              <a:t> </a:t>
            </a:r>
            <a:r>
              <a:rPr dirty="0"/>
              <a:t>and</a:t>
            </a:r>
            <a:r>
              <a:rPr spc="-5" dirty="0"/>
              <a:t> </a:t>
            </a:r>
            <a:r>
              <a:rPr spc="-10" dirty="0"/>
              <a:t>perianal involvement.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21</a:t>
            </a:fld>
            <a:endParaRPr lang="en-US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586025" y="1704552"/>
            <a:ext cx="7469505" cy="4262755"/>
          </a:xfrm>
          <a:prstGeom prst="rect">
            <a:avLst/>
          </a:prstGeom>
        </p:spPr>
        <p:txBody>
          <a:bodyPr vert="horz" wrap="square" lIns="0" tIns="54610" rIns="0" bIns="0" rtlCol="0">
            <a:spAutoFit/>
          </a:bodyPr>
          <a:lstStyle/>
          <a:p>
            <a:pPr marL="354965" indent="-342900">
              <a:spcBef>
                <a:spcPts val="430"/>
              </a:spcBef>
              <a:buClr>
                <a:srgbClr val="D5EBFF"/>
              </a:buClr>
              <a:buSzPct val="95000"/>
              <a:buFont typeface="Wingdings"/>
              <a:buChar char=""/>
              <a:tabLst>
                <a:tab pos="354965" algn="l"/>
                <a:tab pos="355600" algn="l"/>
              </a:tabLst>
            </a:pPr>
            <a:r>
              <a:rPr sz="3000" dirty="0">
                <a:solidFill>
                  <a:srgbClr val="FFFFFF"/>
                </a:solidFill>
                <a:latin typeface="Corbel"/>
                <a:cs typeface="Corbel"/>
              </a:rPr>
              <a:t>Predominantly</a:t>
            </a:r>
            <a:r>
              <a:rPr sz="3000" spc="-35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3000" spc="-10" dirty="0">
                <a:solidFill>
                  <a:srgbClr val="FFFFFF"/>
                </a:solidFill>
                <a:latin typeface="Corbel"/>
                <a:cs typeface="Corbel"/>
              </a:rPr>
              <a:t>inflammatory</a:t>
            </a:r>
            <a:endParaRPr sz="3000">
              <a:latin typeface="Corbel"/>
              <a:cs typeface="Corbel"/>
            </a:endParaRPr>
          </a:p>
          <a:p>
            <a:pPr marL="354965" indent="-342900">
              <a:spcBef>
                <a:spcPts val="340"/>
              </a:spcBef>
              <a:buClr>
                <a:srgbClr val="D5EBFF"/>
              </a:buClr>
              <a:buSzPct val="95000"/>
              <a:buFont typeface="Wingdings"/>
              <a:buChar char=""/>
              <a:tabLst>
                <a:tab pos="354965" algn="l"/>
                <a:tab pos="355600" algn="l"/>
              </a:tabLst>
            </a:pPr>
            <a:r>
              <a:rPr sz="3000" dirty="0">
                <a:solidFill>
                  <a:srgbClr val="FFFFFF"/>
                </a:solidFill>
                <a:latin typeface="Corbel"/>
                <a:cs typeface="Corbel"/>
              </a:rPr>
              <a:t>Stricturing,</a:t>
            </a:r>
            <a:r>
              <a:rPr sz="3000" spc="-55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3000" dirty="0">
                <a:solidFill>
                  <a:srgbClr val="FFFFFF"/>
                </a:solidFill>
                <a:latin typeface="Corbel"/>
                <a:cs typeface="Corbel"/>
              </a:rPr>
              <a:t>or</a:t>
            </a:r>
            <a:r>
              <a:rPr sz="3000" spc="-20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3000" spc="-10" dirty="0">
                <a:solidFill>
                  <a:srgbClr val="FFFFFF"/>
                </a:solidFill>
                <a:latin typeface="Corbel"/>
                <a:cs typeface="Corbel"/>
              </a:rPr>
              <a:t>fistulizing</a:t>
            </a:r>
            <a:endParaRPr sz="3000">
              <a:latin typeface="Corbel"/>
              <a:cs typeface="Corbel"/>
            </a:endParaRPr>
          </a:p>
          <a:p>
            <a:pPr marL="354965" marR="5080" indent="-342900">
              <a:lnSpc>
                <a:spcPts val="3240"/>
              </a:lnSpc>
              <a:spcBef>
                <a:spcPts val="755"/>
              </a:spcBef>
              <a:buClr>
                <a:srgbClr val="D5EBFF"/>
              </a:buClr>
              <a:buSzPct val="95000"/>
              <a:buFont typeface="Wingdings"/>
              <a:buChar char=""/>
              <a:tabLst>
                <a:tab pos="354965" algn="l"/>
                <a:tab pos="355600" algn="l"/>
              </a:tabLst>
            </a:pPr>
            <a:r>
              <a:rPr sz="3000" dirty="0">
                <a:solidFill>
                  <a:srgbClr val="FFFFFF"/>
                </a:solidFill>
                <a:latin typeface="Corbel"/>
                <a:cs typeface="Corbel"/>
              </a:rPr>
              <a:t>Abdominal</a:t>
            </a:r>
            <a:r>
              <a:rPr sz="3000" spc="15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3000" dirty="0">
                <a:solidFill>
                  <a:srgbClr val="FFFFFF"/>
                </a:solidFill>
                <a:latin typeface="Corbel"/>
                <a:cs typeface="Corbel"/>
              </a:rPr>
              <a:t>pain</a:t>
            </a:r>
            <a:r>
              <a:rPr sz="3000" spc="-10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3000" dirty="0">
                <a:solidFill>
                  <a:srgbClr val="FFFFFF"/>
                </a:solidFill>
                <a:latin typeface="Corbel"/>
                <a:cs typeface="Corbel"/>
              </a:rPr>
              <a:t>and</a:t>
            </a:r>
            <a:r>
              <a:rPr sz="3000" spc="5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3000" dirty="0">
                <a:solidFill>
                  <a:srgbClr val="FFFFFF"/>
                </a:solidFill>
                <a:latin typeface="Corbel"/>
                <a:cs typeface="Corbel"/>
              </a:rPr>
              <a:t>chronic,</a:t>
            </a:r>
            <a:r>
              <a:rPr sz="3000" spc="-25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3000" dirty="0">
                <a:solidFill>
                  <a:srgbClr val="FFFFFF"/>
                </a:solidFill>
                <a:latin typeface="Corbel"/>
                <a:cs typeface="Corbel"/>
              </a:rPr>
              <a:t>often</a:t>
            </a:r>
            <a:r>
              <a:rPr sz="3000" spc="-5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3000" spc="-10" dirty="0">
                <a:solidFill>
                  <a:srgbClr val="FFFFFF"/>
                </a:solidFill>
                <a:latin typeface="Corbel"/>
                <a:cs typeface="Corbel"/>
              </a:rPr>
              <a:t>nocturnal, diarrhea</a:t>
            </a:r>
            <a:endParaRPr sz="3000">
              <a:latin typeface="Corbel"/>
              <a:cs typeface="Corbel"/>
            </a:endParaRPr>
          </a:p>
          <a:p>
            <a:pPr marL="354965" marR="113664" indent="-342900">
              <a:lnSpc>
                <a:spcPts val="3240"/>
              </a:lnSpc>
              <a:spcBef>
                <a:spcPts val="700"/>
              </a:spcBef>
              <a:buClr>
                <a:srgbClr val="D5EBFF"/>
              </a:buClr>
              <a:buSzPct val="95000"/>
              <a:buFont typeface="Wingdings"/>
              <a:buChar char=""/>
              <a:tabLst>
                <a:tab pos="354965" algn="l"/>
                <a:tab pos="355600" algn="l"/>
              </a:tabLst>
            </a:pPr>
            <a:r>
              <a:rPr sz="3000" dirty="0">
                <a:solidFill>
                  <a:srgbClr val="FFFFFF"/>
                </a:solidFill>
                <a:latin typeface="Corbel"/>
                <a:cs typeface="Corbel"/>
              </a:rPr>
              <a:t>Weight</a:t>
            </a:r>
            <a:r>
              <a:rPr sz="3000" spc="-50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3000" dirty="0">
                <a:solidFill>
                  <a:srgbClr val="FFFFFF"/>
                </a:solidFill>
                <a:latin typeface="Corbel"/>
                <a:cs typeface="Corbel"/>
              </a:rPr>
              <a:t>loss,</a:t>
            </a:r>
            <a:r>
              <a:rPr sz="3000" spc="-50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3000" spc="-10" dirty="0">
                <a:solidFill>
                  <a:srgbClr val="FFFFFF"/>
                </a:solidFill>
                <a:latin typeface="Corbel"/>
                <a:cs typeface="Corbel"/>
              </a:rPr>
              <a:t>low-</a:t>
            </a:r>
            <a:r>
              <a:rPr sz="3000" dirty="0">
                <a:solidFill>
                  <a:srgbClr val="FFFFFF"/>
                </a:solidFill>
                <a:latin typeface="Corbel"/>
                <a:cs typeface="Corbel"/>
              </a:rPr>
              <a:t>grade</a:t>
            </a:r>
            <a:r>
              <a:rPr sz="3000" spc="-50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3000" spc="-10" dirty="0">
                <a:solidFill>
                  <a:srgbClr val="FFFFFF"/>
                </a:solidFill>
                <a:latin typeface="Corbel"/>
                <a:cs typeface="Corbel"/>
              </a:rPr>
              <a:t>fever,</a:t>
            </a:r>
            <a:r>
              <a:rPr sz="3000" spc="-40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3000" dirty="0">
                <a:solidFill>
                  <a:srgbClr val="FFFFFF"/>
                </a:solidFill>
                <a:latin typeface="Corbel"/>
                <a:cs typeface="Corbel"/>
              </a:rPr>
              <a:t>and</a:t>
            </a:r>
            <a:r>
              <a:rPr sz="3000" spc="-45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3000" dirty="0">
                <a:solidFill>
                  <a:srgbClr val="FFFFFF"/>
                </a:solidFill>
                <a:latin typeface="Corbel"/>
                <a:cs typeface="Corbel"/>
              </a:rPr>
              <a:t>fatigue</a:t>
            </a:r>
            <a:r>
              <a:rPr sz="3000" spc="-40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3000" spc="-25" dirty="0">
                <a:solidFill>
                  <a:srgbClr val="FFFFFF"/>
                </a:solidFill>
                <a:latin typeface="Corbel"/>
                <a:cs typeface="Corbel"/>
              </a:rPr>
              <a:t>are </a:t>
            </a:r>
            <a:r>
              <a:rPr sz="3000" dirty="0">
                <a:solidFill>
                  <a:srgbClr val="FFFFFF"/>
                </a:solidFill>
                <a:latin typeface="Corbel"/>
                <a:cs typeface="Corbel"/>
              </a:rPr>
              <a:t>also</a:t>
            </a:r>
            <a:r>
              <a:rPr sz="3000" spc="5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3000" spc="-10" dirty="0">
                <a:solidFill>
                  <a:srgbClr val="FFFFFF"/>
                </a:solidFill>
                <a:latin typeface="Corbel"/>
                <a:cs typeface="Corbel"/>
              </a:rPr>
              <a:t>common</a:t>
            </a:r>
            <a:endParaRPr sz="3000">
              <a:latin typeface="Corbel"/>
              <a:cs typeface="Corbel"/>
            </a:endParaRPr>
          </a:p>
          <a:p>
            <a:pPr marL="354965" indent="-342900">
              <a:spcBef>
                <a:spcPts val="290"/>
              </a:spcBef>
              <a:buClr>
                <a:srgbClr val="D5EBFF"/>
              </a:buClr>
              <a:buSzPct val="95000"/>
              <a:buFont typeface="Wingdings"/>
              <a:buChar char=""/>
              <a:tabLst>
                <a:tab pos="354965" algn="l"/>
                <a:tab pos="355600" algn="l"/>
              </a:tabLst>
            </a:pPr>
            <a:r>
              <a:rPr sz="3000" dirty="0">
                <a:solidFill>
                  <a:srgbClr val="FFFFFF"/>
                </a:solidFill>
                <a:latin typeface="Corbel"/>
                <a:cs typeface="Corbel"/>
              </a:rPr>
              <a:t>Abdominal</a:t>
            </a:r>
            <a:r>
              <a:rPr sz="3000" spc="5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3000" dirty="0">
                <a:solidFill>
                  <a:srgbClr val="FFFFFF"/>
                </a:solidFill>
                <a:latin typeface="Corbel"/>
                <a:cs typeface="Corbel"/>
              </a:rPr>
              <a:t>masses</a:t>
            </a:r>
            <a:r>
              <a:rPr sz="3000" spc="-15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3000" dirty="0">
                <a:solidFill>
                  <a:srgbClr val="FFFFFF"/>
                </a:solidFill>
                <a:latin typeface="Corbel"/>
                <a:cs typeface="Corbel"/>
              </a:rPr>
              <a:t>or</a:t>
            </a:r>
            <a:r>
              <a:rPr sz="3000" spc="-10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3000" dirty="0">
                <a:solidFill>
                  <a:srgbClr val="FFFFFF"/>
                </a:solidFill>
                <a:latin typeface="Corbel"/>
                <a:cs typeface="Corbel"/>
              </a:rPr>
              <a:t>abscesses</a:t>
            </a:r>
            <a:r>
              <a:rPr sz="3000" spc="-15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3000" dirty="0">
                <a:solidFill>
                  <a:srgbClr val="FFFFFF"/>
                </a:solidFill>
                <a:latin typeface="Corbel"/>
                <a:cs typeface="Corbel"/>
              </a:rPr>
              <a:t>and</a:t>
            </a:r>
            <a:r>
              <a:rPr sz="3000" spc="5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3000" spc="-10" dirty="0">
                <a:solidFill>
                  <a:srgbClr val="FFFFFF"/>
                </a:solidFill>
                <a:latin typeface="Corbel"/>
                <a:cs typeface="Corbel"/>
              </a:rPr>
              <a:t>fistulae</a:t>
            </a:r>
            <a:endParaRPr sz="3000">
              <a:latin typeface="Corbel"/>
              <a:cs typeface="Corbel"/>
            </a:endParaRPr>
          </a:p>
          <a:p>
            <a:pPr marL="354965" marR="502920" indent="-342900">
              <a:lnSpc>
                <a:spcPts val="3240"/>
              </a:lnSpc>
              <a:spcBef>
                <a:spcPts val="755"/>
              </a:spcBef>
              <a:buClr>
                <a:srgbClr val="D5EBFF"/>
              </a:buClr>
              <a:buSzPct val="95000"/>
              <a:buFont typeface="Wingdings"/>
              <a:buChar char=""/>
              <a:tabLst>
                <a:tab pos="354965" algn="l"/>
                <a:tab pos="355600" algn="l"/>
              </a:tabLst>
            </a:pPr>
            <a:r>
              <a:rPr sz="3000" dirty="0">
                <a:solidFill>
                  <a:srgbClr val="FFFFFF"/>
                </a:solidFill>
                <a:latin typeface="Corbel"/>
                <a:cs typeface="Corbel"/>
              </a:rPr>
              <a:t>Enterocutaneous</a:t>
            </a:r>
            <a:r>
              <a:rPr sz="3000" spc="-50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3000" dirty="0">
                <a:solidFill>
                  <a:srgbClr val="FFFFFF"/>
                </a:solidFill>
                <a:latin typeface="Corbel"/>
                <a:cs typeface="Corbel"/>
              </a:rPr>
              <a:t>and</a:t>
            </a:r>
            <a:r>
              <a:rPr sz="3000" spc="-30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3000" dirty="0">
                <a:solidFill>
                  <a:srgbClr val="FFFFFF"/>
                </a:solidFill>
                <a:latin typeface="Corbel"/>
                <a:cs typeface="Corbel"/>
              </a:rPr>
              <a:t>enterorectal</a:t>
            </a:r>
            <a:r>
              <a:rPr sz="3000" spc="-45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3000" spc="-10" dirty="0">
                <a:solidFill>
                  <a:srgbClr val="FFFFFF"/>
                </a:solidFill>
                <a:latin typeface="Corbel"/>
                <a:cs typeface="Corbel"/>
              </a:rPr>
              <a:t>fistulae </a:t>
            </a:r>
            <a:r>
              <a:rPr sz="3000" dirty="0">
                <a:solidFill>
                  <a:srgbClr val="FFFFFF"/>
                </a:solidFill>
                <a:latin typeface="Corbel"/>
                <a:cs typeface="Corbel"/>
              </a:rPr>
              <a:t>are</a:t>
            </a:r>
            <a:r>
              <a:rPr sz="3000" spc="-10" dirty="0">
                <a:solidFill>
                  <a:srgbClr val="FFFFFF"/>
                </a:solidFill>
                <a:latin typeface="Corbel"/>
                <a:cs typeface="Corbel"/>
              </a:rPr>
              <a:t> common</a:t>
            </a:r>
            <a:endParaRPr sz="3000">
              <a:latin typeface="Corbel"/>
              <a:cs typeface="Corbel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22</a:t>
            </a:fld>
            <a:endParaRPr lang="en-US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33600" y="228600"/>
            <a:ext cx="8305800" cy="6477000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23</a:t>
            </a:fld>
            <a:endParaRPr lang="en-US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057400" y="228600"/>
            <a:ext cx="8305800" cy="6477000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24</a:t>
            </a:fld>
            <a:endParaRPr lang="en-US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517445" y="516381"/>
            <a:ext cx="5628005" cy="12446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spcBef>
                <a:spcPts val="95"/>
              </a:spcBef>
            </a:pPr>
            <a:r>
              <a:rPr i="0" spc="-45" dirty="0"/>
              <a:t>Extraintestinal </a:t>
            </a:r>
            <a:r>
              <a:rPr i="0" spc="-105" dirty="0"/>
              <a:t>manifestations</a:t>
            </a:r>
            <a:r>
              <a:rPr i="0" spc="-345" dirty="0"/>
              <a:t> </a:t>
            </a:r>
            <a:r>
              <a:rPr i="0" dirty="0">
                <a:latin typeface="Consolas"/>
                <a:cs typeface="Consolas"/>
              </a:rPr>
              <a:t>of</a:t>
            </a:r>
            <a:r>
              <a:rPr i="0" spc="-340" dirty="0"/>
              <a:t> </a:t>
            </a:r>
            <a:r>
              <a:rPr i="0" spc="-25" dirty="0"/>
              <a:t>IBD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2586024" y="1704589"/>
            <a:ext cx="5157470" cy="2755265"/>
          </a:xfrm>
          <a:prstGeom prst="rect">
            <a:avLst/>
          </a:prstGeom>
        </p:spPr>
        <p:txBody>
          <a:bodyPr vert="horz" wrap="square" lIns="0" tIns="100330" rIns="0" bIns="0" rtlCol="0">
            <a:spAutoFit/>
          </a:bodyPr>
          <a:lstStyle/>
          <a:p>
            <a:pPr marL="354965" indent="-342900">
              <a:spcBef>
                <a:spcPts val="790"/>
              </a:spcBef>
              <a:buClr>
                <a:srgbClr val="D5EBFF"/>
              </a:buClr>
              <a:buSzPct val="95000"/>
              <a:buFont typeface="Wingdings"/>
              <a:buChar char=""/>
              <a:tabLst>
                <a:tab pos="354965" algn="l"/>
                <a:tab pos="355600" algn="l"/>
              </a:tabLst>
            </a:pPr>
            <a:r>
              <a:rPr sz="3000" dirty="0">
                <a:solidFill>
                  <a:srgbClr val="FFFFFF"/>
                </a:solidFill>
                <a:latin typeface="Corbel"/>
                <a:cs typeface="Corbel"/>
              </a:rPr>
              <a:t>Reactive</a:t>
            </a:r>
            <a:r>
              <a:rPr sz="3000" spc="-70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3000" spc="-10" dirty="0">
                <a:solidFill>
                  <a:srgbClr val="FFFFFF"/>
                </a:solidFill>
                <a:latin typeface="Corbel"/>
                <a:cs typeface="Corbel"/>
              </a:rPr>
              <a:t>arthritis,</a:t>
            </a:r>
            <a:endParaRPr sz="3000">
              <a:latin typeface="Corbel"/>
              <a:cs typeface="Corbel"/>
            </a:endParaRPr>
          </a:p>
          <a:p>
            <a:pPr marL="354965" indent="-342900">
              <a:spcBef>
                <a:spcPts val="700"/>
              </a:spcBef>
              <a:buClr>
                <a:srgbClr val="D5EBFF"/>
              </a:buClr>
              <a:buSzPct val="95000"/>
              <a:buFont typeface="Wingdings"/>
              <a:buChar char=""/>
              <a:tabLst>
                <a:tab pos="354965" algn="l"/>
                <a:tab pos="355600" algn="l"/>
              </a:tabLst>
            </a:pPr>
            <a:r>
              <a:rPr sz="3000" spc="-10" dirty="0">
                <a:solidFill>
                  <a:srgbClr val="FFFFFF"/>
                </a:solidFill>
                <a:latin typeface="Corbel"/>
                <a:cs typeface="Corbel"/>
              </a:rPr>
              <a:t>Uveitis,</a:t>
            </a:r>
            <a:endParaRPr sz="3000">
              <a:latin typeface="Corbel"/>
              <a:cs typeface="Corbel"/>
            </a:endParaRPr>
          </a:p>
          <a:p>
            <a:pPr marL="354965" indent="-342900">
              <a:spcBef>
                <a:spcPts val="710"/>
              </a:spcBef>
              <a:buClr>
                <a:srgbClr val="D5EBFF"/>
              </a:buClr>
              <a:buSzPct val="95000"/>
              <a:buFont typeface="Wingdings"/>
              <a:buChar char=""/>
              <a:tabLst>
                <a:tab pos="354965" algn="l"/>
                <a:tab pos="355600" algn="l"/>
              </a:tabLst>
            </a:pPr>
            <a:r>
              <a:rPr sz="3000" dirty="0">
                <a:solidFill>
                  <a:srgbClr val="FFFFFF"/>
                </a:solidFill>
                <a:latin typeface="Corbel"/>
                <a:cs typeface="Corbel"/>
              </a:rPr>
              <a:t>Ankylosing</a:t>
            </a:r>
            <a:r>
              <a:rPr sz="3000" spc="-5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3000" spc="-10" dirty="0">
                <a:solidFill>
                  <a:srgbClr val="FFFFFF"/>
                </a:solidFill>
                <a:latin typeface="Corbel"/>
                <a:cs typeface="Corbel"/>
              </a:rPr>
              <a:t>spondylitis,</a:t>
            </a:r>
            <a:endParaRPr sz="3000">
              <a:latin typeface="Corbel"/>
              <a:cs typeface="Corbel"/>
            </a:endParaRPr>
          </a:p>
          <a:p>
            <a:pPr marL="354965" indent="-342900">
              <a:spcBef>
                <a:spcPts val="695"/>
              </a:spcBef>
              <a:buClr>
                <a:srgbClr val="D5EBFF"/>
              </a:buClr>
              <a:buSzPct val="95000"/>
              <a:buFont typeface="Wingdings"/>
              <a:buChar char=""/>
              <a:tabLst>
                <a:tab pos="354965" algn="l"/>
                <a:tab pos="355600" algn="l"/>
              </a:tabLst>
            </a:pPr>
            <a:r>
              <a:rPr sz="3000" dirty="0">
                <a:solidFill>
                  <a:srgbClr val="FFFFFF"/>
                </a:solidFill>
                <a:latin typeface="Corbel"/>
                <a:cs typeface="Corbel"/>
              </a:rPr>
              <a:t>Pyoderma</a:t>
            </a:r>
            <a:r>
              <a:rPr sz="3000" spc="-30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3000" dirty="0">
                <a:solidFill>
                  <a:srgbClr val="FFFFFF"/>
                </a:solidFill>
                <a:latin typeface="Corbel"/>
                <a:cs typeface="Corbel"/>
              </a:rPr>
              <a:t>gangrenosum,</a:t>
            </a:r>
            <a:r>
              <a:rPr sz="3000" spc="-15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3000" spc="-25" dirty="0">
                <a:solidFill>
                  <a:srgbClr val="FFFFFF"/>
                </a:solidFill>
                <a:latin typeface="Corbel"/>
                <a:cs typeface="Corbel"/>
              </a:rPr>
              <a:t>and</a:t>
            </a:r>
            <a:endParaRPr sz="3000">
              <a:latin typeface="Corbel"/>
              <a:cs typeface="Corbel"/>
            </a:endParaRPr>
          </a:p>
          <a:p>
            <a:pPr marL="354965" indent="-342900">
              <a:spcBef>
                <a:spcPts val="700"/>
              </a:spcBef>
              <a:buClr>
                <a:srgbClr val="D5EBFF"/>
              </a:buClr>
              <a:buSzPct val="95000"/>
              <a:buFont typeface="Wingdings"/>
              <a:buChar char=""/>
              <a:tabLst>
                <a:tab pos="354965" algn="l"/>
                <a:tab pos="355600" algn="l"/>
              </a:tabLst>
            </a:pPr>
            <a:r>
              <a:rPr sz="3000" dirty="0">
                <a:solidFill>
                  <a:srgbClr val="FFFFFF"/>
                </a:solidFill>
                <a:latin typeface="Corbel"/>
                <a:cs typeface="Corbel"/>
              </a:rPr>
              <a:t>Primary</a:t>
            </a:r>
            <a:r>
              <a:rPr sz="3000" spc="-20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3000" dirty="0">
                <a:solidFill>
                  <a:srgbClr val="FFFFFF"/>
                </a:solidFill>
                <a:latin typeface="Corbel"/>
                <a:cs typeface="Corbel"/>
              </a:rPr>
              <a:t>sclerosing</a:t>
            </a:r>
            <a:r>
              <a:rPr sz="3000" spc="-15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3000" spc="-10" dirty="0">
                <a:solidFill>
                  <a:srgbClr val="FFFFFF"/>
                </a:solidFill>
                <a:latin typeface="Corbel"/>
                <a:cs typeface="Corbel"/>
              </a:rPr>
              <a:t>cholangitis.</a:t>
            </a:r>
            <a:endParaRPr sz="3000">
              <a:latin typeface="Corbel"/>
              <a:cs typeface="Corbel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25</a:t>
            </a:fld>
            <a:endParaRPr 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586025" y="1803273"/>
            <a:ext cx="7248525" cy="345222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4965" marR="5080" indent="-342900">
              <a:spcBef>
                <a:spcPts val="100"/>
              </a:spcBef>
              <a:buClr>
                <a:srgbClr val="D5EBFF"/>
              </a:buClr>
              <a:buSzPct val="95000"/>
              <a:buFont typeface="Wingdings"/>
              <a:buChar char=""/>
              <a:tabLst>
                <a:tab pos="354965" algn="l"/>
                <a:tab pos="355600" algn="l"/>
              </a:tabLst>
            </a:pP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Crohn</a:t>
            </a:r>
            <a:r>
              <a:rPr sz="3000" spc="-5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disease</a:t>
            </a:r>
            <a:r>
              <a:rPr sz="3000" spc="-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00"/>
                </a:solidFill>
                <a:latin typeface="Times New Roman"/>
                <a:cs typeface="Times New Roman"/>
              </a:rPr>
              <a:t>most</a:t>
            </a:r>
            <a:r>
              <a:rPr sz="3000" spc="-30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00"/>
                </a:solidFill>
                <a:latin typeface="Times New Roman"/>
                <a:cs typeface="Times New Roman"/>
              </a:rPr>
              <a:t>commonly</a:t>
            </a:r>
            <a:r>
              <a:rPr sz="3000" spc="-15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affects</a:t>
            </a:r>
            <a:r>
              <a:rPr sz="3000" spc="-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25" dirty="0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distal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0000"/>
                </a:solidFill>
                <a:latin typeface="Times New Roman"/>
                <a:cs typeface="Times New Roman"/>
              </a:rPr>
              <a:t>small</a:t>
            </a:r>
            <a:r>
              <a:rPr sz="3000" spc="-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0000"/>
                </a:solidFill>
                <a:latin typeface="Times New Roman"/>
                <a:cs typeface="Times New Roman"/>
              </a:rPr>
              <a:t>intestine</a:t>
            </a:r>
            <a:r>
              <a:rPr sz="3000" spc="3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0000"/>
                </a:solidFill>
                <a:latin typeface="Times New Roman"/>
                <a:cs typeface="Times New Roman"/>
              </a:rPr>
              <a:t>and</a:t>
            </a:r>
            <a:r>
              <a:rPr sz="3000" spc="-1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0000"/>
                </a:solidFill>
                <a:latin typeface="Times New Roman"/>
                <a:cs typeface="Times New Roman"/>
              </a:rPr>
              <a:t>proximal</a:t>
            </a:r>
            <a:r>
              <a:rPr sz="3000" spc="1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0000"/>
                </a:solidFill>
                <a:latin typeface="Times New Roman"/>
                <a:cs typeface="Times New Roman"/>
              </a:rPr>
              <a:t>colon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,</a:t>
            </a:r>
            <a:r>
              <a:rPr sz="30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spc="-25" dirty="0">
                <a:solidFill>
                  <a:srgbClr val="FFFFFF"/>
                </a:solidFill>
                <a:latin typeface="Times New Roman"/>
                <a:cs typeface="Times New Roman"/>
              </a:rPr>
              <a:t>but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can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affect</a:t>
            </a:r>
            <a:r>
              <a:rPr sz="30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92D050"/>
                </a:solidFill>
                <a:latin typeface="Times New Roman"/>
                <a:cs typeface="Times New Roman"/>
              </a:rPr>
              <a:t>any</a:t>
            </a:r>
            <a:r>
              <a:rPr sz="3000" spc="-10" dirty="0">
                <a:solidFill>
                  <a:srgbClr val="92D050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92D050"/>
                </a:solidFill>
                <a:latin typeface="Times New Roman"/>
                <a:cs typeface="Times New Roman"/>
              </a:rPr>
              <a:t>area</a:t>
            </a:r>
            <a:r>
              <a:rPr sz="3000" spc="5" dirty="0">
                <a:solidFill>
                  <a:srgbClr val="92D050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92D050"/>
                </a:solidFill>
                <a:latin typeface="Times New Roman"/>
                <a:cs typeface="Times New Roman"/>
              </a:rPr>
              <a:t>of</a:t>
            </a:r>
            <a:r>
              <a:rPr sz="3000" spc="-10" dirty="0">
                <a:solidFill>
                  <a:srgbClr val="92D050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92D050"/>
                </a:solidFill>
                <a:latin typeface="Times New Roman"/>
                <a:cs typeface="Times New Roman"/>
              </a:rPr>
              <a:t>the GI</a:t>
            </a:r>
            <a:r>
              <a:rPr sz="3000" spc="-10" dirty="0">
                <a:solidFill>
                  <a:srgbClr val="92D050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92D050"/>
                </a:solidFill>
                <a:latin typeface="Times New Roman"/>
                <a:cs typeface="Times New Roman"/>
              </a:rPr>
              <a:t>tract</a:t>
            </a:r>
            <a:r>
              <a:rPr sz="3000" spc="20" dirty="0">
                <a:solidFill>
                  <a:srgbClr val="92D050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92D050"/>
                </a:solidFill>
                <a:latin typeface="Times New Roman"/>
                <a:cs typeface="Times New Roman"/>
              </a:rPr>
              <a:t>from</a:t>
            </a:r>
            <a:r>
              <a:rPr sz="3000" spc="-10" dirty="0">
                <a:solidFill>
                  <a:srgbClr val="92D050"/>
                </a:solidFill>
                <a:latin typeface="Times New Roman"/>
                <a:cs typeface="Times New Roman"/>
              </a:rPr>
              <a:t> </a:t>
            </a:r>
            <a:r>
              <a:rPr sz="3000" spc="-25" dirty="0">
                <a:solidFill>
                  <a:srgbClr val="92D050"/>
                </a:solidFill>
                <a:latin typeface="Times New Roman"/>
                <a:cs typeface="Times New Roman"/>
              </a:rPr>
              <a:t>the </a:t>
            </a:r>
            <a:r>
              <a:rPr sz="3000" dirty="0">
                <a:solidFill>
                  <a:srgbClr val="92D050"/>
                </a:solidFill>
                <a:latin typeface="Times New Roman"/>
                <a:cs typeface="Times New Roman"/>
              </a:rPr>
              <a:t>esophagus</a:t>
            </a:r>
            <a:r>
              <a:rPr sz="3000" spc="-10" dirty="0">
                <a:solidFill>
                  <a:srgbClr val="92D050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92D050"/>
                </a:solidFill>
                <a:latin typeface="Times New Roman"/>
                <a:cs typeface="Times New Roman"/>
              </a:rPr>
              <a:t>to the</a:t>
            </a:r>
            <a:r>
              <a:rPr sz="3000" spc="10" dirty="0">
                <a:solidFill>
                  <a:srgbClr val="92D050"/>
                </a:solidFill>
                <a:latin typeface="Times New Roman"/>
                <a:cs typeface="Times New Roman"/>
              </a:rPr>
              <a:t> </a:t>
            </a:r>
            <a:r>
              <a:rPr sz="3000" spc="-20" dirty="0">
                <a:solidFill>
                  <a:srgbClr val="92D050"/>
                </a:solidFill>
                <a:latin typeface="Times New Roman"/>
                <a:cs typeface="Times New Roman"/>
              </a:rPr>
              <a:t>anus</a:t>
            </a:r>
            <a:endParaRPr sz="3000" dirty="0">
              <a:latin typeface="Times New Roman"/>
              <a:cs typeface="Times New Roman"/>
            </a:endParaRPr>
          </a:p>
          <a:p>
            <a:pPr>
              <a:spcBef>
                <a:spcPts val="5"/>
              </a:spcBef>
              <a:buClr>
                <a:srgbClr val="D5EBFF"/>
              </a:buClr>
              <a:buFont typeface="Wingdings"/>
              <a:buChar char=""/>
            </a:pPr>
            <a:endParaRPr sz="4350" dirty="0">
              <a:latin typeface="Times New Roman"/>
              <a:cs typeface="Times New Roman"/>
            </a:endParaRPr>
          </a:p>
          <a:p>
            <a:pPr marL="354965" marR="25400" indent="-342900">
              <a:buClr>
                <a:srgbClr val="D5EBFF"/>
              </a:buClr>
              <a:buSzPct val="95000"/>
              <a:buFont typeface="Wingdings"/>
              <a:buChar char=""/>
              <a:tabLst>
                <a:tab pos="354965" algn="l"/>
                <a:tab pos="355600" algn="l"/>
              </a:tabLst>
            </a:pP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ulcerative</a:t>
            </a:r>
            <a:r>
              <a:rPr sz="3000" spc="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colitis</a:t>
            </a:r>
            <a:r>
              <a:rPr sz="3000" spc="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is confined to</a:t>
            </a:r>
            <a:r>
              <a:rPr sz="3000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dirty="0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sz="3000" dirty="0">
                <a:solidFill>
                  <a:srgbClr val="FF0000"/>
                </a:solidFill>
                <a:latin typeface="Times New Roman"/>
                <a:cs typeface="Times New Roman"/>
              </a:rPr>
              <a:t>colon</a:t>
            </a:r>
            <a:r>
              <a:rPr sz="3000" spc="-1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000" spc="-25" dirty="0">
                <a:solidFill>
                  <a:srgbClr val="FF0000"/>
                </a:solidFill>
                <a:latin typeface="Times New Roman"/>
                <a:cs typeface="Times New Roman"/>
              </a:rPr>
              <a:t>and </a:t>
            </a:r>
            <a:r>
              <a:rPr sz="3000" spc="-10" dirty="0">
                <a:solidFill>
                  <a:srgbClr val="FF0000"/>
                </a:solidFill>
                <a:latin typeface="Times New Roman"/>
                <a:cs typeface="Times New Roman"/>
              </a:rPr>
              <a:t>rectum</a:t>
            </a:r>
            <a:endParaRPr sz="3000" dirty="0">
              <a:latin typeface="Times New Roman"/>
              <a:cs typeface="Times New Roman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3</a:t>
            </a:fld>
            <a:endParaRPr 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24000" y="0"/>
            <a:ext cx="9144000" cy="6857998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4</a:t>
            </a:fld>
            <a:endParaRPr 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433624" y="892810"/>
            <a:ext cx="7773670" cy="3653154"/>
          </a:xfrm>
          <a:prstGeom prst="rect">
            <a:avLst/>
          </a:prstGeom>
        </p:spPr>
        <p:txBody>
          <a:bodyPr vert="horz" wrap="square" lIns="0" tIns="60960" rIns="0" bIns="0" rtlCol="0">
            <a:spAutoFit/>
          </a:bodyPr>
          <a:lstStyle/>
          <a:p>
            <a:pPr marL="354965" marR="5080" indent="-342265">
              <a:lnSpc>
                <a:spcPts val="3020"/>
              </a:lnSpc>
              <a:spcBef>
                <a:spcPts val="480"/>
              </a:spcBef>
              <a:buClr>
                <a:srgbClr val="D5EBFF"/>
              </a:buClr>
              <a:buSzPct val="94642"/>
              <a:buFont typeface="Wingdings"/>
              <a:buChar char=""/>
              <a:tabLst>
                <a:tab pos="354965" algn="l"/>
                <a:tab pos="355600" algn="l"/>
              </a:tabLst>
            </a:pP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These</a:t>
            </a:r>
            <a:r>
              <a:rPr sz="2800" spc="2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two</a:t>
            </a:r>
            <a:r>
              <a:rPr sz="2800" spc="25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condition</a:t>
            </a:r>
            <a:r>
              <a:rPr sz="2800" spc="2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share</a:t>
            </a:r>
            <a:r>
              <a:rPr sz="2800" spc="24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many</a:t>
            </a:r>
            <a:r>
              <a:rPr sz="2800" spc="25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common</a:t>
            </a:r>
            <a:r>
              <a:rPr sz="2800" spc="254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-10" dirty="0">
                <a:solidFill>
                  <a:srgbClr val="FFFFFF"/>
                </a:solidFill>
                <a:latin typeface="Times New Roman"/>
                <a:cs typeface="Times New Roman"/>
              </a:rPr>
              <a:t>features </a:t>
            </a:r>
            <a:r>
              <a:rPr sz="2800" spc="-20" dirty="0">
                <a:solidFill>
                  <a:srgbClr val="FFFFFF"/>
                </a:solidFill>
                <a:latin typeface="Times New Roman"/>
                <a:cs typeface="Times New Roman"/>
              </a:rPr>
              <a:t>like</a:t>
            </a:r>
            <a:endParaRPr sz="2800">
              <a:latin typeface="Times New Roman"/>
              <a:cs typeface="Times New Roman"/>
            </a:endParaRPr>
          </a:p>
          <a:p>
            <a:pPr marL="711835">
              <a:spcBef>
                <a:spcPts val="295"/>
              </a:spcBef>
            </a:pPr>
            <a:r>
              <a:rPr sz="2800" spc="-1095" dirty="0">
                <a:solidFill>
                  <a:srgbClr val="EA1579"/>
                </a:solidFill>
                <a:latin typeface="Arial MT"/>
                <a:cs typeface="Arial MT"/>
              </a:rPr>
              <a:t>🞍</a:t>
            </a:r>
            <a:r>
              <a:rPr sz="2800" spc="10" dirty="0">
                <a:solidFill>
                  <a:srgbClr val="EA1579"/>
                </a:solidFill>
                <a:latin typeface="Arial MT"/>
                <a:cs typeface="Arial MT"/>
              </a:rPr>
              <a:t> </a:t>
            </a:r>
            <a:r>
              <a:rPr sz="2800" spc="-10" dirty="0">
                <a:solidFill>
                  <a:srgbClr val="FFFFFF"/>
                </a:solidFill>
                <a:latin typeface="Times New Roman"/>
                <a:cs typeface="Times New Roman"/>
              </a:rPr>
              <a:t>Diarrhea</a:t>
            </a:r>
            <a:endParaRPr sz="2800">
              <a:latin typeface="Times New Roman"/>
              <a:cs typeface="Times New Roman"/>
            </a:endParaRPr>
          </a:p>
          <a:p>
            <a:pPr marL="711835">
              <a:spcBef>
                <a:spcPts val="340"/>
              </a:spcBef>
            </a:pPr>
            <a:r>
              <a:rPr sz="2800" spc="-1095" dirty="0">
                <a:solidFill>
                  <a:srgbClr val="EA1579"/>
                </a:solidFill>
                <a:latin typeface="Arial MT"/>
                <a:cs typeface="Arial MT"/>
              </a:rPr>
              <a:t>🞍</a:t>
            </a:r>
            <a:r>
              <a:rPr sz="2800" spc="10" dirty="0">
                <a:solidFill>
                  <a:srgbClr val="EA1579"/>
                </a:solidFill>
                <a:latin typeface="Arial MT"/>
                <a:cs typeface="Arial MT"/>
              </a:rPr>
              <a:t> 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Bloody</a:t>
            </a:r>
            <a:r>
              <a:rPr sz="2800" spc="-7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-10" dirty="0">
                <a:solidFill>
                  <a:srgbClr val="FFFFFF"/>
                </a:solidFill>
                <a:latin typeface="Times New Roman"/>
                <a:cs typeface="Times New Roman"/>
              </a:rPr>
              <a:t>stools</a:t>
            </a:r>
            <a:endParaRPr sz="2800">
              <a:latin typeface="Times New Roman"/>
              <a:cs typeface="Times New Roman"/>
            </a:endParaRPr>
          </a:p>
          <a:p>
            <a:pPr marL="711835">
              <a:spcBef>
                <a:spcPts val="335"/>
              </a:spcBef>
            </a:pPr>
            <a:r>
              <a:rPr sz="2800" spc="-1095" dirty="0">
                <a:solidFill>
                  <a:srgbClr val="EA1579"/>
                </a:solidFill>
                <a:latin typeface="Arial MT"/>
                <a:cs typeface="Arial MT"/>
              </a:rPr>
              <a:t>🞍</a:t>
            </a:r>
            <a:r>
              <a:rPr sz="2800" spc="10" dirty="0">
                <a:solidFill>
                  <a:srgbClr val="EA1579"/>
                </a:solidFill>
                <a:latin typeface="Arial MT"/>
                <a:cs typeface="Arial MT"/>
              </a:rPr>
              <a:t> </a:t>
            </a:r>
            <a:r>
              <a:rPr sz="2800" spc="-30" dirty="0">
                <a:solidFill>
                  <a:srgbClr val="FFFFFF"/>
                </a:solidFill>
                <a:latin typeface="Times New Roman"/>
                <a:cs typeface="Times New Roman"/>
              </a:rPr>
              <a:t>Weight</a:t>
            </a:r>
            <a:r>
              <a:rPr sz="2800" spc="-1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-20" dirty="0">
                <a:solidFill>
                  <a:srgbClr val="FFFFFF"/>
                </a:solidFill>
                <a:latin typeface="Times New Roman"/>
                <a:cs typeface="Times New Roman"/>
              </a:rPr>
              <a:t>loss</a:t>
            </a:r>
            <a:endParaRPr sz="2800">
              <a:latin typeface="Times New Roman"/>
              <a:cs typeface="Times New Roman"/>
            </a:endParaRPr>
          </a:p>
          <a:p>
            <a:pPr marL="711835">
              <a:spcBef>
                <a:spcPts val="335"/>
              </a:spcBef>
            </a:pPr>
            <a:r>
              <a:rPr sz="2800" spc="-1095" dirty="0">
                <a:solidFill>
                  <a:srgbClr val="EA1579"/>
                </a:solidFill>
                <a:latin typeface="Arial MT"/>
                <a:cs typeface="Arial MT"/>
              </a:rPr>
              <a:t>🞍</a:t>
            </a:r>
            <a:r>
              <a:rPr sz="2800" spc="10" dirty="0">
                <a:solidFill>
                  <a:srgbClr val="EA1579"/>
                </a:solidFill>
                <a:latin typeface="Arial MT"/>
                <a:cs typeface="Arial MT"/>
              </a:rPr>
              <a:t> 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Abdominal</a:t>
            </a:r>
            <a:r>
              <a:rPr sz="2800" spc="-14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-20" dirty="0">
                <a:solidFill>
                  <a:srgbClr val="FFFFFF"/>
                </a:solidFill>
                <a:latin typeface="Times New Roman"/>
                <a:cs typeface="Times New Roman"/>
              </a:rPr>
              <a:t>pain</a:t>
            </a:r>
            <a:endParaRPr sz="2800">
              <a:latin typeface="Times New Roman"/>
              <a:cs typeface="Times New Roman"/>
            </a:endParaRPr>
          </a:p>
          <a:p>
            <a:pPr marL="711835">
              <a:spcBef>
                <a:spcPts val="340"/>
              </a:spcBef>
            </a:pPr>
            <a:r>
              <a:rPr sz="2800" spc="-1095" dirty="0">
                <a:solidFill>
                  <a:srgbClr val="EA1579"/>
                </a:solidFill>
                <a:latin typeface="Arial MT"/>
                <a:cs typeface="Arial MT"/>
              </a:rPr>
              <a:t>🞍</a:t>
            </a:r>
            <a:r>
              <a:rPr sz="2800" spc="10" dirty="0">
                <a:solidFill>
                  <a:srgbClr val="EA1579"/>
                </a:solidFill>
                <a:latin typeface="Arial MT"/>
                <a:cs typeface="Arial MT"/>
              </a:rPr>
              <a:t> 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Fever</a:t>
            </a:r>
            <a:r>
              <a:rPr sz="2800" spc="-5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and</a:t>
            </a:r>
            <a:r>
              <a:rPr sz="2800" spc="-4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-10" dirty="0">
                <a:solidFill>
                  <a:srgbClr val="FFFFFF"/>
                </a:solidFill>
                <a:latin typeface="Times New Roman"/>
                <a:cs typeface="Times New Roman"/>
              </a:rPr>
              <a:t>fatigue</a:t>
            </a:r>
            <a:endParaRPr sz="2800">
              <a:latin typeface="Times New Roman"/>
              <a:cs typeface="Times New Roman"/>
            </a:endParaRPr>
          </a:p>
          <a:p>
            <a:pPr marL="711835">
              <a:spcBef>
                <a:spcPts val="335"/>
              </a:spcBef>
            </a:pP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but</a:t>
            </a:r>
            <a:r>
              <a:rPr sz="2800" spc="-7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each</a:t>
            </a:r>
            <a:r>
              <a:rPr sz="2800" spc="-4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has</a:t>
            </a:r>
            <a:r>
              <a:rPr sz="2800" spc="-6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unique</a:t>
            </a:r>
            <a:r>
              <a:rPr sz="2800" spc="-6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-10" dirty="0">
                <a:solidFill>
                  <a:srgbClr val="FFFFFF"/>
                </a:solidFill>
                <a:latin typeface="Times New Roman"/>
                <a:cs typeface="Times New Roman"/>
              </a:rPr>
              <a:t>features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5</a:t>
            </a:fld>
            <a:endParaRPr 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24000" y="0"/>
            <a:ext cx="9144000" cy="6857998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6</a:t>
            </a:fld>
            <a:endParaRPr 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586025" y="1804797"/>
            <a:ext cx="7501255" cy="410304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4965" marR="5080" indent="-342900">
              <a:spcBef>
                <a:spcPts val="95"/>
              </a:spcBef>
              <a:buClr>
                <a:srgbClr val="D5EBFF"/>
              </a:buClr>
              <a:buSzPct val="94642"/>
              <a:buFont typeface="Wingdings"/>
              <a:buChar char=""/>
              <a:tabLst>
                <a:tab pos="354965" algn="l"/>
                <a:tab pos="355600" algn="l"/>
              </a:tabLst>
            </a:pP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Both</a:t>
            </a:r>
            <a:r>
              <a:rPr sz="2800" spc="-7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diseases</a:t>
            </a:r>
            <a:r>
              <a:rPr sz="2800" spc="-7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produce</a:t>
            </a:r>
            <a:r>
              <a:rPr sz="2800" spc="-6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-10" dirty="0">
                <a:solidFill>
                  <a:srgbClr val="FFFFFF"/>
                </a:solidFill>
                <a:latin typeface="Times New Roman"/>
                <a:cs typeface="Times New Roman"/>
              </a:rPr>
              <a:t>inflammation</a:t>
            </a:r>
            <a:r>
              <a:rPr sz="2800" spc="-5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r>
              <a:rPr sz="2800" spc="-2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the</a:t>
            </a:r>
            <a:r>
              <a:rPr sz="2800" spc="-6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-10" dirty="0">
                <a:solidFill>
                  <a:srgbClr val="FFFFFF"/>
                </a:solidFill>
                <a:latin typeface="Times New Roman"/>
                <a:cs typeface="Times New Roman"/>
              </a:rPr>
              <a:t>bowel, 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both</a:t>
            </a:r>
            <a:r>
              <a:rPr sz="2800" spc="-7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FFFF00"/>
                </a:solidFill>
                <a:latin typeface="Times New Roman"/>
                <a:cs typeface="Times New Roman"/>
              </a:rPr>
              <a:t>lack</a:t>
            </a:r>
            <a:r>
              <a:rPr sz="2800" spc="-65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confirming</a:t>
            </a:r>
            <a:r>
              <a:rPr sz="2800" spc="-6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evidence</a:t>
            </a:r>
            <a:r>
              <a:rPr sz="2800" spc="-9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r>
              <a:rPr sz="2800" spc="-6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sz="2800" spc="-5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-10" dirty="0">
                <a:solidFill>
                  <a:srgbClr val="FFFF00"/>
                </a:solidFill>
                <a:latin typeface="Times New Roman"/>
                <a:cs typeface="Times New Roman"/>
              </a:rPr>
              <a:t>proven </a:t>
            </a:r>
            <a:r>
              <a:rPr sz="2800" dirty="0">
                <a:solidFill>
                  <a:srgbClr val="FFFF00"/>
                </a:solidFill>
                <a:latin typeface="Times New Roman"/>
                <a:cs typeface="Times New Roman"/>
              </a:rPr>
              <a:t>causative</a:t>
            </a:r>
            <a:r>
              <a:rPr sz="2800" spc="-130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800" spc="-20" dirty="0">
                <a:solidFill>
                  <a:srgbClr val="FFFF00"/>
                </a:solidFill>
                <a:latin typeface="Times New Roman"/>
                <a:cs typeface="Times New Roman"/>
              </a:rPr>
              <a:t>agent</a:t>
            </a:r>
            <a:endParaRPr sz="2800">
              <a:latin typeface="Times New Roman"/>
              <a:cs typeface="Times New Roman"/>
            </a:endParaRPr>
          </a:p>
          <a:p>
            <a:pPr>
              <a:spcBef>
                <a:spcPts val="50"/>
              </a:spcBef>
              <a:buClr>
                <a:srgbClr val="D5EBFF"/>
              </a:buClr>
              <a:buFont typeface="Wingdings"/>
              <a:buChar char=""/>
            </a:pPr>
            <a:endParaRPr sz="4100">
              <a:latin typeface="Times New Roman"/>
              <a:cs typeface="Times New Roman"/>
            </a:endParaRPr>
          </a:p>
          <a:p>
            <a:pPr marL="354965" marR="459740" indent="-342900">
              <a:buClr>
                <a:srgbClr val="D5EBFF"/>
              </a:buClr>
              <a:buSzPct val="94642"/>
              <a:buFont typeface="Wingdings"/>
              <a:buChar char=""/>
              <a:tabLst>
                <a:tab pos="354965" algn="l"/>
                <a:tab pos="355600" algn="l"/>
              </a:tabLst>
            </a:pP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As</a:t>
            </a:r>
            <a:r>
              <a:rPr sz="2800" spc="-7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in</a:t>
            </a:r>
            <a:r>
              <a:rPr sz="2800" spc="-8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many</a:t>
            </a:r>
            <a:r>
              <a:rPr sz="2800" spc="-6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other</a:t>
            </a:r>
            <a:r>
              <a:rPr sz="2800" spc="-7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autoimmune</a:t>
            </a:r>
            <a:r>
              <a:rPr sz="2800" spc="-7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disorders,</a:t>
            </a:r>
            <a:r>
              <a:rPr sz="2800" spc="-9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-25" dirty="0">
                <a:solidFill>
                  <a:srgbClr val="FFFFFF"/>
                </a:solidFill>
                <a:latin typeface="Times New Roman"/>
                <a:cs typeface="Times New Roman"/>
              </a:rPr>
              <a:t>the 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pathogenesis</a:t>
            </a:r>
            <a:r>
              <a:rPr sz="2800" spc="-9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r>
              <a:rPr sz="2800" spc="-6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Crohn</a:t>
            </a:r>
            <a:r>
              <a:rPr sz="2800" spc="-7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disease</a:t>
            </a:r>
            <a:r>
              <a:rPr sz="2800" spc="-9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and</a:t>
            </a:r>
            <a:r>
              <a:rPr sz="2800" spc="-7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spc="-10" dirty="0">
                <a:solidFill>
                  <a:srgbClr val="FFFFFF"/>
                </a:solidFill>
                <a:latin typeface="Times New Roman"/>
                <a:cs typeface="Times New Roman"/>
              </a:rPr>
              <a:t>ulcerative 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colitis</a:t>
            </a:r>
            <a:r>
              <a:rPr sz="2800" spc="-8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involves</a:t>
            </a:r>
            <a:r>
              <a:rPr sz="2800" spc="-9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sz="2800" spc="-6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FFFF00"/>
                </a:solidFill>
                <a:latin typeface="Times New Roman"/>
                <a:cs typeface="Times New Roman"/>
              </a:rPr>
              <a:t>failure</a:t>
            </a:r>
            <a:r>
              <a:rPr sz="2800" spc="-65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FFFF00"/>
                </a:solidFill>
                <a:latin typeface="Times New Roman"/>
                <a:cs typeface="Times New Roman"/>
              </a:rPr>
              <a:t>of</a:t>
            </a:r>
            <a:r>
              <a:rPr sz="2800" spc="-65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FFFF00"/>
                </a:solidFill>
                <a:latin typeface="Times New Roman"/>
                <a:cs typeface="Times New Roman"/>
              </a:rPr>
              <a:t>immune</a:t>
            </a:r>
            <a:r>
              <a:rPr sz="2800" spc="-50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800" spc="-10" dirty="0">
                <a:solidFill>
                  <a:srgbClr val="FFFF00"/>
                </a:solidFill>
                <a:latin typeface="Times New Roman"/>
                <a:cs typeface="Times New Roman"/>
              </a:rPr>
              <a:t>regulation, </a:t>
            </a:r>
            <a:r>
              <a:rPr sz="2800" dirty="0">
                <a:solidFill>
                  <a:srgbClr val="FFFF00"/>
                </a:solidFill>
                <a:latin typeface="Times New Roman"/>
                <a:cs typeface="Times New Roman"/>
              </a:rPr>
              <a:t>genetic</a:t>
            </a:r>
            <a:r>
              <a:rPr sz="2800" spc="-90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FFFF00"/>
                </a:solidFill>
                <a:latin typeface="Times New Roman"/>
                <a:cs typeface="Times New Roman"/>
              </a:rPr>
              <a:t>predisposition,</a:t>
            </a:r>
            <a:r>
              <a:rPr sz="2800" spc="-95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FFFF00"/>
                </a:solidFill>
                <a:latin typeface="Times New Roman"/>
                <a:cs typeface="Times New Roman"/>
              </a:rPr>
              <a:t>and</a:t>
            </a:r>
            <a:r>
              <a:rPr sz="2800" spc="-60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FFFF00"/>
                </a:solidFill>
                <a:latin typeface="Times New Roman"/>
                <a:cs typeface="Times New Roman"/>
              </a:rPr>
              <a:t>an</a:t>
            </a:r>
            <a:r>
              <a:rPr sz="2800" spc="-80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800" spc="-10" dirty="0">
                <a:solidFill>
                  <a:srgbClr val="FFFF00"/>
                </a:solidFill>
                <a:latin typeface="Times New Roman"/>
                <a:cs typeface="Times New Roman"/>
              </a:rPr>
              <a:t>environmental trigger,</a:t>
            </a:r>
            <a:r>
              <a:rPr sz="2800" spc="-135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FFFF00"/>
                </a:solidFill>
                <a:latin typeface="Times New Roman"/>
                <a:cs typeface="Times New Roman"/>
              </a:rPr>
              <a:t>especially</a:t>
            </a:r>
            <a:r>
              <a:rPr sz="2800" spc="-120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800" dirty="0">
                <a:solidFill>
                  <a:srgbClr val="FFFF00"/>
                </a:solidFill>
                <a:latin typeface="Times New Roman"/>
                <a:cs typeface="Times New Roman"/>
              </a:rPr>
              <a:t>microbial</a:t>
            </a:r>
            <a:r>
              <a:rPr sz="2800" spc="-120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800" spc="-10" dirty="0">
                <a:solidFill>
                  <a:srgbClr val="FFFF00"/>
                </a:solidFill>
                <a:latin typeface="Times New Roman"/>
                <a:cs typeface="Times New Roman"/>
              </a:rPr>
              <a:t>flora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7</a:t>
            </a:fld>
            <a:endParaRPr 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059940" y="15951"/>
            <a:ext cx="2501900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i="0" spc="-90" dirty="0">
                <a:latin typeface="Times New Roman"/>
                <a:cs typeface="Times New Roman"/>
              </a:rPr>
              <a:t>ETIOLOGY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2128520" y="906219"/>
            <a:ext cx="8002905" cy="5571490"/>
          </a:xfrm>
          <a:prstGeom prst="rect">
            <a:avLst/>
          </a:prstGeom>
        </p:spPr>
        <p:txBody>
          <a:bodyPr vert="horz" wrap="square" lIns="0" tIns="117475" rIns="0" bIns="0" rtlCol="0">
            <a:spAutoFit/>
          </a:bodyPr>
          <a:lstStyle/>
          <a:p>
            <a:pPr marL="12700">
              <a:spcBef>
                <a:spcPts val="925"/>
              </a:spcBef>
            </a:pPr>
            <a:r>
              <a:rPr sz="2800" u="sng" spc="-10" dirty="0">
                <a:solidFill>
                  <a:srgbClr val="D9DEE4"/>
                </a:solidFill>
                <a:uFill>
                  <a:solidFill>
                    <a:srgbClr val="D9DEE4"/>
                  </a:solidFill>
                </a:uFill>
                <a:latin typeface="Times New Roman"/>
                <a:cs typeface="Times New Roman"/>
              </a:rPr>
              <a:t>Genetics</a:t>
            </a:r>
            <a:endParaRPr sz="2800">
              <a:latin typeface="Times New Roman"/>
              <a:cs typeface="Times New Roman"/>
            </a:endParaRPr>
          </a:p>
          <a:p>
            <a:pPr marL="355600" indent="-343535">
              <a:spcBef>
                <a:spcPts val="710"/>
              </a:spcBef>
              <a:buClr>
                <a:srgbClr val="D5EBFF"/>
              </a:buClr>
              <a:buSzPct val="93750"/>
              <a:buFont typeface="Wingdings"/>
              <a:buChar char=""/>
              <a:tabLst>
                <a:tab pos="355600" algn="l"/>
                <a:tab pos="356235" algn="l"/>
              </a:tabLst>
            </a:pP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Profound</a:t>
            </a:r>
            <a:r>
              <a:rPr sz="24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disorders</a:t>
            </a:r>
            <a:r>
              <a:rPr sz="2400" spc="-3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r>
              <a:rPr sz="24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mucosal</a:t>
            </a:r>
            <a:r>
              <a:rPr sz="2400" spc="-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FFFFFF"/>
                </a:solidFill>
                <a:latin typeface="Times New Roman"/>
                <a:cs typeface="Times New Roman"/>
              </a:rPr>
              <a:t>immunity</a:t>
            </a:r>
            <a:endParaRPr sz="2400">
              <a:latin typeface="Times New Roman"/>
              <a:cs typeface="Times New Roman"/>
            </a:endParaRPr>
          </a:p>
          <a:p>
            <a:pPr marL="355600" marR="455295" indent="-343535">
              <a:spcBef>
                <a:spcPts val="715"/>
              </a:spcBef>
              <a:buClr>
                <a:srgbClr val="D5EBFF"/>
              </a:buClr>
              <a:buSzPct val="93750"/>
              <a:buFont typeface="Wingdings"/>
              <a:buChar char=""/>
              <a:tabLst>
                <a:tab pos="355600" algn="l"/>
                <a:tab pos="356235" algn="l"/>
              </a:tabLst>
            </a:pPr>
            <a:r>
              <a:rPr sz="2400" dirty="0">
                <a:solidFill>
                  <a:srgbClr val="FFFF00"/>
                </a:solidFill>
                <a:latin typeface="Times New Roman"/>
                <a:cs typeface="Times New Roman"/>
              </a:rPr>
              <a:t>IBD1</a:t>
            </a:r>
            <a:r>
              <a:rPr sz="2400" spc="-15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Times New Roman"/>
                <a:cs typeface="Times New Roman"/>
              </a:rPr>
              <a:t>locus</a:t>
            </a:r>
            <a:r>
              <a:rPr sz="2400" spc="-25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Times New Roman"/>
                <a:cs typeface="Times New Roman"/>
              </a:rPr>
              <a:t>on</a:t>
            </a:r>
            <a:r>
              <a:rPr sz="2400" spc="-10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Times New Roman"/>
                <a:cs typeface="Times New Roman"/>
              </a:rPr>
              <a:t>chromosome</a:t>
            </a:r>
            <a:r>
              <a:rPr sz="2400" spc="-5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Times New Roman"/>
                <a:cs typeface="Times New Roman"/>
              </a:rPr>
              <a:t>16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has</a:t>
            </a:r>
            <a:r>
              <a:rPr sz="2400" spc="-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recently</a:t>
            </a:r>
            <a:r>
              <a:rPr sz="2400" spc="-5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been</a:t>
            </a:r>
            <a:r>
              <a:rPr sz="2400" spc="-2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shown</a:t>
            </a:r>
            <a:r>
              <a:rPr sz="24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25" dirty="0">
                <a:solidFill>
                  <a:srgbClr val="FFFFFF"/>
                </a:solidFill>
                <a:latin typeface="Times New Roman"/>
                <a:cs typeface="Times New Roman"/>
              </a:rPr>
              <a:t>to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contribute</a:t>
            </a:r>
            <a:r>
              <a:rPr sz="2400" spc="-5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to</a:t>
            </a:r>
            <a:r>
              <a:rPr sz="2400" spc="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AFEF"/>
                </a:solidFill>
                <a:latin typeface="Times New Roman"/>
                <a:cs typeface="Times New Roman"/>
              </a:rPr>
              <a:t>Crohn</a:t>
            </a:r>
            <a:r>
              <a:rPr sz="2400" spc="5" dirty="0">
                <a:solidFill>
                  <a:srgbClr val="00AFEF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00AFEF"/>
                </a:solidFill>
                <a:latin typeface="Times New Roman"/>
                <a:cs typeface="Times New Roman"/>
              </a:rPr>
              <a:t>disease</a:t>
            </a:r>
            <a:endParaRPr sz="2400">
              <a:latin typeface="Times New Roman"/>
              <a:cs typeface="Times New Roman"/>
            </a:endParaRPr>
          </a:p>
          <a:p>
            <a:pPr marL="355600" marR="395605" indent="-343535">
              <a:spcBef>
                <a:spcPts val="695"/>
              </a:spcBef>
              <a:buClr>
                <a:srgbClr val="D5EBFF"/>
              </a:buClr>
              <a:buSzPct val="93750"/>
              <a:buFont typeface="Wingdings"/>
              <a:buChar char=""/>
              <a:tabLst>
                <a:tab pos="355600" algn="l"/>
                <a:tab pos="356235" algn="l"/>
              </a:tabLst>
            </a:pPr>
            <a:r>
              <a:rPr sz="2400" dirty="0">
                <a:solidFill>
                  <a:srgbClr val="FFFF00"/>
                </a:solidFill>
                <a:latin typeface="Times New Roman"/>
                <a:cs typeface="Times New Roman"/>
              </a:rPr>
              <a:t>NOD2</a:t>
            </a:r>
            <a:r>
              <a:rPr sz="2400" spc="-5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Times New Roman"/>
                <a:cs typeface="Times New Roman"/>
              </a:rPr>
              <a:t>/</a:t>
            </a:r>
            <a:r>
              <a:rPr sz="2400" spc="-20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Times New Roman"/>
                <a:cs typeface="Times New Roman"/>
              </a:rPr>
              <a:t>CARD15 mutations</a:t>
            </a:r>
            <a:r>
              <a:rPr sz="2400" spc="-25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that</a:t>
            </a:r>
            <a:r>
              <a:rPr sz="2400" spc="-3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are</a:t>
            </a:r>
            <a:r>
              <a:rPr sz="2400" spc="-2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associated</a:t>
            </a:r>
            <a:r>
              <a:rPr sz="2400" spc="-5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with</a:t>
            </a:r>
            <a:r>
              <a:rPr sz="2400" spc="-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00AFEF"/>
                </a:solidFill>
                <a:latin typeface="Times New Roman"/>
                <a:cs typeface="Times New Roman"/>
              </a:rPr>
              <a:t>Crohn disease</a:t>
            </a:r>
            <a:endParaRPr sz="2400">
              <a:latin typeface="Times New Roman"/>
              <a:cs typeface="Times New Roman"/>
            </a:endParaRPr>
          </a:p>
          <a:p>
            <a:pPr marL="355600" marR="1166495" indent="-343535">
              <a:spcBef>
                <a:spcPts val="695"/>
              </a:spcBef>
              <a:buClr>
                <a:srgbClr val="D5EBFF"/>
              </a:buClr>
              <a:buSzPct val="93750"/>
              <a:buFont typeface="Wingdings"/>
              <a:buChar char=""/>
              <a:tabLst>
                <a:tab pos="355600" algn="l"/>
                <a:tab pos="356235" algn="l"/>
                <a:tab pos="3444875" algn="l"/>
              </a:tabLst>
            </a:pPr>
            <a:r>
              <a:rPr sz="2400" dirty="0">
                <a:solidFill>
                  <a:srgbClr val="FFFF00"/>
                </a:solidFill>
                <a:latin typeface="Times New Roman"/>
                <a:cs typeface="Times New Roman"/>
              </a:rPr>
              <a:t>IBD3</a:t>
            </a:r>
            <a:r>
              <a:rPr sz="2400" spc="-10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Times New Roman"/>
                <a:cs typeface="Times New Roman"/>
              </a:rPr>
              <a:t>on</a:t>
            </a:r>
            <a:r>
              <a:rPr sz="2400" spc="-10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Times New Roman"/>
                <a:cs typeface="Times New Roman"/>
              </a:rPr>
              <a:t>chromosome </a:t>
            </a:r>
            <a:r>
              <a:rPr sz="2400" spc="-50" dirty="0">
                <a:solidFill>
                  <a:srgbClr val="FFFF00"/>
                </a:solidFill>
                <a:latin typeface="Times New Roman"/>
                <a:cs typeface="Times New Roman"/>
              </a:rPr>
              <a:t>6</a:t>
            </a:r>
            <a:r>
              <a:rPr sz="2400" dirty="0">
                <a:solidFill>
                  <a:srgbClr val="FFFF00"/>
                </a:solidFill>
                <a:latin typeface="Times New Roman"/>
                <a:cs typeface="Times New Roman"/>
              </a:rPr>
              <a:t>	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linked</a:t>
            </a:r>
            <a:r>
              <a:rPr sz="2400" spc="-4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to</a:t>
            </a:r>
            <a:r>
              <a:rPr sz="2400" spc="-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AFEF"/>
                </a:solidFill>
                <a:latin typeface="Times New Roman"/>
                <a:cs typeface="Times New Roman"/>
              </a:rPr>
              <a:t>Crohn</a:t>
            </a:r>
            <a:r>
              <a:rPr sz="2400" spc="-15" dirty="0">
                <a:solidFill>
                  <a:srgbClr val="00AFE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AFEF"/>
                </a:solidFill>
                <a:latin typeface="Times New Roman"/>
                <a:cs typeface="Times New Roman"/>
              </a:rPr>
              <a:t>disease</a:t>
            </a:r>
            <a:r>
              <a:rPr sz="2400" spc="-35" dirty="0">
                <a:solidFill>
                  <a:srgbClr val="00AFEF"/>
                </a:solidFill>
                <a:latin typeface="Times New Roman"/>
                <a:cs typeface="Times New Roman"/>
              </a:rPr>
              <a:t> </a:t>
            </a:r>
            <a:r>
              <a:rPr sz="2400" spc="-25" dirty="0">
                <a:solidFill>
                  <a:srgbClr val="00AFEF"/>
                </a:solidFill>
                <a:latin typeface="Times New Roman"/>
                <a:cs typeface="Times New Roman"/>
              </a:rPr>
              <a:t>and </a:t>
            </a:r>
            <a:r>
              <a:rPr sz="2400" dirty="0">
                <a:solidFill>
                  <a:srgbClr val="00AFEF"/>
                </a:solidFill>
                <a:latin typeface="Times New Roman"/>
                <a:cs typeface="Times New Roman"/>
              </a:rPr>
              <a:t>ulcerative</a:t>
            </a:r>
            <a:r>
              <a:rPr sz="2400" spc="-50" dirty="0">
                <a:solidFill>
                  <a:srgbClr val="00AFEF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00AFEF"/>
                </a:solidFill>
                <a:latin typeface="Times New Roman"/>
                <a:cs typeface="Times New Roman"/>
              </a:rPr>
              <a:t>colitis.</a:t>
            </a:r>
            <a:endParaRPr sz="2400">
              <a:latin typeface="Times New Roman"/>
              <a:cs typeface="Times New Roman"/>
            </a:endParaRPr>
          </a:p>
          <a:p>
            <a:pPr marL="355600" indent="-343535">
              <a:spcBef>
                <a:spcPts val="710"/>
              </a:spcBef>
              <a:buClr>
                <a:srgbClr val="D5EBFF"/>
              </a:buClr>
              <a:buSzPct val="93750"/>
              <a:buFont typeface="Wingdings"/>
              <a:buChar char=""/>
              <a:tabLst>
                <a:tab pos="355600" algn="l"/>
                <a:tab pos="356235" algn="l"/>
              </a:tabLst>
            </a:pPr>
            <a:r>
              <a:rPr sz="2400" dirty="0">
                <a:solidFill>
                  <a:srgbClr val="FFFF00"/>
                </a:solidFill>
                <a:latin typeface="Times New Roman"/>
                <a:cs typeface="Times New Roman"/>
              </a:rPr>
              <a:t>IBD5</a:t>
            </a:r>
            <a:r>
              <a:rPr sz="2400" spc="-10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Times New Roman"/>
                <a:cs typeface="Times New Roman"/>
              </a:rPr>
              <a:t>on</a:t>
            </a:r>
            <a:r>
              <a:rPr sz="2400" spc="-10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Times New Roman"/>
                <a:cs typeface="Times New Roman"/>
              </a:rPr>
              <a:t>chromosome </a:t>
            </a:r>
            <a:r>
              <a:rPr sz="2400" spc="-50" dirty="0">
                <a:solidFill>
                  <a:srgbClr val="FFFF00"/>
                </a:solidFill>
                <a:latin typeface="Times New Roman"/>
                <a:cs typeface="Times New Roman"/>
              </a:rPr>
              <a:t>5</a:t>
            </a:r>
            <a:endParaRPr sz="2400">
              <a:latin typeface="Times New Roman"/>
              <a:cs typeface="Times New Roman"/>
            </a:endParaRPr>
          </a:p>
          <a:p>
            <a:pPr marL="355600" marR="523875" indent="-343535">
              <a:spcBef>
                <a:spcPts val="700"/>
              </a:spcBef>
              <a:buClr>
                <a:srgbClr val="D5EBFF"/>
              </a:buClr>
              <a:buSzPct val="93750"/>
              <a:buFont typeface="Wingdings"/>
              <a:buChar char=""/>
              <a:tabLst>
                <a:tab pos="355600" algn="l"/>
                <a:tab pos="356235" algn="l"/>
              </a:tabLst>
            </a:pP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Human</a:t>
            </a:r>
            <a:r>
              <a:rPr sz="2400" spc="-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leukocyte</a:t>
            </a:r>
            <a:r>
              <a:rPr sz="2400" spc="-7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antigen</a:t>
            </a:r>
            <a:r>
              <a:rPr sz="2400" spc="-7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(HLA)</a:t>
            </a:r>
            <a:r>
              <a:rPr sz="2400" spc="-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associations</a:t>
            </a:r>
            <a:r>
              <a:rPr sz="2400" spc="-5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00"/>
                </a:solidFill>
                <a:latin typeface="Times New Roman"/>
                <a:cs typeface="Times New Roman"/>
              </a:rPr>
              <a:t>HLA)</a:t>
            </a:r>
            <a:r>
              <a:rPr sz="2400" spc="-35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spc="-20" dirty="0">
                <a:solidFill>
                  <a:srgbClr val="FFFF00"/>
                </a:solidFill>
                <a:latin typeface="Times New Roman"/>
                <a:cs typeface="Times New Roman"/>
              </a:rPr>
              <a:t>DR2, </a:t>
            </a:r>
            <a:r>
              <a:rPr sz="2400" spc="-25" dirty="0">
                <a:solidFill>
                  <a:srgbClr val="FFFF00"/>
                </a:solidFill>
                <a:latin typeface="Times New Roman"/>
                <a:cs typeface="Times New Roman"/>
              </a:rPr>
              <a:t>HLA-</a:t>
            </a:r>
            <a:r>
              <a:rPr sz="2400" dirty="0">
                <a:solidFill>
                  <a:srgbClr val="FFFF00"/>
                </a:solidFill>
                <a:latin typeface="Times New Roman"/>
                <a:cs typeface="Times New Roman"/>
              </a:rPr>
              <a:t>DR3</a:t>
            </a:r>
            <a:r>
              <a:rPr sz="2400" spc="-15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for</a:t>
            </a:r>
            <a:r>
              <a:rPr sz="2400" spc="-2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25" dirty="0">
                <a:solidFill>
                  <a:srgbClr val="00AFEF"/>
                </a:solidFill>
                <a:latin typeface="Times New Roman"/>
                <a:cs typeface="Times New Roman"/>
              </a:rPr>
              <a:t>UC</a:t>
            </a:r>
            <a:endParaRPr sz="2400">
              <a:latin typeface="Times New Roman"/>
              <a:cs typeface="Times New Roman"/>
            </a:endParaRPr>
          </a:p>
          <a:p>
            <a:pPr marL="355600" marR="5080" indent="-343535">
              <a:spcBef>
                <a:spcPts val="695"/>
              </a:spcBef>
              <a:buClr>
                <a:srgbClr val="D5EBFF"/>
              </a:buClr>
              <a:buSzPct val="93750"/>
              <a:buFont typeface="Wingdings"/>
              <a:buChar char=""/>
              <a:tabLst>
                <a:tab pos="355600" algn="l"/>
                <a:tab pos="356235" algn="l"/>
              </a:tabLst>
            </a:pPr>
            <a:r>
              <a:rPr sz="2400" dirty="0">
                <a:solidFill>
                  <a:srgbClr val="00AFEF"/>
                </a:solidFill>
                <a:latin typeface="Times New Roman"/>
                <a:cs typeface="Times New Roman"/>
              </a:rPr>
              <a:t>(ABCB/MDR</a:t>
            </a:r>
            <a:r>
              <a:rPr sz="2400" spc="-10" dirty="0">
                <a:solidFill>
                  <a:srgbClr val="00AFE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AFEF"/>
                </a:solidFill>
                <a:latin typeface="Times New Roman"/>
                <a:cs typeface="Times New Roman"/>
              </a:rPr>
              <a:t>1)</a:t>
            </a:r>
            <a:r>
              <a:rPr sz="2400" spc="-15" dirty="0">
                <a:solidFill>
                  <a:srgbClr val="00AFE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AFEF"/>
                </a:solidFill>
                <a:latin typeface="Times New Roman"/>
                <a:cs typeface="Times New Roman"/>
              </a:rPr>
              <a:t>on</a:t>
            </a:r>
            <a:r>
              <a:rPr sz="2400" spc="-15" dirty="0">
                <a:solidFill>
                  <a:srgbClr val="00AFE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AFEF"/>
                </a:solidFill>
                <a:latin typeface="Times New Roman"/>
                <a:cs typeface="Times New Roman"/>
              </a:rPr>
              <a:t>chromosome</a:t>
            </a:r>
            <a:r>
              <a:rPr sz="2400" spc="-5" dirty="0">
                <a:solidFill>
                  <a:srgbClr val="00AFE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AFEF"/>
                </a:solidFill>
                <a:latin typeface="Times New Roman"/>
                <a:cs typeface="Times New Roman"/>
              </a:rPr>
              <a:t>7</a:t>
            </a:r>
            <a:r>
              <a:rPr sz="2400" spc="-10" dirty="0">
                <a:solidFill>
                  <a:srgbClr val="00AFE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is</a:t>
            </a:r>
            <a:r>
              <a:rPr sz="2400" spc="-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sz="2400" spc="-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potential</a:t>
            </a:r>
            <a:r>
              <a:rPr sz="2400" spc="-5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FFFFFF"/>
                </a:solidFill>
                <a:latin typeface="Times New Roman"/>
                <a:cs typeface="Times New Roman"/>
              </a:rPr>
              <a:t>susceptibility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gene</a:t>
            </a:r>
            <a:r>
              <a:rPr sz="2400" spc="-3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Times New Roman"/>
                <a:cs typeface="Times New Roman"/>
              </a:rPr>
              <a:t>for </a:t>
            </a:r>
            <a:r>
              <a:rPr sz="2400" dirty="0">
                <a:solidFill>
                  <a:srgbClr val="FFFF00"/>
                </a:solidFill>
                <a:latin typeface="Times New Roman"/>
                <a:cs typeface="Times New Roman"/>
              </a:rPr>
              <a:t>ulcerative</a:t>
            </a:r>
            <a:r>
              <a:rPr sz="2400" spc="-40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FFFF00"/>
                </a:solidFill>
                <a:latin typeface="Times New Roman"/>
                <a:cs typeface="Times New Roman"/>
              </a:rPr>
              <a:t>colitis.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8</a:t>
            </a:fld>
            <a:endParaRPr lang="en-U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128520" y="63501"/>
            <a:ext cx="3215005" cy="4222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2600" i="0" u="sng" dirty="0">
                <a:solidFill>
                  <a:srgbClr val="D9DEE4"/>
                </a:solidFill>
                <a:uFill>
                  <a:solidFill>
                    <a:srgbClr val="D9DEE4"/>
                  </a:solidFill>
                </a:uFill>
                <a:latin typeface="Times New Roman"/>
                <a:cs typeface="Times New Roman"/>
              </a:rPr>
              <a:t>Environmental</a:t>
            </a:r>
            <a:r>
              <a:rPr sz="2600" i="0" u="sng" spc="-45" dirty="0">
                <a:solidFill>
                  <a:srgbClr val="D9DEE4"/>
                </a:solidFill>
                <a:uFill>
                  <a:solidFill>
                    <a:srgbClr val="D9DEE4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600" i="0" u="sng" dirty="0">
                <a:solidFill>
                  <a:srgbClr val="D9DEE4"/>
                </a:solidFill>
                <a:uFill>
                  <a:solidFill>
                    <a:srgbClr val="D9DEE4"/>
                  </a:solidFill>
                </a:uFill>
                <a:latin typeface="Times New Roman"/>
                <a:cs typeface="Times New Roman"/>
              </a:rPr>
              <a:t>Factors</a:t>
            </a:r>
            <a:r>
              <a:rPr sz="2600" i="0" u="sng" spc="-25" dirty="0">
                <a:solidFill>
                  <a:srgbClr val="D9DEE4"/>
                </a:solidFill>
                <a:uFill>
                  <a:solidFill>
                    <a:srgbClr val="D9DEE4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600" i="0" u="sng" spc="-50" dirty="0">
                <a:solidFill>
                  <a:srgbClr val="D9DEE4"/>
                </a:solidFill>
                <a:uFill>
                  <a:solidFill>
                    <a:srgbClr val="D9DEE4"/>
                  </a:solidFill>
                </a:uFill>
                <a:latin typeface="Times New Roman"/>
                <a:cs typeface="Times New Roman"/>
              </a:rPr>
              <a:t>:</a:t>
            </a:r>
            <a:endParaRPr sz="26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128520" y="429513"/>
            <a:ext cx="6732905" cy="568168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5600" indent="-343535">
              <a:lnSpc>
                <a:spcPts val="2990"/>
              </a:lnSpc>
              <a:spcBef>
                <a:spcPts val="105"/>
              </a:spcBef>
              <a:buClr>
                <a:srgbClr val="D5EBFF"/>
              </a:buClr>
              <a:buSzPct val="94230"/>
              <a:buFont typeface="Wingdings"/>
              <a:buChar char=""/>
              <a:tabLst>
                <a:tab pos="355600" algn="l"/>
                <a:tab pos="356235" algn="l"/>
              </a:tabLst>
            </a:pPr>
            <a:r>
              <a:rPr sz="2600" dirty="0">
                <a:solidFill>
                  <a:srgbClr val="FFFFFF"/>
                </a:solidFill>
                <a:latin typeface="Times New Roman"/>
                <a:cs typeface="Times New Roman"/>
              </a:rPr>
              <a:t>Microbes</a:t>
            </a:r>
            <a:r>
              <a:rPr sz="2600" spc="-3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600" spc="-50" dirty="0">
                <a:solidFill>
                  <a:srgbClr val="FFFFFF"/>
                </a:solidFill>
                <a:latin typeface="Times New Roman"/>
                <a:cs typeface="Times New Roman"/>
              </a:rPr>
              <a:t>–</a:t>
            </a:r>
            <a:endParaRPr sz="2600">
              <a:latin typeface="Times New Roman"/>
              <a:cs typeface="Times New Roman"/>
            </a:endParaRPr>
          </a:p>
          <a:p>
            <a:pPr marL="977265">
              <a:lnSpc>
                <a:spcPts val="2380"/>
              </a:lnSpc>
              <a:tabLst>
                <a:tab pos="1205865" algn="l"/>
              </a:tabLst>
            </a:pPr>
            <a:r>
              <a:rPr sz="2200" spc="-50" dirty="0">
                <a:solidFill>
                  <a:srgbClr val="FDB809"/>
                </a:solidFill>
                <a:latin typeface="Microsoft Sans Serif"/>
                <a:cs typeface="Microsoft Sans Serif"/>
              </a:rPr>
              <a:t>🢝</a:t>
            </a:r>
            <a:r>
              <a:rPr sz="2200" dirty="0">
                <a:solidFill>
                  <a:srgbClr val="FDB809"/>
                </a:solidFill>
                <a:latin typeface="Microsoft Sans Serif"/>
                <a:cs typeface="Microsoft Sans Serif"/>
              </a:rPr>
              <a:t>	</a:t>
            </a:r>
            <a:r>
              <a:rPr sz="2200" dirty="0">
                <a:solidFill>
                  <a:srgbClr val="FFFFFF"/>
                </a:solidFill>
                <a:latin typeface="Times New Roman"/>
                <a:cs typeface="Times New Roman"/>
              </a:rPr>
              <a:t>Escherichia</a:t>
            </a:r>
            <a:r>
              <a:rPr sz="2200" spc="-1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200" spc="-20" dirty="0">
                <a:solidFill>
                  <a:srgbClr val="FFFFFF"/>
                </a:solidFill>
                <a:latin typeface="Times New Roman"/>
                <a:cs typeface="Times New Roman"/>
              </a:rPr>
              <a:t>coli</a:t>
            </a:r>
            <a:endParaRPr sz="2200">
              <a:latin typeface="Times New Roman"/>
              <a:cs typeface="Times New Roman"/>
            </a:endParaRPr>
          </a:p>
          <a:p>
            <a:pPr marL="977265">
              <a:lnSpc>
                <a:spcPts val="2385"/>
              </a:lnSpc>
              <a:tabLst>
                <a:tab pos="1205865" algn="l"/>
              </a:tabLst>
            </a:pPr>
            <a:r>
              <a:rPr sz="2200" spc="-50" dirty="0">
                <a:solidFill>
                  <a:srgbClr val="FDB809"/>
                </a:solidFill>
                <a:latin typeface="Microsoft Sans Serif"/>
                <a:cs typeface="Microsoft Sans Serif"/>
              </a:rPr>
              <a:t>🢝</a:t>
            </a:r>
            <a:r>
              <a:rPr sz="2200" dirty="0">
                <a:solidFill>
                  <a:srgbClr val="FDB809"/>
                </a:solidFill>
                <a:latin typeface="Microsoft Sans Serif"/>
                <a:cs typeface="Microsoft Sans Serif"/>
              </a:rPr>
              <a:t>	</a:t>
            </a:r>
            <a:r>
              <a:rPr sz="2200" spc="-10" dirty="0">
                <a:solidFill>
                  <a:srgbClr val="FFFFFF"/>
                </a:solidFill>
                <a:latin typeface="Times New Roman"/>
                <a:cs typeface="Times New Roman"/>
              </a:rPr>
              <a:t>Mycobacterium</a:t>
            </a:r>
            <a:r>
              <a:rPr sz="2200" spc="-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200" spc="-10" dirty="0">
                <a:solidFill>
                  <a:srgbClr val="FFFFFF"/>
                </a:solidFill>
                <a:latin typeface="Times New Roman"/>
                <a:cs typeface="Times New Roman"/>
              </a:rPr>
              <a:t>paratuberculosis</a:t>
            </a:r>
            <a:endParaRPr sz="2200">
              <a:latin typeface="Times New Roman"/>
              <a:cs typeface="Times New Roman"/>
            </a:endParaRPr>
          </a:p>
          <a:p>
            <a:pPr marL="355600" indent="-343535">
              <a:lnSpc>
                <a:spcPts val="3000"/>
              </a:lnSpc>
              <a:buClr>
                <a:srgbClr val="D5EBFF"/>
              </a:buClr>
              <a:buSzPct val="94230"/>
              <a:buFont typeface="Wingdings"/>
              <a:buChar char=""/>
              <a:tabLst>
                <a:tab pos="355600" algn="l"/>
                <a:tab pos="356235" algn="l"/>
              </a:tabLst>
            </a:pPr>
            <a:r>
              <a:rPr sz="2600" dirty="0">
                <a:solidFill>
                  <a:srgbClr val="FFFFFF"/>
                </a:solidFill>
                <a:latin typeface="Times New Roman"/>
                <a:cs typeface="Times New Roman"/>
              </a:rPr>
              <a:t>Smoking</a:t>
            </a:r>
            <a:r>
              <a:rPr sz="2600" spc="-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600" dirty="0">
                <a:solidFill>
                  <a:srgbClr val="FFFFFF"/>
                </a:solidFill>
                <a:latin typeface="Times New Roman"/>
                <a:cs typeface="Times New Roman"/>
              </a:rPr>
              <a:t>(Crohn's</a:t>
            </a:r>
            <a:r>
              <a:rPr sz="2600" spc="-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600" spc="-10" dirty="0">
                <a:solidFill>
                  <a:srgbClr val="FFFFFF"/>
                </a:solidFill>
                <a:latin typeface="Times New Roman"/>
                <a:cs typeface="Times New Roman"/>
              </a:rPr>
              <a:t>disease)</a:t>
            </a:r>
            <a:endParaRPr sz="2600">
              <a:latin typeface="Times New Roman"/>
              <a:cs typeface="Times New Roman"/>
            </a:endParaRPr>
          </a:p>
          <a:p>
            <a:pPr marL="12700">
              <a:lnSpc>
                <a:spcPts val="3000"/>
              </a:lnSpc>
              <a:spcBef>
                <a:spcPts val="1955"/>
              </a:spcBef>
            </a:pPr>
            <a:r>
              <a:rPr sz="2600" u="sng" dirty="0">
                <a:solidFill>
                  <a:srgbClr val="D9DEE4"/>
                </a:solidFill>
                <a:uFill>
                  <a:solidFill>
                    <a:srgbClr val="D9DEE4"/>
                  </a:solidFill>
                </a:uFill>
                <a:latin typeface="Times New Roman"/>
                <a:cs typeface="Times New Roman"/>
              </a:rPr>
              <a:t>Immune</a:t>
            </a:r>
            <a:r>
              <a:rPr sz="2600" u="sng" spc="-20" dirty="0">
                <a:solidFill>
                  <a:srgbClr val="D9DEE4"/>
                </a:solidFill>
                <a:uFill>
                  <a:solidFill>
                    <a:srgbClr val="D9DEE4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600" u="sng" dirty="0">
                <a:solidFill>
                  <a:srgbClr val="D9DEE4"/>
                </a:solidFill>
                <a:uFill>
                  <a:solidFill>
                    <a:srgbClr val="D9DEE4"/>
                  </a:solidFill>
                </a:uFill>
                <a:latin typeface="Times New Roman"/>
                <a:cs typeface="Times New Roman"/>
              </a:rPr>
              <a:t>defects</a:t>
            </a:r>
            <a:r>
              <a:rPr sz="2600" u="sng" spc="-25" dirty="0">
                <a:solidFill>
                  <a:srgbClr val="D9DEE4"/>
                </a:solidFill>
                <a:uFill>
                  <a:solidFill>
                    <a:srgbClr val="D9DEE4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600" u="sng" spc="-50" dirty="0">
                <a:solidFill>
                  <a:srgbClr val="D9DEE4"/>
                </a:solidFill>
                <a:uFill>
                  <a:solidFill>
                    <a:srgbClr val="D9DEE4"/>
                  </a:solidFill>
                </a:uFill>
                <a:latin typeface="Times New Roman"/>
                <a:cs typeface="Times New Roman"/>
              </a:rPr>
              <a:t>:</a:t>
            </a:r>
            <a:endParaRPr sz="2600">
              <a:latin typeface="Times New Roman"/>
              <a:cs typeface="Times New Roman"/>
            </a:endParaRPr>
          </a:p>
          <a:p>
            <a:pPr marL="355600" indent="-343535">
              <a:lnSpc>
                <a:spcPts val="2880"/>
              </a:lnSpc>
              <a:buClr>
                <a:srgbClr val="D5EBFF"/>
              </a:buClr>
              <a:buSzPct val="94230"/>
              <a:buFont typeface="Wingdings"/>
              <a:buChar char=""/>
              <a:tabLst>
                <a:tab pos="355600" algn="l"/>
                <a:tab pos="356235" algn="l"/>
              </a:tabLst>
            </a:pPr>
            <a:r>
              <a:rPr sz="2600" dirty="0">
                <a:solidFill>
                  <a:srgbClr val="FFFFFF"/>
                </a:solidFill>
                <a:latin typeface="Times New Roman"/>
                <a:cs typeface="Times New Roman"/>
              </a:rPr>
              <a:t>Altered</a:t>
            </a:r>
            <a:r>
              <a:rPr sz="2600" spc="-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600" dirty="0">
                <a:solidFill>
                  <a:srgbClr val="FFFFFF"/>
                </a:solidFill>
                <a:latin typeface="Times New Roman"/>
                <a:cs typeface="Times New Roman"/>
              </a:rPr>
              <a:t>host</a:t>
            </a:r>
            <a:r>
              <a:rPr sz="2600" spc="-10" dirty="0">
                <a:solidFill>
                  <a:srgbClr val="FFFFFF"/>
                </a:solidFill>
                <a:latin typeface="Times New Roman"/>
                <a:cs typeface="Times New Roman"/>
              </a:rPr>
              <a:t> defence</a:t>
            </a:r>
            <a:endParaRPr sz="2600">
              <a:latin typeface="Times New Roman"/>
              <a:cs typeface="Times New Roman"/>
            </a:endParaRPr>
          </a:p>
          <a:p>
            <a:pPr marL="355600" indent="-343535">
              <a:lnSpc>
                <a:spcPts val="2885"/>
              </a:lnSpc>
              <a:buClr>
                <a:srgbClr val="D5EBFF"/>
              </a:buClr>
              <a:buSzPct val="94230"/>
              <a:buFont typeface="Wingdings"/>
              <a:buChar char=""/>
              <a:tabLst>
                <a:tab pos="355600" algn="l"/>
                <a:tab pos="356235" algn="l"/>
              </a:tabLst>
            </a:pPr>
            <a:r>
              <a:rPr sz="2600" spc="-10" dirty="0">
                <a:solidFill>
                  <a:srgbClr val="FFFFFF"/>
                </a:solidFill>
                <a:latin typeface="Times New Roman"/>
                <a:cs typeface="Times New Roman"/>
              </a:rPr>
              <a:t>Immune-</a:t>
            </a:r>
            <a:r>
              <a:rPr sz="2600" dirty="0">
                <a:solidFill>
                  <a:srgbClr val="FFFFFF"/>
                </a:solidFill>
                <a:latin typeface="Times New Roman"/>
                <a:cs typeface="Times New Roman"/>
              </a:rPr>
              <a:t>mediated</a:t>
            </a:r>
            <a:r>
              <a:rPr sz="2600" spc="-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600" dirty="0">
                <a:solidFill>
                  <a:srgbClr val="FFFFFF"/>
                </a:solidFill>
                <a:latin typeface="Times New Roman"/>
                <a:cs typeface="Times New Roman"/>
              </a:rPr>
              <a:t>mucosal</a:t>
            </a:r>
            <a:r>
              <a:rPr sz="26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600" spc="-10" dirty="0">
                <a:solidFill>
                  <a:srgbClr val="FFFFFF"/>
                </a:solidFill>
                <a:latin typeface="Times New Roman"/>
                <a:cs typeface="Times New Roman"/>
              </a:rPr>
              <a:t>damage</a:t>
            </a:r>
            <a:endParaRPr sz="2600">
              <a:latin typeface="Times New Roman"/>
              <a:cs typeface="Times New Roman"/>
            </a:endParaRPr>
          </a:p>
          <a:p>
            <a:pPr marL="355600" indent="-343535">
              <a:lnSpc>
                <a:spcPts val="2885"/>
              </a:lnSpc>
              <a:buClr>
                <a:srgbClr val="D5EBFF"/>
              </a:buClr>
              <a:buSzPct val="94230"/>
              <a:buFont typeface="Wingdings"/>
              <a:buChar char=""/>
              <a:tabLst>
                <a:tab pos="355600" algn="l"/>
                <a:tab pos="356235" algn="l"/>
              </a:tabLst>
            </a:pPr>
            <a:r>
              <a:rPr sz="2600" dirty="0">
                <a:solidFill>
                  <a:srgbClr val="FFFFFF"/>
                </a:solidFill>
                <a:latin typeface="Times New Roman"/>
                <a:cs typeface="Times New Roman"/>
              </a:rPr>
              <a:t>alterations</a:t>
            </a:r>
            <a:r>
              <a:rPr sz="2600" spc="-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600" dirty="0">
                <a:solidFill>
                  <a:srgbClr val="FFFFFF"/>
                </a:solidFill>
                <a:latin typeface="Times New Roman"/>
                <a:cs typeface="Times New Roman"/>
              </a:rPr>
              <a:t>in</a:t>
            </a:r>
            <a:r>
              <a:rPr sz="2600" spc="-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600" dirty="0">
                <a:solidFill>
                  <a:srgbClr val="FFFFFF"/>
                </a:solidFill>
                <a:latin typeface="Times New Roman"/>
                <a:cs typeface="Times New Roman"/>
              </a:rPr>
              <a:t>mucosal</a:t>
            </a:r>
            <a:r>
              <a:rPr sz="2600" spc="-7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600" spc="-120" dirty="0">
                <a:solidFill>
                  <a:srgbClr val="FFFFFF"/>
                </a:solidFill>
                <a:latin typeface="Times New Roman"/>
                <a:cs typeface="Times New Roman"/>
              </a:rPr>
              <a:t>T-</a:t>
            </a:r>
            <a:r>
              <a:rPr sz="2600" dirty="0">
                <a:solidFill>
                  <a:srgbClr val="FFFFFF"/>
                </a:solidFill>
                <a:latin typeface="Times New Roman"/>
                <a:cs typeface="Times New Roman"/>
              </a:rPr>
              <a:t>cell</a:t>
            </a:r>
            <a:r>
              <a:rPr sz="2600" spc="-2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600" dirty="0">
                <a:solidFill>
                  <a:srgbClr val="FFFFFF"/>
                </a:solidFill>
                <a:latin typeface="Times New Roman"/>
                <a:cs typeface="Times New Roman"/>
              </a:rPr>
              <a:t>and</a:t>
            </a:r>
            <a:r>
              <a:rPr sz="2600" spc="-2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600" spc="-10" dirty="0">
                <a:solidFill>
                  <a:srgbClr val="FFFFFF"/>
                </a:solidFill>
                <a:latin typeface="Times New Roman"/>
                <a:cs typeface="Times New Roman"/>
              </a:rPr>
              <a:t>B-</a:t>
            </a:r>
            <a:r>
              <a:rPr sz="2600" dirty="0">
                <a:solidFill>
                  <a:srgbClr val="FFFFFF"/>
                </a:solidFill>
                <a:latin typeface="Times New Roman"/>
                <a:cs typeface="Times New Roman"/>
              </a:rPr>
              <a:t>cell</a:t>
            </a:r>
            <a:r>
              <a:rPr sz="2600" spc="-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600" spc="-10" dirty="0">
                <a:solidFill>
                  <a:srgbClr val="FFFFFF"/>
                </a:solidFill>
                <a:latin typeface="Times New Roman"/>
                <a:cs typeface="Times New Roman"/>
              </a:rPr>
              <a:t>function</a:t>
            </a:r>
            <a:endParaRPr sz="2600">
              <a:latin typeface="Times New Roman"/>
              <a:cs typeface="Times New Roman"/>
            </a:endParaRPr>
          </a:p>
          <a:p>
            <a:pPr marL="355600" indent="-343535">
              <a:lnSpc>
                <a:spcPts val="2880"/>
              </a:lnSpc>
              <a:buClr>
                <a:srgbClr val="D5EBFF"/>
              </a:buClr>
              <a:buSzPct val="94230"/>
              <a:buFont typeface="Wingdings"/>
              <a:buChar char=""/>
              <a:tabLst>
                <a:tab pos="355600" algn="l"/>
                <a:tab pos="356235" algn="l"/>
              </a:tabLst>
            </a:pPr>
            <a:r>
              <a:rPr sz="2600" dirty="0">
                <a:solidFill>
                  <a:srgbClr val="FFFFFF"/>
                </a:solidFill>
                <a:latin typeface="Times New Roman"/>
                <a:cs typeface="Times New Roman"/>
              </a:rPr>
              <a:t>Deregulation</a:t>
            </a:r>
            <a:r>
              <a:rPr sz="2600" spc="-4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600" dirty="0">
                <a:solidFill>
                  <a:srgbClr val="FFFFFF"/>
                </a:solidFill>
                <a:latin typeface="Times New Roman"/>
                <a:cs typeface="Times New Roman"/>
              </a:rPr>
              <a:t>of</a:t>
            </a:r>
            <a:r>
              <a:rPr sz="26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600" dirty="0">
                <a:solidFill>
                  <a:srgbClr val="FFFFFF"/>
                </a:solidFill>
                <a:latin typeface="Times New Roman"/>
                <a:cs typeface="Times New Roman"/>
              </a:rPr>
              <a:t>cytokine</a:t>
            </a:r>
            <a:r>
              <a:rPr sz="2600" spc="-3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600" spc="-10" dirty="0">
                <a:solidFill>
                  <a:srgbClr val="FFFFFF"/>
                </a:solidFill>
                <a:latin typeface="Times New Roman"/>
                <a:cs typeface="Times New Roman"/>
              </a:rPr>
              <a:t>release.</a:t>
            </a:r>
            <a:endParaRPr sz="2600">
              <a:latin typeface="Times New Roman"/>
              <a:cs typeface="Times New Roman"/>
            </a:endParaRPr>
          </a:p>
          <a:p>
            <a:pPr marL="355600" indent="-343535">
              <a:lnSpc>
                <a:spcPts val="3000"/>
              </a:lnSpc>
              <a:buClr>
                <a:srgbClr val="D5EBFF"/>
              </a:buClr>
              <a:buSzPct val="94230"/>
              <a:buFont typeface="Wingdings"/>
              <a:buChar char=""/>
              <a:tabLst>
                <a:tab pos="355600" algn="l"/>
                <a:tab pos="356235" algn="l"/>
              </a:tabLst>
            </a:pPr>
            <a:r>
              <a:rPr sz="2600" dirty="0">
                <a:solidFill>
                  <a:srgbClr val="FFFFFF"/>
                </a:solidFill>
                <a:latin typeface="Times New Roman"/>
                <a:cs typeface="Times New Roman"/>
              </a:rPr>
              <a:t>Mucosal</a:t>
            </a:r>
            <a:r>
              <a:rPr sz="2600" spc="-3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600" dirty="0">
                <a:solidFill>
                  <a:srgbClr val="FFFFFF"/>
                </a:solidFill>
                <a:latin typeface="Times New Roman"/>
                <a:cs typeface="Times New Roman"/>
              </a:rPr>
              <a:t>immune</a:t>
            </a:r>
            <a:r>
              <a:rPr sz="2600" spc="-1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600" spc="-10" dirty="0">
                <a:solidFill>
                  <a:srgbClr val="FFFFFF"/>
                </a:solidFill>
                <a:latin typeface="Times New Roman"/>
                <a:cs typeface="Times New Roman"/>
              </a:rPr>
              <a:t>dysregulation</a:t>
            </a:r>
            <a:endParaRPr sz="2600">
              <a:latin typeface="Times New Roman"/>
              <a:cs typeface="Times New Roman"/>
            </a:endParaRPr>
          </a:p>
          <a:p>
            <a:pPr marL="12700">
              <a:lnSpc>
                <a:spcPts val="3000"/>
              </a:lnSpc>
              <a:spcBef>
                <a:spcPts val="1960"/>
              </a:spcBef>
            </a:pPr>
            <a:r>
              <a:rPr sz="2600" u="sng" dirty="0">
                <a:solidFill>
                  <a:srgbClr val="D9DEE4"/>
                </a:solidFill>
                <a:uFill>
                  <a:solidFill>
                    <a:srgbClr val="D9DEE4"/>
                  </a:solidFill>
                </a:uFill>
                <a:latin typeface="Times New Roman"/>
                <a:cs typeface="Times New Roman"/>
              </a:rPr>
              <a:t>Psychological</a:t>
            </a:r>
            <a:r>
              <a:rPr sz="2600" u="sng" spc="-70" dirty="0">
                <a:solidFill>
                  <a:srgbClr val="D9DEE4"/>
                </a:solidFill>
                <a:uFill>
                  <a:solidFill>
                    <a:srgbClr val="D9DEE4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600" u="sng" dirty="0">
                <a:solidFill>
                  <a:srgbClr val="D9DEE4"/>
                </a:solidFill>
                <a:uFill>
                  <a:solidFill>
                    <a:srgbClr val="D9DEE4"/>
                  </a:solidFill>
                </a:uFill>
                <a:latin typeface="Times New Roman"/>
                <a:cs typeface="Times New Roman"/>
              </a:rPr>
              <a:t>factors</a:t>
            </a:r>
            <a:r>
              <a:rPr sz="2600" u="sng" spc="-30" dirty="0">
                <a:solidFill>
                  <a:srgbClr val="D9DEE4"/>
                </a:solidFill>
                <a:uFill>
                  <a:solidFill>
                    <a:srgbClr val="D9DEE4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600" u="sng" spc="-50" dirty="0">
                <a:solidFill>
                  <a:srgbClr val="D9DEE4"/>
                </a:solidFill>
                <a:uFill>
                  <a:solidFill>
                    <a:srgbClr val="D9DEE4"/>
                  </a:solidFill>
                </a:uFill>
                <a:latin typeface="Times New Roman"/>
                <a:cs typeface="Times New Roman"/>
              </a:rPr>
              <a:t>:</a:t>
            </a:r>
            <a:endParaRPr sz="2600">
              <a:latin typeface="Times New Roman"/>
              <a:cs typeface="Times New Roman"/>
            </a:endParaRPr>
          </a:p>
          <a:p>
            <a:pPr marL="355600" indent="-343535">
              <a:lnSpc>
                <a:spcPts val="2880"/>
              </a:lnSpc>
              <a:buClr>
                <a:srgbClr val="D5EBFF"/>
              </a:buClr>
              <a:buSzPct val="94230"/>
              <a:buFont typeface="Wingdings"/>
              <a:buChar char=""/>
              <a:tabLst>
                <a:tab pos="355600" algn="l"/>
                <a:tab pos="356235" algn="l"/>
              </a:tabLst>
            </a:pPr>
            <a:r>
              <a:rPr sz="2600" spc="-10" dirty="0">
                <a:solidFill>
                  <a:srgbClr val="FFFFFF"/>
                </a:solidFill>
                <a:latin typeface="Times New Roman"/>
                <a:cs typeface="Times New Roman"/>
              </a:rPr>
              <a:t>Stress</a:t>
            </a:r>
            <a:endParaRPr sz="2600">
              <a:latin typeface="Times New Roman"/>
              <a:cs typeface="Times New Roman"/>
            </a:endParaRPr>
          </a:p>
          <a:p>
            <a:pPr marL="355600" indent="-343535">
              <a:lnSpc>
                <a:spcPts val="2885"/>
              </a:lnSpc>
              <a:buClr>
                <a:srgbClr val="D5EBFF"/>
              </a:buClr>
              <a:buSzPct val="94230"/>
              <a:buFont typeface="Wingdings"/>
              <a:buChar char=""/>
              <a:tabLst>
                <a:tab pos="355600" algn="l"/>
                <a:tab pos="356235" algn="l"/>
              </a:tabLst>
            </a:pPr>
            <a:r>
              <a:rPr sz="2600" dirty="0">
                <a:solidFill>
                  <a:srgbClr val="FFFFFF"/>
                </a:solidFill>
                <a:latin typeface="Times New Roman"/>
                <a:cs typeface="Times New Roman"/>
              </a:rPr>
              <a:t>Emotional</a:t>
            </a:r>
            <a:r>
              <a:rPr sz="2600" spc="-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600" dirty="0">
                <a:solidFill>
                  <a:srgbClr val="FFFFFF"/>
                </a:solidFill>
                <a:latin typeface="Times New Roman"/>
                <a:cs typeface="Times New Roman"/>
              </a:rPr>
              <a:t>or physical</a:t>
            </a:r>
            <a:r>
              <a:rPr sz="2600" spc="-2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600" spc="-10" dirty="0">
                <a:solidFill>
                  <a:srgbClr val="FFFFFF"/>
                </a:solidFill>
                <a:latin typeface="Times New Roman"/>
                <a:cs typeface="Times New Roman"/>
              </a:rPr>
              <a:t>trauma</a:t>
            </a:r>
            <a:endParaRPr sz="2600">
              <a:latin typeface="Times New Roman"/>
              <a:cs typeface="Times New Roman"/>
            </a:endParaRPr>
          </a:p>
          <a:p>
            <a:pPr marL="355600" indent="-343535">
              <a:lnSpc>
                <a:spcPts val="3005"/>
              </a:lnSpc>
              <a:buClr>
                <a:srgbClr val="D5EBFF"/>
              </a:buClr>
              <a:buSzPct val="94230"/>
              <a:buFont typeface="Wingdings"/>
              <a:buChar char=""/>
              <a:tabLst>
                <a:tab pos="355600" algn="l"/>
                <a:tab pos="356235" algn="l"/>
              </a:tabLst>
            </a:pPr>
            <a:r>
              <a:rPr sz="2600" spc="-10" dirty="0">
                <a:solidFill>
                  <a:srgbClr val="FFFFFF"/>
                </a:solidFill>
                <a:latin typeface="Times New Roman"/>
                <a:cs typeface="Times New Roman"/>
              </a:rPr>
              <a:t>Occupation</a:t>
            </a:r>
            <a:endParaRPr sz="2600">
              <a:latin typeface="Times New Roman"/>
              <a:cs typeface="Times New Roman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9</a:t>
            </a:fld>
            <a:endParaRPr 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lice">
  <a:themeElements>
    <a:clrScheme name="Slice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Slice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lic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1</TotalTime>
  <Words>647</Words>
  <Application>Microsoft Office PowerPoint</Application>
  <PresentationFormat>Widescreen</PresentationFormat>
  <Paragraphs>157</Paragraphs>
  <Slides>25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6" baseType="lpstr">
      <vt:lpstr>Arial</vt:lpstr>
      <vt:lpstr>Arial MT</vt:lpstr>
      <vt:lpstr>Calibri</vt:lpstr>
      <vt:lpstr>Century Gothic</vt:lpstr>
      <vt:lpstr>Consolas</vt:lpstr>
      <vt:lpstr>Corbel</vt:lpstr>
      <vt:lpstr>Microsoft Sans Serif</vt:lpstr>
      <vt:lpstr>Times New Roman</vt:lpstr>
      <vt:lpstr>Wingdings</vt:lpstr>
      <vt:lpstr>Wingdings 3</vt:lpstr>
      <vt:lpstr>Slice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ETIOLOGY</vt:lpstr>
      <vt:lpstr>Environmental Factors :</vt:lpstr>
      <vt:lpstr>PowerPoint Presentation</vt:lpstr>
      <vt:lpstr>Pathophysiology</vt:lpstr>
      <vt:lpstr>PowerPoint Presentation</vt:lpstr>
      <vt:lpstr>PowerPoint Presentation</vt:lpstr>
      <vt:lpstr>immune response dysfunction,</vt:lpstr>
      <vt:lpstr>PowerPoint Presentation</vt:lpstr>
      <vt:lpstr>2. Signs of oxidative stress</vt:lpstr>
      <vt:lpstr>PowerPoint Presentation</vt:lpstr>
      <vt:lpstr>↑ sulfide production (sulfide-induced colonocyte toxicity) In the colon, H₂S is produced both endogenously and by naturally occurring sulfate-reducing bacteria (SRB).</vt:lpstr>
      <vt:lpstr>CLINICAL PRESENTATION</vt:lpstr>
      <vt:lpstr>PowerPoint Presentation</vt:lpstr>
      <vt:lpstr>CROHN’S DISEASE</vt:lpstr>
      <vt:lpstr>PowerPoint Presentation</vt:lpstr>
      <vt:lpstr>PowerPoint Presentation</vt:lpstr>
      <vt:lpstr>PowerPoint Presentation</vt:lpstr>
      <vt:lpstr>Extraintestinal manifestations of IBD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Pink</dc:creator>
  <cp:lastModifiedBy>User</cp:lastModifiedBy>
  <cp:revision>1</cp:revision>
  <dcterms:created xsi:type="dcterms:W3CDTF">2024-09-17T13:53:23Z</dcterms:created>
  <dcterms:modified xsi:type="dcterms:W3CDTF">2024-09-17T14:00:04Z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2017-04-08T00:00:00Z</vt:filetime>
  </property>
  <property fmtid="{D5CDD505-2E9C-101B-9397-08002B2CF9AE}" pid="3" name="Creator">
    <vt:lpwstr>Microsoft® PowerPoint® 2013</vt:lpwstr>
  </property>
  <property fmtid="{D5CDD505-2E9C-101B-9397-08002B2CF9AE}" pid="4" name="LastSaved">
    <vt:filetime>2024-09-17T00:00:00Z</vt:filetime>
  </property>
  <property fmtid="{D5CDD505-2E9C-101B-9397-08002B2CF9AE}" pid="5" name="Producer">
    <vt:lpwstr>Microsoft® PowerPoint® 2013</vt:lpwstr>
  </property>
</Properties>
</file>