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39"/>
  </p:notesMasterIdLst>
  <p:sldIdLst>
    <p:sldId id="256" r:id="rId5"/>
    <p:sldId id="265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714" y="7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A3EB72-A495-42C6-9C16-5DD5B0B668D8}" type="datetimeFigureOut">
              <a:rPr lang="en-US" smtClean="0"/>
              <a:t>9/16/2024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C12FDA-DA66-4FF2-B30D-AE788CA57D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763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5C12FDA-DA66-4FF2-B30D-AE788CA57DB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8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372FC9-E72E-4483-A32D-6BD8E9C640B6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811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FE02F-14FA-4AE7-99EB-CD31F8C55D9A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192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6F2B1-95B6-40D3-9320-93F8EC7369AA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00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431C5-760A-4341-BDD1-7DB8EE0FF40F}" type="datetime1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263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BCA806-0B18-4444-A384-16762FEC4C81}" type="datetime1">
              <a:rPr lang="en-US" smtClean="0"/>
              <a:t>9/16/2024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233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CCA66-A853-46D8-ABD0-83B4BB86951F}" type="datetime1">
              <a:rPr lang="en-US" smtClean="0"/>
              <a:t>9/16/2024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760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435BB-06D9-4ACA-B29B-F6190DF17046}" type="datetime1">
              <a:rPr lang="en-US" smtClean="0"/>
              <a:t>9/16/2024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511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F41A18-96E4-4F14-98D0-AD0362BA832F}" type="datetime1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8881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6C00D-7354-4EFF-B9A7-ADC13FBCCC73}" type="datetime1">
              <a:rPr lang="en-US" smtClean="0"/>
              <a:t>9/16/2024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619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EACBF-39E1-4267-9D3F-FAE00A3713A0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0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1BB432-C5B6-485A-8347-28128C424823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55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3997F-460C-4C72-AC9B-C8798D12F7CD}" type="datetime1">
              <a:rPr lang="en-US" smtClean="0"/>
              <a:t>9/16/2024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E2826-0351-448A-BFC6-119C68DE128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 descr="https://dranimeshdas.com/wp-content/uploads/2024/08/drugs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" y="382191"/>
            <a:ext cx="784584" cy="784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 userDrawn="1"/>
        </p:nvSpPr>
        <p:spPr>
          <a:xfrm rot="20006977">
            <a:off x="1146736" y="2929365"/>
            <a:ext cx="985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DOCTOR PHARMA </a:t>
            </a:r>
            <a:endParaRPr lang="en-US" sz="4800" b="1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495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66900" y="1600200"/>
            <a:ext cx="8534400" cy="3429000"/>
          </a:xfrm>
        </p:spPr>
        <p:txBody>
          <a:bodyPr>
            <a:normAutofit/>
          </a:bodyPr>
          <a:lstStyle/>
          <a:p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HOSPITAL PHARMACY</a:t>
            </a:r>
          </a:p>
          <a:p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INSTITUTIONAL ETHICS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COMMITTEE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INSTITUTIONALETHICS&#10;COMMITTEE (IEC)&#10; Independent body constituted of medical, non-medical,&#10;scientific and non-scientific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981200"/>
            <a:ext cx="7848600" cy="3352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NTRODUCTION&#10; The ethical and scientific standards for carrying out biomedical&#10;research on human subjects have been devel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752600"/>
            <a:ext cx="7620000" cy="3886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National Guidelines&#10;ICMR – Ethical guidelines for biomedical research on&#10;human participants.&#10;Indian GCP Guidelines&#10;Princ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676400"/>
            <a:ext cx="7924800" cy="39528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 A cardinal principle of research involving human&#10;participants is ‘respect for the dignity of persons’.&#10; All guidelines 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828800"/>
            <a:ext cx="7696200" cy="37242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5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Appropriate caution must be exercised in the conduct of&#10;research which may affect the environment&#10;The design and perform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676400"/>
            <a:ext cx="7848600" cy="3733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6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Medical research involving human subjects should be&#10;conducted only by scientifically qualified persons and under&#10;the sup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676400"/>
            <a:ext cx="8001000" cy="38766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7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The subjects must be volunteers and informed&#10;participants in the research project.&#10;Every precaution should be taken to r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752600"/>
            <a:ext cx="8001000" cy="4114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8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IRB (Institutional Review Board) or&#10;ERB (Ethics Review Board) or&#10;REB (Research Ethics Board).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752600"/>
            <a:ext cx="7924800" cy="3962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9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STRUCTURE OF IEC&#10;Composition:&#10;• Multidisciplinary and multisectorial in composition&#10;• Number of persons- 8-12&#10;Specific m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676400"/>
            <a:ext cx="7924800" cy="41814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MEMBERS OF IEC&#10;Chair person&#10;1-2 basic medical scientists&#10;1-2 clinicians from various institutes&#10;One legal expert or r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752600"/>
            <a:ext cx="7848600" cy="35052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11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ECs should establish standard operating procedures that&#10;state&#10;the functions and duties of the EC,&#10;membership requirements,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676400"/>
            <a:ext cx="8229600" cy="3429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FUNCTIONS OF IEC&#10;To provide competent review of all ethical aspects of the&#10;project&#10;Undertake review free from bias and i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752600"/>
            <a:ext cx="7696200" cy="38004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13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To ensure universal ethical values and international&#10;scientific standards in terms of local community values&#10;and customs.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676400"/>
            <a:ext cx="7772400" cy="40290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SUBMISSION OFAPPLICATION OF&#10;RESEARCH TO IEC&#10;• The following documents must be submitted:&#10;- Trial Protocol (in prescribed f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752600"/>
            <a:ext cx="7848600" cy="38766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15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REVIEW OF PROJECT&#10;• Scientific evaluation should be completed before ethical&#10;evaluation&#10;• Evaluate possible risks to the s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828800"/>
            <a:ext cx="7772400" cy="36576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16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• Adequacy of documentation for ensuring privacy,&#10;confidentiality and justice issues&#10;• The ethical review should be done t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1752600"/>
            <a:ext cx="8001000" cy="36576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17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 The IEC’s member secretary shall screen the proposals&#10;for their completeness and depending on the risk involved&#10;categori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828800"/>
            <a:ext cx="7848600" cy="3733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18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EXPEDITED REVIEW&#10;• Those with no more than minimal risk to research&#10;participants may be subjected to this review&#10;Ex: clini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752600"/>
            <a:ext cx="7848600" cy="3733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19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EXEMPTED FROM REVIEW&#10;Proposals with less than minimal risk&#10;Ex: research on educational practice,&#10;• instructional technics,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828800"/>
            <a:ext cx="7848600" cy="3733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20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Following are consideredfor ethical review&#10; Scientific design and conduct of study&#10; Recruitment of Research Participants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905000"/>
            <a:ext cx="7696200" cy="36576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SCIENTIFIC DESIGNAND CONDUCT&#10;OF STUDY&#10; Appropriateness of study design&#10; Statistical methodology including sample size ca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600200"/>
            <a:ext cx="7696200" cy="381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RECRUITMENT OF RESEARCH&#10;PARTICIPANTS&#10;• Study population – demographic characteristics&#10;• Means by which participants are co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752600"/>
            <a:ext cx="8001000" cy="3810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23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AREAND PROTECTION OF&#10;RESEARCH PARTICIPANTS&#10;• Suitability of investigator qualifications and experience for&#10;proposed study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1600200"/>
            <a:ext cx="8001000" cy="3962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24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PROTECTION OF RESEARCH&#10;PARTICIPANT CONFIDENTIALITY&#10;• Description of persons who will have access to personal&#10;data of resea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1752600"/>
            <a:ext cx="7924800" cy="39528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25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INFORMED CONSENT PROCESS&#10; Adequacy, completeness and understandability of written and&#10;oral information given to participa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676400"/>
            <a:ext cx="7696200" cy="3962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26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DECISION&#10;Out right approval (at most, only very minor changes are&#10;suggested. The application contained all necessary&#10;info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1828800"/>
            <a:ext cx="8001000" cy="37242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27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RECORDS&#10; Constitution &amp; composition of IEC.&#10; CV of all members &amp; records of training&#10; SOPs of the IEC&#10; National &amp; Int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981200"/>
            <a:ext cx="7848600" cy="35718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28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REVIEW&#10;Periodic Review:&#10; Ongoing research may be reviewed at regular intervals of six&#10;months to one year&#10;Continuing Revie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2057400"/>
            <a:ext cx="7696200" cy="37242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29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CONFLICT OF INTEREST&#10;• A conflict of interest is a set of conditions in which&#10;professional judgment concerning a primary i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981200"/>
            <a:ext cx="7696200" cy="38004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CONCLUSION&#10;• An Institutional Ethics Committee is a mandatory&#10;requirement as per the ICMR which is the over –seeing&#10;body o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828800"/>
            <a:ext cx="7772400" cy="3581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31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Thank U&#10; 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676400"/>
            <a:ext cx="7772400" cy="37338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32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institutional ethics committe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1676400"/>
            <a:ext cx="7696200" cy="3952876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9829800" y="62484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05000" y="6248400"/>
            <a:ext cx="129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21.08.2020</a:t>
            </a: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Backup Beulah\Desktop\11187577083_c1f33e2525_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895600" y="457201"/>
            <a:ext cx="6705600" cy="5668963"/>
          </a:xfrm>
          <a:prstGeom prst="rect">
            <a:avLst/>
          </a:prstGeom>
          <a:noFill/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RDP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E2826-0351-448A-BFC6-119C68DE128C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0432652D8BF75408E2A29D99D363D9E" ma:contentTypeVersion="6" ma:contentTypeDescription="Create a new document." ma:contentTypeScope="" ma:versionID="faa036d22f56a16cde9b7aa97ce92539">
  <xsd:schema xmlns:xsd="http://www.w3.org/2001/XMLSchema" xmlns:xs="http://www.w3.org/2001/XMLSchema" xmlns:p="http://schemas.microsoft.com/office/2006/metadata/properties" xmlns:ns2="1e863c3e-37bc-489c-8a97-a2b2e8e58ff9" targetNamespace="http://schemas.microsoft.com/office/2006/metadata/properties" ma:root="true" ma:fieldsID="17ae55b51d5adf974f409f68725140ce" ns2:_="">
    <xsd:import namespace="1e863c3e-37bc-489c-8a97-a2b2e8e58ff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863c3e-37bc-489c-8a97-a2b2e8e58ff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C0887C0-D096-4A32-8CE4-A37532AEF6DE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D5B1BC9-D44D-4564-8092-8DB3E8BCBA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863c3e-37bc-489c-8a97-a2b2e8e58ff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4C07953-8722-4274-B33F-DBB9846BDC0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138</Words>
  <Application>Microsoft Office PowerPoint</Application>
  <PresentationFormat>Widescreen</PresentationFormat>
  <Paragraphs>137</Paragraphs>
  <Slides>34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9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User</cp:lastModifiedBy>
  <cp:revision>49</cp:revision>
  <dcterms:created xsi:type="dcterms:W3CDTF">2020-08-20T11:15:28Z</dcterms:created>
  <dcterms:modified xsi:type="dcterms:W3CDTF">2024-09-16T05:04:29Z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0x010100A0432652D8BF75408E2A29D99D363D9E</vt:lpwstr>
  </property>
</Properties>
</file>