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0"/>
  </p:notesMasterIdLst>
  <p:handoutMasterIdLst>
    <p:handoutMasterId r:id="rId21"/>
  </p:handoutMasterIdLst>
  <p:sldIdLst>
    <p:sldId id="263" r:id="rId2"/>
    <p:sldId id="262" r:id="rId3"/>
    <p:sldId id="266" r:id="rId4"/>
    <p:sldId id="265" r:id="rId5"/>
    <p:sldId id="269" r:id="rId6"/>
    <p:sldId id="268" r:id="rId7"/>
    <p:sldId id="273" r:id="rId8"/>
    <p:sldId id="274" r:id="rId9"/>
    <p:sldId id="270" r:id="rId10"/>
    <p:sldId id="271" r:id="rId11"/>
    <p:sldId id="276" r:id="rId12"/>
    <p:sldId id="277" r:id="rId13"/>
    <p:sldId id="278" r:id="rId14"/>
    <p:sldId id="279" r:id="rId15"/>
    <p:sldId id="281" r:id="rId16"/>
    <p:sldId id="272" r:id="rId17"/>
    <p:sldId id="275" r:id="rId18"/>
    <p:sldId id="280"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4" d="100"/>
          <a:sy n="74" d="100"/>
        </p:scale>
        <p:origin x="576" y="54"/>
      </p:cViewPr>
      <p:guideLst>
        <p:guide orient="horz" pos="2160"/>
        <p:guide pos="3840"/>
      </p:guideLst>
    </p:cSldViewPr>
  </p:slideViewPr>
  <p:notesTextViewPr>
    <p:cViewPr>
      <p:scale>
        <a:sx n="1" d="1"/>
        <a:sy n="1" d="1"/>
      </p:scale>
      <p:origin x="0" y="0"/>
    </p:cViewPr>
  </p:notesTextViewPr>
  <p:notesViewPr>
    <p:cSldViewPr snapToGrid="0">
      <p:cViewPr varScale="1">
        <p:scale>
          <a:sx n="51" d="100"/>
          <a:sy n="51" d="100"/>
        </p:scale>
        <p:origin x="2692" y="2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7280BD50-F72A-443A-8A7C-9A6A969C2F7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a:extLst>
              <a:ext uri="{FF2B5EF4-FFF2-40B4-BE49-F238E27FC236}">
                <a16:creationId xmlns:a16="http://schemas.microsoft.com/office/drawing/2014/main" xmlns="" id="{70149BFF-D5FE-41B9-B89E-346E6FC2BE4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089FD3E-56F1-4D93-A064-62BE23F429F1}" type="datetimeFigureOut">
              <a:rPr lang="en-IN" smtClean="0"/>
              <a:t>14-09-2024</a:t>
            </a:fld>
            <a:endParaRPr lang="en-IN"/>
          </a:p>
        </p:txBody>
      </p:sp>
      <p:sp>
        <p:nvSpPr>
          <p:cNvPr id="4" name="Footer Placeholder 3">
            <a:extLst>
              <a:ext uri="{FF2B5EF4-FFF2-40B4-BE49-F238E27FC236}">
                <a16:creationId xmlns:a16="http://schemas.microsoft.com/office/drawing/2014/main" xmlns="" id="{3A7AE4AE-8780-4C06-B105-E50A0CB1171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5" name="Slide Number Placeholder 4">
            <a:extLst>
              <a:ext uri="{FF2B5EF4-FFF2-40B4-BE49-F238E27FC236}">
                <a16:creationId xmlns:a16="http://schemas.microsoft.com/office/drawing/2014/main" xmlns="" id="{1F349081-626D-42D4-96E8-DBE21E03E4C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AEBE145-7B0B-4BFC-A728-545BF59A6F16}" type="slidenum">
              <a:rPr lang="en-IN" smtClean="0"/>
              <a:t>‹#›</a:t>
            </a:fld>
            <a:endParaRPr lang="en-IN"/>
          </a:p>
        </p:txBody>
      </p:sp>
    </p:spTree>
    <p:extLst>
      <p:ext uri="{BB962C8B-B14F-4D97-AF65-F5344CB8AC3E}">
        <p14:creationId xmlns:p14="http://schemas.microsoft.com/office/powerpoint/2010/main" val="27310479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0B86AA5-8483-44CB-A555-9041E2D72D7A}" type="datetimeFigureOut">
              <a:rPr lang="en-IN" smtClean="0"/>
              <a:t>14-09-2024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44A333-46EF-4665-ACD4-6848AE646224}" type="slidenum">
              <a:rPr lang="en-IN" smtClean="0"/>
              <a:t>‹#›</a:t>
            </a:fld>
            <a:endParaRPr lang="en-IN"/>
          </a:p>
        </p:txBody>
      </p:sp>
    </p:spTree>
    <p:extLst>
      <p:ext uri="{BB962C8B-B14F-4D97-AF65-F5344CB8AC3E}">
        <p14:creationId xmlns:p14="http://schemas.microsoft.com/office/powerpoint/2010/main" val="37667179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B83F5A9-95F2-43EF-9E60-8F67F9801873}" type="datetime1">
              <a:rPr lang="en-IN" smtClean="0"/>
              <a:t>14-09-2024</a:t>
            </a:fld>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8505814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4A8516E-EE0E-4FBC-A1C9-A350E01C9C88}" type="datetime1">
              <a:rPr lang="en-IN" smtClean="0"/>
              <a:t>14-09-2024</a:t>
            </a:fld>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20188601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9DEF3D5-C02A-4637-BB4A-3F9C3BE36746}" type="datetime1">
              <a:rPr lang="en-IN" smtClean="0"/>
              <a:t>14-09-2024</a:t>
            </a:fld>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12497416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89F80F1-5399-45AA-96D5-749BF276CB50}" type="datetime1">
              <a:rPr lang="en-IN" smtClean="0"/>
              <a:t>14-09-2024</a:t>
            </a:fld>
            <a:endParaRPr lang="en-IN"/>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6101797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5D4A2B1-08AA-4319-81A0-C8BB4360EADE}" type="datetime1">
              <a:rPr lang="en-IN" smtClean="0"/>
              <a:t>14-09-2024</a:t>
            </a:fld>
            <a:endParaRPr lang="en-IN"/>
          </a:p>
        </p:txBody>
      </p:sp>
      <p:sp>
        <p:nvSpPr>
          <p:cNvPr id="8" name="Footer Placeholder 7"/>
          <p:cNvSpPr>
            <a:spLocks noGrp="1"/>
          </p:cNvSpPr>
          <p:nvPr>
            <p:ph type="ftr" sz="quarter" idx="11"/>
          </p:nvPr>
        </p:nvSpPr>
        <p:spPr/>
        <p:txBody>
          <a:bodyPr/>
          <a:lstStyle/>
          <a:p>
            <a:r>
              <a:rPr lang="en-IN" smtClean="0"/>
              <a:t>RDP</a:t>
            </a:r>
            <a:endParaRPr lang="en-IN"/>
          </a:p>
        </p:txBody>
      </p:sp>
      <p:sp>
        <p:nvSpPr>
          <p:cNvPr id="9" name="Slide Number Placeholder 8"/>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42853839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1EFDB89-FACA-445B-814B-68EC939BC884}" type="datetime1">
              <a:rPr lang="en-IN" smtClean="0"/>
              <a:t>14-09-2024</a:t>
            </a:fld>
            <a:endParaRPr lang="en-IN"/>
          </a:p>
        </p:txBody>
      </p:sp>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29958239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5FA822D-FB1D-49B5-BA2C-2CB86EA67B85}" type="datetime1">
              <a:rPr lang="en-IN" smtClean="0"/>
              <a:t>14-09-2024</a:t>
            </a:fld>
            <a:endParaRPr lang="en-IN"/>
          </a:p>
        </p:txBody>
      </p:sp>
      <p:sp>
        <p:nvSpPr>
          <p:cNvPr id="3" name="Footer Placeholder 2"/>
          <p:cNvSpPr>
            <a:spLocks noGrp="1"/>
          </p:cNvSpPr>
          <p:nvPr>
            <p:ph type="ftr" sz="quarter" idx="11"/>
          </p:nvPr>
        </p:nvSpPr>
        <p:spPr/>
        <p:txBody>
          <a:bodyPr/>
          <a:lstStyle/>
          <a:p>
            <a:r>
              <a:rPr lang="en-IN" smtClean="0"/>
              <a:t>RDP</a:t>
            </a:r>
            <a:endParaRPr lang="en-IN"/>
          </a:p>
        </p:txBody>
      </p:sp>
      <p:sp>
        <p:nvSpPr>
          <p:cNvPr id="4" name="Slide Number Placeholder 3"/>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17778712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9987B49-78DA-4CED-A826-D231840DB391}" type="datetime1">
              <a:rPr lang="en-IN" smtClean="0"/>
              <a:t>14-09-2024</a:t>
            </a:fld>
            <a:endParaRPr lang="en-IN"/>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2252186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1F6E281-3298-4010-8760-C5AD93D331B0}" type="datetime1">
              <a:rPr lang="en-IN" smtClean="0"/>
              <a:t>14-09-2024</a:t>
            </a:fld>
            <a:endParaRPr lang="en-IN"/>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31822398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8600399-EF6D-4D42-811D-688193E584FE}" type="datetime1">
              <a:rPr lang="en-IN" smtClean="0"/>
              <a:t>14-09-2024</a:t>
            </a:fld>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38602667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45C5626-6FAC-45B3-958A-B78ABD0C1FF1}" type="datetime1">
              <a:rPr lang="en-IN" smtClean="0"/>
              <a:t>14-09-2024</a:t>
            </a:fld>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42042010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DFCC17-5EA2-48C5-BF7D-15B1F624A8BE}" type="datetime1">
              <a:rPr lang="en-IN" smtClean="0"/>
              <a:t>14-09-2024</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IN" smtClean="0"/>
              <a:t>RDP</a:t>
            </a:r>
            <a:endParaRPr lang="en-IN"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B54A7E-2395-4D35-824E-25842394C6F0}" type="slidenum">
              <a:rPr lang="en-IN" smtClean="0"/>
              <a:t>‹#›</a:t>
            </a:fld>
            <a:endParaRPr lang="en-IN"/>
          </a:p>
        </p:txBody>
      </p:sp>
      <p:sp>
        <p:nvSpPr>
          <p:cNvPr id="10" name="TextBox 9"/>
          <p:cNvSpPr txBox="1"/>
          <p:nvPr userDrawn="1"/>
        </p:nvSpPr>
        <p:spPr>
          <a:xfrm rot="20006977">
            <a:off x="1146736" y="2929365"/>
            <a:ext cx="9855200" cy="830997"/>
          </a:xfrm>
          <a:prstGeom prst="rect">
            <a:avLst/>
          </a:prstGeom>
          <a:noFill/>
        </p:spPr>
        <p:txBody>
          <a:bodyPr wrap="square" rtlCol="0">
            <a:spAutoFit/>
          </a:bodyPr>
          <a:lstStyle/>
          <a:p>
            <a:pPr algn="ctr"/>
            <a:r>
              <a:rPr lang="en-US" sz="4800" b="1" dirty="0" smtClean="0">
                <a:solidFill>
                  <a:schemeClr val="bg2"/>
                </a:solidFill>
                <a:latin typeface="Times New Roman" panose="02020603050405020304" pitchFamily="18" charset="0"/>
                <a:cs typeface="Times New Roman" panose="02020603050405020304" pitchFamily="18" charset="0"/>
              </a:rPr>
              <a:t>RESEARCH DOCTOR PHARMA </a:t>
            </a:r>
            <a:endParaRPr lang="en-US" sz="4800" b="1" dirty="0">
              <a:solidFill>
                <a:schemeClr val="bg2"/>
              </a:solidFill>
              <a:latin typeface="Times New Roman" panose="02020603050405020304" pitchFamily="18" charset="0"/>
              <a:cs typeface="Times New Roman" panose="02020603050405020304" pitchFamily="18" charset="0"/>
            </a:endParaRPr>
          </a:p>
        </p:txBody>
      </p:sp>
      <p:pic>
        <p:nvPicPr>
          <p:cNvPr id="11" name="Picture 2" descr="https://dranimeshdas.com/wp-content/uploads/2024/08/drugs.png"/>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072706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211016" y="6542088"/>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14-09-2024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598079" y="6557962"/>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18" name="TextBox 17">
            <a:extLst>
              <a:ext uri="{FF2B5EF4-FFF2-40B4-BE49-F238E27FC236}">
                <a16:creationId xmlns:a16="http://schemas.microsoft.com/office/drawing/2014/main" xmlns="" id="{D8957920-506D-4F31-9CB9-011BD525C6C5}"/>
              </a:ext>
            </a:extLst>
          </p:cNvPr>
          <p:cNvSpPr txBox="1"/>
          <p:nvPr/>
        </p:nvSpPr>
        <p:spPr>
          <a:xfrm>
            <a:off x="2133600" y="1002184"/>
            <a:ext cx="7848600" cy="954107"/>
          </a:xfrm>
          <a:prstGeom prst="rect">
            <a:avLst/>
          </a:prstGeom>
          <a:noFill/>
        </p:spPr>
        <p:txBody>
          <a:bodyPr wrap="square" rtlCol="0">
            <a:spAutoFit/>
          </a:bodyPr>
          <a:lstStyle/>
          <a:p>
            <a:pPr algn="ctr"/>
            <a:r>
              <a:rPr lang="en-IN" sz="2800" b="1" dirty="0">
                <a:latin typeface="Times New Roman" panose="02020603050405020304" pitchFamily="18" charset="0"/>
                <a:cs typeface="Times New Roman" panose="02020603050405020304" pitchFamily="18" charset="0"/>
              </a:rPr>
              <a:t>BIOSTATISTICS  AND RESEARCH METHODOLOGY </a:t>
            </a:r>
          </a:p>
        </p:txBody>
      </p:sp>
      <p:sp>
        <p:nvSpPr>
          <p:cNvPr id="20" name="TextBox 19">
            <a:extLst>
              <a:ext uri="{FF2B5EF4-FFF2-40B4-BE49-F238E27FC236}">
                <a16:creationId xmlns:a16="http://schemas.microsoft.com/office/drawing/2014/main" xmlns="" id="{E5D32C6D-EED6-45D3-B2F4-4A294908127E}"/>
              </a:ext>
            </a:extLst>
          </p:cNvPr>
          <p:cNvSpPr txBox="1"/>
          <p:nvPr/>
        </p:nvSpPr>
        <p:spPr>
          <a:xfrm>
            <a:off x="1986630" y="3541202"/>
            <a:ext cx="7848600" cy="954107"/>
          </a:xfrm>
          <a:prstGeom prst="rect">
            <a:avLst/>
          </a:prstGeom>
          <a:noFill/>
        </p:spPr>
        <p:txBody>
          <a:bodyPr wrap="square" rtlCol="0">
            <a:spAutoFit/>
          </a:bodyPr>
          <a:lstStyle/>
          <a:p>
            <a:pPr algn="ctr"/>
            <a:r>
              <a:rPr lang="en-IN" sz="2800" b="1" u="sng" dirty="0">
                <a:latin typeface="Times New Roman" panose="02020603050405020304" pitchFamily="18" charset="0"/>
                <a:cs typeface="Times New Roman" panose="02020603050405020304" pitchFamily="18" charset="0"/>
              </a:rPr>
              <a:t>INTRODUCTION TO RESEARCH AND BIOSTATISTICS  </a:t>
            </a: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1</a:t>
            </a:fld>
            <a:endParaRPr lang="en-IN"/>
          </a:p>
        </p:txBody>
      </p:sp>
    </p:spTree>
    <p:extLst>
      <p:ext uri="{BB962C8B-B14F-4D97-AF65-F5344CB8AC3E}">
        <p14:creationId xmlns:p14="http://schemas.microsoft.com/office/powerpoint/2010/main" val="40496831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14-09-2024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2</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IN" sz="2000" b="1" u="sng" dirty="0">
                <a:latin typeface="Times New Roman" panose="02020603050405020304" pitchFamily="18" charset="0"/>
                <a:cs typeface="Times New Roman" panose="02020603050405020304" pitchFamily="18" charset="0"/>
              </a:rPr>
              <a:t>RESEARCH </a:t>
            </a: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IN" sz="1600" dirty="0">
              <a:latin typeface="Times New Roman" panose="02020603050405020304" pitchFamily="18" charset="0"/>
              <a:cs typeface="Times New Roman" panose="02020603050405020304" pitchFamily="18" charset="0"/>
            </a:endParaRPr>
          </a:p>
          <a:p>
            <a:endParaRPr lang="en-IN" sz="1400" dirty="0">
              <a:latin typeface="Times New Roman" panose="02020603050405020304" pitchFamily="18" charset="0"/>
              <a:cs typeface="Times New Roman" panose="02020603050405020304" pitchFamily="18" charset="0"/>
            </a:endParaRPr>
          </a:p>
        </p:txBody>
      </p:sp>
      <p:sp>
        <p:nvSpPr>
          <p:cNvPr id="6" name="TextBox 5"/>
          <p:cNvSpPr txBox="1"/>
          <p:nvPr/>
        </p:nvSpPr>
        <p:spPr>
          <a:xfrm>
            <a:off x="836522" y="914399"/>
            <a:ext cx="10985679" cy="5509200"/>
          </a:xfrm>
          <a:prstGeom prst="rect">
            <a:avLst/>
          </a:prstGeom>
          <a:noFill/>
        </p:spPr>
        <p:txBody>
          <a:bodyPr wrap="square" rtlCol="0">
            <a:spAutoFit/>
          </a:bodyPr>
          <a:lstStyle/>
          <a:p>
            <a:pPr marL="285750" indent="-285750">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Research in common parlance refers to a search for knowledge. Once can also define research as a scientific and systematic search for pertinent information on a specific topic. In fact, research is an art of scientific investigation.</a:t>
            </a:r>
          </a:p>
          <a:p>
            <a:pPr marL="285750" indent="-285750">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Research is, thus, an original contribution to the existing stock of knowledge making for its advancement. It is the persuit of truth with the help of study, observation, comparison and experiment. In short, the search for knowledge through objective and systematic method of finding solution to a problem is research. The systematic approach concerning generalization and the</a:t>
            </a:r>
          </a:p>
          <a:p>
            <a:r>
              <a:rPr lang="en-US" sz="1600" dirty="0">
                <a:latin typeface="Times New Roman" panose="02020603050405020304" pitchFamily="18" charset="0"/>
                <a:cs typeface="Times New Roman" panose="02020603050405020304" pitchFamily="18" charset="0"/>
              </a:rPr>
              <a:t>     formulation of a theory is also research.</a:t>
            </a:r>
          </a:p>
          <a:p>
            <a:pPr marL="285750" indent="-285750">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en-US" sz="1600" u="sng" dirty="0">
                <a:latin typeface="Times New Roman" panose="02020603050405020304" pitchFamily="18" charset="0"/>
                <a:cs typeface="Times New Roman" panose="02020603050405020304" pitchFamily="18" charset="0"/>
              </a:rPr>
              <a:t> As such the term ‘research’ refers to the systematic method consisting of enunciating the problem, formulating a hypothesis, collecting the facts or data, analyzing  the facts and reaching certain conclusions either in the form of solutions(s) towards the concerned problem or in certain generalizations for some theoretical formulation.</a:t>
            </a:r>
          </a:p>
          <a:p>
            <a:pPr marL="285750" indent="-285750">
              <a:buFont typeface="Wingdings" panose="05000000000000000000" pitchFamily="2" charset="2"/>
              <a:buChar char="§"/>
            </a:pPr>
            <a:endParaRPr lang="en-US" sz="1600" u="sng"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The purpose of research is to discover answers to questions through the application of scientific procedures. The main aim of research is to find out the truth which is hidden and which has not been discovered as yet. </a:t>
            </a:r>
          </a:p>
          <a:p>
            <a:endParaRPr lang="en-US" sz="1600" dirty="0">
              <a:latin typeface="Times New Roman" panose="02020603050405020304" pitchFamily="18" charset="0"/>
              <a:cs typeface="Times New Roman" panose="02020603050405020304" pitchFamily="18" charset="0"/>
            </a:endParaRPr>
          </a:p>
          <a:p>
            <a:pPr marL="342900" indent="-342900">
              <a:buFont typeface="+mj-lt"/>
              <a:buAutoNum type="arabicPeriod"/>
            </a:pPr>
            <a:r>
              <a:rPr lang="en-US" sz="1600" dirty="0">
                <a:latin typeface="Times New Roman" panose="02020603050405020304" pitchFamily="18" charset="0"/>
                <a:cs typeface="Times New Roman" panose="02020603050405020304" pitchFamily="18" charset="0"/>
              </a:rPr>
              <a:t>To gain familiarity with a phenomenon or to achieve new insights into it (studies with this object in view are termed as exploratory or formulative research studies);</a:t>
            </a:r>
          </a:p>
          <a:p>
            <a:pPr marL="342900" indent="-342900">
              <a:buFont typeface="+mj-lt"/>
              <a:buAutoNum type="arabicPeriod"/>
            </a:pPr>
            <a:r>
              <a:rPr lang="en-US" sz="1600" dirty="0">
                <a:latin typeface="Times New Roman" panose="02020603050405020304" pitchFamily="18" charset="0"/>
                <a:cs typeface="Times New Roman" panose="02020603050405020304" pitchFamily="18" charset="0"/>
              </a:rPr>
              <a:t>To portray accurately the characteristics of a particular individual, situation or a group (studies with this object in view are known as descriptive research studies);</a:t>
            </a:r>
          </a:p>
          <a:p>
            <a:pPr marL="342900" indent="-342900">
              <a:buFont typeface="+mj-lt"/>
              <a:buAutoNum type="arabicPeriod"/>
            </a:pPr>
            <a:r>
              <a:rPr lang="en-US" sz="1600" dirty="0">
                <a:latin typeface="Times New Roman" panose="02020603050405020304" pitchFamily="18" charset="0"/>
                <a:cs typeface="Times New Roman" panose="02020603050405020304" pitchFamily="18" charset="0"/>
              </a:rPr>
              <a:t>To determine the frequency with which something occurs or with which it is associated with something else (studies with this object in view are known as diagnostic research studies);</a:t>
            </a:r>
          </a:p>
          <a:p>
            <a:pPr marL="342900" indent="-342900">
              <a:buFont typeface="+mj-lt"/>
              <a:buAutoNum type="arabicPeriod"/>
            </a:pPr>
            <a:r>
              <a:rPr lang="en-US" sz="1600" dirty="0">
                <a:latin typeface="Times New Roman" panose="02020603050405020304" pitchFamily="18" charset="0"/>
                <a:cs typeface="Times New Roman" panose="02020603050405020304" pitchFamily="18" charset="0"/>
              </a:rPr>
              <a:t>To test a hypothesis of a causal relationship between variables (such studies are known as hypothesis-testing research studies).</a:t>
            </a:r>
          </a:p>
        </p:txBody>
      </p:sp>
      <p:sp>
        <p:nvSpPr>
          <p:cNvPr id="5" name="Footer Placeholder 4"/>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2</a:t>
            </a:fld>
            <a:endParaRPr lang="en-IN"/>
          </a:p>
        </p:txBody>
      </p:sp>
    </p:spTree>
    <p:extLst>
      <p:ext uri="{BB962C8B-B14F-4D97-AF65-F5344CB8AC3E}">
        <p14:creationId xmlns:p14="http://schemas.microsoft.com/office/powerpoint/2010/main" val="15239263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3</a:t>
            </a:fld>
            <a:endParaRPr lang="en-IN"/>
          </a:p>
        </p:txBody>
      </p:sp>
      <p:sp>
        <p:nvSpPr>
          <p:cNvPr id="7" name="TextBox 6"/>
          <p:cNvSpPr txBox="1"/>
          <p:nvPr/>
        </p:nvSpPr>
        <p:spPr>
          <a:xfrm>
            <a:off x="1159099" y="425003"/>
            <a:ext cx="10599312" cy="1815882"/>
          </a:xfrm>
          <a:prstGeom prst="rect">
            <a:avLst/>
          </a:prstGeom>
          <a:noFill/>
        </p:spPr>
        <p:txBody>
          <a:bodyPr wrap="square" rtlCol="0">
            <a:spAutoFit/>
          </a:bodyPr>
          <a:lstStyle/>
          <a:p>
            <a:pPr marL="342900" indent="-342900">
              <a:buFont typeface="+mj-lt"/>
              <a:buAutoNum type="arabicPeriod" startAt="5"/>
            </a:pPr>
            <a:r>
              <a:rPr lang="en-US" sz="1600" dirty="0">
                <a:latin typeface="Times New Roman" panose="02020603050405020304" pitchFamily="18" charset="0"/>
                <a:cs typeface="Times New Roman" panose="02020603050405020304" pitchFamily="18" charset="0"/>
              </a:rPr>
              <a:t>Identify relevant problems and gaps in Pharmacotherapeutics knowledge.</a:t>
            </a:r>
          </a:p>
          <a:p>
            <a:pPr marL="342900" indent="-342900">
              <a:buFont typeface="+mj-lt"/>
              <a:buAutoNum type="arabicPeriod" startAt="5"/>
            </a:pPr>
            <a:r>
              <a:rPr lang="en-US" sz="1600" dirty="0">
                <a:latin typeface="Times New Roman" panose="02020603050405020304" pitchFamily="18" charset="0"/>
                <a:cs typeface="Times New Roman" panose="02020603050405020304" pitchFamily="18" charset="0"/>
              </a:rPr>
              <a:t>Generate a research hypothesis and Design a study to test the hypothesis.</a:t>
            </a:r>
          </a:p>
          <a:p>
            <a:pPr marL="342900" indent="-342900">
              <a:buFont typeface="+mj-lt"/>
              <a:buAutoNum type="arabicPeriod" startAt="5"/>
            </a:pPr>
            <a:r>
              <a:rPr lang="en-US" sz="1600" dirty="0">
                <a:latin typeface="Times New Roman" panose="02020603050405020304" pitchFamily="18" charset="0"/>
                <a:cs typeface="Times New Roman" panose="02020603050405020304" pitchFamily="18" charset="0"/>
              </a:rPr>
              <a:t>Analyze data results using appropriate statistical tests.</a:t>
            </a:r>
          </a:p>
          <a:p>
            <a:pPr marL="342900" indent="-342900">
              <a:buFont typeface="+mj-lt"/>
              <a:buAutoNum type="arabicPeriod" startAt="5"/>
            </a:pPr>
            <a:r>
              <a:rPr lang="en-US" sz="1600" dirty="0">
                <a:latin typeface="Times New Roman" panose="02020603050405020304" pitchFamily="18" charset="0"/>
                <a:cs typeface="Times New Roman" panose="02020603050405020304" pitchFamily="18" charset="0"/>
              </a:rPr>
              <a:t>Interpret and apply results of research study to practice.</a:t>
            </a:r>
          </a:p>
          <a:p>
            <a:pPr marL="342900" indent="-342900">
              <a:buFont typeface="+mj-lt"/>
              <a:buAutoNum type="arabicPeriod" startAt="5"/>
            </a:pPr>
            <a:r>
              <a:rPr lang="en-US" sz="1600" dirty="0">
                <a:latin typeface="Times New Roman" panose="02020603050405020304" pitchFamily="18" charset="0"/>
                <a:cs typeface="Times New Roman" panose="02020603050405020304" pitchFamily="18" charset="0"/>
              </a:rPr>
              <a:t>Effectively communicate research and clinical findings to pharmacy, medical, and basic science audiences.</a:t>
            </a:r>
          </a:p>
          <a:p>
            <a:pPr marL="342900" indent="-342900">
              <a:buFont typeface="+mj-lt"/>
              <a:buAutoNum type="arabicPeriod" startAt="5"/>
            </a:pPr>
            <a:r>
              <a:rPr lang="en-US" sz="1600" dirty="0">
                <a:latin typeface="Times New Roman" panose="02020603050405020304" pitchFamily="18" charset="0"/>
                <a:cs typeface="Times New Roman" panose="02020603050405020304" pitchFamily="18" charset="0"/>
              </a:rPr>
              <a:t>Interpret and effectively communicate research and clinical findings to patients and caregivers.</a:t>
            </a:r>
          </a:p>
          <a:p>
            <a:pPr marL="342900" indent="-342900">
              <a:buFont typeface="+mj-lt"/>
              <a:buAutoNum type="arabicPeriod" startAt="5"/>
            </a:pPr>
            <a:r>
              <a:rPr lang="en-US" sz="1600" dirty="0">
                <a:latin typeface="Times New Roman" panose="02020603050405020304" pitchFamily="18" charset="0"/>
                <a:cs typeface="Times New Roman" panose="02020603050405020304" pitchFamily="18" charset="0"/>
              </a:rPr>
              <a:t>Apply regulatory and ethical principles when conducting research, or when using the research results.</a:t>
            </a:r>
          </a:p>
        </p:txBody>
      </p:sp>
      <p:pic>
        <p:nvPicPr>
          <p:cNvPr id="8" name="Picture 7"/>
          <p:cNvPicPr>
            <a:picLocks noChangeAspect="1"/>
          </p:cNvPicPr>
          <p:nvPr/>
        </p:nvPicPr>
        <p:blipFill>
          <a:blip r:embed="rId2"/>
          <a:stretch>
            <a:fillRect/>
          </a:stretch>
        </p:blipFill>
        <p:spPr>
          <a:xfrm>
            <a:off x="3638170" y="2377410"/>
            <a:ext cx="4743830" cy="3978940"/>
          </a:xfrm>
          <a:prstGeom prst="rect">
            <a:avLst/>
          </a:prstGeom>
        </p:spPr>
      </p:pic>
    </p:spTree>
    <p:extLst>
      <p:ext uri="{BB962C8B-B14F-4D97-AF65-F5344CB8AC3E}">
        <p14:creationId xmlns:p14="http://schemas.microsoft.com/office/powerpoint/2010/main" val="21597823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4</a:t>
            </a:fld>
            <a:endParaRPr lang="en-IN"/>
          </a:p>
        </p:txBody>
      </p:sp>
      <p:sp>
        <p:nvSpPr>
          <p:cNvPr id="7" name="TextBox 6"/>
          <p:cNvSpPr txBox="1"/>
          <p:nvPr/>
        </p:nvSpPr>
        <p:spPr>
          <a:xfrm>
            <a:off x="1094704" y="360609"/>
            <a:ext cx="10934163" cy="6247864"/>
          </a:xfrm>
          <a:prstGeom prst="rect">
            <a:avLst/>
          </a:prstGeom>
          <a:noFill/>
        </p:spPr>
        <p:txBody>
          <a:bodyPr wrap="square" rtlCol="0">
            <a:spAutoFit/>
          </a:bodyPr>
          <a:lstStyle/>
          <a:p>
            <a:pPr marL="285750" indent="-28575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The research opportunities include lab-based pharmaceutical sciences and basic science research in drug discovery and development; clinical and translational research that applies new discoveries in clinical and community settings; and research that advances the practice of pharmacy and improves education to make meaningful health care interventions to enhance patient care.</a:t>
            </a:r>
          </a:p>
          <a:p>
            <a:pPr marL="285750" indent="-285750" algn="just">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Most hospital pharmacists need to work on and design new projects, Doing research has helps  develop and become more competent in project design, data collection, and projecting outcomes. These are skills that can really further my career as a pharmacist</a:t>
            </a:r>
          </a:p>
          <a:p>
            <a:pPr marL="285750" indent="-285750" algn="just">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“Once you’re involved in research and in generating new knowledge, you get a knack for asking the right questions, Student  also get familiar with primary literature and methods. A Pharm D student might end up running clinical trials or collaborating with researchers to oversee applications of new drugs.</a:t>
            </a:r>
          </a:p>
          <a:p>
            <a:pPr marL="285750" indent="-285750" algn="just">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Working on pharmaceutical sciences research, while introducing students to a possible career path, also helps Pharm D students understand the connection between drug development and delivery and their role as pharmacists. As the field is becoming increasingly complex, it’s important for today’s pharmacists to have that scientific context. But pharmaceutical sciences is just one piece of the research pie.</a:t>
            </a:r>
          </a:p>
          <a:p>
            <a:pPr marL="285750" indent="-285750" algn="just">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One  can know so many things, but knowing how to communicate them is different. It’s good for pharmacists to understand and have an appreciation for how difficult it is to find and isolate products that hold potential for drug development, but that research also involved learning how to communicate the results and methods</a:t>
            </a:r>
          </a:p>
          <a:p>
            <a:pPr algn="just"/>
            <a:endParaRPr lang="en-US" sz="1600" dirty="0">
              <a:latin typeface="Times New Roman" panose="02020603050405020304" pitchFamily="18" charset="0"/>
              <a:cs typeface="Times New Roman" panose="02020603050405020304" pitchFamily="18" charset="0"/>
            </a:endParaRPr>
          </a:p>
          <a:p>
            <a:pPr algn="just"/>
            <a:endParaRPr lang="en-US" sz="1600" dirty="0">
              <a:latin typeface="Times New Roman" panose="02020603050405020304" pitchFamily="18" charset="0"/>
              <a:cs typeface="Times New Roman" panose="02020603050405020304" pitchFamily="18" charset="0"/>
            </a:endParaRPr>
          </a:p>
          <a:p>
            <a:pPr algn="just"/>
            <a:endParaRPr lang="en-US" sz="1600" dirty="0">
              <a:latin typeface="Times New Roman" panose="02020603050405020304" pitchFamily="18" charset="0"/>
              <a:cs typeface="Times New Roman" panose="02020603050405020304" pitchFamily="18" charset="0"/>
            </a:endParaRPr>
          </a:p>
          <a:p>
            <a:pPr algn="just"/>
            <a:endParaRPr lang="en-US"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771265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5</a:t>
            </a:fld>
            <a:endParaRPr lang="en-IN"/>
          </a:p>
        </p:txBody>
      </p:sp>
      <p:pic>
        <p:nvPicPr>
          <p:cNvPr id="7" name="Picture 6"/>
          <p:cNvPicPr>
            <a:picLocks noChangeAspect="1"/>
          </p:cNvPicPr>
          <p:nvPr/>
        </p:nvPicPr>
        <p:blipFill rotWithShape="1">
          <a:blip r:embed="rId2"/>
          <a:srcRect l="26298" t="25440" r="6491" b="7130"/>
          <a:stretch/>
        </p:blipFill>
        <p:spPr>
          <a:xfrm>
            <a:off x="1066799" y="399245"/>
            <a:ext cx="10099184" cy="5696596"/>
          </a:xfrm>
          <a:prstGeom prst="rect">
            <a:avLst/>
          </a:prstGeom>
        </p:spPr>
      </p:pic>
    </p:spTree>
    <p:extLst>
      <p:ext uri="{BB962C8B-B14F-4D97-AF65-F5344CB8AC3E}">
        <p14:creationId xmlns:p14="http://schemas.microsoft.com/office/powerpoint/2010/main" val="12444554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4038600" y="6343471"/>
            <a:ext cx="4114800" cy="365125"/>
          </a:xfrm>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6</a:t>
            </a:fld>
            <a:endParaRPr lang="en-IN"/>
          </a:p>
        </p:txBody>
      </p:sp>
      <p:pic>
        <p:nvPicPr>
          <p:cNvPr id="7" name="Picture 6"/>
          <p:cNvPicPr>
            <a:picLocks noChangeAspect="1"/>
          </p:cNvPicPr>
          <p:nvPr/>
        </p:nvPicPr>
        <p:blipFill rotWithShape="1">
          <a:blip r:embed="rId2"/>
          <a:srcRect l="27003" t="25528" r="8460" b="15141"/>
          <a:stretch/>
        </p:blipFill>
        <p:spPr>
          <a:xfrm>
            <a:off x="1098996" y="425002"/>
            <a:ext cx="10714307" cy="5537916"/>
          </a:xfrm>
          <a:prstGeom prst="rect">
            <a:avLst/>
          </a:prstGeom>
        </p:spPr>
      </p:pic>
    </p:spTree>
    <p:extLst>
      <p:ext uri="{BB962C8B-B14F-4D97-AF65-F5344CB8AC3E}">
        <p14:creationId xmlns:p14="http://schemas.microsoft.com/office/powerpoint/2010/main" val="21775703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7</a:t>
            </a:fld>
            <a:endParaRPr lang="en-IN"/>
          </a:p>
        </p:txBody>
      </p:sp>
      <p:sp>
        <p:nvSpPr>
          <p:cNvPr id="8" name="TextBox 7"/>
          <p:cNvSpPr txBox="1"/>
          <p:nvPr/>
        </p:nvSpPr>
        <p:spPr>
          <a:xfrm>
            <a:off x="1275008" y="688454"/>
            <a:ext cx="10078792" cy="1415772"/>
          </a:xfrm>
          <a:prstGeom prst="rect">
            <a:avLst/>
          </a:prstGeom>
          <a:noFill/>
        </p:spPr>
        <p:txBody>
          <a:bodyPr wrap="square" rtlCol="0">
            <a:spAutoFit/>
          </a:bodyPr>
          <a:lstStyle/>
          <a:p>
            <a:r>
              <a:rPr lang="en-US" sz="2000" b="1" dirty="0">
                <a:latin typeface="Times New Roman" panose="02020603050405020304" pitchFamily="18" charset="0"/>
                <a:cs typeface="Times New Roman" panose="02020603050405020304" pitchFamily="18" charset="0"/>
              </a:rPr>
              <a:t>BIOSTATISTICS </a:t>
            </a:r>
          </a:p>
          <a:p>
            <a:endParaRPr lang="en-US"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Biostatistics is a branch of Statistics which deals with the data related to Medical Science, Public Health, Medical Research, Epidemiology and so on. In simpler words, when we apply Statistics in Biological Science – it is called Biostatistics.</a:t>
            </a:r>
          </a:p>
        </p:txBody>
      </p:sp>
      <p:sp>
        <p:nvSpPr>
          <p:cNvPr id="9" name="TextBox 8"/>
          <p:cNvSpPr txBox="1"/>
          <p:nvPr/>
        </p:nvSpPr>
        <p:spPr>
          <a:xfrm>
            <a:off x="1073239" y="2329117"/>
            <a:ext cx="10045522" cy="3293209"/>
          </a:xfrm>
          <a:prstGeom prst="rect">
            <a:avLst/>
          </a:prstGeom>
          <a:noFill/>
        </p:spPr>
        <p:txBody>
          <a:bodyPr wrap="square" rtlCol="0">
            <a:spAutoFit/>
          </a:bodyPr>
          <a:lstStyle/>
          <a:p>
            <a:pPr marL="285750" indent="-285750">
              <a:buFont typeface="Wingdings" panose="05000000000000000000" pitchFamily="2" charset="2"/>
              <a:buChar char="ü"/>
            </a:pPr>
            <a:r>
              <a:rPr lang="en-US" sz="1600" dirty="0">
                <a:latin typeface="Times New Roman" panose="02020603050405020304" pitchFamily="18" charset="0"/>
                <a:cs typeface="Times New Roman" panose="02020603050405020304" pitchFamily="18" charset="0"/>
              </a:rPr>
              <a:t>Biostatistics is the application of scientific and quantitative procedures, which are used in descriptive and inferential statistics, for evaluating the quality of evidence in biological sciences. It deals with the statistical processes and methods applied to the analysis of biological phenomena.</a:t>
            </a:r>
          </a:p>
          <a:p>
            <a:pPr marL="285750" indent="-285750">
              <a:buFont typeface="Wingdings" panose="05000000000000000000" pitchFamily="2" charset="2"/>
              <a:buChar char="ü"/>
            </a:pPr>
            <a:endParaRPr lang="en-US" sz="16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ü"/>
            </a:pPr>
            <a:r>
              <a:rPr lang="en-US" sz="1600" dirty="0">
                <a:latin typeface="Times New Roman" panose="02020603050405020304" pitchFamily="18" charset="0"/>
                <a:cs typeface="Times New Roman" panose="02020603050405020304" pitchFamily="18" charset="0"/>
              </a:rPr>
              <a:t>Statistical processes and methods applied to the collection, analysis, and interpretation of biological data and especially data relating to human biology, health, and medicine.</a:t>
            </a:r>
          </a:p>
          <a:p>
            <a:pPr marL="285750" indent="-285750">
              <a:buFont typeface="Wingdings" panose="05000000000000000000" pitchFamily="2" charset="2"/>
              <a:buChar char="ü"/>
            </a:pPr>
            <a:endParaRPr lang="en-US" sz="16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ü"/>
            </a:pPr>
            <a:r>
              <a:rPr lang="en-US" sz="1600" dirty="0">
                <a:latin typeface="Times New Roman" panose="02020603050405020304" pitchFamily="18" charset="0"/>
                <a:cs typeface="Times New Roman" panose="02020603050405020304" pitchFamily="18" charset="0"/>
              </a:rPr>
              <a:t>Biostatistics is the application of statistical reasoning to the life sciences, and it is the key to unlocking the data gathered by researchers and the evidence presented in the scientific literature. In this course, we'll focus on the use of statistical measurement methods within the world of public health research. </a:t>
            </a:r>
          </a:p>
          <a:p>
            <a:pPr marL="285750" indent="-285750">
              <a:buFont typeface="Wingdings" panose="05000000000000000000" pitchFamily="2" charset="2"/>
              <a:buChar char="ü"/>
            </a:pPr>
            <a:endParaRPr lang="en-US" sz="16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ü"/>
            </a:pPr>
            <a:r>
              <a:rPr lang="en-US" sz="1600" dirty="0">
                <a:latin typeface="Times New Roman" panose="02020603050405020304" pitchFamily="18" charset="0"/>
                <a:cs typeface="Times New Roman" panose="02020603050405020304" pitchFamily="18" charset="0"/>
              </a:rPr>
              <a:t>Along the way, you'll be introduced to a variety of methods and measures, and you'll practice interpreting data and performing calculations on real data from published studies.</a:t>
            </a:r>
          </a:p>
        </p:txBody>
      </p:sp>
    </p:spTree>
    <p:extLst>
      <p:ext uri="{BB962C8B-B14F-4D97-AF65-F5344CB8AC3E}">
        <p14:creationId xmlns:p14="http://schemas.microsoft.com/office/powerpoint/2010/main" val="1670460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8</a:t>
            </a:fld>
            <a:endParaRPr lang="en-IN"/>
          </a:p>
        </p:txBody>
      </p:sp>
      <p:pic>
        <p:nvPicPr>
          <p:cNvPr id="7" name="Picture 6"/>
          <p:cNvPicPr>
            <a:picLocks noChangeAspect="1"/>
          </p:cNvPicPr>
          <p:nvPr/>
        </p:nvPicPr>
        <p:blipFill>
          <a:blip r:embed="rId2"/>
          <a:stretch>
            <a:fillRect/>
          </a:stretch>
        </p:blipFill>
        <p:spPr>
          <a:xfrm>
            <a:off x="1971748" y="525378"/>
            <a:ext cx="7751802" cy="5732424"/>
          </a:xfrm>
          <a:prstGeom prst="rect">
            <a:avLst/>
          </a:prstGeom>
        </p:spPr>
      </p:pic>
    </p:spTree>
    <p:extLst>
      <p:ext uri="{BB962C8B-B14F-4D97-AF65-F5344CB8AC3E}">
        <p14:creationId xmlns:p14="http://schemas.microsoft.com/office/powerpoint/2010/main" val="14711514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9</a:t>
            </a:fld>
            <a:endParaRPr lang="en-IN"/>
          </a:p>
        </p:txBody>
      </p:sp>
      <p:pic>
        <p:nvPicPr>
          <p:cNvPr id="8" name="Picture 7"/>
          <p:cNvPicPr>
            <a:picLocks noChangeAspect="1"/>
          </p:cNvPicPr>
          <p:nvPr/>
        </p:nvPicPr>
        <p:blipFill>
          <a:blip r:embed="rId2"/>
          <a:stretch>
            <a:fillRect/>
          </a:stretch>
        </p:blipFill>
        <p:spPr>
          <a:xfrm>
            <a:off x="516229" y="2192265"/>
            <a:ext cx="5715000" cy="3936777"/>
          </a:xfrm>
          <a:prstGeom prst="rect">
            <a:avLst/>
          </a:prstGeom>
        </p:spPr>
      </p:pic>
      <p:sp>
        <p:nvSpPr>
          <p:cNvPr id="9" name="TextBox 8"/>
          <p:cNvSpPr txBox="1"/>
          <p:nvPr/>
        </p:nvSpPr>
        <p:spPr>
          <a:xfrm>
            <a:off x="7260465" y="2780210"/>
            <a:ext cx="4855335" cy="2308324"/>
          </a:xfrm>
          <a:prstGeom prst="rect">
            <a:avLst/>
          </a:prstGeom>
          <a:noFill/>
        </p:spPr>
        <p:txBody>
          <a:bodyPr wrap="square" rtlCol="0">
            <a:spAutoFit/>
          </a:bodyPr>
          <a:lstStyle/>
          <a:p>
            <a:pPr algn="l"/>
            <a:r>
              <a:rPr lang="en-US" sz="1600" b="1" dirty="0">
                <a:latin typeface="Times New Roman" panose="02020603050405020304" pitchFamily="18" charset="0"/>
                <a:cs typeface="Times New Roman" panose="02020603050405020304" pitchFamily="18" charset="0"/>
              </a:rPr>
              <a:t>What to Focus in Biostatics </a:t>
            </a:r>
          </a:p>
          <a:p>
            <a:pPr algn="l"/>
            <a:endParaRPr lang="en-US" sz="1600" dirty="0">
              <a:latin typeface="Times New Roman" panose="02020603050405020304" pitchFamily="18" charset="0"/>
              <a:cs typeface="Times New Roman" panose="02020603050405020304" pitchFamily="18" charset="0"/>
            </a:endParaRPr>
          </a:p>
          <a:p>
            <a:pPr marL="285750" indent="-285750" algn="l">
              <a:buFont typeface="Wingdings" panose="05000000000000000000" pitchFamily="2" charset="2"/>
              <a:buChar char="ü"/>
            </a:pPr>
            <a:r>
              <a:rPr lang="en-US" sz="1600" dirty="0">
                <a:latin typeface="Times New Roman" panose="02020603050405020304" pitchFamily="18" charset="0"/>
                <a:cs typeface="Times New Roman" panose="02020603050405020304" pitchFamily="18" charset="0"/>
              </a:rPr>
              <a:t> DATA</a:t>
            </a:r>
          </a:p>
          <a:p>
            <a:pPr marL="285750" indent="-285750" algn="l">
              <a:buFont typeface="Wingdings" panose="05000000000000000000" pitchFamily="2" charset="2"/>
              <a:buChar char="ü"/>
            </a:pPr>
            <a:endParaRPr lang="en-US" sz="1600" dirty="0">
              <a:latin typeface="Times New Roman" panose="02020603050405020304" pitchFamily="18" charset="0"/>
              <a:cs typeface="Times New Roman" panose="02020603050405020304" pitchFamily="18" charset="0"/>
            </a:endParaRPr>
          </a:p>
          <a:p>
            <a:pPr marL="285750" indent="-285750" algn="l">
              <a:buFont typeface="Wingdings" panose="05000000000000000000" pitchFamily="2" charset="2"/>
              <a:buChar char="ü"/>
            </a:pPr>
            <a:r>
              <a:rPr lang="en-US" sz="1600" dirty="0">
                <a:latin typeface="Times New Roman" panose="02020603050405020304" pitchFamily="18" charset="0"/>
                <a:cs typeface="Times New Roman" panose="02020603050405020304" pitchFamily="18" charset="0"/>
              </a:rPr>
              <a:t>SAMPLING </a:t>
            </a:r>
          </a:p>
          <a:p>
            <a:pPr marL="285750" indent="-285750" algn="l">
              <a:buFont typeface="Wingdings" panose="05000000000000000000" pitchFamily="2" charset="2"/>
              <a:buChar char="ü"/>
            </a:pPr>
            <a:endParaRPr lang="en-US" sz="1600" dirty="0">
              <a:latin typeface="Times New Roman" panose="02020603050405020304" pitchFamily="18" charset="0"/>
              <a:cs typeface="Times New Roman" panose="02020603050405020304" pitchFamily="18" charset="0"/>
            </a:endParaRPr>
          </a:p>
          <a:p>
            <a:pPr marL="285750" indent="-285750" algn="l">
              <a:buFont typeface="Wingdings" panose="05000000000000000000" pitchFamily="2" charset="2"/>
              <a:buChar char="ü"/>
            </a:pPr>
            <a:r>
              <a:rPr lang="en-US" sz="1600" dirty="0">
                <a:latin typeface="Times New Roman" panose="02020603050405020304" pitchFamily="18" charset="0"/>
                <a:cs typeface="Times New Roman" panose="02020603050405020304" pitchFamily="18" charset="0"/>
              </a:rPr>
              <a:t>HYPOTHESIS</a:t>
            </a:r>
          </a:p>
          <a:p>
            <a:pPr marL="285750" indent="-285750" algn="l">
              <a:buFont typeface="Wingdings" panose="05000000000000000000" pitchFamily="2" charset="2"/>
              <a:buChar char="ü"/>
            </a:pPr>
            <a:endParaRPr lang="en-US" sz="1600" dirty="0">
              <a:latin typeface="Times New Roman" panose="02020603050405020304" pitchFamily="18" charset="0"/>
              <a:cs typeface="Times New Roman" panose="02020603050405020304" pitchFamily="18" charset="0"/>
            </a:endParaRPr>
          </a:p>
          <a:p>
            <a:pPr marL="285750" indent="-285750" algn="l">
              <a:buFont typeface="Wingdings" panose="05000000000000000000" pitchFamily="2" charset="2"/>
              <a:buChar char="ü"/>
            </a:pPr>
            <a:r>
              <a:rPr lang="en-US" sz="1600" dirty="0">
                <a:latin typeface="Times New Roman" panose="02020603050405020304" pitchFamily="18" charset="0"/>
                <a:cs typeface="Times New Roman" panose="02020603050405020304" pitchFamily="18" charset="0"/>
              </a:rPr>
              <a:t> MEASUREMENT OF SYSTEM ANALYSIS </a:t>
            </a:r>
          </a:p>
        </p:txBody>
      </p:sp>
      <p:sp>
        <p:nvSpPr>
          <p:cNvPr id="2" name="TextBox 1"/>
          <p:cNvSpPr txBox="1"/>
          <p:nvPr/>
        </p:nvSpPr>
        <p:spPr>
          <a:xfrm>
            <a:off x="1146220" y="283335"/>
            <a:ext cx="9994005" cy="1569660"/>
          </a:xfrm>
          <a:prstGeom prst="rect">
            <a:avLst/>
          </a:prstGeom>
          <a:noFill/>
        </p:spPr>
        <p:txBody>
          <a:bodyPr wrap="square" rtlCol="0">
            <a:spAutoFit/>
          </a:bodyPr>
          <a:lstStyle/>
          <a:p>
            <a:pPr marL="342900" indent="-342900">
              <a:buFont typeface="+mj-lt"/>
              <a:buAutoNum type="arabicPeriod" startAt="9"/>
            </a:pPr>
            <a:r>
              <a:rPr lang="en-US" sz="1600" dirty="0">
                <a:latin typeface="Times New Roman" panose="02020603050405020304" pitchFamily="18" charset="0"/>
                <a:cs typeface="Times New Roman" panose="02020603050405020304" pitchFamily="18" charset="0"/>
              </a:rPr>
              <a:t>Describe basic terms in biostatistics related to types of data studied, measures of central tendency, and descriptors of population distribution variability</a:t>
            </a:r>
          </a:p>
          <a:p>
            <a:pPr marL="342900" indent="-342900">
              <a:buFont typeface="+mj-lt"/>
              <a:buAutoNum type="arabicPeriod" startAt="9"/>
            </a:pPr>
            <a:r>
              <a:rPr lang="en-US" sz="1600" dirty="0">
                <a:latin typeface="Times New Roman" panose="02020603050405020304" pitchFamily="18" charset="0"/>
                <a:cs typeface="Times New Roman" panose="02020603050405020304" pitchFamily="18" charset="0"/>
              </a:rPr>
              <a:t> Compare and contrast different statistical tests to determine significance and apply them to a given clinical trial</a:t>
            </a:r>
          </a:p>
          <a:p>
            <a:pPr marL="342900" indent="-342900">
              <a:buFont typeface="+mj-lt"/>
              <a:buAutoNum type="arabicPeriod" startAt="9"/>
            </a:pPr>
            <a:r>
              <a:rPr lang="en-US" sz="1600" dirty="0">
                <a:latin typeface="Times New Roman" panose="02020603050405020304" pitchFamily="18" charset="0"/>
                <a:cs typeface="Times New Roman" panose="02020603050405020304" pitchFamily="18" charset="0"/>
              </a:rPr>
              <a:t> Discuss study designs and the level of evidence each design can achieve</a:t>
            </a:r>
          </a:p>
          <a:p>
            <a:pPr marL="342900" indent="-342900">
              <a:buFont typeface="+mj-lt"/>
              <a:buAutoNum type="arabicPeriod" startAt="9"/>
            </a:pPr>
            <a:r>
              <a:rPr lang="en-US" sz="1600" dirty="0">
                <a:latin typeface="Times New Roman" panose="02020603050405020304" pitchFamily="18" charset="0"/>
                <a:cs typeface="Times New Roman" panose="02020603050405020304" pitchFamily="18" charset="0"/>
              </a:rPr>
              <a:t> Appraise the results of a biomedical study and its applicability to practice including bias and confounding, internal and external validity, and numbers needed to treat/harm.</a:t>
            </a:r>
          </a:p>
        </p:txBody>
      </p:sp>
    </p:spTree>
    <p:extLst>
      <p:ext uri="{BB962C8B-B14F-4D97-AF65-F5344CB8AC3E}">
        <p14:creationId xmlns:p14="http://schemas.microsoft.com/office/powerpoint/2010/main" val="1728387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10</a:t>
            </a:fld>
            <a:endParaRPr lang="en-IN"/>
          </a:p>
        </p:txBody>
      </p:sp>
      <p:sp>
        <p:nvSpPr>
          <p:cNvPr id="7" name="TextBox 6"/>
          <p:cNvSpPr txBox="1"/>
          <p:nvPr/>
        </p:nvSpPr>
        <p:spPr>
          <a:xfrm>
            <a:off x="978794" y="227390"/>
            <a:ext cx="10715223" cy="6309420"/>
          </a:xfrm>
          <a:prstGeom prst="rect">
            <a:avLst/>
          </a:prstGeom>
          <a:noFill/>
        </p:spPr>
        <p:txBody>
          <a:bodyPr wrap="square" rtlCol="0">
            <a:spAutoFit/>
          </a:bodyPr>
          <a:lstStyle/>
          <a:p>
            <a:pPr marL="285750" indent="-285750">
              <a:buFont typeface="Wingdings" panose="05000000000000000000" pitchFamily="2" charset="2"/>
              <a:buChar char="ü"/>
            </a:pPr>
            <a:r>
              <a:rPr lang="en-US" sz="1600" b="1" dirty="0">
                <a:latin typeface="Times New Roman" panose="02020603050405020304" pitchFamily="18" charset="0"/>
                <a:cs typeface="Times New Roman" panose="02020603050405020304" pitchFamily="18" charset="0"/>
              </a:rPr>
              <a:t>Data</a:t>
            </a:r>
            <a:r>
              <a:rPr lang="en-US" sz="1600" dirty="0">
                <a:latin typeface="Times New Roman" panose="02020603050405020304" pitchFamily="18" charset="0"/>
                <a:cs typeface="Times New Roman" panose="02020603050405020304" pitchFamily="18" charset="0"/>
              </a:rPr>
              <a:t> are the first thing which pops out on the head when we talk about any kind of analysis. Since we are dealing with data for analysis, we should know the basic concepts of it. Data are the actual pieces of information that we collect through our process or experiment. It can be categorized into categorical and numerical data. Categorical data are defined in categories or groups.</a:t>
            </a:r>
          </a:p>
          <a:p>
            <a:endParaRPr lang="en-US" sz="16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ü"/>
            </a:pPr>
            <a:r>
              <a:rPr lang="en-US" sz="1600" b="1" dirty="0">
                <a:latin typeface="Times New Roman" panose="02020603050405020304" pitchFamily="18" charset="0"/>
                <a:cs typeface="Times New Roman" panose="02020603050405020304" pitchFamily="18" charset="0"/>
              </a:rPr>
              <a:t>Sampling</a:t>
            </a:r>
            <a:r>
              <a:rPr lang="en-US" sz="1600" dirty="0">
                <a:latin typeface="Times New Roman" panose="02020603050405020304" pitchFamily="18" charset="0"/>
                <a:cs typeface="Times New Roman" panose="02020603050405020304" pitchFamily="18" charset="0"/>
              </a:rPr>
              <a:t> is a method used in Statistical Analysis of a data where a specific number of samples are taken from a population for a study.</a:t>
            </a:r>
          </a:p>
          <a:p>
            <a:pPr marL="285750" indent="-285750">
              <a:buFont typeface="Wingdings" panose="05000000000000000000" pitchFamily="2" charset="2"/>
              <a:buChar char="ü"/>
            </a:pPr>
            <a:endParaRPr lang="en-US" sz="16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ü"/>
            </a:pPr>
            <a:r>
              <a:rPr lang="en-US" sz="1600" b="1" dirty="0">
                <a:latin typeface="Times New Roman" panose="02020603050405020304" pitchFamily="18" charset="0"/>
                <a:cs typeface="Times New Roman" panose="02020603050405020304" pitchFamily="18" charset="0"/>
              </a:rPr>
              <a:t>Hypothesis testing </a:t>
            </a:r>
            <a:r>
              <a:rPr lang="en-US" sz="1600" dirty="0">
                <a:latin typeface="Times New Roman" panose="02020603050405020304" pitchFamily="18" charset="0"/>
                <a:cs typeface="Times New Roman" panose="02020603050405020304" pitchFamily="18" charset="0"/>
              </a:rPr>
              <a:t>is a method to determine whether the results are statistically significant or not. In simpler words, the process of drawing inferences (making decisions) about the sample with regards to the population as a whole is known as Hypothesis Testing.</a:t>
            </a:r>
          </a:p>
          <a:p>
            <a:pPr marL="285750" indent="-285750">
              <a:buFont typeface="Wingdings" panose="05000000000000000000" pitchFamily="2" charset="2"/>
              <a:buChar char="ü"/>
            </a:pPr>
            <a:endParaRPr lang="en-US" sz="16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ü"/>
            </a:pPr>
            <a:r>
              <a:rPr lang="en-US" sz="1600" b="1" dirty="0">
                <a:latin typeface="Times New Roman" panose="02020603050405020304" pitchFamily="18" charset="0"/>
                <a:cs typeface="Times New Roman" panose="02020603050405020304" pitchFamily="18" charset="0"/>
              </a:rPr>
              <a:t>Measurement System Analysis </a:t>
            </a:r>
            <a:r>
              <a:rPr lang="en-US" sz="1600" dirty="0">
                <a:latin typeface="Times New Roman" panose="02020603050405020304" pitchFamily="18" charset="0"/>
                <a:cs typeface="Times New Roman" panose="02020603050405020304" pitchFamily="18" charset="0"/>
              </a:rPr>
              <a:t>helps us to detect the amount of variation exists within a measurement system.</a:t>
            </a:r>
          </a:p>
          <a:p>
            <a:endParaRPr lang="en-US" sz="1600" dirty="0">
              <a:latin typeface="Times New Roman" panose="02020603050405020304" pitchFamily="18" charset="0"/>
              <a:cs typeface="Times New Roman" panose="02020603050405020304" pitchFamily="18" charset="0"/>
            </a:endParaRPr>
          </a:p>
          <a:p>
            <a:r>
              <a:rPr lang="en-US" sz="2000" b="1" dirty="0">
                <a:latin typeface="Times New Roman" panose="02020603050405020304" pitchFamily="18" charset="0"/>
                <a:cs typeface="Times New Roman" panose="02020603050405020304" pitchFamily="18" charset="0"/>
              </a:rPr>
              <a:t>HISTORY OF BIOSTATISTICIANS IN PHARMACEUTICAL INDUSTRY</a:t>
            </a:r>
          </a:p>
          <a:p>
            <a:r>
              <a:rPr lang="en-US" sz="1600" dirty="0">
                <a:latin typeface="Times New Roman" panose="02020603050405020304" pitchFamily="18" charset="0"/>
                <a:cs typeface="Times New Roman" panose="02020603050405020304" pitchFamily="18" charset="0"/>
              </a:rPr>
              <a:t>• Started in the 70’s</a:t>
            </a:r>
          </a:p>
          <a:p>
            <a:r>
              <a:rPr lang="en-US" sz="1600" dirty="0">
                <a:latin typeface="Times New Roman" panose="02020603050405020304" pitchFamily="18" charset="0"/>
                <a:cs typeface="Times New Roman" panose="02020603050405020304" pitchFamily="18" charset="0"/>
              </a:rPr>
              <a:t>– 70’s and 80’s: Statisticians to a large extent employed as consultants</a:t>
            </a:r>
          </a:p>
          <a:p>
            <a:r>
              <a:rPr lang="en-US" sz="1600" dirty="0">
                <a:latin typeface="Times New Roman" panose="02020603050405020304" pitchFamily="18" charset="0"/>
                <a:cs typeface="Times New Roman" panose="02020603050405020304" pitchFamily="18" charset="0"/>
              </a:rPr>
              <a:t>– To calculate sample sizes for studies and write related sections in the protocol</a:t>
            </a:r>
          </a:p>
          <a:p>
            <a:r>
              <a:rPr lang="en-US" sz="1600" dirty="0">
                <a:latin typeface="Times New Roman" panose="02020603050405020304" pitchFamily="18" charset="0"/>
                <a:cs typeface="Times New Roman" panose="02020603050405020304" pitchFamily="18" charset="0"/>
              </a:rPr>
              <a:t>– No impact on analysis and trial interpretation</a:t>
            </a:r>
          </a:p>
          <a:p>
            <a:r>
              <a:rPr lang="en-US" sz="1600" dirty="0">
                <a:latin typeface="Times New Roman" panose="02020603050405020304" pitchFamily="18" charset="0"/>
                <a:cs typeface="Times New Roman" panose="02020603050405020304" pitchFamily="18" charset="0"/>
              </a:rPr>
              <a:t>• 90’s:</a:t>
            </a:r>
          </a:p>
          <a:p>
            <a:r>
              <a:rPr lang="en-US" sz="1600" dirty="0">
                <a:latin typeface="Times New Roman" panose="02020603050405020304" pitchFamily="18" charset="0"/>
                <a:cs typeface="Times New Roman" panose="02020603050405020304" pitchFamily="18" charset="0"/>
              </a:rPr>
              <a:t>– Take on reporting safety and efficacy</a:t>
            </a:r>
          </a:p>
          <a:p>
            <a:r>
              <a:rPr lang="en-US" sz="1600" dirty="0">
                <a:latin typeface="Times New Roman" panose="02020603050405020304" pitchFamily="18" charset="0"/>
                <a:cs typeface="Times New Roman" panose="02020603050405020304" pitchFamily="18" charset="0"/>
              </a:rPr>
              <a:t>– Start to become integrated in development teams</a:t>
            </a:r>
          </a:p>
          <a:p>
            <a:r>
              <a:rPr lang="en-US" sz="1600" dirty="0">
                <a:latin typeface="Times New Roman" panose="02020603050405020304" pitchFamily="18" charset="0"/>
                <a:cs typeface="Times New Roman" panose="02020603050405020304" pitchFamily="18" charset="0"/>
              </a:rPr>
              <a:t>• Last decade:</a:t>
            </a:r>
          </a:p>
          <a:p>
            <a:r>
              <a:rPr lang="en-US" sz="1600" dirty="0">
                <a:latin typeface="Times New Roman" panose="02020603050405020304" pitchFamily="18" charset="0"/>
                <a:cs typeface="Times New Roman" panose="02020603050405020304" pitchFamily="18" charset="0"/>
              </a:rPr>
              <a:t>– Becoming more strategic</a:t>
            </a:r>
          </a:p>
          <a:p>
            <a:r>
              <a:rPr lang="en-US" sz="1600" dirty="0">
                <a:latin typeface="Times New Roman" panose="02020603050405020304" pitchFamily="18" charset="0"/>
                <a:cs typeface="Times New Roman" panose="02020603050405020304" pitchFamily="18" charset="0"/>
              </a:rPr>
              <a:t>– Move from a statistician working in drug development to a drug developer with biostatistics background</a:t>
            </a:r>
          </a:p>
        </p:txBody>
      </p:sp>
    </p:spTree>
    <p:extLst>
      <p:ext uri="{BB962C8B-B14F-4D97-AF65-F5344CB8AC3E}">
        <p14:creationId xmlns:p14="http://schemas.microsoft.com/office/powerpoint/2010/main" val="10183220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11</a:t>
            </a:fld>
            <a:endParaRPr lang="en-IN"/>
          </a:p>
        </p:txBody>
      </p:sp>
      <p:sp>
        <p:nvSpPr>
          <p:cNvPr id="7" name="TextBox 6"/>
          <p:cNvSpPr txBox="1"/>
          <p:nvPr/>
        </p:nvSpPr>
        <p:spPr>
          <a:xfrm>
            <a:off x="1094704" y="386366"/>
            <a:ext cx="10161431" cy="3293209"/>
          </a:xfrm>
          <a:prstGeom prst="rect">
            <a:avLst/>
          </a:prstGeom>
          <a:noFill/>
        </p:spPr>
        <p:txBody>
          <a:bodyPr wrap="square" rtlCol="0">
            <a:spAutoFit/>
          </a:bodyPr>
          <a:lstStyle/>
          <a:p>
            <a:r>
              <a:rPr lang="en-US" sz="1600" b="1" dirty="0">
                <a:latin typeface="Times New Roman" panose="02020603050405020304" pitchFamily="18" charset="0"/>
                <a:cs typeface="Times New Roman" panose="02020603050405020304" pitchFamily="18" charset="0"/>
              </a:rPr>
              <a:t>Biostatisticians </a:t>
            </a:r>
            <a:r>
              <a:rPr lang="en-US" sz="1600" dirty="0">
                <a:latin typeface="Times New Roman" panose="02020603050405020304" pitchFamily="18" charset="0"/>
                <a:cs typeface="Times New Roman" panose="02020603050405020304" pitchFamily="18" charset="0"/>
              </a:rPr>
              <a:t>are in high demand due to their various responsibilities in scientific data. They also collaborate with informatics, experts, scientists, and researchers for various functions. </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They consider the variables in subjects like patients, communities, or population to understand them and also make sense of different sources of variation. It is to achieve their ultimate goal of solving problems in public health by disentangling the received data and make valid inferences. Their research is used often to influence changes at the policy-making levels.</a:t>
            </a:r>
          </a:p>
          <a:p>
            <a:endParaRPr lang="en-US" sz="1600" dirty="0">
              <a:latin typeface="Times New Roman" panose="02020603050405020304" pitchFamily="18" charset="0"/>
              <a:cs typeface="Times New Roman" panose="02020603050405020304" pitchFamily="18" charset="0"/>
            </a:endParaRPr>
          </a:p>
          <a:p>
            <a:r>
              <a:rPr lang="en-US" sz="1600" b="1" u="sng" dirty="0">
                <a:latin typeface="Times New Roman" panose="02020603050405020304" pitchFamily="18" charset="0"/>
                <a:cs typeface="Times New Roman" panose="02020603050405020304" pitchFamily="18" charset="0"/>
              </a:rPr>
              <a:t>The responsibilities of Biostatisticians</a:t>
            </a:r>
            <a:r>
              <a:rPr lang="en-US" sz="1600" u="sng" dirty="0">
                <a:latin typeface="Times New Roman" panose="02020603050405020304" pitchFamily="18" charset="0"/>
                <a:cs typeface="Times New Roman" panose="02020603050405020304" pitchFamily="18" charset="0"/>
              </a:rPr>
              <a:t>:</a:t>
            </a:r>
            <a:endParaRPr lang="en-US" sz="16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To determine the ways to utilize the vast information and statistics obtained through various sources like genomics, clinical trials, experimental studies and observational and longitudinal studies for public health.</a:t>
            </a:r>
          </a:p>
          <a:p>
            <a:pPr marL="285750" indent="-285750">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Being specialists of data evaluation, they take complex and mathematical findings of clinical trials and research related data.  They then translate them into variable information to make public health decisions.</a:t>
            </a:r>
          </a:p>
        </p:txBody>
      </p:sp>
      <p:pic>
        <p:nvPicPr>
          <p:cNvPr id="2" name="Picture 1"/>
          <p:cNvPicPr>
            <a:picLocks noChangeAspect="1"/>
          </p:cNvPicPr>
          <p:nvPr/>
        </p:nvPicPr>
        <p:blipFill>
          <a:blip r:embed="rId2"/>
          <a:stretch>
            <a:fillRect/>
          </a:stretch>
        </p:blipFill>
        <p:spPr>
          <a:xfrm>
            <a:off x="3854943" y="3679575"/>
            <a:ext cx="4005419" cy="2670279"/>
          </a:xfrm>
          <a:prstGeom prst="rect">
            <a:avLst/>
          </a:prstGeom>
        </p:spPr>
      </p:pic>
    </p:spTree>
    <p:extLst>
      <p:ext uri="{BB962C8B-B14F-4D97-AF65-F5344CB8AC3E}">
        <p14:creationId xmlns:p14="http://schemas.microsoft.com/office/powerpoint/2010/main" val="25501432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3251446" y="6356350"/>
            <a:ext cx="4114800" cy="365125"/>
          </a:xfrm>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12</a:t>
            </a:fld>
            <a:endParaRPr lang="en-IN"/>
          </a:p>
        </p:txBody>
      </p:sp>
      <p:sp>
        <p:nvSpPr>
          <p:cNvPr id="7" name="TextBox 6"/>
          <p:cNvSpPr txBox="1"/>
          <p:nvPr/>
        </p:nvSpPr>
        <p:spPr>
          <a:xfrm>
            <a:off x="953037" y="373488"/>
            <a:ext cx="10400763" cy="5509200"/>
          </a:xfrm>
          <a:prstGeom prst="rect">
            <a:avLst/>
          </a:prstGeom>
          <a:noFill/>
        </p:spPr>
        <p:txBody>
          <a:bodyPr wrap="square" rtlCol="0">
            <a:spAutoFit/>
          </a:bodyPr>
          <a:lstStyle/>
          <a:p>
            <a:pPr marL="285750" indent="-285750">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Being specialists of data evaluation, they take complex and mathematical findings of clinical trials and research related data,  they then translate them into variable information to make public health decisions.</a:t>
            </a:r>
          </a:p>
          <a:p>
            <a:endParaRPr lang="en-US" sz="16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Biostatisticians are required to develop statistical methods for the following:</a:t>
            </a:r>
          </a:p>
          <a:p>
            <a:endParaRPr lang="en-US" sz="16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ü"/>
            </a:pPr>
            <a:r>
              <a:rPr lang="en-US" sz="1600" dirty="0">
                <a:latin typeface="Times New Roman" panose="02020603050405020304" pitchFamily="18" charset="0"/>
                <a:cs typeface="Times New Roman" panose="02020603050405020304" pitchFamily="18" charset="0"/>
              </a:rPr>
              <a:t>Clinical trials to study and evaluate treatments, screening and prevention methods in the population (e.g. Evaluating protocol in terms of study rationale, study objectives, study design, sample size calculation, statistical analysis of primary endpoints, statistical analysis of secondary endpoints, treatment of missing data, informed consent, insurance issues, economic issues)</a:t>
            </a:r>
          </a:p>
          <a:p>
            <a:pPr marL="285750" indent="-285750">
              <a:buFont typeface="Wingdings" panose="05000000000000000000" pitchFamily="2" charset="2"/>
              <a:buChar char="ü"/>
            </a:pPr>
            <a:r>
              <a:rPr lang="en-US" sz="1600" dirty="0">
                <a:latin typeface="Times New Roman" panose="02020603050405020304" pitchFamily="18" charset="0"/>
                <a:cs typeface="Times New Roman" panose="02020603050405020304" pitchFamily="18" charset="0"/>
              </a:rPr>
              <a:t>Epidemiological studies of the origins of disease in humans</a:t>
            </a:r>
          </a:p>
          <a:p>
            <a:pPr marL="285750" indent="-285750">
              <a:buFont typeface="Wingdings" panose="05000000000000000000" pitchFamily="2" charset="2"/>
              <a:buChar char="ü"/>
            </a:pPr>
            <a:r>
              <a:rPr lang="en-US" sz="1600" dirty="0">
                <a:latin typeface="Times New Roman" panose="02020603050405020304" pitchFamily="18" charset="0"/>
                <a:cs typeface="Times New Roman" panose="02020603050405020304" pitchFamily="18" charset="0"/>
              </a:rPr>
              <a:t>Spatial studies of the geographical distribution of disease and risk factors</a:t>
            </a:r>
          </a:p>
          <a:p>
            <a:pPr marL="285750" indent="-285750">
              <a:buFont typeface="Wingdings" panose="05000000000000000000" pitchFamily="2" charset="2"/>
              <a:buChar char="ü"/>
            </a:pPr>
            <a:r>
              <a:rPr lang="en-US" sz="1600" dirty="0">
                <a:latin typeface="Times New Roman" panose="02020603050405020304" pitchFamily="18" charset="0"/>
                <a:cs typeface="Times New Roman" panose="02020603050405020304" pitchFamily="18" charset="0"/>
              </a:rPr>
              <a:t>Genomics which is the study of the biological activity of genes as they relate to disease and treatments</a:t>
            </a:r>
          </a:p>
          <a:p>
            <a:pPr marL="285750" indent="-285750">
              <a:buFont typeface="Wingdings" panose="05000000000000000000" pitchFamily="2" charset="2"/>
              <a:buChar char="ü"/>
            </a:pPr>
            <a:r>
              <a:rPr lang="en-US" sz="1600" dirty="0">
                <a:latin typeface="Times New Roman" panose="02020603050405020304" pitchFamily="18" charset="0"/>
                <a:cs typeface="Times New Roman" panose="02020603050405020304" pitchFamily="18" charset="0"/>
              </a:rPr>
              <a:t>Human genetics a study of the genetic differences among diseases and disease states</a:t>
            </a:r>
          </a:p>
          <a:p>
            <a:endParaRPr lang="en-US" sz="16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Biostatistics is responsible for public health all over the world with data collection and its interpretation by various ways.</a:t>
            </a:r>
          </a:p>
          <a:p>
            <a:pPr marL="285750" indent="-285750">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Many students studying medicine find it unnecessary in their initial years of study to learn statistics.  But the reality is many profound doctors feel the need biostatistics since in the time of their study it was not in the medical study curriculum.  The doctors need to study biostatistics not only for researchers but also to enhance their reading capability of medical literature. Only with the introduction of evidence-based medicines as a cornerstone for medical management, biostatistics came into vital prevalence.</a:t>
            </a:r>
          </a:p>
          <a:p>
            <a:pPr marL="285750" indent="-285750">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254523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IN" smtClean="0"/>
              <a:t>RDP</a:t>
            </a:r>
            <a:endParaRPr lang="en-IN" dirty="0"/>
          </a:p>
        </p:txBody>
      </p:sp>
      <p:sp>
        <p:nvSpPr>
          <p:cNvPr id="6" name="Slide Number Placeholder 5"/>
          <p:cNvSpPr>
            <a:spLocks noGrp="1"/>
          </p:cNvSpPr>
          <p:nvPr>
            <p:ph type="sldNum" sz="quarter" idx="12"/>
          </p:nvPr>
        </p:nvSpPr>
        <p:spPr/>
        <p:txBody>
          <a:bodyPr/>
          <a:lstStyle/>
          <a:p>
            <a:fld id="{28B54A7E-2395-4D35-824E-25842394C6F0}" type="slidenum">
              <a:rPr lang="en-IN" smtClean="0"/>
              <a:t>13</a:t>
            </a:fld>
            <a:endParaRPr lang="en-IN"/>
          </a:p>
        </p:txBody>
      </p:sp>
      <p:sp>
        <p:nvSpPr>
          <p:cNvPr id="7" name="TextBox 6"/>
          <p:cNvSpPr txBox="1"/>
          <p:nvPr/>
        </p:nvSpPr>
        <p:spPr>
          <a:xfrm>
            <a:off x="1004552" y="360608"/>
            <a:ext cx="10663707" cy="5755422"/>
          </a:xfrm>
          <a:prstGeom prst="rect">
            <a:avLst/>
          </a:prstGeom>
          <a:noFill/>
        </p:spPr>
        <p:txBody>
          <a:bodyPr wrap="square" rtlCol="0">
            <a:spAutoFit/>
          </a:bodyPr>
          <a:lstStyle/>
          <a:p>
            <a:pPr marL="285750" indent="-285750">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 Guidelines of evidence-based medicine are squarely depended on meta-analysis.  It is, in turn, is based on many randomized controlled clinical types of research. Only this will provide rock-solid evidence to help doctors in making decisions on the best management options for patients. A firm understanding of statistical methods only will facilitate the understanding of the randomized clinical research methods and results. </a:t>
            </a:r>
          </a:p>
          <a:p>
            <a:pPr marL="285750" indent="-285750">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algn="ctr"/>
            <a:r>
              <a:rPr lang="en-US" sz="1600" u="sng" dirty="0">
                <a:latin typeface="Times New Roman" panose="02020603050405020304" pitchFamily="18" charset="0"/>
                <a:cs typeface="Times New Roman" panose="02020603050405020304" pitchFamily="18" charset="0"/>
              </a:rPr>
              <a:t>Hence biostatistics plays an important role in evidence-based medicine, which is the base for doctors to recommend treatments for patients now.</a:t>
            </a:r>
          </a:p>
          <a:p>
            <a:pPr algn="ctr"/>
            <a:endParaRPr lang="en-US" sz="1600" u="sng" dirty="0">
              <a:latin typeface="Times New Roman" panose="02020603050405020304" pitchFamily="18" charset="0"/>
              <a:cs typeface="Times New Roman" panose="02020603050405020304" pitchFamily="18" charset="0"/>
            </a:endParaRPr>
          </a:p>
          <a:p>
            <a:pPr algn="ctr"/>
            <a:endParaRPr lang="en-US" sz="1600" u="sng" dirty="0">
              <a:latin typeface="Times New Roman" panose="02020603050405020304" pitchFamily="18" charset="0"/>
              <a:cs typeface="Times New Roman" panose="02020603050405020304" pitchFamily="18" charset="0"/>
            </a:endParaRPr>
          </a:p>
          <a:p>
            <a:r>
              <a:rPr lang="en-US" sz="1600" b="1" dirty="0">
                <a:latin typeface="Times New Roman" panose="02020603050405020304" pitchFamily="18" charset="0"/>
                <a:cs typeface="Times New Roman" panose="02020603050405020304" pitchFamily="18" charset="0"/>
              </a:rPr>
              <a:t>Roles of biostatistics in clinical research:</a:t>
            </a:r>
          </a:p>
          <a:p>
            <a:endParaRPr lang="en-US" sz="1600" b="1"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It is crucial for any clinical research from design, conduct, analysis, and reporting in terms of controlling and minimizing biases, confounding factors, and measuring random errors.  </a:t>
            </a:r>
          </a:p>
          <a:p>
            <a:endParaRPr lang="en-US" sz="16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They provide formal accounting for sources of variability n patients’ response to treatment.</a:t>
            </a:r>
          </a:p>
          <a:p>
            <a:endParaRPr lang="en-US" sz="16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It helps the clinical researcher to form reasonable and precise inferences from all collected information to make the correct decisions during the presence of uncertainty.</a:t>
            </a:r>
          </a:p>
          <a:p>
            <a:endParaRPr lang="en-US" sz="16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Since clinical research is critical for a new drug for its efficacy, it is helped by biostatistics in drug development.  It helps in the following areas , </a:t>
            </a:r>
            <a:r>
              <a:rPr lang="en-US" sz="1600" b="1" dirty="0">
                <a:latin typeface="Times New Roman" panose="02020603050405020304" pitchFamily="18" charset="0"/>
                <a:cs typeface="Times New Roman" panose="02020603050405020304" pitchFamily="18" charset="0"/>
              </a:rPr>
              <a:t>Protocol &amp; study design (e.g. randomized trials), Data management, Sample size calculation for dose response studies, microarray studies and Bayesian approaches, Misclassification, Effect modification, confounding, Study implementation, Study monitoring for safety and efficacy, Data analysis and Data reporting</a:t>
            </a:r>
            <a:r>
              <a:rPr lang="en-US" sz="16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799415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14</a:t>
            </a:fld>
            <a:endParaRPr lang="en-IN"/>
          </a:p>
        </p:txBody>
      </p:sp>
      <p:sp>
        <p:nvSpPr>
          <p:cNvPr id="7" name="TextBox 6"/>
          <p:cNvSpPr txBox="1"/>
          <p:nvPr/>
        </p:nvSpPr>
        <p:spPr>
          <a:xfrm>
            <a:off x="1017430" y="244699"/>
            <a:ext cx="10522040" cy="3046988"/>
          </a:xfrm>
          <a:prstGeom prst="rect">
            <a:avLst/>
          </a:prstGeom>
          <a:noFill/>
        </p:spPr>
        <p:txBody>
          <a:bodyPr wrap="square" rtlCol="0">
            <a:spAutoFit/>
          </a:bodyPr>
          <a:lstStyle/>
          <a:p>
            <a:r>
              <a:rPr lang="en-US" sz="1600" b="1" dirty="0">
                <a:latin typeface="Times New Roman" panose="02020603050405020304" pitchFamily="18" charset="0"/>
                <a:cs typeface="Times New Roman" panose="02020603050405020304" pitchFamily="18" charset="0"/>
              </a:rPr>
              <a:t>Pharmaceutical statisticians </a:t>
            </a:r>
            <a:r>
              <a:rPr lang="en-US" sz="1600" dirty="0">
                <a:latin typeface="Times New Roman" panose="02020603050405020304" pitchFamily="18" charset="0"/>
                <a:cs typeface="Times New Roman" panose="02020603050405020304" pitchFamily="18" charset="0"/>
              </a:rPr>
              <a:t>spend a lot of time working with people from different disciplines, including doctors, scientists, production managers and marketing teams. They also have to work with government agencies in many different geographical locations, all round the world. </a:t>
            </a:r>
          </a:p>
          <a:p>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p:txBody>
      </p:sp>
      <p:pic>
        <p:nvPicPr>
          <p:cNvPr id="8" name="Picture 7"/>
          <p:cNvPicPr>
            <a:picLocks noChangeAspect="1"/>
          </p:cNvPicPr>
          <p:nvPr/>
        </p:nvPicPr>
        <p:blipFill>
          <a:blip r:embed="rId2"/>
          <a:stretch>
            <a:fillRect/>
          </a:stretch>
        </p:blipFill>
        <p:spPr>
          <a:xfrm>
            <a:off x="7140262" y="1667183"/>
            <a:ext cx="4981977" cy="3249008"/>
          </a:xfrm>
          <a:prstGeom prst="rect">
            <a:avLst/>
          </a:prstGeom>
        </p:spPr>
      </p:pic>
      <p:sp>
        <p:nvSpPr>
          <p:cNvPr id="9" name="TextBox 8"/>
          <p:cNvSpPr txBox="1"/>
          <p:nvPr/>
        </p:nvSpPr>
        <p:spPr>
          <a:xfrm>
            <a:off x="353096" y="1440612"/>
            <a:ext cx="6787166" cy="4770537"/>
          </a:xfrm>
          <a:prstGeom prst="rect">
            <a:avLst/>
          </a:prstGeom>
          <a:noFill/>
        </p:spPr>
        <p:txBody>
          <a:bodyPr wrap="square" rtlCol="0">
            <a:spAutoFit/>
          </a:bodyPr>
          <a:lstStyle/>
          <a:p>
            <a:pPr marL="285750" indent="-285750">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Pharmaceutical statisticians carry out and have the responsibility for a wide range of activities. These often begin with the design of scientifically sound experiments or trials ensuring that these will efficiently generate the required data, there will then be the analysis of the collected data followed by the vital step of arriving at correct interpretations of the data analyses ensuring that the correct decisions are made. </a:t>
            </a:r>
          </a:p>
          <a:p>
            <a:endParaRPr lang="en-US" sz="16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The results then have to be presented to senior managers and regulatory authorities as necessary.</a:t>
            </a:r>
          </a:p>
          <a:p>
            <a:pPr marL="285750" indent="-285750">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The pharmaceutical industry has come to realize how important statisticians are, and as a result the opportunities to apply statistical skills are increasing all the time. </a:t>
            </a:r>
          </a:p>
          <a:p>
            <a:pPr marL="285750" indent="-285750">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For example, statisticians are playing leading roles in the development of areas such as pharmacology, biological and process modelling, health economics, personalized healthcare, real world evidence and cost-effectiveness modelling</a:t>
            </a:r>
          </a:p>
        </p:txBody>
      </p:sp>
    </p:spTree>
    <p:extLst>
      <p:ext uri="{BB962C8B-B14F-4D97-AF65-F5344CB8AC3E}">
        <p14:creationId xmlns:p14="http://schemas.microsoft.com/office/powerpoint/2010/main" val="32396141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15</a:t>
            </a:fld>
            <a:endParaRPr lang="en-IN"/>
          </a:p>
        </p:txBody>
      </p:sp>
      <p:pic>
        <p:nvPicPr>
          <p:cNvPr id="8" name="Picture 7"/>
          <p:cNvPicPr>
            <a:picLocks noChangeAspect="1"/>
          </p:cNvPicPr>
          <p:nvPr/>
        </p:nvPicPr>
        <p:blipFill>
          <a:blip r:embed="rId2"/>
          <a:stretch>
            <a:fillRect/>
          </a:stretch>
        </p:blipFill>
        <p:spPr>
          <a:xfrm>
            <a:off x="7958137" y="218538"/>
            <a:ext cx="4048125" cy="2686050"/>
          </a:xfrm>
          <a:prstGeom prst="rect">
            <a:avLst/>
          </a:prstGeom>
        </p:spPr>
      </p:pic>
      <p:sp>
        <p:nvSpPr>
          <p:cNvPr id="9" name="TextBox 8"/>
          <p:cNvSpPr txBox="1"/>
          <p:nvPr/>
        </p:nvSpPr>
        <p:spPr>
          <a:xfrm>
            <a:off x="1043189" y="193183"/>
            <a:ext cx="6787166" cy="4770537"/>
          </a:xfrm>
          <a:prstGeom prst="rect">
            <a:avLst/>
          </a:prstGeom>
          <a:noFill/>
        </p:spPr>
        <p:txBody>
          <a:bodyPr wrap="square" rtlCol="0">
            <a:spAutoFit/>
          </a:bodyPr>
          <a:lstStyle/>
          <a:p>
            <a:pPr marL="285750" indent="-285750">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Pharmaceutical statisticians carry out and have the responsibility for a wide range of activities. These often begin with the design of scientifically sound experiments or trials ensuring that these will efficiently generate the required data, there will then be the analysis of the collected data followed by the vital step of arriving at correct interpretations of the data analyses ensuring that the correct decisions are made. </a:t>
            </a:r>
          </a:p>
          <a:p>
            <a:endParaRPr lang="en-US" sz="16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The results then have to be presented to senior managers and regulatory authorities as necessary.</a:t>
            </a:r>
          </a:p>
          <a:p>
            <a:pPr marL="285750" indent="-285750">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The pharmaceutical industry has come to realize how important statisticians are, and as a result the opportunities to apply statistical skills are increasing all the time. </a:t>
            </a:r>
          </a:p>
          <a:p>
            <a:pPr marL="285750" indent="-285750">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For example, statisticians are playing leading roles in the development of areas such as pharmacology, biological and process modelling, health economics, personalized healthcare, real world evidence and cost-effectiveness modelling</a:t>
            </a:r>
          </a:p>
        </p:txBody>
      </p:sp>
    </p:spTree>
    <p:extLst>
      <p:ext uri="{BB962C8B-B14F-4D97-AF65-F5344CB8AC3E}">
        <p14:creationId xmlns:p14="http://schemas.microsoft.com/office/powerpoint/2010/main" val="25480705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16</a:t>
            </a:fld>
            <a:endParaRPr lang="en-IN"/>
          </a:p>
        </p:txBody>
      </p:sp>
      <p:sp>
        <p:nvSpPr>
          <p:cNvPr id="7" name="TextBox 6"/>
          <p:cNvSpPr txBox="1"/>
          <p:nvPr/>
        </p:nvSpPr>
        <p:spPr>
          <a:xfrm>
            <a:off x="1004552" y="473611"/>
            <a:ext cx="10728101" cy="6247864"/>
          </a:xfrm>
          <a:prstGeom prst="rect">
            <a:avLst/>
          </a:prstGeom>
          <a:noFill/>
        </p:spPr>
        <p:txBody>
          <a:bodyPr wrap="square" rtlCol="0">
            <a:spAutoFit/>
          </a:bodyPr>
          <a:lstStyle/>
          <a:p>
            <a:pPr marL="285750" indent="-285750">
              <a:buFont typeface="Wingdings" panose="05000000000000000000" pitchFamily="2" charset="2"/>
              <a:buChar char="ü"/>
            </a:pPr>
            <a:r>
              <a:rPr lang="en-US" sz="1600" b="1" dirty="0">
                <a:latin typeface="Times New Roman" panose="02020603050405020304" pitchFamily="18" charset="0"/>
                <a:cs typeface="Times New Roman" panose="02020603050405020304" pitchFamily="18" charset="0"/>
              </a:rPr>
              <a:t>Drug development today organized globally</a:t>
            </a:r>
          </a:p>
          <a:p>
            <a:r>
              <a:rPr lang="en-US" sz="1600" dirty="0">
                <a:latin typeface="Times New Roman" panose="02020603050405020304" pitchFamily="18" charset="0"/>
                <a:cs typeface="Times New Roman" panose="02020603050405020304" pitchFamily="18" charset="0"/>
              </a:rPr>
              <a:t>– Many sites</a:t>
            </a:r>
          </a:p>
          <a:p>
            <a:r>
              <a:rPr lang="en-US" sz="1600" dirty="0">
                <a:latin typeface="Times New Roman" panose="02020603050405020304" pitchFamily="18" charset="0"/>
                <a:cs typeface="Times New Roman" panose="02020603050405020304" pitchFamily="18" charset="0"/>
              </a:rPr>
              <a:t>– Many therapeutic areas to work on</a:t>
            </a:r>
          </a:p>
          <a:p>
            <a:endParaRPr lang="en-US" sz="1600" b="1"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ü"/>
            </a:pPr>
            <a:r>
              <a:rPr lang="en-US" sz="1600" b="1" dirty="0">
                <a:latin typeface="Times New Roman" panose="02020603050405020304" pitchFamily="18" charset="0"/>
                <a:cs typeface="Times New Roman" panose="02020603050405020304" pitchFamily="18" charset="0"/>
              </a:rPr>
              <a:t>Biostatistics usually part of a larger organization frequently called biometrics</a:t>
            </a:r>
          </a:p>
          <a:p>
            <a:r>
              <a:rPr lang="en-US" sz="1600" dirty="0">
                <a:latin typeface="Times New Roman" panose="02020603050405020304" pitchFamily="18" charset="0"/>
                <a:cs typeface="Times New Roman" panose="02020603050405020304" pitchFamily="18" charset="0"/>
              </a:rPr>
              <a:t>– Data management and statistical programming separate</a:t>
            </a:r>
          </a:p>
          <a:p>
            <a:endParaRPr lang="en-US" sz="16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ü"/>
            </a:pPr>
            <a:r>
              <a:rPr lang="en-US" sz="1600" b="1" dirty="0">
                <a:latin typeface="Times New Roman" panose="02020603050405020304" pitchFamily="18" charset="0"/>
                <a:cs typeface="Times New Roman" panose="02020603050405020304" pitchFamily="18" charset="0"/>
              </a:rPr>
              <a:t>Biostatistics works in a metric structure on development teams together with</a:t>
            </a:r>
          </a:p>
          <a:p>
            <a:r>
              <a:rPr lang="en-US" sz="1600" dirty="0">
                <a:latin typeface="Times New Roman" panose="02020603050405020304" pitchFamily="18" charset="0"/>
                <a:cs typeface="Times New Roman" panose="02020603050405020304" pitchFamily="18" charset="0"/>
              </a:rPr>
              <a:t>– Pharmacology and medical Scientist</a:t>
            </a:r>
          </a:p>
          <a:p>
            <a:r>
              <a:rPr lang="en-US" sz="1600" dirty="0">
                <a:latin typeface="Times New Roman" panose="02020603050405020304" pitchFamily="18" charset="0"/>
                <a:cs typeface="Times New Roman" panose="02020603050405020304" pitchFamily="18" charset="0"/>
              </a:rPr>
              <a:t>– Operations</a:t>
            </a:r>
          </a:p>
          <a:p>
            <a:r>
              <a:rPr lang="en-US" sz="1600" dirty="0">
                <a:latin typeface="Times New Roman" panose="02020603050405020304" pitchFamily="18" charset="0"/>
                <a:cs typeface="Times New Roman" panose="02020603050405020304" pitchFamily="18" charset="0"/>
              </a:rPr>
              <a:t>– Regulatory</a:t>
            </a:r>
          </a:p>
          <a:p>
            <a:r>
              <a:rPr lang="en-US" sz="1600" dirty="0">
                <a:latin typeface="Times New Roman" panose="02020603050405020304" pitchFamily="18" charset="0"/>
                <a:cs typeface="Times New Roman" panose="02020603050405020304" pitchFamily="18" charset="0"/>
              </a:rPr>
              <a:t>– Research</a:t>
            </a:r>
          </a:p>
          <a:p>
            <a:r>
              <a:rPr lang="en-US" sz="1600" dirty="0">
                <a:latin typeface="Times New Roman" panose="02020603050405020304" pitchFamily="18" charset="0"/>
                <a:cs typeface="Times New Roman" panose="02020603050405020304" pitchFamily="18" charset="0"/>
              </a:rPr>
              <a:t>– Business and production</a:t>
            </a:r>
          </a:p>
          <a:p>
            <a:endParaRPr lang="en-US" sz="16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ü"/>
            </a:pPr>
            <a:r>
              <a:rPr lang="en-US" sz="1600" b="1" dirty="0">
                <a:latin typeface="Times New Roman" panose="02020603050405020304" pitchFamily="18" charset="0"/>
                <a:cs typeface="Times New Roman" panose="02020603050405020304" pitchFamily="18" charset="0"/>
              </a:rPr>
              <a:t>Planning</a:t>
            </a:r>
          </a:p>
          <a:p>
            <a:r>
              <a:rPr lang="en-US" sz="1600" dirty="0">
                <a:latin typeface="Times New Roman" panose="02020603050405020304" pitchFamily="18" charset="0"/>
                <a:cs typeface="Times New Roman" panose="02020603050405020304" pitchFamily="18" charset="0"/>
              </a:rPr>
              <a:t>– Designing drug development plans</a:t>
            </a:r>
          </a:p>
          <a:p>
            <a:r>
              <a:rPr lang="en-US" sz="1600" dirty="0">
                <a:latin typeface="Times New Roman" panose="02020603050405020304" pitchFamily="18" charset="0"/>
                <a:cs typeface="Times New Roman" panose="02020603050405020304" pitchFamily="18" charset="0"/>
              </a:rPr>
              <a:t>– Protocol writing</a:t>
            </a:r>
          </a:p>
          <a:p>
            <a:r>
              <a:rPr lang="en-US" sz="1600" dirty="0">
                <a:latin typeface="Times New Roman" panose="02020603050405020304" pitchFamily="18" charset="0"/>
                <a:cs typeface="Times New Roman" panose="02020603050405020304" pitchFamily="18" charset="0"/>
              </a:rPr>
              <a:t>– Strategy discussions</a:t>
            </a:r>
          </a:p>
          <a:p>
            <a:endParaRPr lang="en-US" sz="16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ü"/>
            </a:pPr>
            <a:r>
              <a:rPr lang="en-US" sz="1600" b="1" dirty="0">
                <a:latin typeface="Times New Roman" panose="02020603050405020304" pitchFamily="18" charset="0"/>
                <a:cs typeface="Times New Roman" panose="02020603050405020304" pitchFamily="18" charset="0"/>
              </a:rPr>
              <a:t>Reporting </a:t>
            </a:r>
            <a:r>
              <a:rPr lang="en-US" sz="1600" dirty="0">
                <a:latin typeface="Times New Roman" panose="02020603050405020304" pitchFamily="18" charset="0"/>
                <a:cs typeface="Times New Roman" panose="02020603050405020304" pitchFamily="18" charset="0"/>
              </a:rPr>
              <a:t>                                             </a:t>
            </a:r>
          </a:p>
          <a:p>
            <a:r>
              <a:rPr lang="en-US" sz="1600" dirty="0">
                <a:latin typeface="Times New Roman" panose="02020603050405020304" pitchFamily="18" charset="0"/>
                <a:cs typeface="Times New Roman" panose="02020603050405020304" pitchFamily="18" charset="0"/>
              </a:rPr>
              <a:t>– HA interactions and registration</a:t>
            </a:r>
          </a:p>
          <a:p>
            <a:r>
              <a:rPr lang="en-US" sz="1600" dirty="0">
                <a:latin typeface="Times New Roman" panose="02020603050405020304" pitchFamily="18" charset="0"/>
                <a:cs typeface="Times New Roman" panose="02020603050405020304" pitchFamily="18" charset="0"/>
              </a:rPr>
              <a:t>– Drug safety</a:t>
            </a:r>
          </a:p>
          <a:p>
            <a:r>
              <a:rPr lang="en-US" sz="1600" dirty="0">
                <a:latin typeface="Times New Roman" panose="02020603050405020304" pitchFamily="18" charset="0"/>
                <a:cs typeface="Times New Roman" panose="02020603050405020304" pitchFamily="18" charset="0"/>
              </a:rPr>
              <a:t>– Biomarker</a:t>
            </a:r>
          </a:p>
          <a:p>
            <a:r>
              <a:rPr lang="en-US" sz="1600" dirty="0">
                <a:latin typeface="Times New Roman" panose="02020603050405020304" pitchFamily="18" charset="0"/>
                <a:cs typeface="Times New Roman" panose="02020603050405020304" pitchFamily="18" charset="0"/>
              </a:rPr>
              <a:t>– Experimental studies</a:t>
            </a:r>
          </a:p>
          <a:p>
            <a:endParaRPr lang="en-US" sz="1600" dirty="0">
              <a:latin typeface="Times New Roman" panose="02020603050405020304" pitchFamily="18" charset="0"/>
              <a:cs typeface="Times New Roman" panose="02020603050405020304" pitchFamily="18" charset="0"/>
            </a:endParaRPr>
          </a:p>
        </p:txBody>
      </p:sp>
      <p:pic>
        <p:nvPicPr>
          <p:cNvPr id="2" name="Picture 1"/>
          <p:cNvPicPr>
            <a:picLocks noChangeAspect="1"/>
          </p:cNvPicPr>
          <p:nvPr/>
        </p:nvPicPr>
        <p:blipFill>
          <a:blip r:embed="rId2"/>
          <a:stretch>
            <a:fillRect/>
          </a:stretch>
        </p:blipFill>
        <p:spPr>
          <a:xfrm>
            <a:off x="6668967" y="2550016"/>
            <a:ext cx="4684833" cy="3541691"/>
          </a:xfrm>
          <a:prstGeom prst="rect">
            <a:avLst/>
          </a:prstGeom>
        </p:spPr>
      </p:pic>
    </p:spTree>
    <p:extLst>
      <p:ext uri="{BB962C8B-B14F-4D97-AF65-F5344CB8AC3E}">
        <p14:creationId xmlns:p14="http://schemas.microsoft.com/office/powerpoint/2010/main" val="24893304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17</a:t>
            </a:fld>
            <a:endParaRPr lang="en-IN"/>
          </a:p>
        </p:txBody>
      </p:sp>
      <p:sp>
        <p:nvSpPr>
          <p:cNvPr id="7" name="TextBox 6"/>
          <p:cNvSpPr txBox="1"/>
          <p:nvPr/>
        </p:nvSpPr>
        <p:spPr>
          <a:xfrm>
            <a:off x="1004552" y="321972"/>
            <a:ext cx="10534918" cy="338554"/>
          </a:xfrm>
          <a:prstGeom prst="rect">
            <a:avLst/>
          </a:prstGeom>
          <a:noFill/>
        </p:spPr>
        <p:txBody>
          <a:bodyPr wrap="square" rtlCol="0">
            <a:spAutoFit/>
          </a:bodyPr>
          <a:lstStyle/>
          <a:p>
            <a:pPr algn="l"/>
            <a:endParaRPr lang="en-US" sz="1600" dirty="0">
              <a:latin typeface="Times New Roman" panose="02020603050405020304" pitchFamily="18" charset="0"/>
              <a:cs typeface="Times New Roman" panose="02020603050405020304" pitchFamily="18" charset="0"/>
            </a:endParaRPr>
          </a:p>
        </p:txBody>
      </p:sp>
      <p:sp>
        <p:nvSpPr>
          <p:cNvPr id="8" name="TextBox 7"/>
          <p:cNvSpPr txBox="1"/>
          <p:nvPr/>
        </p:nvSpPr>
        <p:spPr>
          <a:xfrm>
            <a:off x="1004552" y="206062"/>
            <a:ext cx="10349248" cy="6150288"/>
          </a:xfrm>
          <a:prstGeom prst="rect">
            <a:avLst/>
          </a:prstGeom>
          <a:noFill/>
        </p:spPr>
        <p:txBody>
          <a:bodyPr wrap="square" rtlCol="0">
            <a:spAutoFit/>
          </a:bodyPr>
          <a:lstStyle/>
          <a:p>
            <a:pPr algn="l"/>
            <a:endParaRPr lang="en-US" dirty="0"/>
          </a:p>
        </p:txBody>
      </p:sp>
      <p:sp>
        <p:nvSpPr>
          <p:cNvPr id="9" name="TextBox 8"/>
          <p:cNvSpPr txBox="1"/>
          <p:nvPr/>
        </p:nvSpPr>
        <p:spPr>
          <a:xfrm>
            <a:off x="1004552" y="206062"/>
            <a:ext cx="10952408" cy="6617196"/>
          </a:xfrm>
          <a:prstGeom prst="rect">
            <a:avLst/>
          </a:prstGeom>
          <a:noFill/>
        </p:spPr>
        <p:txBody>
          <a:bodyPr wrap="square" rtlCol="0">
            <a:spAutoFit/>
          </a:bodyPr>
          <a:lstStyle/>
          <a:p>
            <a:r>
              <a:rPr lang="en-US" sz="2000" b="1" dirty="0">
                <a:latin typeface="Times New Roman" panose="02020603050405020304" pitchFamily="18" charset="0"/>
                <a:cs typeface="Times New Roman" panose="02020603050405020304" pitchFamily="18" charset="0"/>
              </a:rPr>
              <a:t>APPLICATIONS :- </a:t>
            </a:r>
          </a:p>
          <a:p>
            <a:endParaRPr lang="en-US" sz="2000" b="1" dirty="0">
              <a:latin typeface="Times New Roman" panose="02020603050405020304" pitchFamily="18" charset="0"/>
              <a:cs typeface="Times New Roman" panose="02020603050405020304" pitchFamily="18" charset="0"/>
            </a:endParaRPr>
          </a:p>
          <a:p>
            <a:r>
              <a:rPr lang="en-US" sz="1600" b="1" dirty="0">
                <a:latin typeface="Times New Roman" panose="02020603050405020304" pitchFamily="18" charset="0"/>
                <a:cs typeface="Times New Roman" panose="02020603050405020304" pitchFamily="18" charset="0"/>
              </a:rPr>
              <a:t>1. Clinical trials </a:t>
            </a:r>
          </a:p>
          <a:p>
            <a:r>
              <a:rPr lang="en-US" sz="1600" dirty="0">
                <a:latin typeface="Times New Roman" panose="02020603050405020304" pitchFamily="18" charset="0"/>
                <a:cs typeface="Times New Roman" panose="02020603050405020304" pitchFamily="18" charset="0"/>
              </a:rPr>
              <a:t>The medical industry is continuously innovating, and new treatments are being developed at top speed. Before a treatment is offered to the public, it first undergoes a series of tests and trials that validate its safety and efficiency. These studies involve data collection, analysis and interpretation. A biostatistician helps design the study, optimize the sample size, choose appropriate data collection methods, eliminate coincidences and remove misleading information from data. Biostatistics specialists draw accurate conclusions in comparison studies, which test if a new or alternative drug is better than the existing ones in the market.</a:t>
            </a:r>
          </a:p>
          <a:p>
            <a:endParaRPr lang="en-US" sz="1600" dirty="0">
              <a:latin typeface="Times New Roman" panose="02020603050405020304" pitchFamily="18" charset="0"/>
              <a:cs typeface="Times New Roman" panose="02020603050405020304" pitchFamily="18" charset="0"/>
            </a:endParaRPr>
          </a:p>
          <a:p>
            <a:r>
              <a:rPr lang="en-US" sz="1600" b="1" dirty="0">
                <a:latin typeface="Times New Roman" panose="02020603050405020304" pitchFamily="18" charset="0"/>
                <a:cs typeface="Times New Roman" panose="02020603050405020304" pitchFamily="18" charset="0"/>
              </a:rPr>
              <a:t>2. Public health programs</a:t>
            </a:r>
          </a:p>
          <a:p>
            <a:r>
              <a:rPr lang="en-US" sz="1600" dirty="0">
                <a:latin typeface="Times New Roman" panose="02020603050405020304" pitchFamily="18" charset="0"/>
                <a:cs typeface="Times New Roman" panose="02020603050405020304" pitchFamily="18" charset="0"/>
              </a:rPr>
              <a:t>Biostatistics experts use statistical techniques to assess the impact of public health programs and initiatives being undertaken by governments, nonprofits and hospitals. They develop robust studies and sampling techniques that help researchers understand how well an initiative is performing and whether that model can be replicated in other areas. </a:t>
            </a:r>
          </a:p>
          <a:p>
            <a:endParaRPr lang="en-US" sz="1600" dirty="0">
              <a:latin typeface="Times New Roman" panose="02020603050405020304" pitchFamily="18" charset="0"/>
              <a:cs typeface="Times New Roman" panose="02020603050405020304" pitchFamily="18" charset="0"/>
            </a:endParaRPr>
          </a:p>
          <a:p>
            <a:r>
              <a:rPr lang="en-US" sz="1600" b="1" dirty="0">
                <a:latin typeface="Times New Roman" panose="02020603050405020304" pitchFamily="18" charset="0"/>
                <a:cs typeface="Times New Roman" panose="02020603050405020304" pitchFamily="18" charset="0"/>
              </a:rPr>
              <a:t>3. Epidemiological studies </a:t>
            </a:r>
          </a:p>
          <a:p>
            <a:r>
              <a:rPr lang="en-US" sz="1600" dirty="0">
                <a:latin typeface="Times New Roman" panose="02020603050405020304" pitchFamily="18" charset="0"/>
                <a:cs typeface="Times New Roman" panose="02020603050405020304" pitchFamily="18" charset="0"/>
              </a:rPr>
              <a:t>There are various factors that influence the cause, outbreak and distribution of a disease. Epidemiological studies aim to identify these factors by collecting various data related to the disease, and deriving the link between the cause and effect. Based on the outcome, public health policies and preventive healthcare measures are developed. Understanding the correlation between the variables requires the skill of a biostatistics specialist, who can extract the most meaningful information from the data. </a:t>
            </a:r>
          </a:p>
          <a:p>
            <a:endParaRPr lang="en-US" sz="1600" dirty="0">
              <a:latin typeface="Times New Roman" panose="02020603050405020304" pitchFamily="18" charset="0"/>
              <a:cs typeface="Times New Roman" panose="02020603050405020304" pitchFamily="18" charset="0"/>
            </a:endParaRPr>
          </a:p>
          <a:p>
            <a:r>
              <a:rPr lang="en-US" sz="1600" b="1" dirty="0">
                <a:latin typeface="Times New Roman" panose="02020603050405020304" pitchFamily="18" charset="0"/>
                <a:cs typeface="Times New Roman" panose="02020603050405020304" pitchFamily="18" charset="0"/>
              </a:rPr>
              <a:t>4. Estimating the severity of a disease and survival rates</a:t>
            </a:r>
          </a:p>
          <a:p>
            <a:r>
              <a:rPr lang="en-US" sz="1600" dirty="0">
                <a:latin typeface="Times New Roman" panose="02020603050405020304" pitchFamily="18" charset="0"/>
                <a:cs typeface="Times New Roman" panose="02020603050405020304" pitchFamily="18" charset="0"/>
              </a:rPr>
              <a:t>Survival statistics help estimate how long a terminally ill patient will live and guides treatment accordingly.. Biostatistics experts are able to put forth numbers drawn from the careful examination of previous studies, providing both doctor and patient with reference data.</a:t>
            </a:r>
          </a:p>
          <a:p>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432265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18</a:t>
            </a:fld>
            <a:endParaRPr lang="en-IN"/>
          </a:p>
        </p:txBody>
      </p:sp>
      <p:sp>
        <p:nvSpPr>
          <p:cNvPr id="7" name="TextBox 6"/>
          <p:cNvSpPr txBox="1"/>
          <p:nvPr/>
        </p:nvSpPr>
        <p:spPr>
          <a:xfrm>
            <a:off x="1068946" y="399245"/>
            <a:ext cx="10097037" cy="5016758"/>
          </a:xfrm>
          <a:prstGeom prst="rect">
            <a:avLst/>
          </a:prstGeom>
          <a:noFill/>
        </p:spPr>
        <p:txBody>
          <a:bodyPr wrap="square" rtlCol="0">
            <a:spAutoFit/>
          </a:bodyPr>
          <a:lstStyle/>
          <a:p>
            <a:r>
              <a:rPr lang="en-US" sz="1600" b="1" dirty="0">
                <a:latin typeface="Times New Roman" panose="02020603050405020304" pitchFamily="18" charset="0"/>
                <a:cs typeface="Times New Roman" panose="02020603050405020304" pitchFamily="18" charset="0"/>
              </a:rPr>
              <a:t>5. Meta-analysis and evidence-based medicine</a:t>
            </a:r>
          </a:p>
          <a:p>
            <a:r>
              <a:rPr lang="en-US" sz="1600" dirty="0">
                <a:latin typeface="Times New Roman" panose="02020603050405020304" pitchFamily="18" charset="0"/>
                <a:cs typeface="Times New Roman" panose="02020603050405020304" pitchFamily="18" charset="0"/>
              </a:rPr>
              <a:t>Biostatistics also plays a huge role in systematic reviews and meta-analysis of medical data, which can in turn be useful in developing evidence-based healthcare. Meta-analysis is a structured study design which evaluates all the previous medical research published on a specific topic. Drawing conclusions from these studies require integration of individual results and outcomes into reliable findings that will guide further research. </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 For example, meta-analysis can be used to determine if an individual has a risk factor for a disease, what kind of environmental and genetic factors play a role in a disease, and what kind of treatment should be given to the patient. </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Having a biostatistics expert study the literature and provide a rigorous, quantitative review of it helps healthcare providers improve their chances of delivering successful, data-driven treatment.</a:t>
            </a:r>
          </a:p>
          <a:p>
            <a:endParaRPr lang="en-US" sz="1600" dirty="0">
              <a:latin typeface="Times New Roman" panose="02020603050405020304" pitchFamily="18" charset="0"/>
              <a:cs typeface="Times New Roman" panose="02020603050405020304" pitchFamily="18" charset="0"/>
            </a:endParaRPr>
          </a:p>
          <a:p>
            <a:r>
              <a:rPr lang="en-US" sz="1600" b="1" dirty="0">
                <a:latin typeface="Times New Roman" panose="02020603050405020304" pitchFamily="18" charset="0"/>
                <a:cs typeface="Times New Roman" panose="02020603050405020304" pitchFamily="18" charset="0"/>
              </a:rPr>
              <a:t>6. Genome sequencing data analysis</a:t>
            </a:r>
          </a:p>
          <a:p>
            <a:r>
              <a:rPr lang="en-US" sz="1600" dirty="0">
                <a:latin typeface="Times New Roman" panose="02020603050405020304" pitchFamily="18" charset="0"/>
                <a:cs typeface="Times New Roman" panose="02020603050405020304" pitchFamily="18" charset="0"/>
              </a:rPr>
              <a:t>Genome sequencing generates large amounts of data that can help scientists understand complex traits. Sophisticated tools and software help sequence entire genomes quickly, providing insights into identifying variants that cause disease. Data from the variant genome is typically compared to the reference genome of the individual or a control group. </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Biostatistics experts study variant frequencies in populations according to specific parameters such as blood type, ethnicity, etc. and draw conclusions as to how the genetic make-up of an individual or subpopulation can affect if they’re at-risk or prone to specific conditions. </a:t>
            </a:r>
          </a:p>
        </p:txBody>
      </p:sp>
    </p:spTree>
    <p:extLst>
      <p:ext uri="{BB962C8B-B14F-4D97-AF65-F5344CB8AC3E}">
        <p14:creationId xmlns:p14="http://schemas.microsoft.com/office/powerpoint/2010/main" val="238133546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dirty="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299</TotalTime>
  <Words>2933</Words>
  <Application>Microsoft Office PowerPoint</Application>
  <PresentationFormat>Widescreen</PresentationFormat>
  <Paragraphs>223</Paragraphs>
  <Slides>18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Arial</vt:lpstr>
      <vt:lpstr>Calibri</vt:lpstr>
      <vt:lpstr>Calibri Light</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Siddharth B</dc:creator>
  <cp:lastModifiedBy>User</cp:lastModifiedBy>
  <cp:revision>40</cp:revision>
  <dcterms:created xsi:type="dcterms:W3CDTF">2020-07-13T05:58:17Z</dcterms:created>
  <dcterms:modified xsi:type="dcterms:W3CDTF">2024-09-14T13:59:45Z</dcterms:modified>
</cp:coreProperties>
</file>