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3"/>
  </p:notesMasterIdLst>
  <p:handoutMasterIdLst>
    <p:handoutMasterId r:id="rId24"/>
  </p:handoutMasterIdLst>
  <p:sldIdLst>
    <p:sldId id="263" r:id="rId5"/>
    <p:sldId id="262" r:id="rId6"/>
    <p:sldId id="264" r:id="rId7"/>
    <p:sldId id="265" r:id="rId8"/>
    <p:sldId id="266" r:id="rId9"/>
    <p:sldId id="267" r:id="rId10"/>
    <p:sldId id="269" r:id="rId11"/>
    <p:sldId id="270" r:id="rId12"/>
    <p:sldId id="271" r:id="rId13"/>
    <p:sldId id="272" r:id="rId14"/>
    <p:sldId id="273" r:id="rId15"/>
    <p:sldId id="274" r:id="rId16"/>
    <p:sldId id="275" r:id="rId17"/>
    <p:sldId id="276" r:id="rId18"/>
    <p:sldId id="277" r:id="rId19"/>
    <p:sldId id="278" r:id="rId20"/>
    <p:sldId id="280" r:id="rId21"/>
    <p:sldId id="28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137636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59033D-62CF-496A-8F02-54ED2071306E}"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426FB-E7B1-4055-BE66-F8F86BCD327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D3BC17-E2E2-4BBB-8BCC-157A887D5B81}"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1A76DB-75A1-4321-BEC5-96EABACBBDB3}"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103745-5F18-4B35-9FDE-22BFCA45CA24}"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9CC6FD-BF7A-482A-B9B9-615E01801F41}"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22DBCAF-F3F7-482A-946C-2282EF3A94E8}"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0348C6-3862-4976-9536-BC04386C5D4A}"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227BE4-FE24-45E4-A33C-6FC1CDED675A}"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13BE8E-097A-470D-B9F1-D7205D156015}"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CE2688-C044-40E8-9ACA-AB97A7A093D8}"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EE0DB-B55B-46AD-8DBC-77EB8BEE5D40}"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1278292" y="925673"/>
            <a:ext cx="9810417" cy="1200329"/>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SUBJECT NAME- PHARMACEUTICAL MICROBIOLOGY</a:t>
            </a:r>
            <a:endParaRPr lang="en-IN" sz="24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259200" y="3886298"/>
            <a:ext cx="7848600" cy="1200329"/>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UNIT NO &amp; NAME-3 ISOLATION OF AEROBIC BACTERIA</a:t>
            </a:r>
            <a:r>
              <a:rPr lang="en-IN" sz="2800" u="sng" dirty="0">
                <a:latin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10</a:t>
            </a:fld>
            <a:endParaRPr lang="en-IN"/>
          </a:p>
        </p:txBody>
      </p:sp>
      <p:sp>
        <p:nvSpPr>
          <p:cNvPr id="8" name="Content Placeholder 7">
            <a:extLst>
              <a:ext uri="{FF2B5EF4-FFF2-40B4-BE49-F238E27FC236}">
                <a16:creationId xmlns:a16="http://schemas.microsoft.com/office/drawing/2014/main" xmlns="" id="{2B1E634A-6A27-491D-A903-66DF6C9D9D10}"/>
              </a:ext>
            </a:extLst>
          </p:cNvPr>
          <p:cNvSpPr>
            <a:spLocks noGrp="1"/>
          </p:cNvSpPr>
          <p:nvPr>
            <p:ph idx="1"/>
          </p:nvPr>
        </p:nvSpPr>
        <p:spPr>
          <a:xfrm>
            <a:off x="838200" y="1311965"/>
            <a:ext cx="10515600" cy="4864998"/>
          </a:xfrm>
        </p:spPr>
        <p:txBody>
          <a:bodyPr>
            <a:normAutofit/>
          </a:bodyPr>
          <a:lstStyle/>
          <a:p>
            <a:pPr algn="l">
              <a:buFont typeface="+mj-lt"/>
              <a:buAutoNum type="arabicPeriod" startAt="3"/>
            </a:pPr>
            <a:r>
              <a:rPr lang="en-IN" sz="1600" b="0" i="0" dirty="0">
                <a:solidFill>
                  <a:srgbClr val="000000"/>
                </a:solidFill>
                <a:effectLst/>
                <a:latin typeface="Times New Roman" panose="02020603050405020304" pitchFamily="18" charset="0"/>
                <a:cs typeface="Times New Roman" panose="02020603050405020304" pitchFamily="18" charset="0"/>
              </a:rPr>
              <a:t>Obtain your sample, which should be either a broth culture or a suspension of cells produced by mixing cells from a colony into buffer or saline.</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The samples may be derived from a dilution series of a single sample.</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The sample volume to be plated should be between 0.1 and 1.0 ml.</a:t>
            </a:r>
          </a:p>
          <a:p>
            <a:pPr algn="l">
              <a:buFont typeface="+mj-lt"/>
              <a:buAutoNum type="arabicPeriod" startAt="4"/>
            </a:pPr>
            <a:r>
              <a:rPr lang="en-IN" sz="1600" b="0" i="0" dirty="0">
                <a:solidFill>
                  <a:srgbClr val="000000"/>
                </a:solidFill>
                <a:effectLst/>
                <a:latin typeface="Times New Roman" panose="02020603050405020304" pitchFamily="18" charset="0"/>
                <a:cs typeface="Times New Roman" panose="02020603050405020304" pitchFamily="18" charset="0"/>
              </a:rPr>
              <a:t>Open the lid of the empty Petri dish, and dispense your sample into the middle of the plate. Close the lid.</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Use aseptic technique throughout this procedure.</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Use either a serological pipette or micropipette to transfer your sample to the plate. Control the flow of the sample so it does not splash out of the plate.</a:t>
            </a:r>
          </a:p>
          <a:p>
            <a:pPr algn="l">
              <a:buFont typeface="+mj-lt"/>
              <a:buAutoNum type="arabicPeriod" startAt="5"/>
            </a:pPr>
            <a:r>
              <a:rPr lang="en-IN" sz="1600" b="0" i="0" dirty="0">
                <a:solidFill>
                  <a:srgbClr val="000000"/>
                </a:solidFill>
                <a:effectLst/>
                <a:latin typeface="Times New Roman" panose="02020603050405020304" pitchFamily="18" charset="0"/>
                <a:cs typeface="Times New Roman" panose="02020603050405020304" pitchFamily="18" charset="0"/>
              </a:rPr>
              <a:t>Remove the cap from the tube of the melted agar, and pass the rim of the open tube through the flame of the Bunsen burner.</a:t>
            </a:r>
          </a:p>
          <a:p>
            <a:pPr algn="l">
              <a:buFont typeface="+mj-lt"/>
              <a:buAutoNum type="arabicPeriod" startAt="5"/>
            </a:pPr>
            <a:r>
              <a:rPr lang="en-IN" sz="1600" b="0" i="0" dirty="0">
                <a:solidFill>
                  <a:srgbClr val="000000"/>
                </a:solidFill>
                <a:effectLst/>
                <a:latin typeface="Times New Roman" panose="02020603050405020304" pitchFamily="18" charset="0"/>
                <a:cs typeface="Times New Roman" panose="02020603050405020304" pitchFamily="18" charset="0"/>
              </a:rPr>
              <a:t>Open the lid of the Petri dish containing your sample and pour the agar in carefully. Close the lid then mix the sample with the agar by gently swirling the plate.</a:t>
            </a:r>
          </a:p>
          <a:p>
            <a:pPr algn="l">
              <a:buFont typeface="+mj-lt"/>
              <a:buAutoNum type="arabicPeriod" startAt="5"/>
            </a:pPr>
            <a:r>
              <a:rPr lang="en-IN" sz="1600" b="0" i="0" dirty="0">
                <a:solidFill>
                  <a:srgbClr val="000000"/>
                </a:solidFill>
                <a:effectLst/>
                <a:latin typeface="Times New Roman" panose="02020603050405020304" pitchFamily="18" charset="0"/>
                <a:cs typeface="Times New Roman" panose="02020603050405020304" pitchFamily="18" charset="0"/>
              </a:rPr>
              <a:t>Allow the agar to thoroughly solidify before inverting the plate for incubation</a:t>
            </a:r>
            <a:r>
              <a:rPr lang="en-IN" b="0" i="0" dirty="0">
                <a:solidFill>
                  <a:srgbClr val="000000"/>
                </a:solidFill>
                <a:effectLst/>
                <a:latin typeface="Arial" panose="020B0604020202020204" pitchFamily="34" charset="0"/>
              </a:rPr>
              <a:t>.</a:t>
            </a:r>
          </a:p>
          <a:p>
            <a:endParaRPr lang="en-IN" dirty="0"/>
          </a:p>
        </p:txBody>
      </p:sp>
    </p:spTree>
    <p:extLst>
      <p:ext uri="{BB962C8B-B14F-4D97-AF65-F5344CB8AC3E}">
        <p14:creationId xmlns:p14="http://schemas.microsoft.com/office/powerpoint/2010/main" val="1989951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11</a:t>
            </a:fld>
            <a:endParaRPr lang="en-IN"/>
          </a:p>
        </p:txBody>
      </p:sp>
      <p:sp>
        <p:nvSpPr>
          <p:cNvPr id="8" name="Content Placeholder 7">
            <a:extLst>
              <a:ext uri="{FF2B5EF4-FFF2-40B4-BE49-F238E27FC236}">
                <a16:creationId xmlns:a16="http://schemas.microsoft.com/office/drawing/2014/main" xmlns="" id="{2B1E634A-6A27-491D-A903-66DF6C9D9D10}"/>
              </a:ext>
            </a:extLst>
          </p:cNvPr>
          <p:cNvSpPr>
            <a:spLocks noGrp="1"/>
          </p:cNvSpPr>
          <p:nvPr>
            <p:ph idx="1"/>
          </p:nvPr>
        </p:nvSpPr>
        <p:spPr>
          <a:xfrm>
            <a:off x="838200" y="1311965"/>
            <a:ext cx="10515600" cy="4864998"/>
          </a:xfrm>
        </p:spPr>
        <p:txBody>
          <a:bodyPr>
            <a:normAutofit/>
          </a:bodyPr>
          <a:lstStyle/>
          <a:p>
            <a:pPr marL="0" indent="0" algn="l">
              <a:buNone/>
            </a:pPr>
            <a:r>
              <a:rPr lang="en-IN" sz="1600" b="1" i="0" dirty="0">
                <a:solidFill>
                  <a:srgbClr val="000000"/>
                </a:solidFill>
                <a:effectLst/>
                <a:latin typeface="Times New Roman" panose="02020603050405020304" pitchFamily="18" charset="0"/>
                <a:cs typeface="Times New Roman" panose="02020603050405020304" pitchFamily="18" charset="0"/>
              </a:rPr>
              <a:t>Advantages of Pour Plate Technique</a:t>
            </a:r>
            <a:endParaRPr lang="en-IN" sz="1600" b="0" i="0" dirty="0">
              <a:solidFill>
                <a:srgbClr val="000000"/>
              </a:solidFill>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Easy to undertake.</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Will detect lower concentrations than surface spread method because of the larger sample volume.</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It requires no pre-drying of the agar surface.</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The most common method for determining the total viable count is the pour-plate method.</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The pour plate technique can be used to determine the number of microbes/ mL in a specimen.</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It has the advantage of not requiring previously prepared plates and is often used to assay bacterial contamination of foodstuffs.</a:t>
            </a:r>
          </a:p>
          <a:p>
            <a:pPr marL="0" indent="0">
              <a:buNone/>
            </a:pPr>
            <a:r>
              <a:rPr lang="en-IN" sz="1600" b="0" i="0" dirty="0">
                <a:solidFill>
                  <a:srgbClr val="000000"/>
                </a:solidFill>
                <a:effectLst/>
                <a:latin typeface="Times New Roman" panose="02020603050405020304" pitchFamily="18" charset="0"/>
                <a:cs typeface="Times New Roman" panose="02020603050405020304" pitchFamily="18" charset="0"/>
              </a:rPr>
              <a:t/>
            </a:r>
            <a:br>
              <a:rPr lang="en-IN" sz="1600" b="0" i="0" dirty="0">
                <a:solidFill>
                  <a:srgbClr val="000000"/>
                </a:solidFill>
                <a:effectLst/>
                <a:latin typeface="Times New Roman" panose="02020603050405020304" pitchFamily="18" charset="0"/>
                <a:cs typeface="Times New Roman" panose="02020603050405020304" pitchFamily="18" charset="0"/>
              </a:rPr>
            </a:b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2903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12</a:t>
            </a:fld>
            <a:endParaRPr lang="en-IN"/>
          </a:p>
        </p:txBody>
      </p:sp>
      <p:sp>
        <p:nvSpPr>
          <p:cNvPr id="8" name="Content Placeholder 7">
            <a:extLst>
              <a:ext uri="{FF2B5EF4-FFF2-40B4-BE49-F238E27FC236}">
                <a16:creationId xmlns:a16="http://schemas.microsoft.com/office/drawing/2014/main" xmlns="" id="{2B1E634A-6A27-491D-A903-66DF6C9D9D10}"/>
              </a:ext>
            </a:extLst>
          </p:cNvPr>
          <p:cNvSpPr>
            <a:spLocks noGrp="1"/>
          </p:cNvSpPr>
          <p:nvPr>
            <p:ph idx="1"/>
          </p:nvPr>
        </p:nvSpPr>
        <p:spPr>
          <a:xfrm>
            <a:off x="838200" y="1311965"/>
            <a:ext cx="10515600" cy="4864998"/>
          </a:xfrm>
        </p:spPr>
        <p:txBody>
          <a:bodyPr>
            <a:normAutofit/>
          </a:bodyPr>
          <a:lstStyle/>
          <a:p>
            <a:pPr marL="0" indent="0" algn="l">
              <a:buNone/>
            </a:pPr>
            <a:r>
              <a:rPr lang="en-IN" sz="1600" b="1" i="0" dirty="0">
                <a:solidFill>
                  <a:srgbClr val="000000"/>
                </a:solidFill>
                <a:effectLst/>
                <a:latin typeface="Times New Roman" panose="02020603050405020304" pitchFamily="18" charset="0"/>
                <a:cs typeface="Times New Roman" panose="02020603050405020304" pitchFamily="18" charset="0"/>
              </a:rPr>
              <a:t>Disadvantages of Pour Plate Technique</a:t>
            </a:r>
            <a:endParaRPr lang="en-IN" sz="1600" b="0" i="0" dirty="0">
              <a:solidFill>
                <a:srgbClr val="000000"/>
              </a:solidFill>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The use of relatively hot agar carries the risk of killing some sensitive contaminants, so giving a low result.</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Small colonies may be overlooked.</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In the case of solid sample dissolving in water, some species may suffer a degree of viability loss if diluted quickly in cold water; consequently, isotonic buffer (phosphate-buffered saline for example) or peptone water are used as solvents or diluents.</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Colonies of different species within the agar appear similar — so it is difficult to detect contaminants.</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The reduced growth rate of obligate aerobes in the depth of the agar.</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Preparation for the pour plate method is time consuming compared with streak plate/and or spread plate technique.</a:t>
            </a:r>
          </a:p>
          <a:p>
            <a:endParaRPr lang="en-IN" dirty="0"/>
          </a:p>
        </p:txBody>
      </p:sp>
    </p:spTree>
    <p:extLst>
      <p:ext uri="{BB962C8B-B14F-4D97-AF65-F5344CB8AC3E}">
        <p14:creationId xmlns:p14="http://schemas.microsoft.com/office/powerpoint/2010/main" val="1708648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13</a:t>
            </a:fld>
            <a:endParaRPr lang="en-IN"/>
          </a:p>
        </p:txBody>
      </p:sp>
      <p:pic>
        <p:nvPicPr>
          <p:cNvPr id="1026" name="Picture 2" descr="Pour plate Method: Principle, Procedure, Uses, and (Dis) Advantages •  Microbe Online">
            <a:extLst>
              <a:ext uri="{FF2B5EF4-FFF2-40B4-BE49-F238E27FC236}">
                <a16:creationId xmlns:a16="http://schemas.microsoft.com/office/drawing/2014/main" xmlns="" id="{0B26289F-3BA6-4185-BE98-C845F909A39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37253" y="1311275"/>
            <a:ext cx="9024730" cy="486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449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14</a:t>
            </a:fld>
            <a:endParaRPr lang="en-IN"/>
          </a:p>
        </p:txBody>
      </p:sp>
      <p:sp>
        <p:nvSpPr>
          <p:cNvPr id="8" name="Content Placeholder 7">
            <a:extLst>
              <a:ext uri="{FF2B5EF4-FFF2-40B4-BE49-F238E27FC236}">
                <a16:creationId xmlns:a16="http://schemas.microsoft.com/office/drawing/2014/main" xmlns="" id="{2B1E634A-6A27-491D-A903-66DF6C9D9D10}"/>
              </a:ext>
            </a:extLst>
          </p:cNvPr>
          <p:cNvSpPr>
            <a:spLocks noGrp="1"/>
          </p:cNvSpPr>
          <p:nvPr>
            <p:ph idx="1"/>
          </p:nvPr>
        </p:nvSpPr>
        <p:spPr>
          <a:xfrm>
            <a:off x="838200" y="1311965"/>
            <a:ext cx="10515600" cy="4864998"/>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SPREAD PLATE METHOD</a:t>
            </a:r>
          </a:p>
          <a:p>
            <a:r>
              <a:rPr lang="en-IN" sz="1600" b="0" i="0" dirty="0">
                <a:solidFill>
                  <a:srgbClr val="3A3A3A"/>
                </a:solidFill>
                <a:effectLst/>
                <a:latin typeface="Times New Roman" panose="02020603050405020304" pitchFamily="18" charset="0"/>
                <a:cs typeface="Times New Roman" panose="02020603050405020304" pitchFamily="18" charset="0"/>
              </a:rPr>
              <a:t>Spread plate technique is the method of isolation and enumeration of microorganisms in a mixed culture and distributing it evenly. The technique makes it easier to quantify bacteria in a solution.</a:t>
            </a:r>
          </a:p>
          <a:p>
            <a:pPr marL="0" indent="0" algn="l">
              <a:buNone/>
            </a:pPr>
            <a:r>
              <a:rPr lang="en-IN" sz="1600" b="1" i="0" dirty="0">
                <a:solidFill>
                  <a:srgbClr val="3A3A3A"/>
                </a:solidFill>
                <a:effectLst/>
                <a:latin typeface="Times New Roman" panose="02020603050405020304" pitchFamily="18" charset="0"/>
                <a:cs typeface="Times New Roman" panose="02020603050405020304" pitchFamily="18" charset="0"/>
              </a:rPr>
              <a:t>Principle</a:t>
            </a:r>
            <a:r>
              <a:rPr lang="en-IN" sz="1600" b="0" i="0" dirty="0">
                <a:solidFill>
                  <a:srgbClr val="3A3A3A"/>
                </a:solidFill>
                <a:effectLst/>
                <a:latin typeface="Times New Roman" panose="02020603050405020304" pitchFamily="18" charset="0"/>
                <a:cs typeface="Times New Roman" panose="02020603050405020304" pitchFamily="18" charset="0"/>
              </a:rPr>
              <a:t> of Spread Plate Technique</a:t>
            </a:r>
          </a:p>
          <a:p>
            <a:pPr algn="l"/>
            <a:r>
              <a:rPr lang="en-IN" sz="1600" b="0" i="0" dirty="0">
                <a:solidFill>
                  <a:srgbClr val="3A3A3A"/>
                </a:solidFill>
                <a:effectLst/>
                <a:latin typeface="Times New Roman" panose="02020603050405020304" pitchFamily="18" charset="0"/>
                <a:cs typeface="Times New Roman" panose="02020603050405020304" pitchFamily="18" charset="0"/>
              </a:rPr>
              <a:t>The spread plate technique involves using a sterilized spreader with a smooth surface made of metal or glass to apply a small amount of bacteria suspended in a solution over a plate. </a:t>
            </a:r>
          </a:p>
          <a:p>
            <a:pPr algn="l"/>
            <a:r>
              <a:rPr lang="en-IN" sz="1600" b="0" i="0" dirty="0">
                <a:solidFill>
                  <a:srgbClr val="3A3A3A"/>
                </a:solidFill>
                <a:effectLst/>
                <a:latin typeface="Times New Roman" panose="02020603050405020304" pitchFamily="18" charset="0"/>
                <a:cs typeface="Times New Roman" panose="02020603050405020304" pitchFamily="18" charset="0"/>
              </a:rPr>
              <a:t>The plate needs to be dry and at room temperature so that the agar can absorb the bacteria more readily. A successful spread plate will have a countable number of isolated bacterial colonies evenly distributed on the plate.</a:t>
            </a:r>
          </a:p>
          <a:p>
            <a:endParaRPr lang="en-IN" sz="1600" b="0" i="0" dirty="0">
              <a:solidFill>
                <a:srgbClr val="3A3A3A"/>
              </a:solidFill>
              <a:effectLst/>
              <a:latin typeface="Times New Roman" panose="02020603050405020304" pitchFamily="18" charset="0"/>
              <a:cs typeface="Times New Roman" panose="02020603050405020304" pitchFamily="18" charset="0"/>
            </a:endParaRPr>
          </a:p>
          <a:p>
            <a:pPr marL="0" indent="0">
              <a:buNone/>
            </a:pP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016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15</a:t>
            </a:fld>
            <a:endParaRPr lang="en-IN"/>
          </a:p>
        </p:txBody>
      </p:sp>
      <p:pic>
        <p:nvPicPr>
          <p:cNvPr id="2050" name="Picture 2" descr="Spread Plate Technique- Principle, Procedure and Uses">
            <a:extLst>
              <a:ext uri="{FF2B5EF4-FFF2-40B4-BE49-F238E27FC236}">
                <a16:creationId xmlns:a16="http://schemas.microsoft.com/office/drawing/2014/main" xmlns="" id="{7A00DB35-611E-4600-B2A7-F4CF30C4927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475640"/>
            <a:ext cx="9750287" cy="4518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952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16</a:t>
            </a:fld>
            <a:endParaRPr lang="en-IN"/>
          </a:p>
        </p:txBody>
      </p:sp>
      <p:sp>
        <p:nvSpPr>
          <p:cNvPr id="3" name="Content Placeholder 2">
            <a:extLst>
              <a:ext uri="{FF2B5EF4-FFF2-40B4-BE49-F238E27FC236}">
                <a16:creationId xmlns:a16="http://schemas.microsoft.com/office/drawing/2014/main" xmlns="" id="{BFC6DA49-AB14-4360-87D6-D93576FA812F}"/>
              </a:ext>
            </a:extLst>
          </p:cNvPr>
          <p:cNvSpPr>
            <a:spLocks noGrp="1"/>
          </p:cNvSpPr>
          <p:nvPr>
            <p:ph idx="1"/>
          </p:nvPr>
        </p:nvSpPr>
        <p:spPr>
          <a:xfrm>
            <a:off x="838200" y="1391478"/>
            <a:ext cx="10515600" cy="4785485"/>
          </a:xfrm>
        </p:spPr>
        <p:txBody>
          <a:bodyPr>
            <a:normAutofit/>
          </a:bodyPr>
          <a:lstStyle/>
          <a:p>
            <a:pPr marL="0" indent="0" algn="l">
              <a:buNone/>
            </a:pPr>
            <a:r>
              <a:rPr lang="en-IN" sz="1600" b="0" i="0" dirty="0">
                <a:solidFill>
                  <a:srgbClr val="3A3A3A"/>
                </a:solidFill>
                <a:effectLst/>
                <a:latin typeface="Times New Roman" panose="02020603050405020304" pitchFamily="18" charset="0"/>
                <a:cs typeface="Times New Roman" panose="02020603050405020304" pitchFamily="18" charset="0"/>
              </a:rPr>
              <a:t>Procedure of Spread Plate Technique</a:t>
            </a:r>
          </a:p>
          <a:p>
            <a:pPr algn="l">
              <a:buFont typeface="+mj-lt"/>
              <a:buAutoNum type="arabicPeriod"/>
            </a:pPr>
            <a:r>
              <a:rPr lang="en-IN" sz="1600" b="0" i="0" dirty="0">
                <a:solidFill>
                  <a:srgbClr val="3A3A3A"/>
                </a:solidFill>
                <a:effectLst/>
                <a:latin typeface="Times New Roman" panose="02020603050405020304" pitchFamily="18" charset="0"/>
                <a:cs typeface="Times New Roman" panose="02020603050405020304" pitchFamily="18" charset="0"/>
              </a:rPr>
              <a:t>Make a dilution series from a sample.</a:t>
            </a:r>
          </a:p>
          <a:p>
            <a:pPr algn="l">
              <a:buFont typeface="+mj-lt"/>
              <a:buAutoNum type="arabicPeriod"/>
            </a:pPr>
            <a:r>
              <a:rPr lang="en-IN" sz="1600" b="0" i="0" dirty="0">
                <a:solidFill>
                  <a:srgbClr val="3A3A3A"/>
                </a:solidFill>
                <a:effectLst/>
                <a:latin typeface="Times New Roman" panose="02020603050405020304" pitchFamily="18" charset="0"/>
                <a:cs typeface="Times New Roman" panose="02020603050405020304" pitchFamily="18" charset="0"/>
              </a:rPr>
              <a:t>Pipette out 0.1 ml from the appropriate desired dilution series onto the </a:t>
            </a:r>
            <a:r>
              <a:rPr lang="en-IN" sz="1600" b="0" i="0" dirty="0" err="1">
                <a:solidFill>
                  <a:srgbClr val="3A3A3A"/>
                </a:solidFill>
                <a:effectLst/>
                <a:latin typeface="Times New Roman" panose="02020603050405020304" pitchFamily="18" charset="0"/>
                <a:cs typeface="Times New Roman" panose="02020603050405020304" pitchFamily="18" charset="0"/>
              </a:rPr>
              <a:t>center</a:t>
            </a:r>
            <a:r>
              <a:rPr lang="en-IN" sz="1600" b="0" i="0" dirty="0">
                <a:solidFill>
                  <a:srgbClr val="3A3A3A"/>
                </a:solidFill>
                <a:effectLst/>
                <a:latin typeface="Times New Roman" panose="02020603050405020304" pitchFamily="18" charset="0"/>
                <a:cs typeface="Times New Roman" panose="02020603050405020304" pitchFamily="18" charset="0"/>
              </a:rPr>
              <a:t> of the surface of an agar plate.</a:t>
            </a:r>
          </a:p>
          <a:p>
            <a:pPr algn="l">
              <a:buFont typeface="+mj-lt"/>
              <a:buAutoNum type="arabicPeriod"/>
            </a:pPr>
            <a:r>
              <a:rPr lang="en-IN" sz="1600" b="0" i="0" dirty="0">
                <a:solidFill>
                  <a:srgbClr val="3A3A3A"/>
                </a:solidFill>
                <a:effectLst/>
                <a:latin typeface="Times New Roman" panose="02020603050405020304" pitchFamily="18" charset="0"/>
                <a:cs typeface="Times New Roman" panose="02020603050405020304" pitchFamily="18" charset="0"/>
              </a:rPr>
              <a:t>Dip the L-shaped glass spreader into alcohol.</a:t>
            </a:r>
          </a:p>
          <a:p>
            <a:pPr algn="l">
              <a:buFont typeface="+mj-lt"/>
              <a:buAutoNum type="arabicPeriod"/>
            </a:pPr>
            <a:r>
              <a:rPr lang="en-IN" sz="1600" b="0" i="0" dirty="0">
                <a:solidFill>
                  <a:srgbClr val="3A3A3A"/>
                </a:solidFill>
                <a:effectLst/>
                <a:latin typeface="Times New Roman" panose="02020603050405020304" pitchFamily="18" charset="0"/>
                <a:cs typeface="Times New Roman" panose="02020603050405020304" pitchFamily="18" charset="0"/>
              </a:rPr>
              <a:t>Flame the glass spreader (hockey stick) over a Bunsen burner.</a:t>
            </a:r>
          </a:p>
          <a:p>
            <a:pPr algn="l">
              <a:buFont typeface="+mj-lt"/>
              <a:buAutoNum type="arabicPeriod"/>
            </a:pPr>
            <a:r>
              <a:rPr lang="en-IN" sz="1600" b="0" i="0" dirty="0">
                <a:solidFill>
                  <a:srgbClr val="3A3A3A"/>
                </a:solidFill>
                <a:effectLst/>
                <a:latin typeface="Times New Roman" panose="02020603050405020304" pitchFamily="18" charset="0"/>
                <a:cs typeface="Times New Roman" panose="02020603050405020304" pitchFamily="18" charset="0"/>
              </a:rPr>
              <a:t>Spread the sample evenly over the surface of agar using the sterile glass spreader, carefully rotating the </a:t>
            </a:r>
            <a:r>
              <a:rPr lang="en-IN" sz="1600" b="0" i="0" dirty="0" err="1">
                <a:solidFill>
                  <a:srgbClr val="3A3A3A"/>
                </a:solidFill>
                <a:effectLst/>
                <a:latin typeface="Times New Roman" panose="02020603050405020304" pitchFamily="18" charset="0"/>
                <a:cs typeface="Times New Roman" panose="02020603050405020304" pitchFamily="18" charset="0"/>
              </a:rPr>
              <a:t>Petridish</a:t>
            </a:r>
            <a:r>
              <a:rPr lang="en-IN" sz="1600" b="0" i="0" dirty="0">
                <a:solidFill>
                  <a:srgbClr val="3A3A3A"/>
                </a:solidFill>
                <a:effectLst/>
                <a:latin typeface="Times New Roman" panose="02020603050405020304" pitchFamily="18" charset="0"/>
                <a:cs typeface="Times New Roman" panose="02020603050405020304" pitchFamily="18" charset="0"/>
              </a:rPr>
              <a:t> underneath at the same time.</a:t>
            </a:r>
          </a:p>
          <a:p>
            <a:pPr algn="l">
              <a:buFont typeface="+mj-lt"/>
              <a:buAutoNum type="arabicPeriod"/>
            </a:pPr>
            <a:r>
              <a:rPr lang="en-IN" sz="1600" b="0" i="0" dirty="0">
                <a:solidFill>
                  <a:srgbClr val="3A3A3A"/>
                </a:solidFill>
                <a:effectLst/>
                <a:latin typeface="Times New Roman" panose="02020603050405020304" pitchFamily="18" charset="0"/>
                <a:cs typeface="Times New Roman" panose="02020603050405020304" pitchFamily="18" charset="0"/>
              </a:rPr>
              <a:t>Incubate the plate at 37°C for 24 hours.</a:t>
            </a:r>
          </a:p>
          <a:p>
            <a:pPr algn="l">
              <a:buFont typeface="+mj-lt"/>
              <a:buAutoNum type="arabicPeriod"/>
            </a:pPr>
            <a:r>
              <a:rPr lang="en-IN" sz="1600" b="0" i="0" dirty="0">
                <a:solidFill>
                  <a:srgbClr val="3A3A3A"/>
                </a:solidFill>
                <a:effectLst/>
                <a:latin typeface="Times New Roman" panose="02020603050405020304" pitchFamily="18" charset="0"/>
                <a:cs typeface="Times New Roman" panose="02020603050405020304" pitchFamily="18" charset="0"/>
              </a:rPr>
              <a:t>Calculate the CFU value of the sample. Once you count the colonies, multiply by the appropriate dilution factor to determine the number of CFU/mL in the original sample.</a:t>
            </a:r>
          </a:p>
          <a:p>
            <a:endParaRPr lang="en-IN" dirty="0"/>
          </a:p>
        </p:txBody>
      </p:sp>
    </p:spTree>
    <p:extLst>
      <p:ext uri="{BB962C8B-B14F-4D97-AF65-F5344CB8AC3E}">
        <p14:creationId xmlns:p14="http://schemas.microsoft.com/office/powerpoint/2010/main" val="2373828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17</a:t>
            </a:fld>
            <a:endParaRPr lang="en-IN"/>
          </a:p>
        </p:txBody>
      </p:sp>
      <p:sp>
        <p:nvSpPr>
          <p:cNvPr id="3" name="Content Placeholder 2">
            <a:extLst>
              <a:ext uri="{FF2B5EF4-FFF2-40B4-BE49-F238E27FC236}">
                <a16:creationId xmlns:a16="http://schemas.microsoft.com/office/drawing/2014/main" xmlns="" id="{206A7157-00D0-44DD-930E-FEA7E4CCCA68}"/>
              </a:ext>
            </a:extLst>
          </p:cNvPr>
          <p:cNvSpPr>
            <a:spLocks noGrp="1"/>
          </p:cNvSpPr>
          <p:nvPr>
            <p:ph idx="1"/>
          </p:nvPr>
        </p:nvSpPr>
        <p:spPr>
          <a:xfrm>
            <a:off x="838200" y="1113182"/>
            <a:ext cx="10515600" cy="5063781"/>
          </a:xfrm>
        </p:spPr>
        <p:txBody>
          <a:bodyPr/>
          <a:lstStyle/>
          <a:p>
            <a:pPr marL="0" indent="0" algn="l">
              <a:buNone/>
            </a:pPr>
            <a:r>
              <a:rPr lang="en-IN" sz="1600" b="0" i="0" dirty="0">
                <a:solidFill>
                  <a:srgbClr val="3A3A3A"/>
                </a:solidFill>
                <a:effectLst/>
                <a:latin typeface="Times New Roman" panose="02020603050405020304" pitchFamily="18" charset="0"/>
                <a:cs typeface="Times New Roman" panose="02020603050405020304" pitchFamily="18" charset="0"/>
              </a:rPr>
              <a:t>Limitations of Spread Plate Technique</a:t>
            </a:r>
          </a:p>
          <a:p>
            <a:pPr algn="l">
              <a:buFont typeface="+mj-lt"/>
              <a:buAutoNum type="arabicPeriod"/>
            </a:pPr>
            <a:r>
              <a:rPr lang="en-IN" sz="1600" b="0" i="0" dirty="0">
                <a:solidFill>
                  <a:srgbClr val="3A3A3A"/>
                </a:solidFill>
                <a:effectLst/>
                <a:latin typeface="Times New Roman" panose="02020603050405020304" pitchFamily="18" charset="0"/>
                <a:cs typeface="Times New Roman" panose="02020603050405020304" pitchFamily="18" charset="0"/>
              </a:rPr>
              <a:t>Strick aerobes are favoured while microaerophilic tends to glow slower.</a:t>
            </a:r>
          </a:p>
          <a:p>
            <a:pPr algn="l">
              <a:buFont typeface="+mj-lt"/>
              <a:buAutoNum type="arabicPeriod"/>
            </a:pPr>
            <a:r>
              <a:rPr lang="en-IN" sz="1600" b="0" i="0" dirty="0">
                <a:solidFill>
                  <a:srgbClr val="3A3A3A"/>
                </a:solidFill>
                <a:effectLst/>
                <a:latin typeface="Times New Roman" panose="02020603050405020304" pitchFamily="18" charset="0"/>
                <a:cs typeface="Times New Roman" panose="02020603050405020304" pitchFamily="18" charset="0"/>
              </a:rPr>
              <a:t>Crowding of the colonies makes the enumeration difficult.</a:t>
            </a:r>
          </a:p>
          <a:p>
            <a:pPr algn="l">
              <a:buFont typeface="+mj-lt"/>
              <a:buAutoNum type="arabicPeriod"/>
            </a:pPr>
            <a:endParaRPr lang="en-IN" sz="1600" dirty="0">
              <a:solidFill>
                <a:srgbClr val="3A3A3A"/>
              </a:solidFill>
              <a:latin typeface="Times New Roman" panose="02020603050405020304" pitchFamily="18" charset="0"/>
              <a:cs typeface="Times New Roman" panose="02020603050405020304" pitchFamily="18" charset="0"/>
            </a:endParaRPr>
          </a:p>
          <a:p>
            <a:pPr marL="0" indent="0" algn="l">
              <a:buNone/>
            </a:pPr>
            <a:r>
              <a:rPr lang="en-IN" sz="1600" b="0" i="0" dirty="0">
                <a:effectLst/>
                <a:latin typeface="Times New Roman" panose="02020603050405020304" pitchFamily="18" charset="0"/>
                <a:cs typeface="Times New Roman" panose="02020603050405020304" pitchFamily="18" charset="0"/>
              </a:rPr>
              <a:t>MICRO MANIPULATOR</a:t>
            </a:r>
          </a:p>
          <a:p>
            <a:r>
              <a:rPr lang="en-IN" sz="1600" i="0" dirty="0">
                <a:effectLst/>
                <a:latin typeface="Times New Roman" panose="02020603050405020304" pitchFamily="18" charset="0"/>
                <a:cs typeface="Times New Roman" panose="02020603050405020304" pitchFamily="18" charset="0"/>
              </a:rPr>
              <a:t>A micromanipulator is a device which is used to physically interact with a sample under a microscope, where a level of precision of movement is necessary that cannot be achieved by the unaided human hand.</a:t>
            </a:r>
            <a:endParaRPr lang="en-IN" sz="1600" i="0" baseline="30000" dirty="0">
              <a:effectLst/>
              <a:latin typeface="Times New Roman" panose="02020603050405020304" pitchFamily="18" charset="0"/>
              <a:cs typeface="Times New Roman" panose="02020603050405020304" pitchFamily="18" charset="0"/>
            </a:endParaRPr>
          </a:p>
          <a:p>
            <a:r>
              <a:rPr lang="en-IN" sz="1600" i="0" dirty="0">
                <a:effectLst/>
                <a:latin typeface="Times New Roman" panose="02020603050405020304" pitchFamily="18" charset="0"/>
                <a:cs typeface="Times New Roman" panose="02020603050405020304" pitchFamily="18" charset="0"/>
              </a:rPr>
              <a:t> It may typically consist of an input joystick, a mechanism for reducing the range of movement and an output section with the means of holding a microtool to hold, inject, cut or otherwise manipulate the object as required. The mechanism for reducing the movement usually requires the movement to be free of </a:t>
            </a:r>
            <a:r>
              <a:rPr lang="en-IN" sz="1600" dirty="0">
                <a:latin typeface="Times New Roman" panose="02020603050405020304" pitchFamily="18" charset="0"/>
                <a:cs typeface="Times New Roman" panose="02020603050405020304" pitchFamily="18" charset="0"/>
              </a:rPr>
              <a:t>backlash</a:t>
            </a:r>
            <a:r>
              <a:rPr lang="en-IN" sz="1600" i="0" dirty="0">
                <a:effectLst/>
                <a:latin typeface="Times New Roman" panose="02020603050405020304" pitchFamily="18" charset="0"/>
                <a:cs typeface="Times New Roman" panose="02020603050405020304" pitchFamily="18" charset="0"/>
              </a:rPr>
              <a:t>. </a:t>
            </a:r>
          </a:p>
          <a:p>
            <a:r>
              <a:rPr lang="en-IN" sz="1600" i="0" dirty="0">
                <a:effectLst/>
                <a:latin typeface="Times New Roman" panose="02020603050405020304" pitchFamily="18" charset="0"/>
                <a:cs typeface="Times New Roman" panose="02020603050405020304" pitchFamily="18" charset="0"/>
              </a:rPr>
              <a:t>This is achieved by the use of </a:t>
            </a:r>
            <a:r>
              <a:rPr lang="en-IN" sz="1600" dirty="0">
                <a:latin typeface="Times New Roman" panose="02020603050405020304" pitchFamily="18" charset="0"/>
                <a:cs typeface="Times New Roman" panose="02020603050405020304" pitchFamily="18" charset="0"/>
              </a:rPr>
              <a:t>kinematic</a:t>
            </a:r>
            <a:r>
              <a:rPr lang="en-IN" sz="1600" i="0" dirty="0">
                <a:effectLst/>
                <a:latin typeface="Times New Roman" panose="02020603050405020304" pitchFamily="18" charset="0"/>
                <a:cs typeface="Times New Roman" panose="02020603050405020304" pitchFamily="18" charset="0"/>
              </a:rPr>
              <a:t> constraints to allow each part of the mechanism to move only in one or more chosen </a:t>
            </a:r>
            <a:r>
              <a:rPr lang="en-IN" sz="1600" dirty="0">
                <a:latin typeface="Times New Roman" panose="02020603050405020304" pitchFamily="18" charset="0"/>
                <a:cs typeface="Times New Roman" panose="02020603050405020304" pitchFamily="18" charset="0"/>
              </a:rPr>
              <a:t>degrees of freedom</a:t>
            </a:r>
            <a:r>
              <a:rPr lang="en-IN" sz="1600" i="0" dirty="0">
                <a:effectLst/>
                <a:latin typeface="Times New Roman" panose="02020603050405020304" pitchFamily="18" charset="0"/>
                <a:cs typeface="Times New Roman" panose="02020603050405020304" pitchFamily="18" charset="0"/>
              </a:rPr>
              <a:t>, which achieves a high precision and repeatability of movement, usually at the expense of some absolute accuracy.</a:t>
            </a:r>
          </a:p>
          <a:p>
            <a:endParaRPr lang="en-IN" dirty="0"/>
          </a:p>
        </p:txBody>
      </p:sp>
    </p:spTree>
    <p:extLst>
      <p:ext uri="{BB962C8B-B14F-4D97-AF65-F5344CB8AC3E}">
        <p14:creationId xmlns:p14="http://schemas.microsoft.com/office/powerpoint/2010/main" val="145373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18</a:t>
            </a:fld>
            <a:endParaRPr lang="en-IN"/>
          </a:p>
        </p:txBody>
      </p:sp>
      <p:pic>
        <p:nvPicPr>
          <p:cNvPr id="9218" name="Picture 2">
            <a:extLst>
              <a:ext uri="{FF2B5EF4-FFF2-40B4-BE49-F238E27FC236}">
                <a16:creationId xmlns:a16="http://schemas.microsoft.com/office/drawing/2014/main" xmlns="" id="{13082F55-5B57-4B47-9DC3-F56A8513BB4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7390" y="1202703"/>
            <a:ext cx="7784261" cy="506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678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TOPIC NAME – ISOLATION OF AEROBIC BACTERIA</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93353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b="1" dirty="0">
                <a:latin typeface="Times New Roman" panose="02020603050405020304" pitchFamily="18" charset="0"/>
              </a:rPr>
              <a:t>CULTIVATION OF AEROBIC BACTERIA</a:t>
            </a:r>
          </a:p>
          <a:p>
            <a:pPr marL="285750" indent="-285750" algn="l">
              <a:buFont typeface="Arial" panose="020B0604020202020204" pitchFamily="34" charset="0"/>
              <a:buChar char="•"/>
            </a:pPr>
            <a:r>
              <a:rPr lang="en-US" sz="1600" dirty="0">
                <a:latin typeface="Times New Roman" panose="02020603050405020304" pitchFamily="18" charset="0"/>
              </a:rPr>
              <a:t>Main Principle: Provide Oxygen</a:t>
            </a:r>
          </a:p>
          <a:p>
            <a:pPr marL="285750" indent="-285750" algn="l">
              <a:buFont typeface="Arial" panose="020B0604020202020204" pitchFamily="34" charset="0"/>
              <a:buChar char="•"/>
            </a:pPr>
            <a:r>
              <a:rPr lang="en-US" sz="1600" dirty="0">
                <a:latin typeface="Times New Roman" panose="02020603050405020304" pitchFamily="18" charset="0"/>
              </a:rPr>
              <a:t>Atmospheric condition is generally satisfactory for culture of aerobes or facultative anaerobes but for the growth of many aerobes, it is necessary to provide extensive aeration.</a:t>
            </a:r>
          </a:p>
          <a:p>
            <a:pPr marL="285750" indent="-285750" algn="l">
              <a:buFont typeface="Arial" panose="020B0604020202020204" pitchFamily="34" charset="0"/>
              <a:buChar char="•"/>
            </a:pPr>
            <a:r>
              <a:rPr lang="en-US" sz="1600" dirty="0">
                <a:latin typeface="Times New Roman" panose="02020603050405020304" pitchFamily="18" charset="0"/>
              </a:rPr>
              <a:t> Forced aeration of cultures is therefore frequently desirable and can be achieved either by vigorously shaking the flask or tube on a shaker or by bubbling sterilized air into the medium. </a:t>
            </a:r>
          </a:p>
          <a:p>
            <a:pPr marL="285750" indent="-285750" algn="l">
              <a:buFont typeface="Arial" panose="020B0604020202020204" pitchFamily="34" charset="0"/>
              <a:buChar char="•"/>
            </a:pPr>
            <a:r>
              <a:rPr lang="en-US" sz="1600" dirty="0">
                <a:latin typeface="Times New Roman" panose="02020603050405020304" pitchFamily="18" charset="0"/>
              </a:rPr>
              <a:t>When aerobic organisms are to be grown in large quantities, it is advantageous to increase the exposure of the medium to the atmosphere. </a:t>
            </a:r>
          </a:p>
          <a:p>
            <a:pPr marL="285750" indent="-285750" algn="l">
              <a:buFont typeface="Arial" panose="020B0604020202020204" pitchFamily="34" charset="0"/>
              <a:buChar char="•"/>
            </a:pPr>
            <a:r>
              <a:rPr lang="en-US" sz="1600" dirty="0">
                <a:latin typeface="Times New Roman" panose="02020603050405020304" pitchFamily="18" charset="0"/>
              </a:rPr>
              <a:t>This can be accomplished by dispensing the medium in shallow layers or by providing aeration by constantly shaking the inoculated liquid cultures.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p:txBody>
          <a:bodyPr/>
          <a:lstStyle/>
          <a:p>
            <a:endParaRPr lang="en-IN"/>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3</a:t>
            </a:fld>
            <a:endParaRPr lang="en-IN"/>
          </a:p>
        </p:txBody>
      </p:sp>
      <p:pic>
        <p:nvPicPr>
          <p:cNvPr id="7" name="Content Placeholder 6">
            <a:extLst>
              <a:ext uri="{FF2B5EF4-FFF2-40B4-BE49-F238E27FC236}">
                <a16:creationId xmlns:a16="http://schemas.microsoft.com/office/drawing/2014/main" xmlns="" id="{79E20A1A-A90E-4EEA-8FD5-789137405074}"/>
              </a:ext>
            </a:extLst>
          </p:cNvPr>
          <p:cNvPicPr>
            <a:picLocks noGrp="1" noChangeAspect="1"/>
          </p:cNvPicPr>
          <p:nvPr>
            <p:ph idx="1"/>
          </p:nvPr>
        </p:nvPicPr>
        <p:blipFill>
          <a:blip r:embed="rId2"/>
          <a:stretch>
            <a:fillRect/>
          </a:stretch>
        </p:blipFill>
        <p:spPr>
          <a:xfrm>
            <a:off x="3198136" y="1690688"/>
            <a:ext cx="5795727" cy="4486275"/>
          </a:xfrm>
          <a:prstGeom prst="rect">
            <a:avLst/>
          </a:prstGeom>
        </p:spPr>
      </p:pic>
    </p:spTree>
    <p:extLst>
      <p:ext uri="{BB962C8B-B14F-4D97-AF65-F5344CB8AC3E}">
        <p14:creationId xmlns:p14="http://schemas.microsoft.com/office/powerpoint/2010/main" val="821869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57298A-DCA6-46C5-8C8B-E42D5F7041AF}"/>
              </a:ext>
            </a:extLst>
          </p:cNvPr>
          <p:cNvSpPr>
            <a:spLocks noGrp="1"/>
          </p:cNvSpPr>
          <p:nvPr>
            <p:ph type="title"/>
          </p:nvPr>
        </p:nvSpPr>
        <p:spPr>
          <a:xfrm>
            <a:off x="838200" y="365126"/>
            <a:ext cx="10515600" cy="615536"/>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xmlns="" id="{C3FB7A2A-C411-4EE8-830B-AF6CA4B066D2}"/>
              </a:ext>
            </a:extLst>
          </p:cNvPr>
          <p:cNvSpPr>
            <a:spLocks noGrp="1"/>
          </p:cNvSpPr>
          <p:nvPr>
            <p:ph idx="1"/>
          </p:nvPr>
        </p:nvSpPr>
        <p:spPr>
          <a:xfrm>
            <a:off x="838200" y="1139687"/>
            <a:ext cx="10515600" cy="5037276"/>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STREAK PLATE METHOD</a:t>
            </a:r>
          </a:p>
          <a:p>
            <a:pPr algn="l"/>
            <a:r>
              <a:rPr lang="en-IN" sz="1600" b="0" i="0" dirty="0">
                <a:effectLst/>
                <a:latin typeface="Times New Roman" panose="02020603050405020304" pitchFamily="18" charset="0"/>
                <a:cs typeface="Times New Roman" panose="02020603050405020304" pitchFamily="18" charset="0"/>
              </a:rPr>
              <a:t>In </a:t>
            </a:r>
            <a:r>
              <a:rPr lang="en-IN" sz="1600" dirty="0">
                <a:latin typeface="Times New Roman" panose="02020603050405020304" pitchFamily="18" charset="0"/>
                <a:cs typeface="Times New Roman" panose="02020603050405020304" pitchFamily="18" charset="0"/>
              </a:rPr>
              <a:t>microbiology</a:t>
            </a:r>
            <a:r>
              <a:rPr lang="en-IN" sz="1600" b="0" i="0" dirty="0">
                <a:effectLst/>
                <a:latin typeface="Times New Roman" panose="02020603050405020304" pitchFamily="18" charset="0"/>
                <a:cs typeface="Times New Roman" panose="02020603050405020304" pitchFamily="18" charset="0"/>
              </a:rPr>
              <a:t>, </a:t>
            </a:r>
            <a:r>
              <a:rPr lang="en-IN" sz="1600" i="0" dirty="0">
                <a:effectLst/>
                <a:latin typeface="Times New Roman" panose="02020603050405020304" pitchFamily="18" charset="0"/>
                <a:cs typeface="Times New Roman" panose="02020603050405020304" pitchFamily="18" charset="0"/>
              </a:rPr>
              <a:t>streaking</a:t>
            </a:r>
            <a:r>
              <a:rPr lang="en-IN" sz="1600" b="0" i="0" dirty="0">
                <a:effectLst/>
                <a:latin typeface="Times New Roman" panose="02020603050405020304" pitchFamily="18" charset="0"/>
                <a:cs typeface="Times New Roman" panose="02020603050405020304" pitchFamily="18" charset="0"/>
              </a:rPr>
              <a:t> is a technique used to isolate a pure </a:t>
            </a:r>
            <a:r>
              <a:rPr lang="en-IN" sz="1600" dirty="0">
                <a:latin typeface="Times New Roman" panose="02020603050405020304" pitchFamily="18" charset="0"/>
                <a:cs typeface="Times New Roman" panose="02020603050405020304" pitchFamily="18" charset="0"/>
              </a:rPr>
              <a:t>strain</a:t>
            </a:r>
            <a:r>
              <a:rPr lang="en-IN" sz="1600" b="0" i="0" dirty="0">
                <a:effectLst/>
                <a:latin typeface="Times New Roman" panose="02020603050405020304" pitchFamily="18" charset="0"/>
                <a:cs typeface="Times New Roman" panose="02020603050405020304" pitchFamily="18" charset="0"/>
              </a:rPr>
              <a:t> from a single species of microorganism, often </a:t>
            </a:r>
            <a:r>
              <a:rPr lang="en-IN" sz="1600" dirty="0">
                <a:latin typeface="Times New Roman" panose="02020603050405020304" pitchFamily="18" charset="0"/>
                <a:cs typeface="Times New Roman" panose="02020603050405020304" pitchFamily="18" charset="0"/>
              </a:rPr>
              <a:t>bacteria</a:t>
            </a:r>
            <a:r>
              <a:rPr lang="en-IN" sz="1600" b="0" i="0" dirty="0">
                <a:effectLst/>
                <a:latin typeface="Times New Roman" panose="02020603050405020304" pitchFamily="18" charset="0"/>
                <a:cs typeface="Times New Roman" panose="02020603050405020304" pitchFamily="18" charset="0"/>
              </a:rPr>
              <a:t>. Samples can then be taken from the resulting colonies and a </a:t>
            </a:r>
            <a:r>
              <a:rPr lang="en-IN" sz="1600" dirty="0">
                <a:latin typeface="Times New Roman" panose="02020603050405020304" pitchFamily="18" charset="0"/>
                <a:cs typeface="Times New Roman" panose="02020603050405020304" pitchFamily="18" charset="0"/>
              </a:rPr>
              <a:t>microbiological culture</a:t>
            </a:r>
            <a:r>
              <a:rPr lang="en-IN" sz="1600" b="0" i="0" dirty="0">
                <a:effectLst/>
                <a:latin typeface="Times New Roman" panose="02020603050405020304" pitchFamily="18" charset="0"/>
                <a:cs typeface="Times New Roman" panose="02020603050405020304" pitchFamily="18" charset="0"/>
              </a:rPr>
              <a:t> can be grown on a new plate so that the organism can be identified, studied, or tested.</a:t>
            </a:r>
          </a:p>
          <a:p>
            <a:pPr algn="l"/>
            <a:r>
              <a:rPr lang="en-IN" sz="1600" b="0" i="0" dirty="0">
                <a:effectLst/>
                <a:latin typeface="Times New Roman" panose="02020603050405020304" pitchFamily="18" charset="0"/>
                <a:cs typeface="Times New Roman" panose="02020603050405020304" pitchFamily="18" charset="0"/>
              </a:rPr>
              <a:t>The modern streak plate method has progressed from the efforts of </a:t>
            </a:r>
            <a:r>
              <a:rPr lang="en-IN" sz="1600" dirty="0">
                <a:latin typeface="Times New Roman" panose="02020603050405020304" pitchFamily="18" charset="0"/>
                <a:cs typeface="Times New Roman" panose="02020603050405020304" pitchFamily="18" charset="0"/>
              </a:rPr>
              <a:t>Robert Koch</a:t>
            </a:r>
            <a:r>
              <a:rPr lang="en-IN" sz="1600" b="0" i="0" dirty="0">
                <a:effectLst/>
                <a:latin typeface="Times New Roman" panose="02020603050405020304" pitchFamily="18" charset="0"/>
                <a:cs typeface="Times New Roman" panose="02020603050405020304" pitchFamily="18" charset="0"/>
              </a:rPr>
              <a:t> and other microbiologists to obtain </a:t>
            </a:r>
            <a:r>
              <a:rPr lang="en-IN" sz="1600" dirty="0">
                <a:latin typeface="Times New Roman" panose="02020603050405020304" pitchFamily="18" charset="0"/>
                <a:cs typeface="Times New Roman" panose="02020603050405020304" pitchFamily="18" charset="0"/>
              </a:rPr>
              <a:t>microbiological cultures </a:t>
            </a:r>
            <a:r>
              <a:rPr lang="en-IN" sz="1600" b="0" i="0" dirty="0">
                <a:effectLst/>
                <a:latin typeface="Times New Roman" panose="02020603050405020304" pitchFamily="18" charset="0"/>
                <a:cs typeface="Times New Roman" panose="02020603050405020304" pitchFamily="18" charset="0"/>
              </a:rPr>
              <a:t>of bacteria in order to study them. </a:t>
            </a:r>
          </a:p>
          <a:p>
            <a:pPr algn="l"/>
            <a:r>
              <a:rPr lang="en-IN" sz="1600" b="0" i="0" dirty="0">
                <a:effectLst/>
                <a:latin typeface="Times New Roman" panose="02020603050405020304" pitchFamily="18" charset="0"/>
                <a:cs typeface="Times New Roman" panose="02020603050405020304" pitchFamily="18" charset="0"/>
              </a:rPr>
              <a:t>The dilution or isolation by streaking method was first developed by Loeffler and </a:t>
            </a:r>
            <a:r>
              <a:rPr lang="en-IN" sz="1600" b="0" i="0" dirty="0" err="1">
                <a:effectLst/>
                <a:latin typeface="Times New Roman" panose="02020603050405020304" pitchFamily="18" charset="0"/>
                <a:cs typeface="Times New Roman" panose="02020603050405020304" pitchFamily="18" charset="0"/>
              </a:rPr>
              <a:t>Gaffky</a:t>
            </a:r>
            <a:r>
              <a:rPr lang="en-IN" sz="1600" b="0" i="0" dirty="0">
                <a:effectLst/>
                <a:latin typeface="Times New Roman" panose="02020603050405020304" pitchFamily="18" charset="0"/>
                <a:cs typeface="Times New Roman" panose="02020603050405020304" pitchFamily="18" charset="0"/>
              </a:rPr>
              <a:t> in Koch's laboratory, which involves the dilution of bacteria by systematically streaking them over the exterior of the </a:t>
            </a:r>
            <a:r>
              <a:rPr lang="en-IN" sz="1600" dirty="0">
                <a:latin typeface="Times New Roman" panose="02020603050405020304" pitchFamily="18" charset="0"/>
                <a:cs typeface="Times New Roman" panose="02020603050405020304" pitchFamily="18" charset="0"/>
              </a:rPr>
              <a:t>agar</a:t>
            </a:r>
            <a:r>
              <a:rPr lang="en-IN" sz="1600" b="0" i="0" dirty="0">
                <a:effectLst/>
                <a:latin typeface="Times New Roman" panose="02020603050405020304" pitchFamily="18" charset="0"/>
                <a:cs typeface="Times New Roman" panose="02020603050405020304" pitchFamily="18" charset="0"/>
              </a:rPr>
              <a:t> in a </a:t>
            </a:r>
            <a:r>
              <a:rPr lang="en-IN" sz="1600" dirty="0">
                <a:latin typeface="Times New Roman" panose="02020603050405020304" pitchFamily="18" charset="0"/>
                <a:cs typeface="Times New Roman" panose="02020603050405020304" pitchFamily="18" charset="0"/>
              </a:rPr>
              <a:t>Petri dish</a:t>
            </a:r>
            <a:r>
              <a:rPr lang="en-IN" sz="1600" b="0" i="0" dirty="0">
                <a:effectLst/>
                <a:latin typeface="Times New Roman" panose="02020603050405020304" pitchFamily="18" charset="0"/>
                <a:cs typeface="Times New Roman" panose="02020603050405020304" pitchFamily="18" charset="0"/>
              </a:rPr>
              <a:t> to obtain isolated colonies which will then grow into quantity of cells, or isolated colonies.</a:t>
            </a:r>
          </a:p>
          <a:p>
            <a:pPr algn="l"/>
            <a:r>
              <a:rPr lang="en-IN" sz="1600" b="0" i="0" dirty="0">
                <a:effectLst/>
                <a:latin typeface="Times New Roman" panose="02020603050405020304" pitchFamily="18" charset="0"/>
                <a:cs typeface="Times New Roman" panose="02020603050405020304" pitchFamily="18" charset="0"/>
              </a:rPr>
              <a:t> If the agar surface grows microorganisms which are all genetically same, the culture is then considered as a </a:t>
            </a:r>
            <a:r>
              <a:rPr lang="en-IN" sz="1600" dirty="0">
                <a:latin typeface="Times New Roman" panose="02020603050405020304" pitchFamily="18" charset="0"/>
                <a:cs typeface="Times New Roman" panose="02020603050405020304" pitchFamily="18" charset="0"/>
              </a:rPr>
              <a:t>microbiological culture</a:t>
            </a:r>
            <a:r>
              <a:rPr lang="en-IN" sz="1600" b="0" i="0" dirty="0">
                <a:effectLst/>
                <a:latin typeface="Times New Roman" panose="02020603050405020304" pitchFamily="18" charset="0"/>
                <a:cs typeface="Times New Roman" panose="02020603050405020304" pitchFamily="18" charset="0"/>
              </a:rPr>
              <a:t>.</a:t>
            </a:r>
          </a:p>
          <a:p>
            <a:pPr marL="0" indent="0">
              <a:buNone/>
            </a:pPr>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6FEC1FB2-B0A5-4085-94BC-E95BB6FE3465}"/>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14D78FDD-2823-4ECB-926A-23F7068EEFD6}"/>
              </a:ext>
            </a:extLst>
          </p:cNvPr>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2212702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5</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2800767"/>
          </a:xfrm>
          <a:prstGeom prst="rect">
            <a:avLst/>
          </a:prstGeom>
          <a:noFill/>
        </p:spPr>
        <p:txBody>
          <a:bodyPr wrap="square">
            <a:spAutoFit/>
          </a:bodyPr>
          <a:lstStyle/>
          <a:p>
            <a:pPr algn="l"/>
            <a:r>
              <a:rPr lang="en-IN" sz="1600" b="0" i="0" dirty="0">
                <a:effectLst/>
                <a:latin typeface="Times New Roman" panose="02020603050405020304" pitchFamily="18" charset="0"/>
                <a:cs typeface="Times New Roman" panose="02020603050405020304" pitchFamily="18" charset="0"/>
              </a:rPr>
              <a:t>TECHNIQUE</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Streaking is rapid and ideally a simple process of isolation dilution. </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 technique is done by diluting a comparatively large concentration of bacteria to a smaller concentration.</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The decrease of bacteria should show that </a:t>
            </a:r>
            <a:r>
              <a:rPr lang="en-IN" sz="1600" dirty="0">
                <a:latin typeface="Times New Roman" panose="02020603050405020304" pitchFamily="18" charset="0"/>
                <a:cs typeface="Times New Roman" panose="02020603050405020304" pitchFamily="18" charset="0"/>
              </a:rPr>
              <a:t>colonies</a:t>
            </a:r>
            <a:r>
              <a:rPr lang="en-IN" sz="1600" b="0" i="0" dirty="0">
                <a:effectLst/>
                <a:latin typeface="Times New Roman" panose="02020603050405020304" pitchFamily="18" charset="0"/>
                <a:cs typeface="Times New Roman" panose="02020603050405020304" pitchFamily="18" charset="0"/>
              </a:rPr>
              <a:t> are sufficiently spread apart to affect the separation of the different types of </a:t>
            </a:r>
            <a:r>
              <a:rPr lang="en-IN" sz="1600" dirty="0">
                <a:latin typeface="Times New Roman" panose="02020603050405020304" pitchFamily="18" charset="0"/>
                <a:cs typeface="Times New Roman" panose="02020603050405020304" pitchFamily="18" charset="0"/>
              </a:rPr>
              <a:t>microbes</a:t>
            </a:r>
            <a:r>
              <a:rPr lang="en-IN" sz="1600" b="0" i="0" dirty="0">
                <a:effectLst/>
                <a:latin typeface="Times New Roman" panose="02020603050405020304" pitchFamily="18" charset="0"/>
                <a:cs typeface="Times New Roman" panose="02020603050405020304" pitchFamily="18" charset="0"/>
              </a:rPr>
              <a:t>.</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Streaking is done using a </a:t>
            </a:r>
            <a:r>
              <a:rPr lang="en-IN" sz="1600" dirty="0">
                <a:latin typeface="Times New Roman" panose="02020603050405020304" pitchFamily="18" charset="0"/>
                <a:cs typeface="Times New Roman" panose="02020603050405020304" pitchFamily="18" charset="0"/>
              </a:rPr>
              <a:t>sterile</a:t>
            </a:r>
            <a:r>
              <a:rPr lang="en-IN" sz="1600" b="0" i="0" dirty="0">
                <a:effectLst/>
                <a:latin typeface="Times New Roman" panose="02020603050405020304" pitchFamily="18" charset="0"/>
                <a:cs typeface="Times New Roman" panose="02020603050405020304" pitchFamily="18" charset="0"/>
              </a:rPr>
              <a:t> tool, such as a </a:t>
            </a:r>
            <a:r>
              <a:rPr lang="en-IN" sz="1600" dirty="0">
                <a:latin typeface="Times New Roman" panose="02020603050405020304" pitchFamily="18" charset="0"/>
                <a:cs typeface="Times New Roman" panose="02020603050405020304" pitchFamily="18" charset="0"/>
              </a:rPr>
              <a:t>cotton swab</a:t>
            </a:r>
            <a:r>
              <a:rPr lang="en-IN" sz="1600" b="0" i="0" dirty="0">
                <a:effectLst/>
                <a:latin typeface="Times New Roman" panose="02020603050405020304" pitchFamily="18" charset="0"/>
                <a:cs typeface="Times New Roman" panose="02020603050405020304" pitchFamily="18" charset="0"/>
              </a:rPr>
              <a:t> or commonly an </a:t>
            </a:r>
            <a:r>
              <a:rPr lang="en-IN" sz="1600" dirty="0">
                <a:latin typeface="Times New Roman" panose="02020603050405020304" pitchFamily="18" charset="0"/>
                <a:cs typeface="Times New Roman" panose="02020603050405020304" pitchFamily="18" charset="0"/>
              </a:rPr>
              <a:t>inoculation loop</a:t>
            </a:r>
            <a:r>
              <a:rPr lang="en-IN" sz="1600" b="0" i="0" dirty="0">
                <a:effectLst/>
                <a:latin typeface="Times New Roman" panose="02020603050405020304" pitchFamily="18" charset="0"/>
                <a:cs typeface="Times New Roman" panose="02020603050405020304" pitchFamily="18" charset="0"/>
              </a:rPr>
              <a:t>. Aseptic techniques are used to maintain </a:t>
            </a:r>
            <a:r>
              <a:rPr lang="en-IN" sz="1600" dirty="0">
                <a:latin typeface="Times New Roman" panose="02020603050405020304" pitchFamily="18" charset="0"/>
                <a:cs typeface="Times New Roman" panose="02020603050405020304" pitchFamily="18" charset="0"/>
              </a:rPr>
              <a:t>microbiological cultures</a:t>
            </a:r>
            <a:r>
              <a:rPr lang="en-IN" sz="1600" b="0" i="0" dirty="0">
                <a:effectLst/>
                <a:latin typeface="Times New Roman" panose="02020603050405020304" pitchFamily="18" charset="0"/>
                <a:cs typeface="Times New Roman" panose="02020603050405020304" pitchFamily="18" charset="0"/>
              </a:rPr>
              <a:t> and to prevent contamination of the </a:t>
            </a:r>
            <a:r>
              <a:rPr lang="en-IN" sz="1600" dirty="0">
                <a:latin typeface="Times New Roman" panose="02020603050405020304" pitchFamily="18" charset="0"/>
                <a:cs typeface="Times New Roman" panose="02020603050405020304" pitchFamily="18" charset="0"/>
              </a:rPr>
              <a:t>growth medium</a:t>
            </a:r>
            <a:r>
              <a:rPr lang="en-IN" sz="1600" b="0" i="0" dirty="0">
                <a:effectLst/>
                <a:latin typeface="Times New Roman" panose="02020603050405020304" pitchFamily="18" charset="0"/>
                <a:cs typeface="Times New Roman" panose="02020603050405020304" pitchFamily="18" charset="0"/>
              </a:rPr>
              <a:t>. </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There are many different types of methods used to streak a plate. Picking a technique is a matter of individual preference and can also depend on how large the number of </a:t>
            </a:r>
            <a:r>
              <a:rPr lang="en-IN" sz="1600" dirty="0">
                <a:latin typeface="Times New Roman" panose="02020603050405020304" pitchFamily="18" charset="0"/>
                <a:cs typeface="Times New Roman" panose="02020603050405020304" pitchFamily="18" charset="0"/>
              </a:rPr>
              <a:t>microbes</a:t>
            </a:r>
            <a:r>
              <a:rPr lang="en-IN" sz="1600" b="0" i="0" dirty="0">
                <a:effectLst/>
                <a:latin typeface="Times New Roman" panose="02020603050405020304" pitchFamily="18" charset="0"/>
                <a:cs typeface="Times New Roman" panose="02020603050405020304" pitchFamily="18" charset="0"/>
              </a:rPr>
              <a:t> the sample contains</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 three-phase streaking pattern, known as the T-Streak, is recommended for beginners. The streaking is done using a </a:t>
            </a:r>
            <a:r>
              <a:rPr lang="en-IN" sz="1600" dirty="0">
                <a:latin typeface="Times New Roman" panose="02020603050405020304" pitchFamily="18" charset="0"/>
                <a:cs typeface="Times New Roman" panose="02020603050405020304" pitchFamily="18" charset="0"/>
              </a:rPr>
              <a:t>sterile</a:t>
            </a:r>
            <a:r>
              <a:rPr lang="en-IN" sz="1600" b="0" i="0" dirty="0">
                <a:effectLst/>
                <a:latin typeface="Times New Roman" panose="02020603050405020304" pitchFamily="18" charset="0"/>
                <a:cs typeface="Times New Roman" panose="02020603050405020304" pitchFamily="18" charset="0"/>
              </a:rPr>
              <a:t> tool, such as a </a:t>
            </a:r>
            <a:r>
              <a:rPr lang="en-IN" sz="1600" dirty="0">
                <a:latin typeface="Times New Roman" panose="02020603050405020304" pitchFamily="18" charset="0"/>
                <a:cs typeface="Times New Roman" panose="02020603050405020304" pitchFamily="18" charset="0"/>
              </a:rPr>
              <a:t>cotton swab </a:t>
            </a:r>
            <a:r>
              <a:rPr lang="en-IN" sz="1600" b="0" i="0" dirty="0">
                <a:effectLst/>
                <a:latin typeface="Times New Roman" panose="02020603050405020304" pitchFamily="18" charset="0"/>
                <a:cs typeface="Times New Roman" panose="02020603050405020304" pitchFamily="18" charset="0"/>
              </a:rPr>
              <a:t>or commonly an </a:t>
            </a:r>
            <a:r>
              <a:rPr lang="en-IN" sz="1600" dirty="0">
                <a:latin typeface="Times New Roman" panose="02020603050405020304" pitchFamily="18" charset="0"/>
                <a:cs typeface="Times New Roman" panose="02020603050405020304" pitchFamily="18" charset="0"/>
              </a:rPr>
              <a:t>inoculation loop</a:t>
            </a:r>
            <a:r>
              <a:rPr lang="en-IN" sz="1600" b="0" i="0" dirty="0">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56100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343ECCE2-FA8D-4270-85BC-EFE83B3D99DA}"/>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75041331-F4B9-42D6-BA97-A238C70B4EAF}"/>
              </a:ext>
            </a:extLst>
          </p:cNvPr>
          <p:cNvSpPr>
            <a:spLocks noGrp="1"/>
          </p:cNvSpPr>
          <p:nvPr>
            <p:ph type="sldNum" sz="quarter" idx="12"/>
          </p:nvPr>
        </p:nvSpPr>
        <p:spPr/>
        <p:txBody>
          <a:bodyPr/>
          <a:lstStyle/>
          <a:p>
            <a:fld id="{28B54A7E-2395-4D35-824E-25842394C6F0}" type="slidenum">
              <a:rPr lang="en-IN" smtClean="0"/>
              <a:t>6</a:t>
            </a:fld>
            <a:endParaRPr lang="en-IN"/>
          </a:p>
        </p:txBody>
      </p:sp>
      <p:sp>
        <p:nvSpPr>
          <p:cNvPr id="7" name="TextBox 6">
            <a:extLst>
              <a:ext uri="{FF2B5EF4-FFF2-40B4-BE49-F238E27FC236}">
                <a16:creationId xmlns:a16="http://schemas.microsoft.com/office/drawing/2014/main" xmlns="" id="{E279D7EB-E489-4447-9BA6-E46851B22CDF}"/>
              </a:ext>
            </a:extLst>
          </p:cNvPr>
          <p:cNvSpPr txBox="1"/>
          <p:nvPr/>
        </p:nvSpPr>
        <p:spPr>
          <a:xfrm>
            <a:off x="838200" y="931617"/>
            <a:ext cx="10889974" cy="2554545"/>
          </a:xfrm>
          <a:prstGeom prst="rect">
            <a:avLst/>
          </a:prstGeom>
          <a:noFill/>
        </p:spPr>
        <p:txBody>
          <a:bodyPr wrap="square">
            <a:spAutoFit/>
          </a:bodyPr>
          <a:lstStyle/>
          <a:p>
            <a:pPr marL="285750" indent="-285750">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 inoculation loop is first sterilized by passing it through a flame. When the loop is cool, it is dipped into an </a:t>
            </a:r>
            <a:r>
              <a:rPr lang="en-IN" sz="1600" dirty="0">
                <a:latin typeface="Times New Roman" panose="02020603050405020304" pitchFamily="18" charset="0"/>
                <a:cs typeface="Times New Roman" panose="02020603050405020304" pitchFamily="18" charset="0"/>
              </a:rPr>
              <a:t>inoculum</a:t>
            </a:r>
            <a:r>
              <a:rPr lang="en-IN" sz="1600" b="0" i="0" dirty="0">
                <a:effectLst/>
                <a:latin typeface="Times New Roman" panose="02020603050405020304" pitchFamily="18" charset="0"/>
                <a:cs typeface="Times New Roman" panose="02020603050405020304" pitchFamily="18" charset="0"/>
              </a:rPr>
              <a:t> such as a broth or patient specimen containing many species of bacteria. </a:t>
            </a:r>
          </a:p>
          <a:p>
            <a:pPr marL="285750" indent="-285750">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 inoculation loop is then dragged across the surface of the </a:t>
            </a:r>
            <a:r>
              <a:rPr lang="en-IN" sz="1600" dirty="0">
                <a:latin typeface="Times New Roman" panose="02020603050405020304" pitchFamily="18" charset="0"/>
                <a:cs typeface="Times New Roman" panose="02020603050405020304" pitchFamily="18" charset="0"/>
              </a:rPr>
              <a:t>agar</a:t>
            </a:r>
            <a:r>
              <a:rPr lang="en-IN" sz="1600" b="0" i="0" dirty="0">
                <a:effectLst/>
                <a:latin typeface="Times New Roman" panose="02020603050405020304" pitchFamily="18" charset="0"/>
                <a:cs typeface="Times New Roman" panose="02020603050405020304" pitchFamily="18" charset="0"/>
              </a:rPr>
              <a:t> back and forth in a zigzag motion until approximately 30% of the plate has been covered. </a:t>
            </a:r>
          </a:p>
          <a:p>
            <a:pPr marL="285750" indent="-285750">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 loop then is re-sterilized and the plate is turned 90 degrees. Starting in the previously streaked section, the loop is dragged through it two to three times continuing the zigzag pattern. </a:t>
            </a:r>
          </a:p>
          <a:p>
            <a:pPr marL="285750" indent="-285750">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 procedure is then repeated once more being cautious to not touch the previously streaked sectors. Each time the loop gathers fewer and fewer bacteria until it gathers just single bacterial cells that can grow into a colony.</a:t>
            </a:r>
          </a:p>
          <a:p>
            <a:pPr marL="285750" indent="-285750">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The plate should show the heaviest growth in the first section. The second section will have less growth and a few isolated colonies, while the final section will have the least amount of growth and many isolated colonies.</a:t>
            </a:r>
            <a:endParaRPr lang="en-IN" sz="1600" dirty="0"/>
          </a:p>
        </p:txBody>
      </p:sp>
    </p:spTree>
    <p:extLst>
      <p:ext uri="{BB962C8B-B14F-4D97-AF65-F5344CB8AC3E}">
        <p14:creationId xmlns:p14="http://schemas.microsoft.com/office/powerpoint/2010/main" val="2773798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E73E176D-8B11-4D39-8A74-3676AA0AF52B}"/>
              </a:ext>
            </a:extLst>
          </p:cNvPr>
          <p:cNvSpPr>
            <a:spLocks noGrp="1"/>
          </p:cNvSpPr>
          <p:nvPr>
            <p:ph type="title"/>
          </p:nvPr>
        </p:nvSpPr>
        <p:spPr>
          <a:xfrm>
            <a:off x="838200" y="365126"/>
            <a:ext cx="10515600" cy="655292"/>
          </a:xfrm>
        </p:spPr>
        <p:txBody>
          <a:bodyPr>
            <a:normAutofit fontScale="90000"/>
          </a:bodyPr>
          <a:lstStyle/>
          <a:p>
            <a:endParaRPr lang="en-IN" dirty="0"/>
          </a:p>
        </p:txBody>
      </p:sp>
      <p:sp>
        <p:nvSpPr>
          <p:cNvPr id="7" name="Content Placeholder 6">
            <a:extLst>
              <a:ext uri="{FF2B5EF4-FFF2-40B4-BE49-F238E27FC236}">
                <a16:creationId xmlns:a16="http://schemas.microsoft.com/office/drawing/2014/main" xmlns="" id="{419C7EC5-B117-4129-88A4-496D7997351F}"/>
              </a:ext>
            </a:extLst>
          </p:cNvPr>
          <p:cNvSpPr>
            <a:spLocks noGrp="1"/>
          </p:cNvSpPr>
          <p:nvPr>
            <p:ph idx="1"/>
          </p:nvPr>
        </p:nvSpPr>
        <p:spPr>
          <a:xfrm>
            <a:off x="838200" y="1113183"/>
            <a:ext cx="10515600" cy="5063780"/>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POUR PLATE METHOD</a:t>
            </a:r>
          </a:p>
          <a:p>
            <a:pPr algn="l">
              <a:buFont typeface="+mj-lt"/>
              <a:buAutoNum type="arabicPeriod"/>
            </a:pPr>
            <a:r>
              <a:rPr lang="en-IN" sz="1600" b="0" i="0" dirty="0">
                <a:solidFill>
                  <a:srgbClr val="000000"/>
                </a:solidFill>
                <a:effectLst/>
                <a:latin typeface="Times New Roman" panose="02020603050405020304" pitchFamily="18" charset="0"/>
                <a:cs typeface="Times New Roman" panose="02020603050405020304" pitchFamily="18" charset="0"/>
              </a:rPr>
              <a:t>The pour-plate technique requires a serial dilution of the mixed culture by means of a loop or pipette.</a:t>
            </a:r>
          </a:p>
          <a:p>
            <a:pPr algn="l">
              <a:buFont typeface="+mj-lt"/>
              <a:buAutoNum type="arabicPeriod"/>
            </a:pPr>
            <a:r>
              <a:rPr lang="en-IN" sz="1600" b="0" i="0" dirty="0">
                <a:solidFill>
                  <a:srgbClr val="000000"/>
                </a:solidFill>
                <a:effectLst/>
                <a:latin typeface="Times New Roman" panose="02020603050405020304" pitchFamily="18" charset="0"/>
                <a:cs typeface="Times New Roman" panose="02020603050405020304" pitchFamily="18" charset="0"/>
              </a:rPr>
              <a:t>Molten agar cooled to 45°C, is poured into a Petri dish containing a specified amount of the diluted sample.</a:t>
            </a:r>
          </a:p>
          <a:p>
            <a:pPr algn="l">
              <a:buFont typeface="+mj-lt"/>
              <a:buAutoNum type="arabicPeriod"/>
            </a:pPr>
            <a:r>
              <a:rPr lang="en-IN" sz="1600" b="0" i="0" dirty="0">
                <a:solidFill>
                  <a:srgbClr val="000000"/>
                </a:solidFill>
                <a:effectLst/>
                <a:latin typeface="Times New Roman" panose="02020603050405020304" pitchFamily="18" charset="0"/>
                <a:cs typeface="Times New Roman" panose="02020603050405020304" pitchFamily="18" charset="0"/>
              </a:rPr>
              <a:t>Following the addition of the molten-then cooled agar, the cover is replaced, and the plates gently rotated in a circular motion to achieve uniform distribution of microorganisms.</a:t>
            </a:r>
          </a:p>
          <a:p>
            <a:pPr algn="l">
              <a:buFont typeface="+mj-lt"/>
              <a:buAutoNum type="arabicPeriod"/>
            </a:pPr>
            <a:r>
              <a:rPr lang="en-IN" sz="1600" b="0" i="0" dirty="0">
                <a:solidFill>
                  <a:srgbClr val="000000"/>
                </a:solidFill>
                <a:effectLst/>
                <a:latin typeface="Times New Roman" panose="02020603050405020304" pitchFamily="18" charset="0"/>
                <a:cs typeface="Times New Roman" panose="02020603050405020304" pitchFamily="18" charset="0"/>
              </a:rPr>
              <a:t>This procedure is repeated for all dilutions to be plated.</a:t>
            </a:r>
          </a:p>
          <a:p>
            <a:pPr algn="l">
              <a:buFont typeface="+mj-lt"/>
              <a:buAutoNum type="arabicPeriod"/>
            </a:pPr>
            <a:r>
              <a:rPr lang="en-IN" sz="1600" b="0" i="0" dirty="0">
                <a:solidFill>
                  <a:srgbClr val="000000"/>
                </a:solidFill>
                <a:effectLst/>
                <a:latin typeface="Times New Roman" panose="02020603050405020304" pitchFamily="18" charset="0"/>
                <a:cs typeface="Times New Roman" panose="02020603050405020304" pitchFamily="18" charset="0"/>
              </a:rPr>
              <a:t>Dilutions should be plated in duplicate for greater accuracy, incubated overnight, and counted on a Quebec colony counter either by hand or by an electronically modified version of this instrument.</a:t>
            </a:r>
          </a:p>
          <a:p>
            <a:pPr algn="l">
              <a:buFont typeface="+mj-lt"/>
              <a:buAutoNum type="arabicPeriod"/>
            </a:pPr>
            <a:endParaRPr lang="en-IN" sz="1600" b="0"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IN" dirty="0"/>
          </a:p>
        </p:txBody>
      </p:sp>
      <p:sp>
        <p:nvSpPr>
          <p:cNvPr id="3" name="Footer Placeholder 2">
            <a:extLst>
              <a:ext uri="{FF2B5EF4-FFF2-40B4-BE49-F238E27FC236}">
                <a16:creationId xmlns:a16="http://schemas.microsoft.com/office/drawing/2014/main" xmlns="" id="{DA5D3AA0-3C60-4B57-A8B5-F27041A124B0}"/>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C6049CD1-5253-45ED-8DB7-BBB02E62B05F}"/>
              </a:ext>
            </a:extLst>
          </p:cNvPr>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31783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E95EC595-28DE-4567-B67A-FC8DE9341DEE}"/>
              </a:ext>
            </a:extLst>
          </p:cNvPr>
          <p:cNvSpPr>
            <a:spLocks noGrp="1"/>
          </p:cNvSpPr>
          <p:nvPr>
            <p:ph type="title"/>
          </p:nvPr>
        </p:nvSpPr>
        <p:spPr>
          <a:xfrm>
            <a:off x="838200" y="365125"/>
            <a:ext cx="10515600" cy="522771"/>
          </a:xfrm>
        </p:spPr>
        <p:txBody>
          <a:bodyPr>
            <a:normAutofit fontScale="90000"/>
          </a:bodyPr>
          <a:lstStyle/>
          <a:p>
            <a:endParaRPr lang="en-IN" dirty="0"/>
          </a:p>
        </p:txBody>
      </p:sp>
      <p:sp>
        <p:nvSpPr>
          <p:cNvPr id="7" name="Content Placeholder 6">
            <a:extLst>
              <a:ext uri="{FF2B5EF4-FFF2-40B4-BE49-F238E27FC236}">
                <a16:creationId xmlns:a16="http://schemas.microsoft.com/office/drawing/2014/main" xmlns="" id="{8086A656-1F9B-470D-A3D3-478A1BBF1874}"/>
              </a:ext>
            </a:extLst>
          </p:cNvPr>
          <p:cNvSpPr>
            <a:spLocks noGrp="1"/>
          </p:cNvSpPr>
          <p:nvPr>
            <p:ph idx="1"/>
          </p:nvPr>
        </p:nvSpPr>
        <p:spPr>
          <a:xfrm>
            <a:off x="838200" y="887896"/>
            <a:ext cx="10515600" cy="5289067"/>
          </a:xfrm>
        </p:spPr>
        <p:txBody>
          <a:bodyPr>
            <a:normAutofit/>
          </a:bodyPr>
          <a:lstStyle/>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If the material to be tested is an aqueous liquid, a known volume is simply placed in the base of the Petri dish and 10–25 ml of molten culture medium (typically tryptone soy agar or plate count agar at 45</a:t>
            </a:r>
            <a:r>
              <a:rPr lang="en-IN" sz="1600" b="0" i="0" baseline="30000" dirty="0">
                <a:solidFill>
                  <a:srgbClr val="000000"/>
                </a:solidFill>
                <a:effectLst/>
                <a:latin typeface="Times New Roman" panose="02020603050405020304" pitchFamily="18" charset="0"/>
                <a:cs typeface="Times New Roman" panose="02020603050405020304" pitchFamily="18" charset="0"/>
              </a:rPr>
              <a:t>o </a:t>
            </a:r>
            <a:r>
              <a:rPr lang="en-IN" sz="1600" b="0" i="0" dirty="0">
                <a:solidFill>
                  <a:srgbClr val="000000"/>
                </a:solidFill>
                <a:effectLst/>
                <a:latin typeface="Times New Roman" panose="02020603050405020304" pitchFamily="18" charset="0"/>
                <a:cs typeface="Times New Roman" panose="02020603050405020304" pitchFamily="18" charset="0"/>
              </a:rPr>
              <a:t>C) is poured onto it and quickly mixed by gentle swirling, then the plate is placed on one side for the agar to set.</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If the sample is a solid that is soluble in water that solid would normally be dissolved, but if it were insoluble then a suspension would be used. The problem in the last case would be to ensure that the suspension remained uniformly dispersed during pipetting and any dilution steps.</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Because the sample is dispersed through the medium before the gel sets, the colonies that grow are similarly dispersed throughout the agar.</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Consequently, the colonies are usually of different sizes because there is less oxygen available within the gel than at its surface and most organisms are either strict aerobes or facultative anaerobes which will grow best where the oxygen concentration is highest.</a:t>
            </a:r>
          </a:p>
          <a:p>
            <a:endParaRPr lang="en-IN" dirty="0"/>
          </a:p>
        </p:txBody>
      </p:sp>
      <p:sp>
        <p:nvSpPr>
          <p:cNvPr id="3" name="Footer Placeholder 2">
            <a:extLst>
              <a:ext uri="{FF2B5EF4-FFF2-40B4-BE49-F238E27FC236}">
                <a16:creationId xmlns:a16="http://schemas.microsoft.com/office/drawing/2014/main" xmlns="" id="{AB0F6A08-8429-413C-AEBC-88CFBF9669DB}"/>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6AF863C6-F1D0-4036-9115-1E0A84F0EBD2}"/>
              </a:ext>
            </a:extLst>
          </p:cNvPr>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363009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5"/>
            <a:ext cx="10515600" cy="748057"/>
          </a:xfrm>
        </p:spPr>
        <p:txBody>
          <a:bodyPr>
            <a:normAutofit/>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9</a:t>
            </a:fld>
            <a:endParaRPr lang="en-IN"/>
          </a:p>
        </p:txBody>
      </p:sp>
      <p:sp>
        <p:nvSpPr>
          <p:cNvPr id="8" name="Content Placeholder 7">
            <a:extLst>
              <a:ext uri="{FF2B5EF4-FFF2-40B4-BE49-F238E27FC236}">
                <a16:creationId xmlns:a16="http://schemas.microsoft.com/office/drawing/2014/main" xmlns="" id="{2B1E634A-6A27-491D-A903-66DF6C9D9D10}"/>
              </a:ext>
            </a:extLst>
          </p:cNvPr>
          <p:cNvSpPr>
            <a:spLocks noGrp="1"/>
          </p:cNvSpPr>
          <p:nvPr>
            <p:ph idx="1"/>
          </p:nvPr>
        </p:nvSpPr>
        <p:spPr>
          <a:xfrm>
            <a:off x="838200" y="1311965"/>
            <a:ext cx="10515600" cy="4864998"/>
          </a:xfrm>
        </p:spPr>
        <p:txBody>
          <a:bodyPr>
            <a:normAutofit/>
          </a:bodyPr>
          <a:lstStyle/>
          <a:p>
            <a:pPr marL="0" indent="0" algn="l">
              <a:buNone/>
            </a:pPr>
            <a:r>
              <a:rPr lang="en-IN" sz="1600" b="1" i="0" dirty="0">
                <a:solidFill>
                  <a:srgbClr val="000000"/>
                </a:solidFill>
                <a:effectLst/>
                <a:latin typeface="Times New Roman" panose="02020603050405020304" pitchFamily="18" charset="0"/>
                <a:cs typeface="Times New Roman" panose="02020603050405020304" pitchFamily="18" charset="0"/>
              </a:rPr>
              <a:t>The procedure of Pour Plate Technique</a:t>
            </a:r>
            <a:endParaRPr lang="en-IN" sz="1600" b="0" i="0" dirty="0">
              <a:solidFill>
                <a:srgbClr val="000000"/>
              </a:solidFill>
              <a:effectLst/>
              <a:latin typeface="Times New Roman" panose="02020603050405020304" pitchFamily="18" charset="0"/>
              <a:cs typeface="Times New Roman" panose="02020603050405020304" pitchFamily="18" charset="0"/>
            </a:endParaRPr>
          </a:p>
          <a:p>
            <a:pPr algn="l">
              <a:buFont typeface="+mj-lt"/>
              <a:buAutoNum type="arabicPeriod"/>
            </a:pPr>
            <a:r>
              <a:rPr lang="en-IN" sz="1600" b="0" i="0" dirty="0">
                <a:solidFill>
                  <a:srgbClr val="000000"/>
                </a:solidFill>
                <a:effectLst/>
                <a:latin typeface="Times New Roman" panose="02020603050405020304" pitchFamily="18" charset="0"/>
                <a:cs typeface="Times New Roman" panose="02020603050405020304" pitchFamily="18" charset="0"/>
              </a:rPr>
              <a:t>Label around the edge of the bottom (not the lid) of a sterile but empty Petri dish with at least your name, the date, the type of growth medium, and the type of organism to be added to the melted agar medium.</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Include the dilution factor if plating serial dilutions, or a series of repeated dilutions, which results in a systematic reduction in the concentration of cells in the sample. Preparing serial dilutions is necessary if the number of cells in the sample exceeds the capacity of the agar plate, in which the statistically significant range is 30 to 300 CFU. If there are more than 300 CFU on a plate, then the colonies will be crowded and overlapping.</a:t>
            </a:r>
          </a:p>
          <a:p>
            <a:pPr algn="l">
              <a:buFont typeface="+mj-lt"/>
              <a:buAutoNum type="arabicPeriod" startAt="2"/>
            </a:pPr>
            <a:r>
              <a:rPr lang="en-IN" sz="1600" b="0" i="0" dirty="0">
                <a:solidFill>
                  <a:srgbClr val="000000"/>
                </a:solidFill>
                <a:effectLst/>
                <a:latin typeface="Times New Roman" panose="02020603050405020304" pitchFamily="18" charset="0"/>
                <a:cs typeface="Times New Roman" panose="02020603050405020304" pitchFamily="18" charset="0"/>
              </a:rPr>
              <a:t>Obtain a tube containing 18 ml of melted agar medium.</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The agar medium should be dispensed into test tubes and pre-sterilized in an autoclave. On the same day, it is needed for an experiment, the agar should be melted in a steamer for 30 minutes then transferred to a 55 °C water bath. Only as much agar as is needed for the experiment should be melted as it cannot be re-used.</a:t>
            </a:r>
          </a:p>
          <a:p>
            <a:pPr algn="l">
              <a:buFont typeface="Arial" panose="020B0604020202020204" pitchFamily="34" charset="0"/>
              <a:buChar char="•"/>
            </a:pPr>
            <a:r>
              <a:rPr lang="en-IN" sz="1600" b="0" i="0" dirty="0">
                <a:solidFill>
                  <a:srgbClr val="000000"/>
                </a:solidFill>
                <a:effectLst/>
                <a:latin typeface="Times New Roman" panose="02020603050405020304" pitchFamily="18" charset="0"/>
                <a:cs typeface="Times New Roman" panose="02020603050405020304" pitchFamily="18" charset="0"/>
              </a:rPr>
              <a:t>Ten minutes before pouring plates, the tubes of melted agar should be transferred from the 55 °C water bath to a heat block on the laboratory bench set at 48 °C. Once the agar reaches this temperature, it is ready to pour. If the agar is too hot, the bacteria in the sample may be killed. If the agar is too cool, the medium may be lumpy once solidified.</a:t>
            </a:r>
          </a:p>
          <a:p>
            <a:pPr marL="0" indent="0" algn="l">
              <a:buNone/>
            </a:pPr>
            <a:endParaRPr lang="en-IN" sz="1600" b="0" i="0" dirty="0">
              <a:solidFill>
                <a:srgbClr val="000000"/>
              </a:solidFill>
              <a:effectLst/>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8732294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68A52D-B8A4-45D2-9524-9014545196E0}">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C9928E20-A82B-4230-B140-0DCD97D017B4}">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71B996-A882-436C-AF26-617418F90A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243</TotalTime>
  <Words>1367</Words>
  <Application>Microsoft Office PowerPoint</Application>
  <PresentationFormat>Widescreen</PresentationFormat>
  <Paragraphs>128</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29</cp:revision>
  <dcterms:created xsi:type="dcterms:W3CDTF">2020-07-13T05:58:17Z</dcterms:created>
  <dcterms:modified xsi:type="dcterms:W3CDTF">2024-09-17T06:09:51Z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