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6"/>
  </p:notesMasterIdLst>
  <p:handoutMasterIdLst>
    <p:handoutMasterId r:id="rId37"/>
  </p:handoutMasterIdLst>
  <p:sldIdLst>
    <p:sldId id="266" r:id="rId5"/>
    <p:sldId id="386" r:id="rId6"/>
    <p:sldId id="391" r:id="rId7"/>
    <p:sldId id="405" r:id="rId8"/>
    <p:sldId id="390" r:id="rId9"/>
    <p:sldId id="392" r:id="rId10"/>
    <p:sldId id="388" r:id="rId11"/>
    <p:sldId id="393" r:id="rId12"/>
    <p:sldId id="394" r:id="rId13"/>
    <p:sldId id="395" r:id="rId14"/>
    <p:sldId id="396" r:id="rId15"/>
    <p:sldId id="397" r:id="rId16"/>
    <p:sldId id="399" r:id="rId17"/>
    <p:sldId id="400" r:id="rId18"/>
    <p:sldId id="401" r:id="rId19"/>
    <p:sldId id="402" r:id="rId20"/>
    <p:sldId id="403" r:id="rId21"/>
    <p:sldId id="404" r:id="rId22"/>
    <p:sldId id="406" r:id="rId23"/>
    <p:sldId id="407" r:id="rId24"/>
    <p:sldId id="408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16" r:id="rId33"/>
    <p:sldId id="417" r:id="rId34"/>
    <p:sldId id="41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385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6A69-FEEB-4BC2-9FDD-407C584B483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651AD-241D-4AB0-BAFA-2737F40A4B0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7E6AD-991E-4153-9F20-910898CA9A4D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4E8-2F36-4000-929D-46BA76C25DFE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4B41-D788-4561-B716-9A93E7EE897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CB63-551C-47A2-B66D-9C1F7D17482E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8FB9-B287-453D-A528-E5F45A2184EF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E205-71FF-4EC4-9C17-8B427B05C473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DCB0-E60F-4BE0-BA8A-522993ABA86C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0E694-3CAB-4B55-822D-270F0F1598B2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17A9-ACE5-4119-B497-C781FBC37198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1F7E1-829B-42BC-B878-5763BE1ABB9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539660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123451" y="3244129"/>
            <a:ext cx="99355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8.IVIVC</a:t>
            </a:r>
          </a:p>
          <a:p>
            <a:pPr algn="ctr"/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IVIVC - Definition&#10;• A predictive mathematical model describing the relationship&#10;between an in vitro property of dosage f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8" y="218316"/>
            <a:ext cx="10936596" cy="616883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Establishment of Dissolution&#10;Standards&#10; Dissolution test results depend upon various dissolution test&#10;conditions such a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048" y="191070"/>
            <a:ext cx="11013743" cy="62643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Need of IVIVC&#10; Setting up of an in vitro release test that would serve as a&#10;surrogate for in vivo plasma profiles ( bioeq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7" y="272907"/>
            <a:ext cx="10854710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1995&#10;• Amidon and Lennernäs et al. proposed BCS to utilise in vitro&#10;dissolution tests as a surrogate for in vivo bioequiv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012" y="245612"/>
            <a:ext cx="10854709" cy="612789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LEVELS OF CORRELATION&#10;Based on the ability&#10;of the correlation to&#10;reflect the complete&#10;plasma level profile,&#10;which will re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231966"/>
            <a:ext cx="10800117" cy="614153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LEVEL A CORRELATION&#10; Highest category of correlation&#10; Linear correlation&#10; Superimposable in vitro and in vivo input cu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1" y="327498"/>
            <a:ext cx="10800118" cy="607330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AutoShape 4" descr="7&#10;In vitro dissolution parameters In vivo plasma data parameters&#10;Time for specific amount of drug to&#10;dissolve (e.g. 50% of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 descr="7&#10;In vitro dissolution parameters In vivo plasma data parameters&#10;Time for specific amount of drug to&#10;dissolve (e.g. 50% o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300203"/>
            <a:ext cx="10963891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8&#10;Dissolution parameters are correlated to the amount of drug&#10;excreted unchanged in the urine, cumulative amount of drug&#10;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5" y="218317"/>
            <a:ext cx="10991187" cy="61824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Parameters for correlations&#10;SL. No. IN VITRO INVIVO&#10;1. Dissolution rate Absorption rate (or&#10;absorption time)&#10;2. Percent d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5" y="300202"/>
            <a:ext cx="10786470" cy="610059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Figure 1: In vitro-in vivo correlations-&#10;Dissolution time Vs absorption time of&#10;three sustained release products&#10;If disso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53" y="272955"/>
            <a:ext cx="10882004" cy="608690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 This may require alteration in formulation composition&#10;manufacturing process, equipment and batch size.&#10; These type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7104" y="204716"/>
            <a:ext cx="10836323" cy="61414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Percent of drug dissolved versus percent of drug&#10;absorbed:&#10;. Appropriate dissolution medium and a&#10;slow stirring rate dur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7" y="177421"/>
            <a:ext cx="10836322" cy="62097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Percent of drug dissolved versus maximum plasma&#10;concentration:&#10;A poorly formulated drug may not&#10;be completely dissolved a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364" y="163773"/>
            <a:ext cx="11127665" cy="630526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Serum drug concentration versus percent of drug&#10;dissolved&#10;• In a study on aspirin absorption,&#10;serum concentration of aspi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2" y="177374"/>
            <a:ext cx="10963890" cy="622342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11&#10;Level A&#10;• Most&#10;informative &amp;&#10;recommended&#10;Level B&#10;• Least useful in&#10;regulatory&#10;purpose&#10;Level C&#10;• Useful for early&#10;stage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8" y="300203"/>
            <a:ext cx="10895652" cy="605965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12&#10; It is defined as a hypothetical model describing the relationship&#10;between a fraction of drug absorbed and fraction o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245612"/>
            <a:ext cx="10963891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13&#10; Most commonly a linear correlation exists but sometimes non-linear In vitro-&#10;in vivo correlation may prove appropri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59260"/>
            <a:ext cx="11045778" cy="61415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14&#10;Advantages:&#10;1. A point to point correlation is developed. The in vitro dissolution curve serves as a&#10;surrogate for in 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204669"/>
            <a:ext cx="10909300" cy="61824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 Level B IVIVC uses the principles of statistical&#10;moment analysis. The mean in vitro&#10;dissolution time(MDTvitro) is comp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191021"/>
            <a:ext cx="11045778" cy="61415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 In this level of correlation, one dissolution&#10;time point (t50%, t90%, etc.) is compared&#10;to on mean pharmacokinetic para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191021"/>
            <a:ext cx="10963892" cy="6127892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 A multiple level C correlation relates one or several pharmacokinetic parameters of&#10;interest (Cmax, AUC, or any other s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18317"/>
            <a:ext cx="11004834" cy="622342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Definitions&#10;• In vitro dissolution: It’s a process of release of drug from&#10;dosage form as measured in an in vitro dissolu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696" y="232012"/>
            <a:ext cx="10986447" cy="61687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Level In vitro In vivo&#10;A Dissolution curve Input (absorption) curves&#10;B Statistical Moments: MDT&#10;Statistical Moments: MRT,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204670"/>
            <a:ext cx="11032130" cy="620977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Significance of ivivc&#10;• The main objective of developing and evaluating an IVIVC is&#10;to enable the dissolution test to ser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51" y="259261"/>
            <a:ext cx="10854709" cy="61551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 The purpose of in vitro dissolution studies in the early stages&#10;of drug development is to:&#10; Select the optimum formul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3" y="245612"/>
            <a:ext cx="10800118" cy="61961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 descr=" If a valid correlation of in vitro dissolution is established with&#10;in vivo performance of the formulation then it can b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0" y="218317"/>
            <a:ext cx="10977539" cy="620977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PURPOSE OF IVIVC&#10;• Reduction of regulatory burden&#10;• Optimization of formulation&#10;• Justification for therapeutic product q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8" y="204668"/>
            <a:ext cx="10977539" cy="619613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 For in vitro test to be useful in this context, it must predict in&#10;vivo behavior to such an extent that in vivo bioavai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4" y="245613"/>
            <a:ext cx="10854708" cy="619613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 The concept of IVIVC has been extensively discussed for&#10;modified release dosage forms.&#10; This is because the dissolutio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9" y="259259"/>
            <a:ext cx="10909300" cy="615518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What is Correlation?&#10; The word Correlation has two different definitions:&#10; Mathematical&#10; Biopharmaceutical&#10;Mathematica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8" y="272907"/>
            <a:ext cx="10909300" cy="61278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21C269-3D4D-485E-A7E6-F895317933B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C650FBD-89D4-4857-9BC2-739DEF0046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485EED-E350-4989-BEA4-8676F8EB53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767</TotalTime>
  <Words>129</Words>
  <Application>Microsoft Office PowerPoint</Application>
  <PresentationFormat>Widescreen</PresentationFormat>
  <Paragraphs>127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95</cp:revision>
  <dcterms:created xsi:type="dcterms:W3CDTF">2020-07-13T05:58:17Z</dcterms:created>
  <dcterms:modified xsi:type="dcterms:W3CDTF">2024-09-14T07:16:38Z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