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63" r:id="rId10"/>
    <p:sldId id="265" r:id="rId11"/>
    <p:sldId id="266" r:id="rId12"/>
    <p:sldId id="267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22EAB-5050-444E-8866-FBCD0239ADF4}" type="datetimeFigureOut">
              <a:rPr lang="en-IN" smtClean="0"/>
              <a:t>21-12-2021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23CC5-F043-4E68-BC18-2F82BCD14C9B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8409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22EAB-5050-444E-8866-FBCD0239ADF4}" type="datetimeFigureOut">
              <a:rPr lang="en-IN" smtClean="0"/>
              <a:t>21-12-2021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23CC5-F043-4E68-BC18-2F82BCD14C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12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22EAB-5050-444E-8866-FBCD0239ADF4}" type="datetimeFigureOut">
              <a:rPr lang="en-IN" smtClean="0"/>
              <a:t>21-12-2021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23CC5-F043-4E68-BC18-2F82BCD14C9B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469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22EAB-5050-444E-8866-FBCD0239ADF4}" type="datetimeFigureOut">
              <a:rPr lang="en-IN" smtClean="0"/>
              <a:t>21-12-2021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23CC5-F043-4E68-BC18-2F82BCD14C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408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22EAB-5050-444E-8866-FBCD0239ADF4}" type="datetimeFigureOut">
              <a:rPr lang="en-IN" smtClean="0"/>
              <a:t>21-12-2021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23CC5-F043-4E68-BC18-2F82BCD14C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9389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22EAB-5050-444E-8866-FBCD0239ADF4}" type="datetimeFigureOut">
              <a:rPr lang="en-IN" smtClean="0"/>
              <a:t>21-12-2021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23CC5-F043-4E68-BC18-2F82BCD14C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5922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22EAB-5050-444E-8866-FBCD0239ADF4}" type="datetimeFigureOut">
              <a:rPr lang="en-IN" smtClean="0"/>
              <a:t>21-12-2021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23CC5-F043-4E68-BC18-2F82BCD14C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6264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6F22EAB-5050-444E-8866-FBCD0239ADF4}" type="datetimeFigureOut">
              <a:rPr lang="en-IN" smtClean="0"/>
              <a:t>21-12-2021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523CC5-F043-4E68-BC18-2F82BCD14C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1661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22EAB-5050-444E-8866-FBCD0239ADF4}" type="datetimeFigureOut">
              <a:rPr lang="en-IN" smtClean="0"/>
              <a:t>21-12-2021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23CC5-F043-4E68-BC18-2F82BCD14C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3542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22EAB-5050-444E-8866-FBCD0239ADF4}" type="datetimeFigureOut">
              <a:rPr lang="en-IN" smtClean="0"/>
              <a:t>21-12-2021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23CC5-F043-4E68-BC18-2F82BCD14C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1614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22EAB-5050-444E-8866-FBCD0239ADF4}" type="datetimeFigureOut">
              <a:rPr lang="en-IN" smtClean="0"/>
              <a:t>21-12-2021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23CC5-F043-4E68-BC18-2F82BCD14C9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4511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6F22EAB-5050-444E-8866-FBCD0239ADF4}" type="datetimeFigureOut">
              <a:rPr lang="en-IN" smtClean="0"/>
              <a:t>21-12-2021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2523CC5-F043-4E68-BC18-2F82BCD14C9B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02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411958-C17C-49F0-BE78-47594E4A7826}"/>
              </a:ext>
            </a:extLst>
          </p:cNvPr>
          <p:cNvSpPr txBox="1"/>
          <p:nvPr/>
        </p:nvSpPr>
        <p:spPr>
          <a:xfrm>
            <a:off x="4864963" y="0"/>
            <a:ext cx="40926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Impetigo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2E6B36-9DC7-4772-B2A6-09D190F1EDB8}"/>
              </a:ext>
            </a:extLst>
          </p:cNvPr>
          <p:cNvSpPr txBox="1"/>
          <p:nvPr/>
        </p:nvSpPr>
        <p:spPr>
          <a:xfrm>
            <a:off x="292964" y="2210540"/>
            <a:ext cx="51312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i="1" dirty="0">
                <a:latin typeface="Algerian" panose="04020705040A02060702" pitchFamily="82" charset="0"/>
              </a:rPr>
              <a:t>Dermatology</a:t>
            </a:r>
            <a:r>
              <a:rPr lang="en-IN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3EC364-423A-4B31-BF25-D74A8B62D0DC}"/>
              </a:ext>
            </a:extLst>
          </p:cNvPr>
          <p:cNvSpPr txBox="1"/>
          <p:nvPr/>
        </p:nvSpPr>
        <p:spPr>
          <a:xfrm>
            <a:off x="6800295" y="5397624"/>
            <a:ext cx="5548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>
                <a:solidFill>
                  <a:srgbClr val="FF0000"/>
                </a:solidFill>
                <a:latin typeface="Gill Sans Ultra Bold" panose="020B0A02020104020203" pitchFamily="34" charset="0"/>
              </a:rPr>
              <a:t>By Animesh Das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E8A770-F026-461D-9E16-817176F00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1647" y="2065305"/>
            <a:ext cx="3237389" cy="24468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AutoShape 2" descr="Impetigo: Diagnosis and Treatment - American Family Physician">
            <a:extLst>
              <a:ext uri="{FF2B5EF4-FFF2-40B4-BE49-F238E27FC236}">
                <a16:creationId xmlns:a16="http://schemas.microsoft.com/office/drawing/2014/main" id="{1A74CC37-A7CE-4C0B-AAD9-C6C37E6C1A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C4AECE-A923-43F7-A961-40C1CC9B0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45" y="3429000"/>
            <a:ext cx="3340408" cy="277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976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8E1F84-590B-4BDE-82A7-F11FA210D01C}"/>
              </a:ext>
            </a:extLst>
          </p:cNvPr>
          <p:cNvSpPr txBox="1"/>
          <p:nvPr/>
        </p:nvSpPr>
        <p:spPr>
          <a:xfrm>
            <a:off x="5113538" y="0"/>
            <a:ext cx="4767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Definition</a:t>
            </a:r>
            <a:r>
              <a:rPr lang="en-IN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EDE6BC-0C66-4A59-A25A-6A8A900F3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627" y="4613900"/>
            <a:ext cx="3346882" cy="21439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C8F128-C556-4471-8C59-34ACEC6A8CAB}"/>
              </a:ext>
            </a:extLst>
          </p:cNvPr>
          <p:cNvSpPr txBox="1"/>
          <p:nvPr/>
        </p:nvSpPr>
        <p:spPr>
          <a:xfrm>
            <a:off x="204186" y="1873188"/>
            <a:ext cx="119878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latin typeface="Arial Rounded MT Bold" panose="020F0704030504030204" pitchFamily="34" charset="0"/>
              </a:rPr>
              <a:t>It is a highly contagious skin infections that cause by streptococcus and staphylococcus aureus , red sores on the face . And it is affected infants and children . To cause poor hygiene and warm temperature 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E693CD-E642-4115-80BA-F5045D502663}"/>
              </a:ext>
            </a:extLst>
          </p:cNvPr>
          <p:cNvSpPr txBox="1"/>
          <p:nvPr/>
        </p:nvSpPr>
        <p:spPr>
          <a:xfrm>
            <a:off x="204186" y="3802619"/>
            <a:ext cx="12251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FF0000"/>
                </a:solidFill>
                <a:latin typeface="Eras Bold ITC" panose="020B0907030504020204" pitchFamily="34" charset="0"/>
              </a:rPr>
              <a:t>Causative organism – streptococcus and staphylococcus aureus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6655EC-2BAD-4EB8-8400-5F376EC050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325" r="21275"/>
          <a:stretch/>
        </p:blipFill>
        <p:spPr>
          <a:xfrm>
            <a:off x="109492" y="4575395"/>
            <a:ext cx="3346882" cy="218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340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FA04A4-0D97-4734-9E79-A295934E4909}"/>
              </a:ext>
            </a:extLst>
          </p:cNvPr>
          <p:cNvSpPr txBox="1"/>
          <p:nvPr/>
        </p:nvSpPr>
        <p:spPr>
          <a:xfrm>
            <a:off x="3959440" y="0"/>
            <a:ext cx="5362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Type / Classifications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570F1D-7F16-43A6-886C-FF523BD49E46}"/>
              </a:ext>
            </a:extLst>
          </p:cNvPr>
          <p:cNvSpPr txBox="1"/>
          <p:nvPr/>
        </p:nvSpPr>
        <p:spPr>
          <a:xfrm>
            <a:off x="763478" y="1012055"/>
            <a:ext cx="47850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latin typeface="Cooper Black" panose="0208090404030B020404" pitchFamily="18" charset="0"/>
              </a:rPr>
              <a:t>There are two types --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2696A8-12E0-4874-9536-95F330DD0AEF}"/>
              </a:ext>
            </a:extLst>
          </p:cNvPr>
          <p:cNvSpPr txBox="1"/>
          <p:nvPr/>
        </p:nvSpPr>
        <p:spPr>
          <a:xfrm>
            <a:off x="3710867" y="2299317"/>
            <a:ext cx="41369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N" sz="2800" dirty="0">
                <a:latin typeface="Arial Rounded MT Bold" panose="020F0704030504030204" pitchFamily="34" charset="0"/>
              </a:rPr>
              <a:t> primary Impetigo</a:t>
            </a:r>
          </a:p>
          <a:p>
            <a:pPr marL="342900" indent="-342900">
              <a:buFont typeface="+mj-lt"/>
              <a:buAutoNum type="arabicPeriod"/>
            </a:pPr>
            <a:endParaRPr lang="en-IN" sz="2800" dirty="0">
              <a:latin typeface="Arial Rounded MT Bold" panose="020F07040305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IN" sz="2800" dirty="0">
                <a:latin typeface="Arial Rounded MT Bold" panose="020F0704030504030204" pitchFamily="34" charset="0"/>
              </a:rPr>
              <a:t> secondary Impetigo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4780DB-2D4F-4E05-A6D6-F92775A32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7861" y="2991814"/>
            <a:ext cx="4162197" cy="37015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81335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E0F6A51-B028-4835-B6D8-6EFFC1D64B57}"/>
              </a:ext>
            </a:extLst>
          </p:cNvPr>
          <p:cNvSpPr txBox="1"/>
          <p:nvPr/>
        </p:nvSpPr>
        <p:spPr>
          <a:xfrm>
            <a:off x="4687410" y="0"/>
            <a:ext cx="6152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Epidemiology</a:t>
            </a:r>
            <a:r>
              <a:rPr lang="en-IN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FFCFE1-47C1-401C-AAEB-3B4257C65B1C}"/>
              </a:ext>
            </a:extLst>
          </p:cNvPr>
          <p:cNvSpPr txBox="1"/>
          <p:nvPr/>
        </p:nvSpPr>
        <p:spPr>
          <a:xfrm>
            <a:off x="594802" y="1988599"/>
            <a:ext cx="107064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latin typeface="Arial Black" panose="020B0A04020102020204" pitchFamily="34" charset="0"/>
              </a:rPr>
              <a:t> impetigo affects more than 160  million children in low to middle income countries 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N" sz="2800" dirty="0"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latin typeface="Arial Black" panose="020B0A04020102020204" pitchFamily="34" charset="0"/>
              </a:rPr>
              <a:t> impetigo zone – India , China , UK ,USA etc.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1DD253-2F99-4811-8F02-2E887DB10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076" y="4541482"/>
            <a:ext cx="4640137" cy="22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682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78A6119-E5D8-4459-B29B-75096C2E31EA}"/>
              </a:ext>
            </a:extLst>
          </p:cNvPr>
          <p:cNvSpPr txBox="1"/>
          <p:nvPr/>
        </p:nvSpPr>
        <p:spPr>
          <a:xfrm>
            <a:off x="5406500" y="0"/>
            <a:ext cx="3746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Stages</a:t>
            </a:r>
            <a:r>
              <a:rPr lang="en-IN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78C568-EF55-47CD-B126-42CE48FA1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9966" y="2121393"/>
            <a:ext cx="4089276" cy="40892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DA2F42-F16B-46E1-AFAF-CB63B167EB29}"/>
              </a:ext>
            </a:extLst>
          </p:cNvPr>
          <p:cNvSpPr txBox="1"/>
          <p:nvPr/>
        </p:nvSpPr>
        <p:spPr>
          <a:xfrm>
            <a:off x="603680" y="1091474"/>
            <a:ext cx="4847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latin typeface="Arial Black" panose="020B0A04020102020204" pitchFamily="34" charset="0"/>
              </a:rPr>
              <a:t>There are three types --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7A8AE3-C266-4D02-95D0-01AAB0080AC1}"/>
              </a:ext>
            </a:extLst>
          </p:cNvPr>
          <p:cNvSpPr txBox="1"/>
          <p:nvPr/>
        </p:nvSpPr>
        <p:spPr>
          <a:xfrm>
            <a:off x="2192783" y="2500923"/>
            <a:ext cx="49981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en-IN" sz="2800" dirty="0">
                <a:latin typeface="Cooper Black" panose="0208090404030B020404" pitchFamily="18" charset="0"/>
              </a:rPr>
              <a:t> Non bullous impetigo </a:t>
            </a:r>
          </a:p>
          <a:p>
            <a:pPr marL="342900" indent="-342900">
              <a:buFont typeface="+mj-lt"/>
              <a:buAutoNum type="arabicParenR"/>
            </a:pPr>
            <a:endParaRPr lang="en-IN" sz="2800" dirty="0">
              <a:latin typeface="Cooper Black" panose="0208090404030B020404" pitchFamily="18" charset="0"/>
            </a:endParaRPr>
          </a:p>
          <a:p>
            <a:pPr marL="342900" indent="-342900">
              <a:buFont typeface="+mj-lt"/>
              <a:buAutoNum type="arabicParenR"/>
            </a:pPr>
            <a:r>
              <a:rPr lang="en-IN" sz="2800" dirty="0">
                <a:latin typeface="Cooper Black" panose="0208090404030B020404" pitchFamily="18" charset="0"/>
              </a:rPr>
              <a:t> Bullous impetigo </a:t>
            </a:r>
          </a:p>
          <a:p>
            <a:pPr marL="342900" indent="-342900">
              <a:buFont typeface="+mj-lt"/>
              <a:buAutoNum type="arabicParenR"/>
            </a:pPr>
            <a:endParaRPr lang="en-IN" sz="2800" dirty="0">
              <a:latin typeface="Cooper Black" panose="0208090404030B020404" pitchFamily="18" charset="0"/>
            </a:endParaRPr>
          </a:p>
          <a:p>
            <a:pPr marL="342900" indent="-342900">
              <a:buFont typeface="+mj-lt"/>
              <a:buAutoNum type="arabicParenR"/>
            </a:pPr>
            <a:r>
              <a:rPr lang="en-IN" sz="2800" dirty="0">
                <a:latin typeface="Cooper Black" panose="0208090404030B020404" pitchFamily="18" charset="0"/>
              </a:rPr>
              <a:t>Ecthyma  </a:t>
            </a:r>
          </a:p>
        </p:txBody>
      </p:sp>
    </p:spTree>
    <p:extLst>
      <p:ext uri="{BB962C8B-B14F-4D97-AF65-F5344CB8AC3E}">
        <p14:creationId xmlns:p14="http://schemas.microsoft.com/office/powerpoint/2010/main" val="10580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50D9D5-94E8-4077-A44D-504021C31BDA}"/>
              </a:ext>
            </a:extLst>
          </p:cNvPr>
          <p:cNvSpPr txBox="1"/>
          <p:nvPr/>
        </p:nvSpPr>
        <p:spPr>
          <a:xfrm>
            <a:off x="3923929" y="0"/>
            <a:ext cx="6427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Sings and symptoms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DC7CA2-6F93-4195-BA6B-D662979B6CBE}"/>
              </a:ext>
            </a:extLst>
          </p:cNvPr>
          <p:cNvSpPr txBox="1"/>
          <p:nvPr/>
        </p:nvSpPr>
        <p:spPr>
          <a:xfrm>
            <a:off x="772357" y="1127465"/>
            <a:ext cx="7190913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Cooper Black" panose="0208090404030B020404" pitchFamily="18" charset="0"/>
              </a:rPr>
              <a:t> Itchy rashes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800" dirty="0">
              <a:latin typeface="Cooper Black" panose="0208090404030B0204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Cooper Black" panose="0208090404030B020404" pitchFamily="18" charset="0"/>
              </a:rPr>
              <a:t> Skin lesions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800" dirty="0">
              <a:latin typeface="Cooper Black" panose="0208090404030B0204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Cooper Black" panose="0208090404030B020404" pitchFamily="18" charset="0"/>
              </a:rPr>
              <a:t> Swollen lymph nodes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800" dirty="0">
              <a:latin typeface="Cooper Black" panose="0208090404030B0204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Cooper Black" panose="0208090404030B020404" pitchFamily="18" charset="0"/>
              </a:rPr>
              <a:t> open sores with a yellow crust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800" dirty="0">
              <a:latin typeface="Cooper Black" panose="0208090404030B0204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Cooper Black" panose="0208090404030B020404" pitchFamily="18" charset="0"/>
              </a:rPr>
              <a:t> Painful blisters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800" dirty="0">
              <a:latin typeface="Cooper Black" panose="0208090404030B0204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Cooper Black" panose="0208090404030B020404" pitchFamily="18" charset="0"/>
              </a:rPr>
              <a:t> accumulation of fluids in the lumps  </a:t>
            </a:r>
          </a:p>
          <a:p>
            <a:r>
              <a:rPr lang="en-IN" dirty="0"/>
              <a:t>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94744D-E2AD-4BAC-924D-5FF50EEB2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0315" y="4041556"/>
            <a:ext cx="3760098" cy="281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134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7D2722-D357-4824-9E27-1DC29FB16B2D}"/>
              </a:ext>
            </a:extLst>
          </p:cNvPr>
          <p:cNvSpPr txBox="1"/>
          <p:nvPr/>
        </p:nvSpPr>
        <p:spPr>
          <a:xfrm>
            <a:off x="4829452" y="-10028"/>
            <a:ext cx="5495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Risk factor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9D40BA-A712-4F86-A161-225BAA72C826}"/>
              </a:ext>
            </a:extLst>
          </p:cNvPr>
          <p:cNvSpPr txBox="1"/>
          <p:nvPr/>
        </p:nvSpPr>
        <p:spPr>
          <a:xfrm>
            <a:off x="942512" y="1012954"/>
            <a:ext cx="456164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2800" dirty="0">
                <a:latin typeface="Eras Bold ITC" panose="020B0907030504020204" pitchFamily="34" charset="0"/>
              </a:rPr>
              <a:t> malnutrition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IN" sz="2800" dirty="0"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2800" dirty="0">
                <a:latin typeface="Eras Bold ITC" panose="020B0907030504020204" pitchFamily="34" charset="0"/>
              </a:rPr>
              <a:t> Immunosuppression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IN" sz="2800" dirty="0"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2800" dirty="0">
                <a:latin typeface="Eras Bold ITC" panose="020B0907030504020204" pitchFamily="34" charset="0"/>
              </a:rPr>
              <a:t> over crowding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IN" sz="2800" dirty="0"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2800" dirty="0">
                <a:latin typeface="Eras Bold ITC" panose="020B0907030504020204" pitchFamily="34" charset="0"/>
              </a:rPr>
              <a:t> Diabetes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IN" sz="2800" dirty="0"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2800" dirty="0">
                <a:latin typeface="Eras Bold ITC" panose="020B0907030504020204" pitchFamily="34" charset="0"/>
              </a:rPr>
              <a:t> poor hygienic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IN" sz="2800" dirty="0"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2800" dirty="0">
                <a:latin typeface="Eras Bold ITC" panose="020B0907030504020204" pitchFamily="34" charset="0"/>
              </a:rPr>
              <a:t> infants and children </a:t>
            </a:r>
          </a:p>
        </p:txBody>
      </p:sp>
    </p:spTree>
    <p:extLst>
      <p:ext uri="{BB962C8B-B14F-4D97-AF65-F5344CB8AC3E}">
        <p14:creationId xmlns:p14="http://schemas.microsoft.com/office/powerpoint/2010/main" val="1016223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734FCE-464D-4304-ADB1-3D3FDD78431B}"/>
              </a:ext>
            </a:extLst>
          </p:cNvPr>
          <p:cNvSpPr txBox="1"/>
          <p:nvPr/>
        </p:nvSpPr>
        <p:spPr>
          <a:xfrm>
            <a:off x="4660776" y="0"/>
            <a:ext cx="3977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Triggering factor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AA797F-AFA0-4AE3-AFD9-D48E19723CD3}"/>
              </a:ext>
            </a:extLst>
          </p:cNvPr>
          <p:cNvSpPr txBox="1"/>
          <p:nvPr/>
        </p:nvSpPr>
        <p:spPr>
          <a:xfrm>
            <a:off x="630314" y="957308"/>
            <a:ext cx="671151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Arial Rounded MT Bold" panose="020F0704030504030204" pitchFamily="34" charset="0"/>
              </a:rPr>
              <a:t> varicella infections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N" sz="2800" dirty="0">
              <a:latin typeface="Arial Rounded MT Bold" panose="020F070403050403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Arial Rounded MT Bold" panose="020F0704030504030204" pitchFamily="34" charset="0"/>
              </a:rPr>
              <a:t> herpes zoster infections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Arial Rounded MT Bold" panose="020F0704030504030204" pitchFamily="34" charset="0"/>
              </a:rPr>
              <a:t> scratching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N" sz="2800" dirty="0">
              <a:latin typeface="Arial Rounded MT Bold" panose="020F070403050403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Arial Rounded MT Bold" panose="020F0704030504030204" pitchFamily="34" charset="0"/>
              </a:rPr>
              <a:t> lice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N" sz="2800" dirty="0">
              <a:latin typeface="Arial Rounded MT Bold" panose="020F070403050403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Arial Rounded MT Bold" panose="020F0704030504030204" pitchFamily="34" charset="0"/>
              </a:rPr>
              <a:t> burns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N" sz="2800" dirty="0">
              <a:latin typeface="Arial Rounded MT Bold" panose="020F070403050403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Arial Rounded MT Bold" panose="020F0704030504030204" pitchFamily="34" charset="0"/>
              </a:rPr>
              <a:t> trauma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N" sz="2800" dirty="0">
              <a:latin typeface="Arial Rounded MT Bold" panose="020F070403050403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Arial Rounded MT Bold" panose="020F0704030504030204" pitchFamily="34" charset="0"/>
              </a:rPr>
              <a:t> insect bites </a:t>
            </a:r>
          </a:p>
        </p:txBody>
      </p:sp>
    </p:spTree>
    <p:extLst>
      <p:ext uri="{BB962C8B-B14F-4D97-AF65-F5344CB8AC3E}">
        <p14:creationId xmlns:p14="http://schemas.microsoft.com/office/powerpoint/2010/main" val="2380519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28F135F-BB82-4E00-AD03-8E143F51C301}"/>
              </a:ext>
            </a:extLst>
          </p:cNvPr>
          <p:cNvSpPr txBox="1"/>
          <p:nvPr/>
        </p:nvSpPr>
        <p:spPr>
          <a:xfrm>
            <a:off x="4341181" y="0"/>
            <a:ext cx="4998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Pathophysiology</a:t>
            </a:r>
            <a:r>
              <a:rPr lang="en-IN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F27427-48C4-4B06-A146-C07455FC9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536" y="796170"/>
            <a:ext cx="5615958" cy="584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800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6A18E4-DB23-4E6F-87F3-0B8697150B5E}"/>
              </a:ext>
            </a:extLst>
          </p:cNvPr>
          <p:cNvSpPr txBox="1"/>
          <p:nvPr/>
        </p:nvSpPr>
        <p:spPr>
          <a:xfrm>
            <a:off x="4740675" y="-10029"/>
            <a:ext cx="4580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Management</a:t>
            </a:r>
            <a:r>
              <a:rPr lang="en-IN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A205A1-49AA-4027-B3A6-CCA0E138F0E1}"/>
              </a:ext>
            </a:extLst>
          </p:cNvPr>
          <p:cNvSpPr txBox="1"/>
          <p:nvPr/>
        </p:nvSpPr>
        <p:spPr>
          <a:xfrm>
            <a:off x="2281561" y="2325950"/>
            <a:ext cx="32403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Arial Black" panose="020B0A04020102020204" pitchFamily="34" charset="0"/>
              </a:rPr>
              <a:t> Diagnosis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800" dirty="0"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Arial Black" panose="020B0A04020102020204" pitchFamily="34" charset="0"/>
              </a:rPr>
              <a:t> Treatment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2114CE-3D46-4305-8C2E-3DA470562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7353" y="4672382"/>
            <a:ext cx="4156697" cy="218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545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CA8C00-9AD4-4725-96DA-654B240D622A}"/>
              </a:ext>
            </a:extLst>
          </p:cNvPr>
          <p:cNvSpPr txBox="1"/>
          <p:nvPr/>
        </p:nvSpPr>
        <p:spPr>
          <a:xfrm>
            <a:off x="5042517" y="0"/>
            <a:ext cx="3799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Diagnosis </a:t>
            </a:r>
            <a:r>
              <a:rPr lang="en-IN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5A7102-B903-4655-A082-79C975E93D75}"/>
              </a:ext>
            </a:extLst>
          </p:cNvPr>
          <p:cNvSpPr txBox="1"/>
          <p:nvPr/>
        </p:nvSpPr>
        <p:spPr>
          <a:xfrm>
            <a:off x="2459115" y="2290439"/>
            <a:ext cx="448322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Arial Rounded MT Bold" panose="020F0704030504030204" pitchFamily="34" charset="0"/>
              </a:rPr>
              <a:t> medical history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800" dirty="0"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Arial Rounded MT Bold" panose="020F0704030504030204" pitchFamily="34" charset="0"/>
              </a:rPr>
              <a:t> clinical presentation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800" dirty="0"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Arial Rounded MT Bold" panose="020F0704030504030204" pitchFamily="34" charset="0"/>
              </a:rPr>
              <a:t> bacterial culture test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800" dirty="0"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Arial Rounded MT Bold" panose="020F0704030504030204" pitchFamily="34" charset="0"/>
              </a:rPr>
              <a:t> skin biopsy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EE77EB-3393-4AEB-9799-519CA2B1E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4316" y="4089872"/>
            <a:ext cx="3934482" cy="26182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034561-6A8B-47DC-B4CE-4330439B5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3366" y="2030171"/>
            <a:ext cx="3505432" cy="196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223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6402EF-7A14-40DE-99CD-A67670758ECF}"/>
              </a:ext>
            </a:extLst>
          </p:cNvPr>
          <p:cNvSpPr txBox="1"/>
          <p:nvPr/>
        </p:nvSpPr>
        <p:spPr>
          <a:xfrm>
            <a:off x="5175681" y="16604"/>
            <a:ext cx="45364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Treatment 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5AA4AE5B-2CEB-43BE-8CF8-367553F9CC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843665"/>
              </p:ext>
            </p:extLst>
          </p:nvPr>
        </p:nvGraphicFramePr>
        <p:xfrm>
          <a:off x="1392808" y="906096"/>
          <a:ext cx="9855200" cy="5175104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927600">
                  <a:extLst>
                    <a:ext uri="{9D8B030D-6E8A-4147-A177-3AD203B41FA5}">
                      <a16:colId xmlns:a16="http://schemas.microsoft.com/office/drawing/2014/main" val="3856468316"/>
                    </a:ext>
                  </a:extLst>
                </a:gridCol>
                <a:gridCol w="4927600">
                  <a:extLst>
                    <a:ext uri="{9D8B030D-6E8A-4147-A177-3AD203B41FA5}">
                      <a16:colId xmlns:a16="http://schemas.microsoft.com/office/drawing/2014/main" val="905285691"/>
                    </a:ext>
                  </a:extLst>
                </a:gridCol>
              </a:tblGrid>
              <a:tr h="646888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Category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Drug name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369318"/>
                  </a:ext>
                </a:extLst>
              </a:tr>
              <a:tr h="646888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Black" panose="020B0A04020102020204" pitchFamily="34" charset="0"/>
                        </a:rPr>
                        <a:t>penicillin's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Black" panose="020B0A04020102020204" pitchFamily="34" charset="0"/>
                        </a:rPr>
                        <a:t>Dicloxacillin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937793"/>
                  </a:ext>
                </a:extLst>
              </a:tr>
              <a:tr h="646888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Black" panose="020B0A04020102020204" pitchFamily="34" charset="0"/>
                        </a:rPr>
                        <a:t>antibiotics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Black" panose="020B0A04020102020204" pitchFamily="34" charset="0"/>
                        </a:rPr>
                        <a:t>Cephalexin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587094"/>
                  </a:ext>
                </a:extLst>
              </a:tr>
              <a:tr h="646888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Black" panose="020B0A04020102020204" pitchFamily="34" charset="0"/>
                        </a:rPr>
                        <a:t>antibiotics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Black" panose="020B0A04020102020204" pitchFamily="34" charset="0"/>
                        </a:rPr>
                        <a:t>Cefadroxil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663405"/>
                  </a:ext>
                </a:extLst>
              </a:tr>
              <a:tr h="646888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Black" panose="020B0A04020102020204" pitchFamily="34" charset="0"/>
                        </a:rPr>
                        <a:t> lincomycin antibiotics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Black" panose="020B0A04020102020204" pitchFamily="34" charset="0"/>
                        </a:rPr>
                        <a:t>Clindamycin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640358"/>
                  </a:ext>
                </a:extLst>
              </a:tr>
              <a:tr h="646888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 err="1">
                          <a:latin typeface="Arial Black" panose="020B0A04020102020204" pitchFamily="34" charset="0"/>
                        </a:rPr>
                        <a:t>Antibacterials</a:t>
                      </a:r>
                      <a:endParaRPr lang="en-IN" sz="28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Black" panose="020B0A04020102020204" pitchFamily="34" charset="0"/>
                        </a:rPr>
                        <a:t>Mupirocin ointment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576316"/>
                  </a:ext>
                </a:extLst>
              </a:tr>
              <a:tr h="646888"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24446"/>
                  </a:ext>
                </a:extLst>
              </a:tr>
              <a:tr h="646888">
                <a:tc>
                  <a:txBody>
                    <a:bodyPr/>
                    <a:lstStyle/>
                    <a:p>
                      <a:pPr algn="ctr"/>
                      <a:endParaRPr lang="en-IN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1495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6791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BB9E413-A755-4F09-A857-2140E4189EB3}"/>
              </a:ext>
            </a:extLst>
          </p:cNvPr>
          <p:cNvSpPr txBox="1"/>
          <p:nvPr/>
        </p:nvSpPr>
        <p:spPr>
          <a:xfrm>
            <a:off x="4580878" y="0"/>
            <a:ext cx="4145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Complications</a:t>
            </a:r>
            <a:r>
              <a:rPr lang="en-IN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D71861-FB73-4F69-A067-381F47ABB6F7}"/>
              </a:ext>
            </a:extLst>
          </p:cNvPr>
          <p:cNvSpPr txBox="1"/>
          <p:nvPr/>
        </p:nvSpPr>
        <p:spPr>
          <a:xfrm>
            <a:off x="221941" y="2157274"/>
            <a:ext cx="1197005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Arial Rounded MT Bold" panose="020F0704030504030204" pitchFamily="34" charset="0"/>
              </a:rPr>
              <a:t>Cellulitis. Cellulitis occurs when the infection spreads to a deeper layer of skin.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Arial Rounded MT Bold" panose="020F0704030504030204" pitchFamily="34" charset="0"/>
              </a:rPr>
              <a:t>Guttate psoriasis.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Arial Rounded MT Bold" panose="020F0704030504030204" pitchFamily="34" charset="0"/>
              </a:rPr>
              <a:t>Scarlet fever.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Arial Rounded MT Bold" panose="020F0704030504030204" pitchFamily="34" charset="0"/>
              </a:rPr>
              <a:t>Septicaemia.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Arial Rounded MT Bold" panose="020F0704030504030204" pitchFamily="34" charset="0"/>
              </a:rPr>
              <a:t>Scarring.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Arial Rounded MT Bold" panose="020F0704030504030204" pitchFamily="34" charset="0"/>
              </a:rPr>
              <a:t>Staphylococcal scalded skin syndrome.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Arial Rounded MT Bold" panose="020F0704030504030204" pitchFamily="34" charset="0"/>
              </a:rPr>
              <a:t>Post-streptococcal glomerulonephritis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6D378B-EE05-41D5-B470-85B741F53F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569"/>
          <a:stretch/>
        </p:blipFill>
        <p:spPr>
          <a:xfrm>
            <a:off x="7537142" y="4296792"/>
            <a:ext cx="4654858" cy="254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444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A1BAB4-C969-45EE-A8B7-20272FDE43C0}"/>
              </a:ext>
            </a:extLst>
          </p:cNvPr>
          <p:cNvSpPr txBox="1"/>
          <p:nvPr/>
        </p:nvSpPr>
        <p:spPr>
          <a:xfrm>
            <a:off x="4847208" y="0"/>
            <a:ext cx="2894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Preventions</a:t>
            </a:r>
            <a:r>
              <a:rPr lang="en-IN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FFDD35-933F-4FAC-A28B-660B8CEF8180}"/>
              </a:ext>
            </a:extLst>
          </p:cNvPr>
          <p:cNvSpPr txBox="1"/>
          <p:nvPr/>
        </p:nvSpPr>
        <p:spPr>
          <a:xfrm>
            <a:off x="2636667" y="2246768"/>
            <a:ext cx="67914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Arial Black" panose="020B0A04020102020204" pitchFamily="34" charset="0"/>
              </a:rPr>
              <a:t> maintain hygienic conditions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800" dirty="0"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Arial Black" panose="020B0A04020102020204" pitchFamily="34" charset="0"/>
              </a:rPr>
              <a:t> cover with bandages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800" dirty="0"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Arial Black" panose="020B0A04020102020204" pitchFamily="34" charset="0"/>
              </a:rPr>
              <a:t> counselling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656E7F-BB57-4A20-948E-9D1AD6111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0920" y="3618725"/>
            <a:ext cx="4166078" cy="312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564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BEEC619-614B-4BFE-9578-7A8CA36CAB83}"/>
              </a:ext>
            </a:extLst>
          </p:cNvPr>
          <p:cNvSpPr txBox="1"/>
          <p:nvPr/>
        </p:nvSpPr>
        <p:spPr>
          <a:xfrm>
            <a:off x="4160668" y="2521258"/>
            <a:ext cx="38706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i="1" dirty="0">
                <a:solidFill>
                  <a:srgbClr val="FF0000"/>
                </a:solidFill>
                <a:latin typeface="Algerian" panose="04020705040A02060702" pitchFamily="82" charset="0"/>
              </a:rPr>
              <a:t>Thank </a:t>
            </a:r>
          </a:p>
          <a:p>
            <a:r>
              <a:rPr lang="en-IN" sz="6600" i="1" dirty="0">
                <a:solidFill>
                  <a:srgbClr val="FF0000"/>
                </a:solidFill>
                <a:latin typeface="Algerian" panose="04020705040A02060702" pitchFamily="82" charset="0"/>
              </a:rPr>
              <a:t>         you </a:t>
            </a:r>
          </a:p>
        </p:txBody>
      </p:sp>
    </p:spTree>
    <p:extLst>
      <p:ext uri="{BB962C8B-B14F-4D97-AF65-F5344CB8AC3E}">
        <p14:creationId xmlns:p14="http://schemas.microsoft.com/office/powerpoint/2010/main" val="80994428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252</TotalTime>
  <Words>260</Words>
  <Application>Microsoft Office PowerPoint</Application>
  <PresentationFormat>Widescreen</PresentationFormat>
  <Paragraphs>102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Algerian</vt:lpstr>
      <vt:lpstr>Arial Black</vt:lpstr>
      <vt:lpstr>Arial Rounded MT Bold</vt:lpstr>
      <vt:lpstr>Calibri</vt:lpstr>
      <vt:lpstr>Calibri Light</vt:lpstr>
      <vt:lpstr>Cooper Black</vt:lpstr>
      <vt:lpstr>Courier New</vt:lpstr>
      <vt:lpstr>Eras Bold ITC</vt:lpstr>
      <vt:lpstr>Gill Sans Ultra Bold</vt:lpstr>
      <vt:lpstr>Wingdings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Animesh Das</dc:creator>
  <cp:lastModifiedBy>Animesh Das</cp:lastModifiedBy>
  <cp:revision>3</cp:revision>
  <dcterms:created xsi:type="dcterms:W3CDTF">2021-12-19T11:25:06Z</dcterms:created>
  <dcterms:modified xsi:type="dcterms:W3CDTF">2021-12-21T05:05:33Z</dcterms:modified>
</cp:coreProperties>
</file>