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1"/>
  </p:notesMasterIdLst>
  <p:handoutMasterIdLst>
    <p:handoutMasterId r:id="rId22"/>
  </p:handoutMasterIdLst>
  <p:sldIdLst>
    <p:sldId id="263" r:id="rId5"/>
    <p:sldId id="262" r:id="rId6"/>
    <p:sldId id="264" r:id="rId7"/>
    <p:sldId id="268" r:id="rId8"/>
    <p:sldId id="265" r:id="rId9"/>
    <p:sldId id="266" r:id="rId10"/>
    <p:sldId id="267" r:id="rId11"/>
    <p:sldId id="269" r:id="rId12"/>
    <p:sldId id="270" r:id="rId13"/>
    <p:sldId id="271" r:id="rId14"/>
    <p:sldId id="272" r:id="rId15"/>
    <p:sldId id="273" r:id="rId16"/>
    <p:sldId id="274" r:id="rId17"/>
    <p:sldId id="275" r:id="rId18"/>
    <p:sldId id="276" r:id="rId19"/>
    <p:sldId id="27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17-09-2024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17-09-2024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2601506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283D59-AC27-45B0-9701-D4AA8F4FC7AC}"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E7F0BE-A7AB-43E1-9D78-02E81071D246}"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B3118E-9A4F-4A5C-8BFF-21FADA27B294}"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DBBB11-56F2-4288-91E5-73E3EBE3D831}"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187366-8C97-43A9-BBFB-F3CD6E9DDBCC}" type="datetime1">
              <a:rPr lang="en-IN" smtClean="0"/>
              <a:t>17-09-2024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A2C591C-D76B-4A84-8254-DEA2801374B8}" type="datetime1">
              <a:rPr lang="en-IN" smtClean="0"/>
              <a:t>17-09-2024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ED169C-A714-419E-BB99-C08CF2CDD05D}" type="datetime1">
              <a:rPr lang="en-IN" smtClean="0"/>
              <a:t>17-09-2024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241091-E249-4A3A-96CA-A3CF534EAD65}"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26F608-E9BD-4620-9637-671B0DC3262D}"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6986F3-4818-4882-88B1-A8BE97F3D6AC}"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4E412D-E731-4044-8F93-F2B0D9EC7915}"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0279CE-758C-4187-87C8-3CE8230381A5}" type="datetime1">
              <a:rPr lang="en-IN" smtClean="0"/>
              <a:t>17-09-2024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616" y="365125"/>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r>
              <a:rPr lang="en-US" sz="4800" b="1" dirty="0" smtClean="0">
                <a:solidFill>
                  <a:schemeClr val="bg2"/>
                </a:solidFill>
                <a:latin typeface="Times New Roman" panose="02020603050405020304" pitchFamily="18" charset="0"/>
                <a:cs typeface="Times New Roman" panose="02020603050405020304" pitchFamily="18" charset="0"/>
              </a:rPr>
              <a:t>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5" y="1171895"/>
            <a:ext cx="7848600" cy="954107"/>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PHARMACOGNOSY AND PHYTOCHEMISTRY </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5" y="3202647"/>
            <a:ext cx="7848600" cy="1077218"/>
          </a:xfrm>
          <a:prstGeom prst="rect">
            <a:avLst/>
          </a:prstGeom>
          <a:noFill/>
        </p:spPr>
        <p:txBody>
          <a:bodyPr wrap="square" rtlCol="0">
            <a:spAutoFit/>
          </a:bodyPr>
          <a:lstStyle/>
          <a:p>
            <a:pPr algn="ctr"/>
            <a:r>
              <a:rPr lang="en-US" sz="3200" b="1" u="sng" dirty="0">
                <a:latin typeface="Times New Roman" panose="02020603050405020304" pitchFamily="18" charset="0"/>
                <a:cs typeface="Times New Roman" panose="02020603050405020304" pitchFamily="18" charset="0"/>
              </a:rPr>
              <a:t>Macro, powder and microscopic study of </a:t>
            </a:r>
            <a:r>
              <a:rPr lang="en-US" sz="3200" b="1" u="sng" dirty="0" err="1">
                <a:latin typeface="Times New Roman" panose="02020603050405020304" pitchFamily="18" charset="0"/>
                <a:cs typeface="Times New Roman" panose="02020603050405020304" pitchFamily="18" charset="0"/>
              </a:rPr>
              <a:t>Isapgol</a:t>
            </a:r>
            <a:endParaRPr lang="en-IN" sz="3200" b="1" u="sng"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000" b="1" u="sng" dirty="0">
                <a:latin typeface="Times New Roman" panose="02020603050405020304" pitchFamily="18" charset="0"/>
                <a:cs typeface="Times New Roman" panose="02020603050405020304" pitchFamily="18" charset="0"/>
              </a:rPr>
              <a:t>ISAPGOL</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914399"/>
            <a:ext cx="10968038" cy="206210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Synonyms and Regional name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Ispaghula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Isapgol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Spogel</a:t>
            </a:r>
            <a:r>
              <a:rPr lang="en-US" sz="1600" dirty="0">
                <a:latin typeface="Times New Roman" panose="02020603050405020304" pitchFamily="18" charset="0"/>
                <a:cs typeface="Times New Roman" panose="02020603050405020304" pitchFamily="18" charset="0"/>
              </a:rPr>
              <a:t> seeds; Ben. </a:t>
            </a:r>
            <a:r>
              <a:rPr lang="en-US" sz="1600" dirty="0" err="1">
                <a:latin typeface="Times New Roman" panose="02020603050405020304" pitchFamily="18" charset="0"/>
                <a:cs typeface="Times New Roman" panose="02020603050405020304" pitchFamily="18" charset="0"/>
              </a:rPr>
              <a:t>Eshopgol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Guj</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Isafghol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Isabghol</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Biological source</a:t>
            </a:r>
            <a:r>
              <a:rPr lang="en-US" sz="1600" dirty="0">
                <a:latin typeface="Times New Roman" panose="02020603050405020304" pitchFamily="18" charset="0"/>
                <a:cs typeface="Times New Roman" panose="02020603050405020304" pitchFamily="18" charset="0"/>
              </a:rPr>
              <a:t>: It consists of dried seeds of </a:t>
            </a:r>
            <a:r>
              <a:rPr lang="en-US" sz="1600" dirty="0" err="1">
                <a:latin typeface="Times New Roman" panose="02020603050405020304" pitchFamily="18" charset="0"/>
                <a:cs typeface="Times New Roman" panose="02020603050405020304" pitchFamily="18" charset="0"/>
              </a:rPr>
              <a:t>Plantago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ovata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Forsk</a:t>
            </a:r>
            <a:r>
              <a:rPr lang="en-US" sz="1600" dirty="0">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Geographical source</a:t>
            </a:r>
            <a:r>
              <a:rPr lang="en-US" sz="1600" dirty="0">
                <a:latin typeface="Times New Roman" panose="02020603050405020304" pitchFamily="18" charset="0"/>
                <a:cs typeface="Times New Roman" panose="02020603050405020304" pitchFamily="18" charset="0"/>
              </a:rPr>
              <a:t>: Plant is cultivated largely in Gujarat, Punjab, Southern Rajasthan, </a:t>
            </a:r>
            <a:r>
              <a:rPr lang="en-US" sz="1600" dirty="0" err="1">
                <a:latin typeface="Times New Roman" panose="02020603050405020304" pitchFamily="18" charset="0"/>
                <a:cs typeface="Times New Roman" panose="02020603050405020304" pitchFamily="18" charset="0"/>
              </a:rPr>
              <a:t>Maharastra</a:t>
            </a:r>
            <a:r>
              <a:rPr lang="en-US" sz="1600" dirty="0">
                <a:latin typeface="Times New Roman" panose="02020603050405020304" pitchFamily="18" charset="0"/>
                <a:cs typeface="Times New Roman" panose="02020603050405020304" pitchFamily="18" charset="0"/>
              </a:rPr>
              <a:t> and Karnataka. The variety P. </a:t>
            </a:r>
            <a:r>
              <a:rPr lang="en-US" sz="1600" dirty="0" err="1">
                <a:latin typeface="Times New Roman" panose="02020603050405020304" pitchFamily="18" charset="0"/>
                <a:cs typeface="Times New Roman" panose="02020603050405020304" pitchFamily="18" charset="0"/>
              </a:rPr>
              <a:t>psyllium</a:t>
            </a:r>
            <a:r>
              <a:rPr lang="en-US" sz="1600" dirty="0">
                <a:latin typeface="Times New Roman" panose="02020603050405020304" pitchFamily="18" charset="0"/>
                <a:cs typeface="Times New Roman" panose="02020603050405020304" pitchFamily="18" charset="0"/>
              </a:rPr>
              <a:t> Linn is cultivated in Spain, Cuba and France.</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Family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Plantaginaceae</a:t>
            </a:r>
            <a:endParaRPr lang="en-US"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662361" y="2771806"/>
            <a:ext cx="5133975" cy="342900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905750" y="243108"/>
            <a:ext cx="4276725" cy="6143625"/>
          </a:xfrm>
          <a:prstGeom prst="rect">
            <a:avLst/>
          </a:prstGeom>
        </p:spPr>
      </p:pic>
      <p:sp>
        <p:nvSpPr>
          <p:cNvPr id="8" name="Rectangle 7"/>
          <p:cNvSpPr/>
          <p:nvPr/>
        </p:nvSpPr>
        <p:spPr>
          <a:xfrm>
            <a:off x="9245481" y="6463082"/>
            <a:ext cx="2441694" cy="369332"/>
          </a:xfrm>
          <a:prstGeom prst="rect">
            <a:avLst/>
          </a:prstGeom>
        </p:spPr>
        <p:txBody>
          <a:bodyPr wrap="none">
            <a:spAutoFit/>
          </a:bodyPr>
          <a:lstStyle/>
          <a:p>
            <a:r>
              <a:rPr lang="en-US" b="1" dirty="0" err="1">
                <a:solidFill>
                  <a:srgbClr val="212529"/>
                </a:solidFill>
                <a:latin typeface="Arial" panose="020B0604020202020204" pitchFamily="34" charset="0"/>
              </a:rPr>
              <a:t>Plantago</a:t>
            </a:r>
            <a:r>
              <a:rPr lang="en-US" b="1" dirty="0">
                <a:solidFill>
                  <a:srgbClr val="212529"/>
                </a:solidFill>
                <a:latin typeface="Arial" panose="020B0604020202020204" pitchFamily="34" charset="0"/>
              </a:rPr>
              <a:t> </a:t>
            </a:r>
            <a:r>
              <a:rPr lang="en-US" b="1" dirty="0" err="1">
                <a:solidFill>
                  <a:srgbClr val="212529"/>
                </a:solidFill>
                <a:latin typeface="Arial" panose="020B0604020202020204" pitchFamily="34" charset="0"/>
              </a:rPr>
              <a:t>ovata</a:t>
            </a:r>
            <a:r>
              <a:rPr lang="en-US" b="1" dirty="0">
                <a:solidFill>
                  <a:srgbClr val="212529"/>
                </a:solidFill>
                <a:latin typeface="Arial" panose="020B0604020202020204" pitchFamily="34" charset="0"/>
              </a:rPr>
              <a:t> plant</a:t>
            </a:r>
            <a:endParaRPr lang="en-US" dirty="0"/>
          </a:p>
        </p:txBody>
      </p:sp>
      <p:sp>
        <p:nvSpPr>
          <p:cNvPr id="9" name="TextBox 8"/>
          <p:cNvSpPr txBox="1"/>
          <p:nvPr/>
        </p:nvSpPr>
        <p:spPr>
          <a:xfrm>
            <a:off x="886897" y="520195"/>
            <a:ext cx="7103505" cy="5262979"/>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MACROSCOPICAL CHARACTERS: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 </a:t>
            </a:r>
            <a:r>
              <a:rPr lang="en-US" sz="1600" b="1" dirty="0">
                <a:latin typeface="Times New Roman" panose="02020603050405020304" pitchFamily="18" charset="0"/>
                <a:cs typeface="Times New Roman" panose="02020603050405020304" pitchFamily="18" charset="0"/>
              </a:rPr>
              <a:t>Size</a:t>
            </a:r>
            <a:r>
              <a:rPr lang="en-US" sz="1600" dirty="0">
                <a:latin typeface="Times New Roman" panose="02020603050405020304" pitchFamily="18" charset="0"/>
                <a:cs typeface="Times New Roman" panose="02020603050405020304" pitchFamily="18" charset="0"/>
              </a:rPr>
              <a:t>- 1 to 3.5 mm length and 1 to 1.75 mm wide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 </a:t>
            </a:r>
            <a:r>
              <a:rPr lang="en-US" sz="1600" b="1" dirty="0">
                <a:latin typeface="Times New Roman" panose="02020603050405020304" pitchFamily="18" charset="0"/>
                <a:cs typeface="Times New Roman" panose="02020603050405020304" pitchFamily="18" charset="0"/>
              </a:rPr>
              <a:t>Shape</a:t>
            </a:r>
            <a:r>
              <a:rPr lang="en-US" sz="1600" dirty="0">
                <a:latin typeface="Times New Roman" panose="02020603050405020304" pitchFamily="18" charset="0"/>
                <a:cs typeface="Times New Roman" panose="02020603050405020304" pitchFamily="18" charset="0"/>
              </a:rPr>
              <a:t> – ovate and boat shaped with a dorsal or convex surface and a ventral or concave surface.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(iii) </a:t>
            </a:r>
            <a:r>
              <a:rPr lang="en-US" sz="1600" b="1" dirty="0">
                <a:latin typeface="Times New Roman" panose="02020603050405020304" pitchFamily="18" charset="0"/>
                <a:cs typeface="Times New Roman" panose="02020603050405020304" pitchFamily="18" charset="0"/>
              </a:rPr>
              <a:t>Dorsal Surface </a:t>
            </a:r>
            <a:r>
              <a:rPr lang="en-US" sz="1600" dirty="0">
                <a:latin typeface="Times New Roman" panose="02020603050405020304" pitchFamily="18" charset="0"/>
                <a:cs typeface="Times New Roman" panose="02020603050405020304" pitchFamily="18" charset="0"/>
              </a:rPr>
              <a:t>– dull, opaque, pinkish grey, there is a small elongated reddish brown spot in the center;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(iv) </a:t>
            </a:r>
            <a:r>
              <a:rPr lang="en-US" sz="1600" b="1" dirty="0">
                <a:latin typeface="Times New Roman" panose="02020603050405020304" pitchFamily="18" charset="0"/>
                <a:cs typeface="Times New Roman" panose="02020603050405020304" pitchFamily="18" charset="0"/>
              </a:rPr>
              <a:t>Ventral Surface </a:t>
            </a:r>
            <a:r>
              <a:rPr lang="en-US" sz="1600" dirty="0">
                <a:latin typeface="Times New Roman" panose="02020603050405020304" pitchFamily="18" charset="0"/>
                <a:cs typeface="Times New Roman" panose="02020603050405020304" pitchFamily="18" charset="0"/>
              </a:rPr>
              <a:t>– a deep furrow may be seen, Hilum which is covered by thin membrane appears as a red spot in the center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 </a:t>
            </a:r>
            <a:r>
              <a:rPr lang="en-US" sz="1600" b="1" dirty="0" err="1">
                <a:latin typeface="Times New Roman" panose="02020603050405020304" pitchFamily="18" charset="0"/>
                <a:cs typeface="Times New Roman" panose="02020603050405020304" pitchFamily="18" charset="0"/>
              </a:rPr>
              <a:t>Odour</a:t>
            </a:r>
            <a:r>
              <a:rPr lang="en-US" sz="1600" dirty="0">
                <a:latin typeface="Times New Roman" panose="02020603050405020304" pitchFamily="18" charset="0"/>
                <a:cs typeface="Times New Roman" panose="02020603050405020304" pitchFamily="18" charset="0"/>
              </a:rPr>
              <a:t> – none.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a:t>
            </a:r>
            <a:r>
              <a:rPr lang="en-US" sz="1600" b="1" dirty="0">
                <a:latin typeface="Times New Roman" panose="02020603050405020304" pitchFamily="18" charset="0"/>
                <a:cs typeface="Times New Roman" panose="02020603050405020304" pitchFamily="18" charset="0"/>
              </a:rPr>
              <a:t> Taste </a:t>
            </a:r>
            <a:r>
              <a:rPr lang="en-US" sz="1600" dirty="0">
                <a:latin typeface="Times New Roman" panose="02020603050405020304" pitchFamily="18" charset="0"/>
                <a:cs typeface="Times New Roman" panose="02020603050405020304" pitchFamily="18" charset="0"/>
              </a:rPr>
              <a:t>– Mucilaginous.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(vii) </a:t>
            </a:r>
            <a:r>
              <a:rPr lang="en-US" sz="1600" b="1" dirty="0">
                <a:latin typeface="Times New Roman" panose="02020603050405020304" pitchFamily="18" charset="0"/>
                <a:cs typeface="Times New Roman" panose="02020603050405020304" pitchFamily="18" charset="0"/>
              </a:rPr>
              <a:t>Appearance</a:t>
            </a:r>
            <a:r>
              <a:rPr lang="en-US" sz="1600" dirty="0">
                <a:latin typeface="Times New Roman" panose="02020603050405020304" pitchFamily="18" charset="0"/>
                <a:cs typeface="Times New Roman" panose="02020603050405020304" pitchFamily="18" charset="0"/>
              </a:rPr>
              <a:t> :- Seeds are hard ,translucent and smooth, the dorsal surface (convex surface ) consists of small elongated glossy reddish spot at the centre while the ventral (concave surface ) has a cavity having nil uncovered with whitish membrane. </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872850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131108" y="603881"/>
            <a:ext cx="5987134" cy="5081952"/>
          </a:xfrm>
          <a:prstGeom prst="rect">
            <a:avLst/>
          </a:prstGeom>
        </p:spPr>
      </p:pic>
      <p:sp>
        <p:nvSpPr>
          <p:cNvPr id="5" name="Rectangle 4"/>
          <p:cNvSpPr/>
          <p:nvPr/>
        </p:nvSpPr>
        <p:spPr>
          <a:xfrm>
            <a:off x="4437238" y="5852795"/>
            <a:ext cx="2441759" cy="369332"/>
          </a:xfrm>
          <a:prstGeom prst="rect">
            <a:avLst/>
          </a:prstGeom>
        </p:spPr>
        <p:txBody>
          <a:bodyPr wrap="none">
            <a:spAutoFit/>
          </a:bodyPr>
          <a:lstStyle/>
          <a:p>
            <a:r>
              <a:rPr lang="en-US" b="1" dirty="0">
                <a:solidFill>
                  <a:srgbClr val="212529"/>
                </a:solidFill>
                <a:latin typeface="Arial" panose="020B0604020202020204" pitchFamily="34" charset="0"/>
              </a:rPr>
              <a:t>(a) Dorsal (b) Ventral</a:t>
            </a:r>
            <a:endParaRPr lang="en-US" dirty="0"/>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1625342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30468" t="52597" r="46568" b="24868"/>
          <a:stretch/>
        </p:blipFill>
        <p:spPr>
          <a:xfrm>
            <a:off x="7656385" y="4033400"/>
            <a:ext cx="4447964" cy="2454051"/>
          </a:xfrm>
          <a:prstGeom prst="snip1Rect">
            <a:avLst/>
          </a:prstGeom>
        </p:spPr>
      </p:pic>
      <p:pic>
        <p:nvPicPr>
          <p:cNvPr id="5" name="Picture 4"/>
          <p:cNvPicPr>
            <a:picLocks noChangeAspect="1"/>
          </p:cNvPicPr>
          <p:nvPr/>
        </p:nvPicPr>
        <p:blipFill rotWithShape="1">
          <a:blip r:embed="rId3"/>
          <a:srcRect l="7404" t="23372" r="43868" b="25471"/>
          <a:stretch/>
        </p:blipFill>
        <p:spPr>
          <a:xfrm>
            <a:off x="971549" y="440744"/>
            <a:ext cx="6340028" cy="3742270"/>
          </a:xfrm>
          <a:prstGeom prst="rect">
            <a:avLst/>
          </a:prstGeom>
        </p:spPr>
      </p:pic>
      <p:cxnSp>
        <p:nvCxnSpPr>
          <p:cNvPr id="7" name="Straight Arrow Connector 6">
            <a:extLst>
              <a:ext uri="{FF2B5EF4-FFF2-40B4-BE49-F238E27FC236}">
                <a16:creationId xmlns:a16="http://schemas.microsoft.com/office/drawing/2014/main" xmlns="" id="{F0FFC941-5063-4C21-8574-CD61EB5882A9}"/>
              </a:ext>
            </a:extLst>
          </p:cNvPr>
          <p:cNvCxnSpPr/>
          <p:nvPr/>
        </p:nvCxnSpPr>
        <p:spPr>
          <a:xfrm>
            <a:off x="2716567" y="1180730"/>
            <a:ext cx="1162975" cy="1420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xmlns="" id="{048FC88D-1FF2-4F57-A3D2-EE0C57E46227}"/>
              </a:ext>
            </a:extLst>
          </p:cNvPr>
          <p:cNvSpPr/>
          <p:nvPr/>
        </p:nvSpPr>
        <p:spPr>
          <a:xfrm>
            <a:off x="7004481" y="781235"/>
            <a:ext cx="4447713" cy="6569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Epidermal or </a:t>
            </a:r>
            <a:r>
              <a:rPr lang="en-US" dirty="0" err="1"/>
              <a:t>periperi</a:t>
            </a:r>
            <a:r>
              <a:rPr lang="en-US" dirty="0"/>
              <a:t> outermost layer  - mucilage </a:t>
            </a:r>
            <a:endParaRPr lang="en-IN" dirty="0"/>
          </a:p>
        </p:txBody>
      </p:sp>
      <p:cxnSp>
        <p:nvCxnSpPr>
          <p:cNvPr id="13" name="Straight Arrow Connector 12">
            <a:extLst>
              <a:ext uri="{FF2B5EF4-FFF2-40B4-BE49-F238E27FC236}">
                <a16:creationId xmlns:a16="http://schemas.microsoft.com/office/drawing/2014/main" xmlns="" id="{7741D17C-4B01-462C-99DD-3BB638C6644A}"/>
              </a:ext>
            </a:extLst>
          </p:cNvPr>
          <p:cNvCxnSpPr>
            <a:cxnSpLocks/>
            <a:endCxn id="8" idx="1"/>
          </p:cNvCxnSpPr>
          <p:nvPr/>
        </p:nvCxnSpPr>
        <p:spPr>
          <a:xfrm>
            <a:off x="6096000" y="1065321"/>
            <a:ext cx="908481" cy="4438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6" name="Straight Arrow Connector 15">
            <a:extLst>
              <a:ext uri="{FF2B5EF4-FFF2-40B4-BE49-F238E27FC236}">
                <a16:creationId xmlns:a16="http://schemas.microsoft.com/office/drawing/2014/main" xmlns="" id="{487DC40F-0C28-4328-B943-658D3677CBB0}"/>
              </a:ext>
            </a:extLst>
          </p:cNvPr>
          <p:cNvCxnSpPr/>
          <p:nvPr/>
        </p:nvCxnSpPr>
        <p:spPr>
          <a:xfrm>
            <a:off x="2787588" y="1180730"/>
            <a:ext cx="1003177" cy="6569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xmlns="" id="{226A1DE5-565D-4349-BD6F-E879DA44F335}"/>
              </a:ext>
            </a:extLst>
          </p:cNvPr>
          <p:cNvCxnSpPr/>
          <p:nvPr/>
        </p:nvCxnSpPr>
        <p:spPr>
          <a:xfrm>
            <a:off x="2583402" y="1535837"/>
            <a:ext cx="2107868" cy="923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xmlns="" id="{9A3843B5-37B4-4E01-BCC4-12440369FED6}"/>
              </a:ext>
            </a:extLst>
          </p:cNvPr>
          <p:cNvCxnSpPr/>
          <p:nvPr/>
        </p:nvCxnSpPr>
        <p:spPr>
          <a:xfrm flipV="1">
            <a:off x="4927107" y="1988598"/>
            <a:ext cx="3542190" cy="55041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1" name="Rectangle 20">
            <a:extLst>
              <a:ext uri="{FF2B5EF4-FFF2-40B4-BE49-F238E27FC236}">
                <a16:creationId xmlns:a16="http://schemas.microsoft.com/office/drawing/2014/main" xmlns="" id="{58C707F9-D69D-4CC6-8B4C-D911AD828F47}"/>
              </a:ext>
            </a:extLst>
          </p:cNvPr>
          <p:cNvSpPr/>
          <p:nvPr/>
        </p:nvSpPr>
        <p:spPr>
          <a:xfrm>
            <a:off x="8558074" y="1837678"/>
            <a:ext cx="3542190" cy="118960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Volatile oil and aleurone – protein – which help giving the strength , support and nutrient in plants </a:t>
            </a:r>
            <a:endParaRPr lang="en-IN" dirty="0"/>
          </a:p>
        </p:txBody>
      </p:sp>
      <p:cxnSp>
        <p:nvCxnSpPr>
          <p:cNvPr id="23" name="Straight Arrow Connector 22">
            <a:extLst>
              <a:ext uri="{FF2B5EF4-FFF2-40B4-BE49-F238E27FC236}">
                <a16:creationId xmlns:a16="http://schemas.microsoft.com/office/drawing/2014/main" xmlns="" id="{73A0902D-F89F-4095-A5C5-9D977F73B469}"/>
              </a:ext>
            </a:extLst>
          </p:cNvPr>
          <p:cNvCxnSpPr/>
          <p:nvPr/>
        </p:nvCxnSpPr>
        <p:spPr>
          <a:xfrm>
            <a:off x="2716567" y="1837678"/>
            <a:ext cx="1974703" cy="3551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Rectangle 23">
            <a:extLst>
              <a:ext uri="{FF2B5EF4-FFF2-40B4-BE49-F238E27FC236}">
                <a16:creationId xmlns:a16="http://schemas.microsoft.com/office/drawing/2014/main" xmlns="" id="{0CF8105F-8653-4054-8C35-F1AB337CC3E6}"/>
              </a:ext>
            </a:extLst>
          </p:cNvPr>
          <p:cNvSpPr/>
          <p:nvPr/>
        </p:nvSpPr>
        <p:spPr>
          <a:xfrm>
            <a:off x="763480" y="3124940"/>
            <a:ext cx="2210539" cy="7427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Vascular bundles </a:t>
            </a:r>
            <a:endParaRPr lang="en-IN" dirty="0"/>
          </a:p>
        </p:txBody>
      </p:sp>
      <p:cxnSp>
        <p:nvCxnSpPr>
          <p:cNvPr id="26" name="Straight Arrow Connector 25">
            <a:extLst>
              <a:ext uri="{FF2B5EF4-FFF2-40B4-BE49-F238E27FC236}">
                <a16:creationId xmlns:a16="http://schemas.microsoft.com/office/drawing/2014/main" xmlns="" id="{C5CFB2CD-0817-485F-B326-A2BE2D0CF4F8}"/>
              </a:ext>
            </a:extLst>
          </p:cNvPr>
          <p:cNvCxnSpPr/>
          <p:nvPr/>
        </p:nvCxnSpPr>
        <p:spPr>
          <a:xfrm flipH="1">
            <a:off x="408373" y="1837678"/>
            <a:ext cx="914400" cy="355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xmlns="" id="{7BEBB7E2-2E8E-47A9-A0FC-ACF6BB11A5A7}"/>
              </a:ext>
            </a:extLst>
          </p:cNvPr>
          <p:cNvCxnSpPr/>
          <p:nvPr/>
        </p:nvCxnSpPr>
        <p:spPr>
          <a:xfrm>
            <a:off x="485775" y="2192784"/>
            <a:ext cx="615056" cy="932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5</a:t>
            </a:fld>
            <a:endParaRPr lang="en-IN"/>
          </a:p>
        </p:txBody>
      </p:sp>
    </p:spTree>
    <p:extLst>
      <p:ext uri="{BB962C8B-B14F-4D97-AF65-F5344CB8AC3E}">
        <p14:creationId xmlns:p14="http://schemas.microsoft.com/office/powerpoint/2010/main" val="1138085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7999" t="24604" r="38649" b="21347"/>
          <a:stretch/>
        </p:blipFill>
        <p:spPr>
          <a:xfrm>
            <a:off x="1476843" y="450759"/>
            <a:ext cx="9705037" cy="5527732"/>
          </a:xfrm>
          <a:prstGeom prst="rect">
            <a:avLst/>
          </a:prstGeom>
        </p:spPr>
      </p:pic>
      <p:cxnSp>
        <p:nvCxnSpPr>
          <p:cNvPr id="6" name="Straight Arrow Connector 5">
            <a:extLst>
              <a:ext uri="{FF2B5EF4-FFF2-40B4-BE49-F238E27FC236}">
                <a16:creationId xmlns:a16="http://schemas.microsoft.com/office/drawing/2014/main" xmlns="" id="{338AFF64-D6D2-4C97-AB56-50DEC39F478B}"/>
              </a:ext>
            </a:extLst>
          </p:cNvPr>
          <p:cNvCxnSpPr/>
          <p:nvPr/>
        </p:nvCxnSpPr>
        <p:spPr>
          <a:xfrm>
            <a:off x="4412202" y="1393794"/>
            <a:ext cx="20152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xmlns="" id="{31D0A6BB-CFB0-432A-81C8-9EFE6F3C3CCA}"/>
              </a:ext>
            </a:extLst>
          </p:cNvPr>
          <p:cNvSpPr/>
          <p:nvPr/>
        </p:nvSpPr>
        <p:spPr>
          <a:xfrm>
            <a:off x="6906827" y="319596"/>
            <a:ext cx="4962618" cy="5948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RR – pinkish / </a:t>
            </a:r>
            <a:r>
              <a:rPr lang="en-US" dirty="0" err="1"/>
              <a:t>redish</a:t>
            </a:r>
            <a:r>
              <a:rPr lang="en-US" dirty="0"/>
              <a:t> </a:t>
            </a:r>
            <a:r>
              <a:rPr lang="en-US" dirty="0" err="1"/>
              <a:t>colour</a:t>
            </a:r>
            <a:r>
              <a:rPr lang="en-US" dirty="0"/>
              <a:t> the </a:t>
            </a:r>
            <a:r>
              <a:rPr lang="en-US" dirty="0" err="1"/>
              <a:t>testa</a:t>
            </a:r>
            <a:r>
              <a:rPr lang="en-US" dirty="0"/>
              <a:t> layer [ mucilaginous layer ]</a:t>
            </a:r>
            <a:endParaRPr lang="en-IN" dirty="0"/>
          </a:p>
        </p:txBody>
      </p:sp>
      <p:sp>
        <p:nvSpPr>
          <p:cNvPr id="8" name="Rectangle 7">
            <a:extLst>
              <a:ext uri="{FF2B5EF4-FFF2-40B4-BE49-F238E27FC236}">
                <a16:creationId xmlns:a16="http://schemas.microsoft.com/office/drawing/2014/main" xmlns="" id="{A4BE7D6C-B5D4-4282-9720-EBE42F763A97}"/>
              </a:ext>
            </a:extLst>
          </p:cNvPr>
          <p:cNvSpPr/>
          <p:nvPr/>
        </p:nvSpPr>
        <p:spPr>
          <a:xfrm>
            <a:off x="1562470" y="2370338"/>
            <a:ext cx="3471167" cy="35550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Red color of volatile oil cells  </a:t>
            </a:r>
            <a:endParaRPr lang="en-IN" dirty="0"/>
          </a:p>
        </p:txBody>
      </p:sp>
      <p:cxnSp>
        <p:nvCxnSpPr>
          <p:cNvPr id="13" name="Straight Arrow Connector 12">
            <a:extLst>
              <a:ext uri="{FF2B5EF4-FFF2-40B4-BE49-F238E27FC236}">
                <a16:creationId xmlns:a16="http://schemas.microsoft.com/office/drawing/2014/main" xmlns="" id="{CF7CBA4C-9E84-46EB-AF52-021C22818CFD}"/>
              </a:ext>
            </a:extLst>
          </p:cNvPr>
          <p:cNvCxnSpPr/>
          <p:nvPr/>
        </p:nvCxnSpPr>
        <p:spPr>
          <a:xfrm flipV="1">
            <a:off x="4012707" y="2858610"/>
            <a:ext cx="2494625" cy="1686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xmlns="" id="{165E16A1-98C1-4703-AF2D-325FF14E8AD7}"/>
              </a:ext>
            </a:extLst>
          </p:cNvPr>
          <p:cNvCxnSpPr/>
          <p:nvPr/>
        </p:nvCxnSpPr>
        <p:spPr>
          <a:xfrm flipV="1">
            <a:off x="4012707" y="2530136"/>
            <a:ext cx="3554902" cy="23792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xmlns="" id="{7C7EFE21-40DD-488A-8AF8-7CA5B28099A8}"/>
              </a:ext>
            </a:extLst>
          </p:cNvPr>
          <p:cNvSpPr/>
          <p:nvPr/>
        </p:nvSpPr>
        <p:spPr>
          <a:xfrm>
            <a:off x="248575" y="3630967"/>
            <a:ext cx="1313895" cy="18465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Color the vascular bundles </a:t>
            </a:r>
            <a:endParaRPr lang="en-IN" dirty="0"/>
          </a:p>
        </p:txBody>
      </p:sp>
      <p:sp>
        <p:nvSpPr>
          <p:cNvPr id="17" name="Rectangle 16">
            <a:extLst>
              <a:ext uri="{FF2B5EF4-FFF2-40B4-BE49-F238E27FC236}">
                <a16:creationId xmlns:a16="http://schemas.microsoft.com/office/drawing/2014/main" xmlns="" id="{AF93C856-7A6A-4A36-9DA9-BB44B51B92E9}"/>
              </a:ext>
            </a:extLst>
          </p:cNvPr>
          <p:cNvSpPr/>
          <p:nvPr/>
        </p:nvSpPr>
        <p:spPr>
          <a:xfrm>
            <a:off x="7093258" y="5291091"/>
            <a:ext cx="4190260" cy="971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Addition to the picric acid </a:t>
            </a:r>
            <a:r>
              <a:rPr lang="en-US" dirty="0"/>
              <a:t>to the aleurone layer -  will enhance the red color </a:t>
            </a:r>
            <a:endParaRPr lang="en-IN" dirty="0"/>
          </a:p>
        </p:txBody>
      </p:sp>
      <p:cxnSp>
        <p:nvCxnSpPr>
          <p:cNvPr id="19" name="Straight Arrow Connector 18">
            <a:extLst>
              <a:ext uri="{FF2B5EF4-FFF2-40B4-BE49-F238E27FC236}">
                <a16:creationId xmlns:a16="http://schemas.microsoft.com/office/drawing/2014/main" xmlns="" id="{2D556955-B631-4199-8A55-2CDD57B8352C}"/>
              </a:ext>
            </a:extLst>
          </p:cNvPr>
          <p:cNvCxnSpPr/>
          <p:nvPr/>
        </p:nvCxnSpPr>
        <p:spPr>
          <a:xfrm flipH="1" flipV="1">
            <a:off x="1376039" y="4714043"/>
            <a:ext cx="1074198" cy="7989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5" name="Footer Placeholder 4"/>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839969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2667267" y="669700"/>
            <a:ext cx="7324189" cy="5701157"/>
          </a:xfrm>
          <a:prstGeom prst="rect">
            <a:avLst/>
          </a:prstGeom>
        </p:spPr>
      </p:pic>
      <p:sp>
        <p:nvSpPr>
          <p:cNvPr id="5" name="TextBox 4"/>
          <p:cNvSpPr txBox="1"/>
          <p:nvPr/>
        </p:nvSpPr>
        <p:spPr>
          <a:xfrm>
            <a:off x="971548" y="244699"/>
            <a:ext cx="5789860" cy="369332"/>
          </a:xfrm>
          <a:prstGeom prst="rect">
            <a:avLst/>
          </a:prstGeom>
          <a:noFill/>
        </p:spPr>
        <p:txBody>
          <a:bodyPr wrap="square" rtlCol="0">
            <a:spAutoFit/>
          </a:bodyPr>
          <a:lstStyle/>
          <a:p>
            <a:pPr algn="l"/>
            <a:r>
              <a:rPr lang="en-US" b="1" dirty="0">
                <a:latin typeface="Times New Roman" panose="02020603050405020304" pitchFamily="18" charset="0"/>
                <a:cs typeface="Times New Roman" panose="02020603050405020304" pitchFamily="18" charset="0"/>
              </a:rPr>
              <a:t>TRANSVERSE SECTION OF ISAPGOL SEED </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3294651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84832" y="425897"/>
            <a:ext cx="10702343" cy="3539430"/>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MICROSCOPY:</a:t>
            </a:r>
          </a:p>
          <a:p>
            <a:r>
              <a:rPr lang="en-US" sz="1600" dirty="0">
                <a:latin typeface="Times New Roman" panose="02020603050405020304" pitchFamily="18" charset="0"/>
                <a:cs typeface="Times New Roman" panose="02020603050405020304" pitchFamily="18" charset="0"/>
              </a:rPr>
              <a:t>The transverse section of </a:t>
            </a:r>
            <a:r>
              <a:rPr lang="en-US" sz="1600" dirty="0" err="1">
                <a:latin typeface="Times New Roman" panose="02020603050405020304" pitchFamily="18" charset="0"/>
                <a:cs typeface="Times New Roman" panose="02020603050405020304" pitchFamily="18" charset="0"/>
              </a:rPr>
              <a:t>ispaghula</a:t>
            </a:r>
            <a:r>
              <a:rPr lang="en-US" sz="1600" dirty="0">
                <a:latin typeface="Times New Roman" panose="02020603050405020304" pitchFamily="18" charset="0"/>
                <a:cs typeface="Times New Roman" panose="02020603050405020304" pitchFamily="18" charset="0"/>
              </a:rPr>
              <a:t> seed shows a crablike appearance and possesses two surfaces: a convex and a concave.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following tissues are seen in the transverse section microscopically:</a:t>
            </a:r>
          </a:p>
          <a:p>
            <a:endParaRPr lang="en-US" sz="1600" dirty="0">
              <a:latin typeface="Times New Roman" panose="02020603050405020304" pitchFamily="18" charset="0"/>
              <a:cs typeface="Times New Roman" panose="02020603050405020304" pitchFamily="18" charset="0"/>
            </a:endParaRPr>
          </a:p>
          <a:p>
            <a:pPr marL="342900" indent="-342900">
              <a:buAutoNum type="alphaUcPeriod"/>
            </a:pPr>
            <a:r>
              <a:rPr lang="en-US" sz="1600" b="1" dirty="0" err="1">
                <a:latin typeface="Times New Roman" panose="02020603050405020304" pitchFamily="18" charset="0"/>
                <a:cs typeface="Times New Roman" panose="02020603050405020304" pitchFamily="18" charset="0"/>
              </a:rPr>
              <a:t>Testa</a:t>
            </a:r>
            <a:r>
              <a:rPr lang="en-US" sz="1600" dirty="0">
                <a:latin typeface="Times New Roman" panose="02020603050405020304" pitchFamily="18" charset="0"/>
                <a:cs typeface="Times New Roman" panose="02020603050405020304" pitchFamily="18" charset="0"/>
              </a:rPr>
              <a:t>: Epidermis and pigment layer form the </a:t>
            </a:r>
            <a:r>
              <a:rPr lang="en-US" sz="1600" dirty="0" err="1">
                <a:latin typeface="Times New Roman" panose="02020603050405020304" pitchFamily="18" charset="0"/>
                <a:cs typeface="Times New Roman" panose="02020603050405020304" pitchFamily="18" charset="0"/>
              </a:rPr>
              <a:t>testa</a:t>
            </a:r>
            <a:r>
              <a:rPr lang="en-US" sz="1600" dirty="0">
                <a:latin typeface="Times New Roman" panose="02020603050405020304" pitchFamily="18" charset="0"/>
                <a:cs typeface="Times New Roman" panose="02020603050405020304" pitchFamily="18" charset="0"/>
              </a:rPr>
              <a:t> of the seed: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 Epidermis: -It is single layered and composed of polygonal, tabular, thin-walled, </a:t>
            </a:r>
            <a:r>
              <a:rPr lang="en-US" sz="1600" dirty="0" err="1">
                <a:latin typeface="Times New Roman" panose="02020603050405020304" pitchFamily="18" charset="0"/>
                <a:cs typeface="Times New Roman" panose="02020603050405020304" pitchFamily="18" charset="0"/>
              </a:rPr>
              <a:t>colourless</a:t>
            </a:r>
            <a:r>
              <a:rPr lang="en-US" sz="1600" dirty="0">
                <a:latin typeface="Times New Roman" panose="02020603050405020304" pitchFamily="18" charset="0"/>
                <a:cs typeface="Times New Roman" panose="02020603050405020304" pitchFamily="18" charset="0"/>
              </a:rPr>
              <a:t>, shining cells containing mucilage abundantly. Epidermis and sometimes mucilage show presence of starch grains, simple or compound. Epidermis is not present on the ventral surface of the seed.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 Pigment layer: It is a single layer and yellowish brown in colour.</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971549" y="3779231"/>
            <a:ext cx="10967166" cy="230832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B. Endosperm:</a:t>
            </a:r>
          </a:p>
          <a:p>
            <a:r>
              <a:rPr lang="en-US" sz="1600" dirty="0">
                <a:latin typeface="Times New Roman" panose="02020603050405020304" pitchFamily="18" charset="0"/>
                <a:cs typeface="Times New Roman" panose="02020603050405020304" pitchFamily="18" charset="0"/>
              </a:rPr>
              <a:t>It occupies the major portion of the seed. Cells are thick walled, polygonal and pitted containing </a:t>
            </a:r>
            <a:r>
              <a:rPr lang="en-US" sz="1600" dirty="0" err="1">
                <a:latin typeface="Times New Roman" panose="02020603050405020304" pitchFamily="18" charset="0"/>
                <a:cs typeface="Times New Roman" panose="02020603050405020304" pitchFamily="18" charset="0"/>
              </a:rPr>
              <a:t>aleurone</a:t>
            </a:r>
            <a:r>
              <a:rPr lang="en-US" sz="1600" dirty="0">
                <a:latin typeface="Times New Roman" panose="02020603050405020304" pitchFamily="18" charset="0"/>
                <a:cs typeface="Times New Roman" panose="02020603050405020304" pitchFamily="18" charset="0"/>
              </a:rPr>
              <a:t> grains and fixed oil. The cells of the outermost layer of the endosperm appear palisade like in shape.</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C. Embryo:</a:t>
            </a:r>
          </a:p>
          <a:p>
            <a:r>
              <a:rPr lang="en-US" sz="1600" dirty="0">
                <a:latin typeface="Times New Roman" panose="02020603050405020304" pitchFamily="18" charset="0"/>
                <a:cs typeface="Times New Roman" panose="02020603050405020304" pitchFamily="18" charset="0"/>
              </a:rPr>
              <a:t>It contains two polyhedral cotyledons in the centre of the endosperm but slightly towards the convex surface. Cells contain </a:t>
            </a:r>
            <a:r>
              <a:rPr lang="en-US" sz="1600" dirty="0" err="1">
                <a:latin typeface="Times New Roman" panose="02020603050405020304" pitchFamily="18" charset="0"/>
                <a:cs typeface="Times New Roman" panose="02020603050405020304" pitchFamily="18" charset="0"/>
              </a:rPr>
              <a:t>aleurone</a:t>
            </a:r>
            <a:r>
              <a:rPr lang="en-US" sz="1600" dirty="0">
                <a:latin typeface="Times New Roman" panose="02020603050405020304" pitchFamily="18" charset="0"/>
                <a:cs typeface="Times New Roman" panose="02020603050405020304" pitchFamily="18" charset="0"/>
              </a:rPr>
              <a:t> grains and oil globules. The cells of the cotyledons are polyhedral and thin walled in surface view. Three to five vascular bundles are observed in each cotyledon. Cells of radicle are thin walled and uniformly arranged in layers.</a:t>
            </a:r>
          </a:p>
          <a:p>
            <a:endParaRPr lang="en-US" sz="1600"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a:t>
            </a:fld>
            <a:endParaRPr lang="en-IN"/>
          </a:p>
        </p:txBody>
      </p:sp>
    </p:spTree>
    <p:extLst>
      <p:ext uri="{BB962C8B-B14F-4D97-AF65-F5344CB8AC3E}">
        <p14:creationId xmlns:p14="http://schemas.microsoft.com/office/powerpoint/2010/main" val="4269521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8395" t="24605" r="40629" b="25395"/>
          <a:stretch/>
        </p:blipFill>
        <p:spPr>
          <a:xfrm>
            <a:off x="1522957" y="684021"/>
            <a:ext cx="9612809" cy="5301045"/>
          </a:xfrm>
          <a:prstGeom prst="rect">
            <a:avLst/>
          </a:prstGeom>
        </p:spPr>
      </p:pic>
      <p:sp>
        <p:nvSpPr>
          <p:cNvPr id="8" name="Rectangle 7">
            <a:extLst>
              <a:ext uri="{FF2B5EF4-FFF2-40B4-BE49-F238E27FC236}">
                <a16:creationId xmlns:a16="http://schemas.microsoft.com/office/drawing/2014/main" xmlns="" id="{00BECD09-3F25-419F-8EAE-B3D70222A528}"/>
              </a:ext>
            </a:extLst>
          </p:cNvPr>
          <p:cNvSpPr/>
          <p:nvPr/>
        </p:nvSpPr>
        <p:spPr>
          <a:xfrm>
            <a:off x="168676" y="972468"/>
            <a:ext cx="1283260" cy="56013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Yellow cell / pigment cells present below the epidermis </a:t>
            </a:r>
          </a:p>
          <a:p>
            <a:pPr algn="ctr"/>
            <a:endParaRPr lang="en-US" dirty="0"/>
          </a:p>
          <a:p>
            <a:pPr algn="ctr"/>
            <a:r>
              <a:rPr lang="en-US" b="1" dirty="0"/>
              <a:t>Mucilage </a:t>
            </a:r>
            <a:r>
              <a:rPr lang="en-US" dirty="0"/>
              <a:t>contain polysaccharide and carbohydrate [ aqueous solution it is a gummy like structure </a:t>
            </a:r>
            <a:endParaRPr lang="en-IN" dirty="0"/>
          </a:p>
        </p:txBody>
      </p:sp>
      <p:sp>
        <p:nvSpPr>
          <p:cNvPr id="3" name="Rectangle 2">
            <a:extLst>
              <a:ext uri="{FF2B5EF4-FFF2-40B4-BE49-F238E27FC236}">
                <a16:creationId xmlns:a16="http://schemas.microsoft.com/office/drawing/2014/main" xmlns="" id="{6C4D7A4D-192B-40A4-B3E4-E55FE08E91B0}"/>
              </a:ext>
            </a:extLst>
          </p:cNvPr>
          <p:cNvSpPr/>
          <p:nvPr/>
        </p:nvSpPr>
        <p:spPr>
          <a:xfrm>
            <a:off x="8824404" y="868346"/>
            <a:ext cx="2769833" cy="79899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The cells are elongated and radial in nature .</a:t>
            </a:r>
            <a:endParaRPr lang="en-IN" dirty="0"/>
          </a:p>
        </p:txBody>
      </p:sp>
      <p:cxnSp>
        <p:nvCxnSpPr>
          <p:cNvPr id="7" name="Straight Arrow Connector 6">
            <a:extLst>
              <a:ext uri="{FF2B5EF4-FFF2-40B4-BE49-F238E27FC236}">
                <a16:creationId xmlns:a16="http://schemas.microsoft.com/office/drawing/2014/main" xmlns="" id="{52DCBA30-9472-48F6-A6B0-3422AC6F8901}"/>
              </a:ext>
            </a:extLst>
          </p:cNvPr>
          <p:cNvCxnSpPr/>
          <p:nvPr/>
        </p:nvCxnSpPr>
        <p:spPr>
          <a:xfrm flipV="1">
            <a:off x="8105313" y="1811045"/>
            <a:ext cx="1615736" cy="14115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Footer Placeholder 5"/>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9</a:t>
            </a:fld>
            <a:endParaRPr lang="en-IN"/>
          </a:p>
        </p:txBody>
      </p:sp>
    </p:spTree>
    <p:extLst>
      <p:ext uri="{BB962C8B-B14F-4D97-AF65-F5344CB8AC3E}">
        <p14:creationId xmlns:p14="http://schemas.microsoft.com/office/powerpoint/2010/main" val="4147491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8394" t="24428" r="42609" b="24164"/>
          <a:stretch/>
        </p:blipFill>
        <p:spPr>
          <a:xfrm>
            <a:off x="1798815" y="661979"/>
            <a:ext cx="9061093" cy="5345128"/>
          </a:xfrm>
          <a:prstGeom prst="rect">
            <a:avLst/>
          </a:prstGeom>
        </p:spPr>
      </p:pic>
      <p:sp>
        <p:nvSpPr>
          <p:cNvPr id="5" name="Rectangle 4">
            <a:extLst>
              <a:ext uri="{FF2B5EF4-FFF2-40B4-BE49-F238E27FC236}">
                <a16:creationId xmlns:a16="http://schemas.microsoft.com/office/drawing/2014/main" xmlns="" id="{70DAB7FE-B8F3-4B02-8562-14B427C9DFF4}"/>
              </a:ext>
            </a:extLst>
          </p:cNvPr>
          <p:cNvSpPr/>
          <p:nvPr/>
        </p:nvSpPr>
        <p:spPr>
          <a:xfrm>
            <a:off x="90418" y="2395793"/>
            <a:ext cx="1665650" cy="283052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Occupying major par of the seed , cells are thick and contain the </a:t>
            </a:r>
            <a:r>
              <a:rPr lang="en-US" b="1" dirty="0"/>
              <a:t>volatile oil </a:t>
            </a:r>
            <a:r>
              <a:rPr lang="en-US" dirty="0"/>
              <a:t>and </a:t>
            </a:r>
            <a:r>
              <a:rPr lang="en-US" b="1" dirty="0"/>
              <a:t>aleurone</a:t>
            </a:r>
            <a:r>
              <a:rPr lang="en-US" dirty="0"/>
              <a:t> </a:t>
            </a:r>
            <a:endParaRPr lang="en-IN" dirty="0"/>
          </a:p>
        </p:txBody>
      </p:sp>
      <p:cxnSp>
        <p:nvCxnSpPr>
          <p:cNvPr id="7" name="Straight Arrow Connector 6">
            <a:extLst>
              <a:ext uri="{FF2B5EF4-FFF2-40B4-BE49-F238E27FC236}">
                <a16:creationId xmlns:a16="http://schemas.microsoft.com/office/drawing/2014/main" xmlns="" id="{42F33B0F-2159-48F2-904E-63A546A4B5C0}"/>
              </a:ext>
            </a:extLst>
          </p:cNvPr>
          <p:cNvCxnSpPr/>
          <p:nvPr/>
        </p:nvCxnSpPr>
        <p:spPr>
          <a:xfrm flipV="1">
            <a:off x="1083076" y="4154750"/>
            <a:ext cx="2583402" cy="2752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xmlns="" id="{290865FA-6F9C-427F-874A-15885993C5D5}"/>
              </a:ext>
            </a:extLst>
          </p:cNvPr>
          <p:cNvCxnSpPr/>
          <p:nvPr/>
        </p:nvCxnSpPr>
        <p:spPr>
          <a:xfrm>
            <a:off x="1367161" y="4705165"/>
            <a:ext cx="3240350" cy="6214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10</a:t>
            </a:fld>
            <a:endParaRPr lang="en-IN"/>
          </a:p>
        </p:txBody>
      </p:sp>
    </p:spTree>
    <p:extLst>
      <p:ext uri="{BB962C8B-B14F-4D97-AF65-F5344CB8AC3E}">
        <p14:creationId xmlns:p14="http://schemas.microsoft.com/office/powerpoint/2010/main" val="1101911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7304" t="24605" r="39343" b="24867"/>
          <a:stretch/>
        </p:blipFill>
        <p:spPr>
          <a:xfrm>
            <a:off x="808266" y="820746"/>
            <a:ext cx="10642346" cy="5666705"/>
          </a:xfrm>
          <a:prstGeom prst="rect">
            <a:avLst/>
          </a:prstGeom>
        </p:spPr>
      </p:pic>
      <p:sp>
        <p:nvSpPr>
          <p:cNvPr id="5" name="Rectangle 4">
            <a:extLst>
              <a:ext uri="{FF2B5EF4-FFF2-40B4-BE49-F238E27FC236}">
                <a16:creationId xmlns:a16="http://schemas.microsoft.com/office/drawing/2014/main" xmlns="" id="{46529940-C7BD-43AD-B7C2-83CB15774F71}"/>
              </a:ext>
            </a:extLst>
          </p:cNvPr>
          <p:cNvSpPr/>
          <p:nvPr/>
        </p:nvSpPr>
        <p:spPr>
          <a:xfrm>
            <a:off x="6826928" y="559293"/>
            <a:ext cx="5023530" cy="126950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t>Vascular bundles </a:t>
            </a:r>
            <a:r>
              <a:rPr lang="en-US" dirty="0"/>
              <a:t>, oil glands [ cotyledon present in the embryo which will give nutrition to the plant] </a:t>
            </a:r>
            <a:endParaRPr lang="en-IN" dirty="0"/>
          </a:p>
        </p:txBody>
      </p:sp>
      <p:cxnSp>
        <p:nvCxnSpPr>
          <p:cNvPr id="7" name="Straight Arrow Connector 6">
            <a:extLst>
              <a:ext uri="{FF2B5EF4-FFF2-40B4-BE49-F238E27FC236}">
                <a16:creationId xmlns:a16="http://schemas.microsoft.com/office/drawing/2014/main" xmlns="" id="{F35E2B01-8588-4C7F-BA25-86DDD06B9E55}"/>
              </a:ext>
            </a:extLst>
          </p:cNvPr>
          <p:cNvCxnSpPr/>
          <p:nvPr/>
        </p:nvCxnSpPr>
        <p:spPr>
          <a:xfrm flipH="1">
            <a:off x="3915052" y="1145219"/>
            <a:ext cx="3231472" cy="30450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11</a:t>
            </a:fld>
            <a:endParaRPr lang="en-IN"/>
          </a:p>
        </p:txBody>
      </p:sp>
    </p:spTree>
    <p:extLst>
      <p:ext uri="{BB962C8B-B14F-4D97-AF65-F5344CB8AC3E}">
        <p14:creationId xmlns:p14="http://schemas.microsoft.com/office/powerpoint/2010/main" val="446236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71549" y="463639"/>
            <a:ext cx="10992924" cy="452431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POWDER CHARACTER: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powder of </a:t>
            </a:r>
            <a:r>
              <a:rPr lang="en-US" sz="1600" dirty="0" err="1">
                <a:latin typeface="Times New Roman" panose="02020603050405020304" pitchFamily="18" charset="0"/>
                <a:cs typeface="Times New Roman" panose="02020603050405020304" pitchFamily="18" charset="0"/>
              </a:rPr>
              <a:t>ispaghula</a:t>
            </a:r>
            <a:r>
              <a:rPr lang="en-US" sz="1600" dirty="0">
                <a:latin typeface="Times New Roman" panose="02020603050405020304" pitchFamily="18" charset="0"/>
                <a:cs typeface="Times New Roman" panose="02020603050405020304" pitchFamily="18" charset="0"/>
              </a:rPr>
              <a:t> seeds is pale pinkish fawn in colour with a faint </a:t>
            </a:r>
            <a:r>
              <a:rPr lang="en-US" sz="1600" dirty="0" err="1">
                <a:latin typeface="Times New Roman" panose="02020603050405020304" pitchFamily="18" charset="0"/>
                <a:cs typeface="Times New Roman" panose="02020603050405020304" pitchFamily="18" charset="0"/>
              </a:rPr>
              <a:t>odour</a:t>
            </a:r>
            <a:r>
              <a:rPr lang="en-US" sz="1600" dirty="0">
                <a:latin typeface="Times New Roman" panose="02020603050405020304" pitchFamily="18" charset="0"/>
                <a:cs typeface="Times New Roman" panose="02020603050405020304" pitchFamily="18" charset="0"/>
              </a:rPr>
              <a:t> and very mucilaginous taste.</a:t>
            </a:r>
          </a:p>
          <a:p>
            <a:r>
              <a:rPr lang="en-US" sz="1600" dirty="0">
                <a:latin typeface="Times New Roman" panose="02020603050405020304" pitchFamily="18" charset="0"/>
                <a:cs typeface="Times New Roman" panose="02020603050405020304" pitchFamily="18" charset="0"/>
              </a:rPr>
              <a:t>It shows the following diagnostic characters:</a:t>
            </a:r>
          </a:p>
          <a:p>
            <a:endParaRPr lang="en-US" sz="1600" dirty="0">
              <a:latin typeface="Times New Roman" panose="02020603050405020304" pitchFamily="18" charset="0"/>
              <a:cs typeface="Times New Roman" panose="02020603050405020304" pitchFamily="18" charset="0"/>
            </a:endParaRPr>
          </a:p>
          <a:p>
            <a:pPr marL="342900" indent="-342900">
              <a:buAutoNum type="alphaLcPeriod"/>
            </a:pPr>
            <a:r>
              <a:rPr lang="en-US" sz="1600" b="1" u="sng" dirty="0">
                <a:latin typeface="Times New Roman" panose="02020603050405020304" pitchFamily="18" charset="0"/>
                <a:cs typeface="Times New Roman" panose="02020603050405020304" pitchFamily="18" charset="0"/>
              </a:rPr>
              <a:t>Epidermis of the </a:t>
            </a:r>
            <a:r>
              <a:rPr lang="en-US" sz="1600" b="1" u="sng" dirty="0" err="1">
                <a:latin typeface="Times New Roman" panose="02020603050405020304" pitchFamily="18" charset="0"/>
                <a:cs typeface="Times New Roman" panose="02020603050405020304" pitchFamily="18" charset="0"/>
              </a:rPr>
              <a:t>testa</a:t>
            </a:r>
            <a:r>
              <a:rPr lang="en-US" sz="1600" b="1" u="sng" dirty="0">
                <a:latin typeface="Times New Roman" panose="02020603050405020304" pitchFamily="18" charset="0"/>
                <a:cs typeface="Times New Roman" panose="02020603050405020304" pitchFamily="18" charset="0"/>
              </a:rPr>
              <a:t>:</a:t>
            </a:r>
          </a:p>
          <a:p>
            <a:pPr marL="342900" indent="-342900">
              <a:buAutoNum type="alphaLcPeriod"/>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Entire cells or fragments of cells are observed. It is composed of large cells with transparent thin walls containing mucilage abundantly. These cells swell rapidly in aqueous mount and observed as slightly rounded to polygonal in surface view.</a:t>
            </a:r>
          </a:p>
          <a:p>
            <a:r>
              <a:rPr lang="en-US" sz="1600" dirty="0">
                <a:latin typeface="Times New Roman" panose="02020603050405020304" pitchFamily="18" charset="0"/>
                <a:cs typeface="Times New Roman" panose="02020603050405020304" pitchFamily="18" charset="0"/>
              </a:rPr>
              <a:t>When seen from above, cells appear elongated to rectangular. Swelling of cells with mucilage mainly takes place in a radial direction. Mucilage is stained with solution of ruthenium red. Occasionally small, simple or compound starch granules are seen in some of the epidermal cells and may be found as embedded in the mucilage.</a:t>
            </a:r>
          </a:p>
          <a:p>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b. Fragments of the endosperm:</a:t>
            </a:r>
          </a:p>
          <a:p>
            <a:pPr algn="just"/>
            <a:r>
              <a:rPr lang="en-US" sz="1600" dirty="0">
                <a:latin typeface="Times New Roman" panose="02020603050405020304" pitchFamily="18" charset="0"/>
                <a:cs typeface="Times New Roman" panose="02020603050405020304" pitchFamily="18" charset="0"/>
              </a:rPr>
              <a:t>The endospermic cells are thick walled with many large, very conspicuous pits, usually found attached to the pigment layer. The pigment layer is the inner layer of the </a:t>
            </a:r>
            <a:r>
              <a:rPr lang="en-US" sz="1600" dirty="0" err="1">
                <a:latin typeface="Times New Roman" panose="02020603050405020304" pitchFamily="18" charset="0"/>
                <a:cs typeface="Times New Roman" panose="02020603050405020304" pitchFamily="18" charset="0"/>
              </a:rPr>
              <a:t>testa</a:t>
            </a:r>
            <a:r>
              <a:rPr lang="en-US" sz="1600" dirty="0">
                <a:latin typeface="Times New Roman" panose="02020603050405020304" pitchFamily="18" charset="0"/>
                <a:cs typeface="Times New Roman" panose="02020603050405020304" pitchFamily="18" charset="0"/>
              </a:rPr>
              <a:t> composed of indistinct, thin-walled cells with yellowish-brown pigment.</a:t>
            </a:r>
          </a:p>
          <a:p>
            <a:pPr algn="just"/>
            <a:r>
              <a:rPr lang="en-US" sz="1600" dirty="0">
                <a:latin typeface="Times New Roman" panose="02020603050405020304" pitchFamily="18" charset="0"/>
                <a:cs typeface="Times New Roman" panose="02020603050405020304" pitchFamily="18" charset="0"/>
              </a:rPr>
              <a:t>Endosperm contains oil globules which show red colour with Sudan red III. </a:t>
            </a:r>
            <a:r>
              <a:rPr lang="en-US" sz="1600" dirty="0" err="1">
                <a:latin typeface="Times New Roman" panose="02020603050405020304" pitchFamily="18" charset="0"/>
                <a:cs typeface="Times New Roman" panose="02020603050405020304" pitchFamily="18" charset="0"/>
              </a:rPr>
              <a:t>Aleurone</a:t>
            </a:r>
            <a:r>
              <a:rPr lang="en-US" sz="1600" dirty="0">
                <a:latin typeface="Times New Roman" panose="02020603050405020304" pitchFamily="18" charset="0"/>
                <a:cs typeface="Times New Roman" panose="02020603050405020304" pitchFamily="18" charset="0"/>
              </a:rPr>
              <a:t> grains give yellow colour with alcoholic picric acid solution.</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12</a:t>
            </a:fld>
            <a:endParaRPr lang="en-IN"/>
          </a:p>
        </p:txBody>
      </p:sp>
    </p:spTree>
    <p:extLst>
      <p:ext uri="{BB962C8B-B14F-4D97-AF65-F5344CB8AC3E}">
        <p14:creationId xmlns:p14="http://schemas.microsoft.com/office/powerpoint/2010/main" val="2192502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068946" y="373487"/>
            <a:ext cx="10792496" cy="1815882"/>
          </a:xfrm>
          <a:prstGeom prst="rect">
            <a:avLst/>
          </a:prstGeom>
          <a:noFill/>
        </p:spPr>
        <p:txBody>
          <a:bodyPr wrap="square" rtlCol="0">
            <a:spAutoFit/>
          </a:bodyPr>
          <a:lstStyle/>
          <a:p>
            <a:r>
              <a:rPr lang="en-US" sz="1600" b="1" u="sng" dirty="0">
                <a:latin typeface="Times New Roman" panose="02020603050405020304" pitchFamily="18" charset="0"/>
                <a:cs typeface="Times New Roman" panose="02020603050405020304" pitchFamily="18" charset="0"/>
              </a:rPr>
              <a:t>c. Fragments of embryo:</a:t>
            </a:r>
          </a:p>
          <a:p>
            <a:r>
              <a:rPr lang="en-US" sz="1600" dirty="0">
                <a:latin typeface="Times New Roman" panose="02020603050405020304" pitchFamily="18" charset="0"/>
                <a:cs typeface="Times New Roman" panose="02020603050405020304" pitchFamily="18" charset="0"/>
              </a:rPr>
              <a:t>These are composed of small, thin-walled cells. Cells of cotyledons are polygonal to slightly round. Fragments of radicle show thin-walled, regularly arranged, uniform cells.</a:t>
            </a:r>
          </a:p>
          <a:p>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d. Starch granules:</a:t>
            </a:r>
          </a:p>
          <a:p>
            <a:r>
              <a:rPr lang="en-US" sz="1600" dirty="0">
                <a:latin typeface="Times New Roman" panose="02020603050405020304" pitchFamily="18" charset="0"/>
                <a:cs typeface="Times New Roman" panose="02020603050405020304" pitchFamily="18" charset="0"/>
              </a:rPr>
              <a:t>These are seen occasionally in epidermal cells and some as embedded in the mucilage of the cells. These granules are small and simple or compound with four or more components.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13</a:t>
            </a:fld>
            <a:endParaRPr lang="en-IN"/>
          </a:p>
        </p:txBody>
      </p:sp>
    </p:spTree>
    <p:extLst>
      <p:ext uri="{BB962C8B-B14F-4D97-AF65-F5344CB8AC3E}">
        <p14:creationId xmlns:p14="http://schemas.microsoft.com/office/powerpoint/2010/main" val="1578109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rotWithShape="1">
          <a:blip r:embed="rId2"/>
          <a:srcRect l="30269" t="11225" r="27267" b="7438"/>
          <a:stretch/>
        </p:blipFill>
        <p:spPr>
          <a:xfrm>
            <a:off x="971549" y="257073"/>
            <a:ext cx="10919534" cy="6435475"/>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14</a:t>
            </a:fld>
            <a:endParaRPr lang="en-IN"/>
          </a:p>
        </p:txBody>
      </p:sp>
    </p:spTree>
    <p:extLst>
      <p:ext uri="{BB962C8B-B14F-4D97-AF65-F5344CB8AC3E}">
        <p14:creationId xmlns:p14="http://schemas.microsoft.com/office/powerpoint/2010/main" val="2063589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504824"/>
            <a:ext cx="11210926" cy="5139869"/>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CHEMICAL CONSTITUENTS: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 </a:t>
            </a:r>
            <a:r>
              <a:rPr lang="en-US" sz="1600" dirty="0" err="1">
                <a:latin typeface="Times New Roman" panose="02020603050405020304" pitchFamily="18" charset="0"/>
                <a:cs typeface="Times New Roman" panose="02020603050405020304" pitchFamily="18" charset="0"/>
              </a:rPr>
              <a:t>Ispaghula</a:t>
            </a:r>
            <a:r>
              <a:rPr lang="en-US" sz="1600" dirty="0">
                <a:latin typeface="Times New Roman" panose="02020603050405020304" pitchFamily="18" charset="0"/>
                <a:cs typeface="Times New Roman" panose="02020603050405020304" pitchFamily="18" charset="0"/>
              </a:rPr>
              <a:t> seeds and husk contains 10-30% of hydrocolloids as mucilage.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 Chemically, it contains </a:t>
            </a:r>
            <a:r>
              <a:rPr lang="en-US" sz="1600" dirty="0" err="1">
                <a:latin typeface="Times New Roman" panose="02020603050405020304" pitchFamily="18" charset="0"/>
                <a:cs typeface="Times New Roman" panose="02020603050405020304" pitchFamily="18" charset="0"/>
              </a:rPr>
              <a:t>pentosan</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aldobionic</a:t>
            </a:r>
            <a:r>
              <a:rPr lang="en-US" sz="1600" dirty="0">
                <a:latin typeface="Times New Roman" panose="02020603050405020304" pitchFamily="18" charset="0"/>
                <a:cs typeface="Times New Roman" panose="02020603050405020304" pitchFamily="18" charset="0"/>
              </a:rPr>
              <a:t> acid, </a:t>
            </a:r>
            <a:r>
              <a:rPr lang="en-US" sz="1600" dirty="0" err="1">
                <a:latin typeface="Times New Roman" panose="02020603050405020304" pitchFamily="18" charset="0"/>
                <a:cs typeface="Times New Roman" panose="02020603050405020304" pitchFamily="18" charset="0"/>
              </a:rPr>
              <a:t>Rhamnose</a:t>
            </a:r>
            <a:r>
              <a:rPr lang="en-US" sz="1600" dirty="0">
                <a:latin typeface="Times New Roman" panose="02020603050405020304" pitchFamily="18" charset="0"/>
                <a:cs typeface="Times New Roman" panose="02020603050405020304" pitchFamily="18" charset="0"/>
              </a:rPr>
              <a:t>, arabinose and </a:t>
            </a:r>
            <a:r>
              <a:rPr lang="en-US" sz="1600" dirty="0" err="1">
                <a:latin typeface="Times New Roman" panose="02020603050405020304" pitchFamily="18" charset="0"/>
                <a:cs typeface="Times New Roman" panose="02020603050405020304" pitchFamily="18" charset="0"/>
              </a:rPr>
              <a:t>galactouronic</a:t>
            </a:r>
            <a:r>
              <a:rPr lang="en-US" sz="1600" dirty="0">
                <a:latin typeface="Times New Roman" panose="02020603050405020304" pitchFamily="18" charset="0"/>
                <a:cs typeface="Times New Roman" panose="02020603050405020304" pitchFamily="18" charset="0"/>
              </a:rPr>
              <a:t> acids are hydrolyzed products of mucilage.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(iii) Fixed oils and </a:t>
            </a:r>
            <a:r>
              <a:rPr lang="en-US" sz="1600" dirty="0" err="1">
                <a:latin typeface="Times New Roman" panose="02020603050405020304" pitchFamily="18" charset="0"/>
                <a:cs typeface="Times New Roman" panose="02020603050405020304" pitchFamily="18" charset="0"/>
              </a:rPr>
              <a:t>proteinsare</a:t>
            </a:r>
            <a:r>
              <a:rPr lang="en-US" sz="1600" dirty="0">
                <a:latin typeface="Times New Roman" panose="02020603050405020304" pitchFamily="18" charset="0"/>
                <a:cs typeface="Times New Roman" panose="02020603050405020304" pitchFamily="18" charset="0"/>
              </a:rPr>
              <a:t> also present in the drug.</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en-US" sz="1600" dirty="0" err="1">
                <a:latin typeface="Times New Roman" panose="02020603050405020304" pitchFamily="18" charset="0"/>
                <a:cs typeface="Times New Roman" panose="02020603050405020304" pitchFamily="18" charset="0"/>
              </a:rPr>
              <a:t>Ispaghula</a:t>
            </a:r>
            <a:r>
              <a:rPr lang="en-US" sz="1600" dirty="0">
                <a:latin typeface="Times New Roman" panose="02020603050405020304" pitchFamily="18" charset="0"/>
                <a:cs typeface="Times New Roman" panose="02020603050405020304" pitchFamily="18" charset="0"/>
              </a:rPr>
              <a:t> seeds contain about 10% mucilage which is present in the epidermis of </a:t>
            </a:r>
            <a:r>
              <a:rPr lang="en-US" sz="1600" dirty="0" err="1">
                <a:latin typeface="Times New Roman" panose="02020603050405020304" pitchFamily="18" charset="0"/>
                <a:cs typeface="Times New Roman" panose="02020603050405020304" pitchFamily="18" charset="0"/>
              </a:rPr>
              <a:t>testa</a:t>
            </a:r>
            <a:r>
              <a:rPr lang="en-US" sz="1600" dirty="0">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Mucilage consists of two complex polysaccharides, of which one is soluble in cold water and the other soluble in hot water. Chemically it is </a:t>
            </a:r>
            <a:r>
              <a:rPr lang="en-US" sz="1600" dirty="0" err="1">
                <a:latin typeface="Times New Roman" panose="02020603050405020304" pitchFamily="18" charset="0"/>
                <a:cs typeface="Times New Roman" panose="02020603050405020304" pitchFamily="18" charset="0"/>
              </a:rPr>
              <a:t>pentosan</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aldobionic</a:t>
            </a:r>
            <a:r>
              <a:rPr lang="en-US" sz="1600" dirty="0">
                <a:latin typeface="Times New Roman" panose="02020603050405020304" pitchFamily="18" charset="0"/>
                <a:cs typeface="Times New Roman" panose="02020603050405020304" pitchFamily="18" charset="0"/>
              </a:rPr>
              <a:t> acid.</a:t>
            </a:r>
          </a:p>
          <a:p>
            <a:pPr marL="285750" indent="-285750">
              <a:lnSpc>
                <a:spcPct val="150000"/>
              </a:lnSpc>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Pentosan</a:t>
            </a:r>
            <a:r>
              <a:rPr lang="en-US" sz="1600" dirty="0">
                <a:latin typeface="Times New Roman" panose="02020603050405020304" pitchFamily="18" charset="0"/>
                <a:cs typeface="Times New Roman" panose="02020603050405020304" pitchFamily="18" charset="0"/>
              </a:rPr>
              <a:t> on hydrolysis yields xylose and arabinose and </a:t>
            </a:r>
            <a:r>
              <a:rPr lang="en-US" sz="1600" dirty="0" err="1">
                <a:latin typeface="Times New Roman" panose="02020603050405020304" pitchFamily="18" charset="0"/>
                <a:cs typeface="Times New Roman" panose="02020603050405020304" pitchFamily="18" charset="0"/>
              </a:rPr>
              <a:t>aldobionic</a:t>
            </a:r>
            <a:r>
              <a:rPr lang="en-US" sz="1600" dirty="0">
                <a:latin typeface="Times New Roman" panose="02020603050405020304" pitchFamily="18" charset="0"/>
                <a:cs typeface="Times New Roman" panose="02020603050405020304" pitchFamily="18" charset="0"/>
              </a:rPr>
              <a:t> acid yields </a:t>
            </a:r>
            <a:r>
              <a:rPr lang="en-US" sz="1600" dirty="0" err="1">
                <a:latin typeface="Times New Roman" panose="02020603050405020304" pitchFamily="18" charset="0"/>
                <a:cs typeface="Times New Roman" panose="02020603050405020304" pitchFamily="18" charset="0"/>
              </a:rPr>
              <a:t>galactouronic</a:t>
            </a:r>
            <a:r>
              <a:rPr lang="en-US" sz="1600" dirty="0">
                <a:latin typeface="Times New Roman" panose="02020603050405020304" pitchFamily="18" charset="0"/>
                <a:cs typeface="Times New Roman" panose="02020603050405020304" pitchFamily="18" charset="0"/>
              </a:rPr>
              <a:t> acid and </a:t>
            </a:r>
            <a:r>
              <a:rPr lang="en-US" sz="1600" dirty="0" err="1">
                <a:latin typeface="Times New Roman" panose="02020603050405020304" pitchFamily="18" charset="0"/>
                <a:cs typeface="Times New Roman" panose="02020603050405020304" pitchFamily="18" charset="0"/>
              </a:rPr>
              <a:t>rhamnose</a:t>
            </a:r>
            <a:r>
              <a:rPr lang="en-US" sz="1600" dirty="0">
                <a:latin typeface="Times New Roman" panose="02020603050405020304" pitchFamily="18" charset="0"/>
                <a:cs typeface="Times New Roman" panose="02020603050405020304" pitchFamily="18" charset="0"/>
              </a:rPr>
              <a:t>. Protein and fixed oil are present in endosperm and embryo.</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15</a:t>
            </a:fld>
            <a:endParaRPr lang="en-IN"/>
          </a:p>
        </p:txBody>
      </p:sp>
    </p:spTree>
    <p:extLst>
      <p:ext uri="{BB962C8B-B14F-4D97-AF65-F5344CB8AC3E}">
        <p14:creationId xmlns:p14="http://schemas.microsoft.com/office/powerpoint/2010/main" val="3983119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971549" y="598487"/>
            <a:ext cx="10181555" cy="3293209"/>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USES:</a:t>
            </a:r>
          </a:p>
          <a:p>
            <a:endParaRPr lang="en-US" sz="1600" b="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1. Demulcents (Soothing property).</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2. It is use in treatment of chronic constipation.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3. It is used in chronic dysentery of amoebic and bacillary origin.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4. It is used in chronic diarrhea</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5 .Disintegrating agent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6. Thickening agent. </a:t>
            </a:r>
          </a:p>
        </p:txBody>
      </p:sp>
      <p:pic>
        <p:nvPicPr>
          <p:cNvPr id="6" name="Picture 5"/>
          <p:cNvPicPr>
            <a:picLocks noChangeAspect="1"/>
          </p:cNvPicPr>
          <p:nvPr/>
        </p:nvPicPr>
        <p:blipFill rotWithShape="1">
          <a:blip r:embed="rId2"/>
          <a:srcRect l="29972" t="49780" r="39739" b="21875"/>
          <a:stretch/>
        </p:blipFill>
        <p:spPr>
          <a:xfrm>
            <a:off x="4928344" y="3245475"/>
            <a:ext cx="5760187" cy="3030689"/>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16</a:t>
            </a:fld>
            <a:endParaRPr lang="en-IN"/>
          </a:p>
        </p:txBody>
      </p:sp>
    </p:spTree>
    <p:extLst>
      <p:ext uri="{BB962C8B-B14F-4D97-AF65-F5344CB8AC3E}">
        <p14:creationId xmlns:p14="http://schemas.microsoft.com/office/powerpoint/2010/main" val="22781515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8" ma:contentTypeDescription="Create a new document." ma:contentTypeScope="" ma:versionID="13104c66a9f134da7d79ccca67d315c9">
  <xsd:schema xmlns:xsd="http://www.w3.org/2001/XMLSchema" xmlns:xs="http://www.w3.org/2001/XMLSchema" xmlns:p="http://schemas.microsoft.com/office/2006/metadata/properties" xmlns:ns2="1e863c3e-37bc-489c-8a97-a2b2e8e58ff9" targetNamespace="http://schemas.microsoft.com/office/2006/metadata/properties" ma:root="true" ma:fieldsID="2e2eabde58cd5db6bc74f3f32f78666c"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091D6C-AD36-4D4E-9A9E-191448FAEA14}">
  <ds:schemaRefs>
    <ds:schemaRef ds:uri="http://schemas.microsoft.com/sharepoint/v3/contenttype/forms"/>
  </ds:schemaRefs>
</ds:datastoreItem>
</file>

<file path=customXml/itemProps2.xml><?xml version="1.0" encoding="utf-8"?>
<ds:datastoreItem xmlns:ds="http://schemas.openxmlformats.org/officeDocument/2006/customXml" ds:itemID="{C1E33BB3-5EE3-4123-897C-826D18817102}">
  <ds:schemaRefs>
    <ds:schemaRef ds:uri="http://schemas.microsoft.com/office/2006/metadata/contentType"/>
    <ds:schemaRef ds:uri="http://schemas.microsoft.com/office/2006/metadata/properties/metaAttributes"/>
    <ds:schemaRef ds:uri="http://www.w3.org/2000/xmlns/"/>
    <ds:schemaRef ds:uri="http://www.w3.org/2001/XMLSchema"/>
    <ds:schemaRef ds:uri="1e863c3e-37bc-489c-8a97-a2b2e8e58ff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DD7653-8E93-4A6D-8B45-E0B2B3804486}">
  <ds:schemaRefs>
    <ds:schemaRef ds:uri="http://schemas.microsoft.com/office/2006/metadata/properties"/>
    <ds:schemaRef ds:uri="http://www.w3.org/2000/xmln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328</TotalTime>
  <Words>1142</Words>
  <Application>Microsoft Office PowerPoint</Application>
  <PresentationFormat>Widescreen</PresentationFormat>
  <Paragraphs>166</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49</cp:revision>
  <dcterms:created xsi:type="dcterms:W3CDTF">2020-07-13T05:58:17Z</dcterms:created>
  <dcterms:modified xsi:type="dcterms:W3CDTF">2024-09-17T16:05:58Z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