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2"/>
  </p:notesMasterIdLst>
  <p:handoutMasterIdLst>
    <p:handoutMasterId r:id="rId23"/>
  </p:handoutMasterIdLst>
  <p:sldIdLst>
    <p:sldId id="263" r:id="rId2"/>
    <p:sldId id="262" r:id="rId3"/>
    <p:sldId id="265" r:id="rId4"/>
    <p:sldId id="266" r:id="rId5"/>
    <p:sldId id="268" r:id="rId6"/>
    <p:sldId id="273" r:id="rId7"/>
    <p:sldId id="274" r:id="rId8"/>
    <p:sldId id="275" r:id="rId9"/>
    <p:sldId id="276" r:id="rId10"/>
    <p:sldId id="277" r:id="rId11"/>
    <p:sldId id="278" r:id="rId12"/>
    <p:sldId id="279" r:id="rId13"/>
    <p:sldId id="280" r:id="rId14"/>
    <p:sldId id="281" r:id="rId15"/>
    <p:sldId id="282" r:id="rId16"/>
    <p:sldId id="269" r:id="rId17"/>
    <p:sldId id="270" r:id="rId18"/>
    <p:sldId id="271" r:id="rId19"/>
    <p:sldId id="283" r:id="rId20"/>
    <p:sldId id="27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 xmlns:a16="http://schemas.microsoft.com/office/drawing/2014/main"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04-09-2024</a:t>
            </a:fld>
            <a:endParaRPr lang="en-IN"/>
          </a:p>
        </p:txBody>
      </p:sp>
      <p:sp>
        <p:nvSpPr>
          <p:cNvPr id="4" name="Footer Placeholder 3">
            <a:extLst>
              <a:ext uri="{FF2B5EF4-FFF2-40B4-BE49-F238E27FC236}">
                <a16:creationId xmlns="" xmlns:a16="http://schemas.microsoft.com/office/drawing/2014/main"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 xmlns:a16="http://schemas.microsoft.com/office/drawing/2014/main"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04-09-2024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222805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443CBD-A7A4-4C4D-85A4-1E556D08374C}"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044AC3-15C2-4B33-8A64-FCEB0D8118A8}"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B7F1B3-1962-4D6E-8AAD-5A731B8F443D}"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372F9E-5912-40F6-B640-4398B8A83D65}"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90DE40-73DF-4E5F-965B-37C8F97BCBE7}"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FDDC58-F12D-4440-B3C5-25FAB3E84520}"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F7EB25-3C8E-4963-BEA7-FFE8F5A34E13}" type="datetime1">
              <a:rPr lang="en-IN" smtClean="0"/>
              <a:t>04-09-2024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64F921-A9D3-41A0-9FAB-11EF5BB207BB}" type="datetime1">
              <a:rPr lang="en-IN" smtClean="0"/>
              <a:t>04-09-2024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94B2F8-CF15-4F43-9F60-2847D3D1A7ED}" type="datetime1">
              <a:rPr lang="en-IN" smtClean="0"/>
              <a:t>04-09-2024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4A6270E-A0D1-451B-AA91-B8DA85B31238}"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4B87CC-5091-47F5-A538-3B689FA4ABD1}"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BDC39D-95DA-45BE-BCEF-E1CF53AC931A}" type="datetime1">
              <a:rPr lang="en-IN" smtClean="0"/>
              <a:t>04-09-2024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9" name="Picture 8" descr="A close up of a sign&#10;&#10;Description automatically generated">
            <a:extLst>
              <a:ext uri="{FF2B5EF4-FFF2-40B4-BE49-F238E27FC236}">
                <a16:creationId xmlns="" xmlns:a16="http://schemas.microsoft.com/office/drawing/2014/main" id="{0C36A861-87F8-4ED6-BF0A-7B06788DCC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33462" y="365125"/>
            <a:ext cx="704738" cy="831542"/>
          </a:xfrm>
          <a:prstGeom prst="rect">
            <a:avLst/>
          </a:prstGeom>
        </p:spPr>
      </p:pic>
      <p:sp>
        <p:nvSpPr>
          <p:cNvPr id="7" name="TextBox 6"/>
          <p:cNvSpPr txBox="1"/>
          <p:nvPr userDrawn="1"/>
        </p:nvSpPr>
        <p:spPr>
          <a:xfrm rot="19704953">
            <a:off x="2127251" y="2501900"/>
            <a:ext cx="7937500" cy="707886"/>
          </a:xfrm>
          <a:prstGeom prst="rect">
            <a:avLst/>
          </a:prstGeom>
          <a:noFill/>
        </p:spPr>
        <p:txBody>
          <a:bodyPr wrap="square" rtlCol="0">
            <a:spAutoFit/>
          </a:bodyPr>
          <a:lstStyle/>
          <a:p>
            <a:pPr algn="l"/>
            <a:r>
              <a:rPr lang="en-US" sz="40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 xmlns:a16="http://schemas.microsoft.com/office/drawing/2014/main" id="{D8957920-506D-4F31-9CB9-011BD525C6C5}"/>
              </a:ext>
            </a:extLst>
          </p:cNvPr>
          <p:cNvSpPr txBox="1"/>
          <p:nvPr/>
        </p:nvSpPr>
        <p:spPr>
          <a:xfrm>
            <a:off x="2038145" y="694152"/>
            <a:ext cx="7848600" cy="1015663"/>
          </a:xfrm>
          <a:prstGeom prst="rect">
            <a:avLst/>
          </a:prstGeom>
          <a:no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J</a:t>
            </a:r>
            <a:r>
              <a:rPr lang="en-IN" sz="4000" b="1" dirty="0">
                <a:latin typeface="Times New Roman" panose="02020603050405020304" pitchFamily="18" charset="0"/>
                <a:cs typeface="Times New Roman" panose="02020603050405020304" pitchFamily="18" charset="0"/>
              </a:rPr>
              <a:t>OURNAL CLUB</a:t>
            </a:r>
          </a:p>
          <a:p>
            <a:pPr algn="ctr"/>
            <a:endParaRPr lang="en-IN" sz="2000" b="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a:extLst>
              <a:ext uri="{FF2B5EF4-FFF2-40B4-BE49-F238E27FC236}">
                <a16:creationId xmlns="" xmlns:a16="http://schemas.microsoft.com/office/drawing/2014/main" id="{71BB5C96-B1CB-AF7E-A857-1ADCAA2A0461}"/>
              </a:ext>
            </a:extLst>
          </p:cNvPr>
          <p:cNvSpPr txBox="1"/>
          <p:nvPr/>
        </p:nvSpPr>
        <p:spPr>
          <a:xfrm>
            <a:off x="353891" y="1820156"/>
            <a:ext cx="11828584" cy="1384995"/>
          </a:xfrm>
          <a:prstGeom prst="rect">
            <a:avLst/>
          </a:prstGeom>
          <a:noFill/>
        </p:spPr>
        <p:txBody>
          <a:bodyPr wrap="square">
            <a:spAutoFit/>
          </a:bodyPr>
          <a:lstStyle/>
          <a:p>
            <a:pPr algn="ctr"/>
            <a:r>
              <a:rPr lang="en-US" sz="2800" b="1" dirty="0">
                <a:latin typeface="Times New Roman" panose="02020603050405020304" pitchFamily="18" charset="0"/>
                <a:cs typeface="Times New Roman" panose="02020603050405020304" pitchFamily="18" charset="0"/>
              </a:rPr>
              <a:t>A STUDY TO EVALUATE THE PATTERN OF PRE ANAESTHETIC MEDICATION IN VARIOUS </a:t>
            </a:r>
            <a:r>
              <a:rPr lang="en-US" sz="2800" b="1" dirty="0" smtClean="0">
                <a:latin typeface="Times New Roman" panose="02020603050405020304" pitchFamily="18" charset="0"/>
                <a:cs typeface="Times New Roman" panose="02020603050405020304" pitchFamily="18" charset="0"/>
              </a:rPr>
              <a:t>SURGICAL SPECIALTIES </a:t>
            </a:r>
            <a:r>
              <a:rPr lang="en-US" sz="2800" b="1" dirty="0">
                <a:latin typeface="Times New Roman" panose="02020603050405020304" pitchFamily="18" charset="0"/>
                <a:cs typeface="Times New Roman" panose="02020603050405020304" pitchFamily="18" charset="0"/>
              </a:rPr>
              <a:t>IN A TERTIARY CARE HOSPITAL</a:t>
            </a:r>
            <a:endParaRPr lang="en-IN" sz="2800" b="1"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 xmlns:a16="http://schemas.microsoft.com/office/drawing/2014/main" id="{C3A3FF13-FB31-0E05-A1D2-8880D97C6484}"/>
              </a:ext>
            </a:extLst>
          </p:cNvPr>
          <p:cNvSpPr txBox="1"/>
          <p:nvPr/>
        </p:nvSpPr>
        <p:spPr>
          <a:xfrm>
            <a:off x="3135795" y="3434721"/>
            <a:ext cx="6149788" cy="369332"/>
          </a:xfrm>
          <a:prstGeom prst="rect">
            <a:avLst/>
          </a:prstGeom>
          <a:noFill/>
        </p:spPr>
        <p:txBody>
          <a:bodyPr wrap="square">
            <a:spAutoFit/>
          </a:bodyPr>
          <a:lstStyle/>
          <a:p>
            <a:r>
              <a:rPr lang="en-US" b="1" u="sng" dirty="0">
                <a:latin typeface="Times New Roman" panose="02020603050405020304" pitchFamily="18" charset="0"/>
                <a:cs typeface="Times New Roman" panose="02020603050405020304" pitchFamily="18" charset="0"/>
              </a:rPr>
              <a:t>Pritam Biswas*1 , </a:t>
            </a:r>
            <a:r>
              <a:rPr lang="en-US" b="1" u="sng" dirty="0" err="1">
                <a:latin typeface="Times New Roman" panose="02020603050405020304" pitchFamily="18" charset="0"/>
                <a:cs typeface="Times New Roman" panose="02020603050405020304" pitchFamily="18" charset="0"/>
              </a:rPr>
              <a:t>Niveditha</a:t>
            </a:r>
            <a:r>
              <a:rPr lang="en-US" b="1" u="sng" dirty="0">
                <a:latin typeface="Times New Roman" panose="02020603050405020304" pitchFamily="18" charset="0"/>
                <a:cs typeface="Times New Roman" panose="02020603050405020304" pitchFamily="18" charset="0"/>
              </a:rPr>
              <a:t> 2 and M.C </a:t>
            </a:r>
            <a:r>
              <a:rPr lang="en-US" b="1" u="sng" dirty="0" err="1">
                <a:latin typeface="Times New Roman" panose="02020603050405020304" pitchFamily="18" charset="0"/>
                <a:cs typeface="Times New Roman" panose="02020603050405020304" pitchFamily="18" charset="0"/>
              </a:rPr>
              <a:t>Shivamurthy</a:t>
            </a:r>
            <a:r>
              <a:rPr lang="en-US" b="1" u="sng" dirty="0">
                <a:latin typeface="Times New Roman" panose="02020603050405020304" pitchFamily="18" charset="0"/>
                <a:cs typeface="Times New Roman" panose="02020603050405020304" pitchFamily="18" charset="0"/>
              </a:rPr>
              <a:t> 1 </a:t>
            </a:r>
            <a:endParaRPr lang="en-IN" b="1" u="sng"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 xmlns:a16="http://schemas.microsoft.com/office/drawing/2014/main" id="{EC89F453-10EB-3C7D-E6DD-4AC9FA7C75CB}"/>
              </a:ext>
            </a:extLst>
          </p:cNvPr>
          <p:cNvSpPr txBox="1"/>
          <p:nvPr/>
        </p:nvSpPr>
        <p:spPr>
          <a:xfrm>
            <a:off x="368113" y="3930401"/>
            <a:ext cx="11823887" cy="646331"/>
          </a:xfrm>
          <a:prstGeom prst="rect">
            <a:avLst/>
          </a:prstGeom>
          <a:noFill/>
        </p:spPr>
        <p:txBody>
          <a:bodyPr wrap="square">
            <a:spAutoFit/>
          </a:bodyPr>
          <a:lstStyle/>
          <a:p>
            <a:r>
              <a:rPr lang="en-IN" b="1" u="sng" dirty="0">
                <a:latin typeface="Times New Roman" panose="02020603050405020304" pitchFamily="18" charset="0"/>
                <a:cs typeface="Times New Roman" panose="02020603050405020304" pitchFamily="18" charset="0"/>
              </a:rPr>
              <a:t>Department of Pharmacology, M.S. Ramaiah Medical College 1 , M.S.R.I.T Post, Bangalore-5600054, Karnataka, India</a:t>
            </a:r>
          </a:p>
          <a:p>
            <a:r>
              <a:rPr lang="en-IN" b="1" u="sng" dirty="0">
                <a:latin typeface="Times New Roman" panose="02020603050405020304" pitchFamily="18" charset="0"/>
                <a:cs typeface="Times New Roman" panose="02020603050405020304" pitchFamily="18" charset="0"/>
              </a:rPr>
              <a:t>                           Department of Pharmacology, ESIC-MC &amp; PGIMSR 2 , Bangalore-560010, Karnataka, India</a:t>
            </a:r>
          </a:p>
        </p:txBody>
      </p:sp>
      <p:sp>
        <p:nvSpPr>
          <p:cNvPr id="21" name="TextBox 20">
            <a:extLst>
              <a:ext uri="{FF2B5EF4-FFF2-40B4-BE49-F238E27FC236}">
                <a16:creationId xmlns="" xmlns:a16="http://schemas.microsoft.com/office/drawing/2014/main" id="{E0648B12-C4D6-733F-FF54-B7DCBDF4FFF4}"/>
              </a:ext>
            </a:extLst>
          </p:cNvPr>
          <p:cNvSpPr txBox="1"/>
          <p:nvPr/>
        </p:nvSpPr>
        <p:spPr>
          <a:xfrm>
            <a:off x="568978" y="4691497"/>
            <a:ext cx="11403105" cy="369332"/>
          </a:xfrm>
          <a:prstGeom prst="rect">
            <a:avLst/>
          </a:prstGeom>
          <a:noFill/>
        </p:spPr>
        <p:txBody>
          <a:bodyPr wrap="square">
            <a:spAutoFit/>
          </a:bodyPr>
          <a:lstStyle/>
          <a:p>
            <a:r>
              <a:rPr lang="en-US" b="1" u="sng" dirty="0">
                <a:latin typeface="Times New Roman" panose="02020603050405020304" pitchFamily="18" charset="0"/>
                <a:cs typeface="Times New Roman" panose="02020603050405020304" pitchFamily="18" charset="0"/>
              </a:rPr>
              <a:t>International Journal of Pharmaceutical Sciences and Research </a:t>
            </a:r>
            <a:r>
              <a:rPr lang="nl-NL" b="1" u="sng" dirty="0">
                <a:latin typeface="Times New Roman" panose="02020603050405020304" pitchFamily="18" charset="0"/>
                <a:cs typeface="Times New Roman" panose="02020603050405020304" pitchFamily="18" charset="0"/>
              </a:rPr>
              <a:t>Biswas et al., IJPSR, 2014; Vol. 5(6): 2441-2446. </a:t>
            </a:r>
            <a:endParaRPr lang="en-IN" b="1" u="sng" dirty="0">
              <a:latin typeface="Times New Roman" panose="02020603050405020304" pitchFamily="18" charset="0"/>
              <a:cs typeface="Times New Roman" panose="02020603050405020304" pitchFamily="18" charset="0"/>
            </a:endParaRPr>
          </a:p>
        </p:txBody>
      </p:sp>
      <p:sp>
        <p:nvSpPr>
          <p:cNvPr id="15" name="Flowchart: Process 14"/>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9"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80E6B17D-A344-7A76-723E-8F2311E83312}"/>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56A76600-8ADC-CEDC-3C24-57AC23BFBD9F}"/>
              </a:ext>
            </a:extLst>
          </p:cNvPr>
          <p:cNvSpPr>
            <a:spLocks noGrp="1"/>
          </p:cNvSpPr>
          <p:nvPr>
            <p:ph type="sldNum" sz="quarter" idx="12"/>
          </p:nvPr>
        </p:nvSpPr>
        <p:spPr/>
        <p:txBody>
          <a:bodyPr/>
          <a:lstStyle/>
          <a:p>
            <a:fld id="{28B54A7E-2395-4D35-824E-25842394C6F0}" type="slidenum">
              <a:rPr lang="en-IN" smtClean="0"/>
              <a:t>10</a:t>
            </a:fld>
            <a:endParaRPr lang="en-IN"/>
          </a:p>
        </p:txBody>
      </p:sp>
      <p:pic>
        <p:nvPicPr>
          <p:cNvPr id="8" name="Picture 7">
            <a:extLst>
              <a:ext uri="{FF2B5EF4-FFF2-40B4-BE49-F238E27FC236}">
                <a16:creationId xmlns="" xmlns:a16="http://schemas.microsoft.com/office/drawing/2014/main" id="{7AC8850F-E3E0-46F8-673A-07F34DD65DD4}"/>
              </a:ext>
            </a:extLst>
          </p:cNvPr>
          <p:cNvPicPr>
            <a:picLocks noChangeAspect="1"/>
          </p:cNvPicPr>
          <p:nvPr/>
        </p:nvPicPr>
        <p:blipFill rotWithShape="1">
          <a:blip r:embed="rId2"/>
          <a:srcRect l="662"/>
          <a:stretch/>
        </p:blipFill>
        <p:spPr>
          <a:xfrm>
            <a:off x="80682" y="1651603"/>
            <a:ext cx="12111318" cy="3752017"/>
          </a:xfrm>
          <a:prstGeom prst="rect">
            <a:avLst/>
          </a:prstGeom>
        </p:spPr>
      </p:pic>
      <p:sp>
        <p:nvSpPr>
          <p:cNvPr id="10" name="Rectangle 9">
            <a:extLst>
              <a:ext uri="{FF2B5EF4-FFF2-40B4-BE49-F238E27FC236}">
                <a16:creationId xmlns="" xmlns:a16="http://schemas.microsoft.com/office/drawing/2014/main" id="{EE3A2080-CE7C-9C07-614D-85DA223E28D5}"/>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lowchart: Process 10"/>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2"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518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500C90B6-C436-B7E2-08E7-FB179C1E862E}"/>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DB25631B-5F55-3435-EC4A-53C19F13049A}"/>
              </a:ext>
            </a:extLst>
          </p:cNvPr>
          <p:cNvSpPr>
            <a:spLocks noGrp="1"/>
          </p:cNvSpPr>
          <p:nvPr>
            <p:ph type="sldNum" sz="quarter" idx="12"/>
          </p:nvPr>
        </p:nvSpPr>
        <p:spPr/>
        <p:txBody>
          <a:bodyPr/>
          <a:lstStyle/>
          <a:p>
            <a:fld id="{28B54A7E-2395-4D35-824E-25842394C6F0}" type="slidenum">
              <a:rPr lang="en-IN" smtClean="0"/>
              <a:t>11</a:t>
            </a:fld>
            <a:endParaRPr lang="en-IN"/>
          </a:p>
        </p:txBody>
      </p:sp>
      <p:pic>
        <p:nvPicPr>
          <p:cNvPr id="8" name="Picture 7">
            <a:extLst>
              <a:ext uri="{FF2B5EF4-FFF2-40B4-BE49-F238E27FC236}">
                <a16:creationId xmlns="" xmlns:a16="http://schemas.microsoft.com/office/drawing/2014/main" id="{A5E0F029-68F1-3EA3-EC0C-EDF6662DA7CE}"/>
              </a:ext>
            </a:extLst>
          </p:cNvPr>
          <p:cNvPicPr>
            <a:picLocks noChangeAspect="1"/>
          </p:cNvPicPr>
          <p:nvPr/>
        </p:nvPicPr>
        <p:blipFill>
          <a:blip r:embed="rId2"/>
          <a:stretch>
            <a:fillRect/>
          </a:stretch>
        </p:blipFill>
        <p:spPr>
          <a:xfrm>
            <a:off x="1279274" y="434823"/>
            <a:ext cx="10278909" cy="3496163"/>
          </a:xfrm>
          <a:prstGeom prst="rect">
            <a:avLst/>
          </a:prstGeom>
        </p:spPr>
      </p:pic>
      <p:sp>
        <p:nvSpPr>
          <p:cNvPr id="9" name="TextBox 8">
            <a:extLst>
              <a:ext uri="{FF2B5EF4-FFF2-40B4-BE49-F238E27FC236}">
                <a16:creationId xmlns="" xmlns:a16="http://schemas.microsoft.com/office/drawing/2014/main" id="{388553F3-C30C-DEDA-9ACC-86979D775299}"/>
              </a:ext>
            </a:extLst>
          </p:cNvPr>
          <p:cNvSpPr txBox="1"/>
          <p:nvPr/>
        </p:nvSpPr>
        <p:spPr>
          <a:xfrm>
            <a:off x="1210235" y="4446494"/>
            <a:ext cx="10143565" cy="1569660"/>
          </a:xfrm>
          <a:prstGeom prst="rect">
            <a:avLst/>
          </a:prstGeom>
          <a:noFill/>
        </p:spPr>
        <p:txBody>
          <a:bodyPr wrap="square" rtlCol="0">
            <a:spAutoFit/>
          </a:bodyPr>
          <a:lstStyle/>
          <a:p>
            <a:pPr algn="l"/>
            <a:r>
              <a:rPr lang="en-US" sz="3200" b="1" dirty="0">
                <a:latin typeface="Times New Roman" panose="02020603050405020304" pitchFamily="18" charset="0"/>
                <a:cs typeface="Times New Roman" panose="02020603050405020304" pitchFamily="18" charset="0"/>
              </a:rPr>
              <a:t>Antiemetics: </a:t>
            </a:r>
            <a:r>
              <a:rPr lang="en-US" sz="3200" dirty="0">
                <a:latin typeface="Times New Roman" panose="02020603050405020304" pitchFamily="18" charset="0"/>
                <a:cs typeface="Times New Roman" panose="02020603050405020304" pitchFamily="18" charset="0"/>
              </a:rPr>
              <a:t>The most commonly used antiemetic was ondansetron (57.3%) followed by ramosetron (22.8%) and metoclopramide (18.8%)</a:t>
            </a:r>
            <a:endParaRPr lang="en-IN" sz="32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 xmlns:a16="http://schemas.microsoft.com/office/drawing/2014/main" id="{097616CB-540C-C5B2-8E5B-FC9C788D8905}"/>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Flowchart: Process 11"/>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240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A412369E-E2DA-92B6-2E78-6E0CF81842EA}"/>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59B69225-61AF-202C-6859-EC951359DF14}"/>
              </a:ext>
            </a:extLst>
          </p:cNvPr>
          <p:cNvSpPr>
            <a:spLocks noGrp="1"/>
          </p:cNvSpPr>
          <p:nvPr>
            <p:ph type="sldNum" sz="quarter" idx="12"/>
          </p:nvPr>
        </p:nvSpPr>
        <p:spPr/>
        <p:txBody>
          <a:bodyPr/>
          <a:lstStyle/>
          <a:p>
            <a:fld id="{28B54A7E-2395-4D35-824E-25842394C6F0}" type="slidenum">
              <a:rPr lang="en-IN" smtClean="0"/>
              <a:t>12</a:t>
            </a:fld>
            <a:endParaRPr lang="en-IN"/>
          </a:p>
        </p:txBody>
      </p:sp>
      <p:pic>
        <p:nvPicPr>
          <p:cNvPr id="8" name="Picture 7">
            <a:extLst>
              <a:ext uri="{FF2B5EF4-FFF2-40B4-BE49-F238E27FC236}">
                <a16:creationId xmlns="" xmlns:a16="http://schemas.microsoft.com/office/drawing/2014/main" id="{46D959B4-A4D7-A17C-0A51-E635B7174B5D}"/>
              </a:ext>
            </a:extLst>
          </p:cNvPr>
          <p:cNvPicPr>
            <a:picLocks noChangeAspect="1"/>
          </p:cNvPicPr>
          <p:nvPr/>
        </p:nvPicPr>
        <p:blipFill>
          <a:blip r:embed="rId2"/>
          <a:stretch>
            <a:fillRect/>
          </a:stretch>
        </p:blipFill>
        <p:spPr>
          <a:xfrm>
            <a:off x="0" y="1652404"/>
            <a:ext cx="12192000" cy="3714556"/>
          </a:xfrm>
          <a:prstGeom prst="rect">
            <a:avLst/>
          </a:prstGeom>
        </p:spPr>
      </p:pic>
      <p:sp>
        <p:nvSpPr>
          <p:cNvPr id="10" name="Rectangle 9">
            <a:extLst>
              <a:ext uri="{FF2B5EF4-FFF2-40B4-BE49-F238E27FC236}">
                <a16:creationId xmlns="" xmlns:a16="http://schemas.microsoft.com/office/drawing/2014/main" id="{E2E9B0DE-D12A-98F4-322A-9BC471B72805}"/>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lowchart: Process 10"/>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2"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798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BF381722-FCE1-1C1C-7E58-D3327E1E2DEE}"/>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80EC557F-1591-6692-3B9E-E2F6CE02C2D7}"/>
              </a:ext>
            </a:extLst>
          </p:cNvPr>
          <p:cNvSpPr>
            <a:spLocks noGrp="1"/>
          </p:cNvSpPr>
          <p:nvPr>
            <p:ph type="sldNum" sz="quarter" idx="12"/>
          </p:nvPr>
        </p:nvSpPr>
        <p:spPr/>
        <p:txBody>
          <a:bodyPr/>
          <a:lstStyle/>
          <a:p>
            <a:fld id="{28B54A7E-2395-4D35-824E-25842394C6F0}" type="slidenum">
              <a:rPr lang="en-IN" smtClean="0"/>
              <a:t>13</a:t>
            </a:fld>
            <a:endParaRPr lang="en-IN"/>
          </a:p>
        </p:txBody>
      </p:sp>
      <p:pic>
        <p:nvPicPr>
          <p:cNvPr id="8" name="Picture 7">
            <a:extLst>
              <a:ext uri="{FF2B5EF4-FFF2-40B4-BE49-F238E27FC236}">
                <a16:creationId xmlns="" xmlns:a16="http://schemas.microsoft.com/office/drawing/2014/main" id="{DF5672F1-96B5-012C-56E0-F00C0F5BA118}"/>
              </a:ext>
            </a:extLst>
          </p:cNvPr>
          <p:cNvPicPr>
            <a:picLocks noChangeAspect="1"/>
          </p:cNvPicPr>
          <p:nvPr/>
        </p:nvPicPr>
        <p:blipFill>
          <a:blip r:embed="rId2"/>
          <a:stretch>
            <a:fillRect/>
          </a:stretch>
        </p:blipFill>
        <p:spPr>
          <a:xfrm>
            <a:off x="1039910" y="247397"/>
            <a:ext cx="10919007" cy="3620005"/>
          </a:xfrm>
          <a:prstGeom prst="rect">
            <a:avLst/>
          </a:prstGeom>
        </p:spPr>
      </p:pic>
      <p:sp>
        <p:nvSpPr>
          <p:cNvPr id="9" name="TextBox 8">
            <a:extLst>
              <a:ext uri="{FF2B5EF4-FFF2-40B4-BE49-F238E27FC236}">
                <a16:creationId xmlns="" xmlns:a16="http://schemas.microsoft.com/office/drawing/2014/main" id="{72B6EE29-480D-0E49-7CEC-C674E3D572A1}"/>
              </a:ext>
            </a:extLst>
          </p:cNvPr>
          <p:cNvSpPr txBox="1"/>
          <p:nvPr/>
        </p:nvSpPr>
        <p:spPr>
          <a:xfrm>
            <a:off x="1201271" y="4240306"/>
            <a:ext cx="10408023" cy="1569660"/>
          </a:xfrm>
          <a:prstGeom prst="rect">
            <a:avLst/>
          </a:prstGeom>
          <a:noFill/>
        </p:spPr>
        <p:txBody>
          <a:bodyPr wrap="square" rtlCol="0">
            <a:spAutoFit/>
          </a:bodyPr>
          <a:lstStyle/>
          <a:p>
            <a:pPr algn="just"/>
            <a:r>
              <a:rPr lang="en-US" sz="2400" b="1" dirty="0">
                <a:latin typeface="Times New Roman" panose="02020603050405020304" pitchFamily="18" charset="0"/>
                <a:cs typeface="Times New Roman" panose="02020603050405020304" pitchFamily="18" charset="0"/>
              </a:rPr>
              <a:t>Gastro protective: </a:t>
            </a:r>
            <a:r>
              <a:rPr lang="en-US" sz="2400" dirty="0">
                <a:latin typeface="Times New Roman" panose="02020603050405020304" pitchFamily="18" charset="0"/>
                <a:cs typeface="Times New Roman" panose="02020603050405020304" pitchFamily="18" charset="0"/>
              </a:rPr>
              <a:t>It is routine practice to prescribe an antacid prior to induction to decrease the volume of gastric acid and the pH and also to prevent aspiration, the most commonly prescribed was Pantoprazole (74.6%) followed by ranitidine (11.9%), rabeprazole (8.3%) and esomeprazole (2.9%).</a:t>
            </a:r>
            <a:endParaRPr lang="en-IN" sz="24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 xmlns:a16="http://schemas.microsoft.com/office/drawing/2014/main" id="{C09AD4F5-6093-3763-10EE-1195181E0554}"/>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Flowchart: Process 11"/>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66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9685DDF3-81EA-B123-01C4-01C6132022E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247805E9-2F2C-519E-B6DD-04306D584B11}"/>
              </a:ext>
            </a:extLst>
          </p:cNvPr>
          <p:cNvSpPr>
            <a:spLocks noGrp="1"/>
          </p:cNvSpPr>
          <p:nvPr>
            <p:ph type="sldNum" sz="quarter" idx="12"/>
          </p:nvPr>
        </p:nvSpPr>
        <p:spPr/>
        <p:txBody>
          <a:bodyPr/>
          <a:lstStyle/>
          <a:p>
            <a:fld id="{28B54A7E-2395-4D35-824E-25842394C6F0}" type="slidenum">
              <a:rPr lang="en-IN" smtClean="0"/>
              <a:t>14</a:t>
            </a:fld>
            <a:endParaRPr lang="en-IN"/>
          </a:p>
        </p:txBody>
      </p:sp>
      <p:pic>
        <p:nvPicPr>
          <p:cNvPr id="8" name="Picture 7">
            <a:extLst>
              <a:ext uri="{FF2B5EF4-FFF2-40B4-BE49-F238E27FC236}">
                <a16:creationId xmlns="" xmlns:a16="http://schemas.microsoft.com/office/drawing/2014/main" id="{539D6412-C2E9-B171-4B98-54FAC068FE5D}"/>
              </a:ext>
            </a:extLst>
          </p:cNvPr>
          <p:cNvPicPr>
            <a:picLocks noChangeAspect="1"/>
          </p:cNvPicPr>
          <p:nvPr/>
        </p:nvPicPr>
        <p:blipFill>
          <a:blip r:embed="rId2"/>
          <a:stretch>
            <a:fillRect/>
          </a:stretch>
        </p:blipFill>
        <p:spPr>
          <a:xfrm>
            <a:off x="0" y="1365549"/>
            <a:ext cx="12192000" cy="4126902"/>
          </a:xfrm>
          <a:prstGeom prst="rect">
            <a:avLst/>
          </a:prstGeom>
        </p:spPr>
      </p:pic>
      <p:sp>
        <p:nvSpPr>
          <p:cNvPr id="10" name="Rectangle 9">
            <a:extLst>
              <a:ext uri="{FF2B5EF4-FFF2-40B4-BE49-F238E27FC236}">
                <a16:creationId xmlns="" xmlns:a16="http://schemas.microsoft.com/office/drawing/2014/main" id="{6476F49F-C1A0-9F54-CEC6-F413092B0366}"/>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lowchart: Process 10"/>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2"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908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3ED5D32E-54C5-A983-811D-135090AAAD27}"/>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25B9FA1C-FAA7-B684-912A-B1A80403D18F}"/>
              </a:ext>
            </a:extLst>
          </p:cNvPr>
          <p:cNvSpPr>
            <a:spLocks noGrp="1"/>
          </p:cNvSpPr>
          <p:nvPr>
            <p:ph type="sldNum" sz="quarter" idx="12"/>
          </p:nvPr>
        </p:nvSpPr>
        <p:spPr/>
        <p:txBody>
          <a:bodyPr/>
          <a:lstStyle/>
          <a:p>
            <a:fld id="{28B54A7E-2395-4D35-824E-25842394C6F0}" type="slidenum">
              <a:rPr lang="en-IN" smtClean="0"/>
              <a:t>15</a:t>
            </a:fld>
            <a:endParaRPr lang="en-IN"/>
          </a:p>
        </p:txBody>
      </p:sp>
      <p:sp>
        <p:nvSpPr>
          <p:cNvPr id="7" name="TextBox 6">
            <a:extLst>
              <a:ext uri="{FF2B5EF4-FFF2-40B4-BE49-F238E27FC236}">
                <a16:creationId xmlns="" xmlns:a16="http://schemas.microsoft.com/office/drawing/2014/main" id="{B04C2C3C-2930-54AC-6CDE-82705AEA7388}"/>
              </a:ext>
            </a:extLst>
          </p:cNvPr>
          <p:cNvSpPr txBox="1"/>
          <p:nvPr/>
        </p:nvSpPr>
        <p:spPr>
          <a:xfrm>
            <a:off x="838200" y="878542"/>
            <a:ext cx="11210365" cy="5262979"/>
          </a:xfrm>
          <a:prstGeom prst="rect">
            <a:avLst/>
          </a:prstGeom>
          <a:noFill/>
        </p:spPr>
        <p:txBody>
          <a:bodyPr wrap="square" rtlCol="0">
            <a:spAutoFit/>
          </a:bodyPr>
          <a:lstStyle/>
          <a:p>
            <a:pPr algn="just"/>
            <a:r>
              <a:rPr lang="en-IN" sz="2400" b="1" dirty="0">
                <a:latin typeface="Times New Roman" panose="02020603050405020304" pitchFamily="18" charset="0"/>
                <a:cs typeface="Times New Roman" panose="02020603050405020304" pitchFamily="18" charset="0"/>
              </a:rPr>
              <a:t>Table 3 </a:t>
            </a:r>
            <a:r>
              <a:rPr lang="en-I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Among the eight surgical departments surveyed, the anxiolytics were most extensively used by Pediatric surgery, orthopedics, general surgery and OB &amp; G . </a:t>
            </a:r>
          </a:p>
          <a:p>
            <a:pPr algn="just"/>
            <a:endParaRPr lang="en-US" sz="2400" dirty="0">
              <a:latin typeface="Times New Roman" panose="02020603050405020304" pitchFamily="18" charset="0"/>
              <a:cs typeface="Times New Roman" panose="02020603050405020304" pitchFamily="18" charset="0"/>
            </a:endParaRPr>
          </a:p>
          <a:p>
            <a:pPr algn="just"/>
            <a:r>
              <a:rPr lang="en-IN" sz="2400" b="1" dirty="0">
                <a:latin typeface="Times New Roman" panose="02020603050405020304" pitchFamily="18" charset="0"/>
                <a:cs typeface="Times New Roman" panose="02020603050405020304" pitchFamily="18" charset="0"/>
              </a:rPr>
              <a:t>Table 4 - </a:t>
            </a:r>
            <a:r>
              <a:rPr lang="en-US" sz="2400" dirty="0">
                <a:latin typeface="Times New Roman" panose="02020603050405020304" pitchFamily="18" charset="0"/>
                <a:cs typeface="Times New Roman" panose="02020603050405020304" pitchFamily="18" charset="0"/>
              </a:rPr>
              <a:t>In our survey, only 3 departments used opioids prior to induction, among them the highest use was noted in plastic surgery followed by orthopedics and general surgery</a:t>
            </a:r>
          </a:p>
          <a:p>
            <a:pPr algn="just"/>
            <a:endParaRPr lang="en-US" sz="2400" dirty="0">
              <a:latin typeface="Times New Roman" panose="02020603050405020304" pitchFamily="18" charset="0"/>
              <a:cs typeface="Times New Roman" panose="02020603050405020304" pitchFamily="18" charset="0"/>
            </a:endParaRPr>
          </a:p>
          <a:p>
            <a:pPr algn="just"/>
            <a:r>
              <a:rPr lang="en-IN" sz="2400" b="1" dirty="0">
                <a:latin typeface="Times New Roman" panose="02020603050405020304" pitchFamily="18" charset="0"/>
                <a:cs typeface="Times New Roman" panose="02020603050405020304" pitchFamily="18" charset="0"/>
              </a:rPr>
              <a:t>Table 5 </a:t>
            </a:r>
            <a:r>
              <a:rPr lang="en-I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Antiemetics were given preoperatively to all surgical patients, except in 1.1 % who underwent DJ stenting under spinal anesthesia. The pattern of use of each drug in various surgical departments is represented in .</a:t>
            </a:r>
          </a:p>
          <a:p>
            <a:pPr algn="just"/>
            <a:endParaRPr lang="en-US" sz="2400" dirty="0">
              <a:latin typeface="Times New Roman" panose="02020603050405020304" pitchFamily="18" charset="0"/>
              <a:cs typeface="Times New Roman" panose="02020603050405020304" pitchFamily="18" charset="0"/>
            </a:endParaRPr>
          </a:p>
          <a:p>
            <a:pPr algn="just"/>
            <a:r>
              <a:rPr lang="en-IN" sz="2400" b="1" dirty="0">
                <a:latin typeface="Times New Roman" panose="02020603050405020304" pitchFamily="18" charset="0"/>
                <a:cs typeface="Times New Roman" panose="02020603050405020304" pitchFamily="18" charset="0"/>
              </a:rPr>
              <a:t>Table 6 </a:t>
            </a:r>
            <a:r>
              <a:rPr lang="en-I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It is routine practice to prescribe an antacid prior to induction to decrease the volume of gastric acid and the pH and also to prevent aspiration, the most commonly prescribed was Pantoprazole (74.6%) followed by ranitidine (11.9%), rabeprazole (8.3%) and esomeprazole (2.9%). The pattern of uses of these individual drugs is depicted in .</a:t>
            </a:r>
            <a:endParaRPr lang="en-IN" sz="2400" b="1" dirty="0">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 xmlns:a16="http://schemas.microsoft.com/office/drawing/2014/main" id="{BA084DB7-7BF3-6A64-2807-ADAC9F521803}"/>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Process 9"/>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553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Rectangle 3"/>
          <p:cNvSpPr/>
          <p:nvPr/>
        </p:nvSpPr>
        <p:spPr>
          <a:xfrm>
            <a:off x="971549" y="464635"/>
            <a:ext cx="10928529"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DISCUSSION</a:t>
            </a:r>
          </a:p>
        </p:txBody>
      </p:sp>
      <p:sp>
        <p:nvSpPr>
          <p:cNvPr id="5" name="TextBox 4">
            <a:extLst>
              <a:ext uri="{FF2B5EF4-FFF2-40B4-BE49-F238E27FC236}">
                <a16:creationId xmlns="" xmlns:a16="http://schemas.microsoft.com/office/drawing/2014/main" id="{184CC475-EF31-AF99-081E-7436C29D9C4D}"/>
              </a:ext>
            </a:extLst>
          </p:cNvPr>
          <p:cNvSpPr txBox="1"/>
          <p:nvPr/>
        </p:nvSpPr>
        <p:spPr>
          <a:xfrm>
            <a:off x="822086" y="914596"/>
            <a:ext cx="11227454" cy="5262979"/>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Preanesthetic medication in various surgical specialties we found that there is a great variability in utilization of these drugs among the different departments . Premedication for anxiolysis is important in children and the elderly and has importance in emergence agitation in these groups of patients . The most commonly used followed by IV midazolam and was extensively used in Pediatric surgery, General surgery, Orthopedics and Obstetrics and gynecology . Alprazolam as well as Midazolam have a additive effect with intravenous anesthetics (propofol, fentanyl) and could prolong the sedative effects after surgery . IM Glycopyrrolate was the only anticholinergic used in all patients who underwent general anesthesia when compared to Zeev N and R K </a:t>
            </a:r>
            <a:r>
              <a:rPr lang="en-US" sz="2400" dirty="0" err="1">
                <a:latin typeface="Times New Roman" panose="02020603050405020304" pitchFamily="18" charset="0"/>
                <a:cs typeface="Times New Roman" panose="02020603050405020304" pitchFamily="18" charset="0"/>
              </a:rPr>
              <a:t>Mirakur</a:t>
            </a:r>
            <a:r>
              <a:rPr lang="en-US" sz="2400" dirty="0">
                <a:latin typeface="Times New Roman" panose="02020603050405020304" pitchFamily="18" charset="0"/>
                <a:cs typeface="Times New Roman" panose="02020603050405020304" pitchFamily="18" charset="0"/>
              </a:rPr>
              <a:t> et al where Atropine was the most commonly used . Among the antiemetic drugs, ondansetron was most commonly used followed by ramosetron and metoclopramide . Pantoprazole was the most commonly used followed by ranitidine, rabeprazole and esomeprazole. Studies of potential drug interactions of pre anesthetic medications with the intravenous agents used for anesthesia and the effect of such interactions on postoperative outcomes . </a:t>
            </a:r>
            <a:endParaRPr lang="en-IN" sz="2400" dirty="0">
              <a:latin typeface="Times New Roman" panose="02020603050405020304" pitchFamily="18" charset="0"/>
              <a:cs typeface="Times New Roman" panose="02020603050405020304" pitchFamily="18" charset="0"/>
            </a:endParaRP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16</a:t>
            </a:fld>
            <a:endParaRPr lang="en-IN"/>
          </a:p>
        </p:txBody>
      </p:sp>
    </p:spTree>
    <p:extLst>
      <p:ext uri="{BB962C8B-B14F-4D97-AF65-F5344CB8AC3E}">
        <p14:creationId xmlns:p14="http://schemas.microsoft.com/office/powerpoint/2010/main" val="2362591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1190625" y="620119"/>
            <a:ext cx="8030782"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CONCLUSION</a:t>
            </a:r>
          </a:p>
        </p:txBody>
      </p:sp>
      <p:sp>
        <p:nvSpPr>
          <p:cNvPr id="4" name="TextBox 3">
            <a:extLst>
              <a:ext uri="{FF2B5EF4-FFF2-40B4-BE49-F238E27FC236}">
                <a16:creationId xmlns="" xmlns:a16="http://schemas.microsoft.com/office/drawing/2014/main" id="{30996E1E-1F74-9098-086A-932355C983D6}"/>
              </a:ext>
            </a:extLst>
          </p:cNvPr>
          <p:cNvSpPr txBox="1"/>
          <p:nvPr/>
        </p:nvSpPr>
        <p:spPr>
          <a:xfrm>
            <a:off x="1031501" y="1658470"/>
            <a:ext cx="10990170" cy="3046988"/>
          </a:xfrm>
          <a:prstGeom prst="rect">
            <a:avLst/>
          </a:prstGeom>
          <a:noFill/>
        </p:spPr>
        <p:txBody>
          <a:bodyPr wrap="square" rtlCol="0">
            <a:spAutoFit/>
          </a:bodyPr>
          <a:lstStyle/>
          <a:p>
            <a:pPr algn="just"/>
            <a:r>
              <a:rPr lang="en-US" sz="3200" dirty="0">
                <a:latin typeface="Times New Roman" panose="02020603050405020304" pitchFamily="18" charset="0"/>
                <a:cs typeface="Times New Roman" panose="02020603050405020304" pitchFamily="18" charset="0"/>
              </a:rPr>
              <a:t>Our study gives an insight into the current practice pattern of anesthetists for pre medication in various surgical specialties in a tertiary care hospital. It also points out areas of potential drug interactions and the need for a practice protocol for the choice of pre anesthetic medications, its dosing and timing of administration. </a:t>
            </a:r>
            <a:endParaRPr lang="en-IN" sz="3200" dirty="0">
              <a:latin typeface="Times New Roman" panose="02020603050405020304" pitchFamily="18" charset="0"/>
              <a:cs typeface="Times New Roman" panose="02020603050405020304" pitchFamily="18" charset="0"/>
            </a:endParaRP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17</a:t>
            </a:fld>
            <a:endParaRPr lang="en-IN"/>
          </a:p>
        </p:txBody>
      </p:sp>
    </p:spTree>
    <p:extLst>
      <p:ext uri="{BB962C8B-B14F-4D97-AF65-F5344CB8AC3E}">
        <p14:creationId xmlns:p14="http://schemas.microsoft.com/office/powerpoint/2010/main" val="3464260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 xmlns:a16="http://schemas.microsoft.com/office/drawing/2014/main" id="{AF324B62-A799-D140-227A-EF164EE2E1C4}"/>
              </a:ext>
            </a:extLst>
          </p:cNvPr>
          <p:cNvSpPr txBox="1"/>
          <p:nvPr/>
        </p:nvSpPr>
        <p:spPr>
          <a:xfrm>
            <a:off x="971550" y="555812"/>
            <a:ext cx="3609415" cy="369332"/>
          </a:xfrm>
          <a:prstGeom prst="rect">
            <a:avLst/>
          </a:prstGeom>
          <a:noFill/>
        </p:spPr>
        <p:txBody>
          <a:bodyPr wrap="square" rtlCol="0">
            <a:spAutoFit/>
          </a:bodyPr>
          <a:lstStyle/>
          <a:p>
            <a:pPr algn="l"/>
            <a:r>
              <a:rPr lang="en-US" b="1" dirty="0">
                <a:latin typeface="Times New Roman" panose="02020603050405020304" pitchFamily="18" charset="0"/>
                <a:cs typeface="Times New Roman" panose="02020603050405020304" pitchFamily="18" charset="0"/>
              </a:rPr>
              <a:t>REFERENCE</a:t>
            </a:r>
          </a:p>
        </p:txBody>
      </p:sp>
      <p:sp>
        <p:nvSpPr>
          <p:cNvPr id="5" name="TextBox 4">
            <a:extLst>
              <a:ext uri="{FF2B5EF4-FFF2-40B4-BE49-F238E27FC236}">
                <a16:creationId xmlns="" xmlns:a16="http://schemas.microsoft.com/office/drawing/2014/main" id="{B831F059-38E6-26E2-CFB0-0D9CC1D860A3}"/>
              </a:ext>
            </a:extLst>
          </p:cNvPr>
          <p:cNvSpPr txBox="1"/>
          <p:nvPr/>
        </p:nvSpPr>
        <p:spPr>
          <a:xfrm>
            <a:off x="708212" y="1329762"/>
            <a:ext cx="11385176" cy="4708981"/>
          </a:xfrm>
          <a:prstGeom prst="rect">
            <a:avLst/>
          </a:prstGeom>
          <a:noFill/>
        </p:spPr>
        <p:txBody>
          <a:bodyPr wrap="square">
            <a:spAutoFit/>
          </a:bodyPr>
          <a:lstStyle/>
          <a:p>
            <a:pPr marL="342900" indent="-342900" algn="just">
              <a:buAutoNum type="arabicPeriod"/>
            </a:pPr>
            <a:r>
              <a:rPr lang="en-IN" sz="2000" dirty="0">
                <a:latin typeface="Times New Roman" panose="02020603050405020304" pitchFamily="18" charset="0"/>
                <a:cs typeface="Times New Roman" panose="02020603050405020304" pitchFamily="18" charset="0"/>
              </a:rPr>
              <a:t>Abdalla C, </a:t>
            </a:r>
            <a:r>
              <a:rPr lang="en-IN" sz="2000" dirty="0" err="1">
                <a:latin typeface="Times New Roman" panose="02020603050405020304" pitchFamily="18" charset="0"/>
                <a:cs typeface="Times New Roman" panose="02020603050405020304" pitchFamily="18" charset="0"/>
              </a:rPr>
              <a:t>Hannalla</a:t>
            </a:r>
            <a:r>
              <a:rPr lang="en-IN" sz="2000" dirty="0">
                <a:latin typeface="Times New Roman" panose="02020603050405020304" pitchFamily="18" charset="0"/>
                <a:cs typeface="Times New Roman" panose="02020603050405020304" pitchFamily="18" charset="0"/>
              </a:rPr>
              <a:t> R: Premedication of the child undergoing surgery. M.E.J. ANESTH. 2011; 21(202):165– 76.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 R K </a:t>
            </a:r>
            <a:r>
              <a:rPr lang="en-IN" sz="2000" dirty="0" err="1">
                <a:latin typeface="Times New Roman" panose="02020603050405020304" pitchFamily="18" charset="0"/>
                <a:cs typeface="Times New Roman" panose="02020603050405020304" pitchFamily="18" charset="0"/>
              </a:rPr>
              <a:t>Mirakhur</a:t>
            </a:r>
            <a:r>
              <a:rPr lang="en-IN" sz="2000" dirty="0">
                <a:latin typeface="Times New Roman" panose="02020603050405020304" pitchFamily="18" charset="0"/>
                <a:cs typeface="Times New Roman" panose="02020603050405020304" pitchFamily="18" charset="0"/>
              </a:rPr>
              <a:t>: </a:t>
            </a:r>
            <a:r>
              <a:rPr lang="en-IN" sz="2000" dirty="0" err="1">
                <a:latin typeface="Times New Roman" panose="02020603050405020304" pitchFamily="18" charset="0"/>
                <a:cs typeface="Times New Roman" panose="02020603050405020304" pitchFamily="18" charset="0"/>
              </a:rPr>
              <a:t>Preanaesthetic</a:t>
            </a:r>
            <a:r>
              <a:rPr lang="en-IN" sz="2000" dirty="0">
                <a:latin typeface="Times New Roman" panose="02020603050405020304" pitchFamily="18" charset="0"/>
                <a:cs typeface="Times New Roman" panose="02020603050405020304" pitchFamily="18" charset="0"/>
              </a:rPr>
              <a:t> medication : a survey. J. R. Soc. Med. 1991; 84(August):481–3.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 Kain ZN, Mayes LC, Bell C, Hofstadter MB, </a:t>
            </a:r>
            <a:r>
              <a:rPr lang="en-IN" sz="2000" dirty="0" err="1">
                <a:latin typeface="Times New Roman" panose="02020603050405020304" pitchFamily="18" charset="0"/>
                <a:cs typeface="Times New Roman" panose="02020603050405020304" pitchFamily="18" charset="0"/>
              </a:rPr>
              <a:t>Rimar</a:t>
            </a:r>
            <a:r>
              <a:rPr lang="en-IN" sz="2000" dirty="0">
                <a:latin typeface="Times New Roman" panose="02020603050405020304" pitchFamily="18" charset="0"/>
                <a:cs typeface="Times New Roman" panose="02020603050405020304" pitchFamily="18" charset="0"/>
              </a:rPr>
              <a:t> S, Weisman S: Premedication in the United States: A Status Report. </a:t>
            </a:r>
            <a:r>
              <a:rPr lang="en-IN" sz="2000" dirty="0" err="1">
                <a:latin typeface="Times New Roman" panose="02020603050405020304" pitchFamily="18" charset="0"/>
                <a:cs typeface="Times New Roman" panose="02020603050405020304" pitchFamily="18" charset="0"/>
              </a:rPr>
              <a:t>Anesth</a:t>
            </a:r>
            <a:r>
              <a:rPr lang="en-IN" sz="2000" dirty="0">
                <a:latin typeface="Times New Roman" panose="02020603050405020304" pitchFamily="18" charset="0"/>
                <a:cs typeface="Times New Roman" panose="02020603050405020304" pitchFamily="18" charset="0"/>
              </a:rPr>
              <a:t> </a:t>
            </a:r>
            <a:r>
              <a:rPr lang="en-IN" sz="2000" dirty="0" err="1">
                <a:latin typeface="Times New Roman" panose="02020603050405020304" pitchFamily="18" charset="0"/>
                <a:cs typeface="Times New Roman" panose="02020603050405020304" pitchFamily="18" charset="0"/>
              </a:rPr>
              <a:t>Analg</a:t>
            </a:r>
            <a:r>
              <a:rPr lang="en-IN" sz="2000" dirty="0">
                <a:latin typeface="Times New Roman" panose="02020603050405020304" pitchFamily="18" charset="0"/>
                <a:cs typeface="Times New Roman" panose="02020603050405020304" pitchFamily="18" charset="0"/>
              </a:rPr>
              <a:t> 1997; 84:427-32). 1997; 84:427–32.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 Kain ZN, Caldwell-Andrews AA., </a:t>
            </a:r>
            <a:r>
              <a:rPr lang="en-IN" sz="2000" dirty="0" err="1">
                <a:latin typeface="Times New Roman" panose="02020603050405020304" pitchFamily="18" charset="0"/>
                <a:cs typeface="Times New Roman" panose="02020603050405020304" pitchFamily="18" charset="0"/>
              </a:rPr>
              <a:t>Krivutza</a:t>
            </a:r>
            <a:r>
              <a:rPr lang="en-IN" sz="2000" dirty="0">
                <a:latin typeface="Times New Roman" panose="02020603050405020304" pitchFamily="18" charset="0"/>
                <a:cs typeface="Times New Roman" panose="02020603050405020304" pitchFamily="18" charset="0"/>
              </a:rPr>
              <a:t> DM, Weinberg ME, Wang S-M, </a:t>
            </a:r>
            <a:r>
              <a:rPr lang="en-IN" sz="2000" dirty="0" err="1">
                <a:latin typeface="Times New Roman" panose="02020603050405020304" pitchFamily="18" charset="0"/>
                <a:cs typeface="Times New Roman" panose="02020603050405020304" pitchFamily="18" charset="0"/>
              </a:rPr>
              <a:t>Gaal</a:t>
            </a:r>
            <a:r>
              <a:rPr lang="en-IN" sz="2000" dirty="0">
                <a:latin typeface="Times New Roman" panose="02020603050405020304" pitchFamily="18" charset="0"/>
                <a:cs typeface="Times New Roman" panose="02020603050405020304" pitchFamily="18" charset="0"/>
              </a:rPr>
              <a:t> D: Trends in the Practice of Parental Presence During Induction of </a:t>
            </a:r>
            <a:r>
              <a:rPr lang="en-IN" sz="2000" dirty="0" err="1">
                <a:latin typeface="Times New Roman" panose="02020603050405020304" pitchFamily="18" charset="0"/>
                <a:cs typeface="Times New Roman" panose="02020603050405020304" pitchFamily="18" charset="0"/>
              </a:rPr>
              <a:t>Anesthesia</a:t>
            </a:r>
            <a:r>
              <a:rPr lang="en-IN" sz="2000" dirty="0">
                <a:latin typeface="Times New Roman" panose="02020603050405020304" pitchFamily="18" charset="0"/>
                <a:cs typeface="Times New Roman" panose="02020603050405020304" pitchFamily="18" charset="0"/>
              </a:rPr>
              <a:t> and the Use of Preoperative Sedative Premedication in the United States, 1995-2002: Results of a Follow-Up National Survey. </a:t>
            </a:r>
            <a:r>
              <a:rPr lang="en-IN" sz="2000" dirty="0" err="1">
                <a:latin typeface="Times New Roman" panose="02020603050405020304" pitchFamily="18" charset="0"/>
                <a:cs typeface="Times New Roman" panose="02020603050405020304" pitchFamily="18" charset="0"/>
              </a:rPr>
              <a:t>Anesth</a:t>
            </a:r>
            <a:r>
              <a:rPr lang="en-IN" sz="2000" dirty="0">
                <a:latin typeface="Times New Roman" panose="02020603050405020304" pitchFamily="18" charset="0"/>
                <a:cs typeface="Times New Roman" panose="02020603050405020304" pitchFamily="18" charset="0"/>
              </a:rPr>
              <a:t>. </a:t>
            </a:r>
            <a:r>
              <a:rPr lang="en-IN" sz="2000" dirty="0" err="1">
                <a:latin typeface="Times New Roman" panose="02020603050405020304" pitchFamily="18" charset="0"/>
                <a:cs typeface="Times New Roman" panose="02020603050405020304" pitchFamily="18" charset="0"/>
              </a:rPr>
              <a:t>Analg</a:t>
            </a:r>
            <a:r>
              <a:rPr lang="en-IN" sz="2000" dirty="0">
                <a:latin typeface="Times New Roman" panose="02020603050405020304" pitchFamily="18" charset="0"/>
                <a:cs typeface="Times New Roman" panose="02020603050405020304" pitchFamily="18" charset="0"/>
              </a:rPr>
              <a:t>. 2004 May; 98:1252–9.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 Short TG, Chui PT: Propofol and midazolam act synergistically in combination. Br. J. </a:t>
            </a:r>
            <a:r>
              <a:rPr lang="en-IN" sz="2000" dirty="0" err="1">
                <a:latin typeface="Times New Roman" panose="02020603050405020304" pitchFamily="18" charset="0"/>
                <a:cs typeface="Times New Roman" panose="02020603050405020304" pitchFamily="18" charset="0"/>
              </a:rPr>
              <a:t>Anaesth</a:t>
            </a:r>
            <a:r>
              <a:rPr lang="en-IN" sz="2000" dirty="0">
                <a:latin typeface="Times New Roman" panose="02020603050405020304" pitchFamily="18" charset="0"/>
                <a:cs typeface="Times New Roman" panose="02020603050405020304" pitchFamily="18" charset="0"/>
              </a:rPr>
              <a:t>. 1991 Nov; 67(5):539–45. </a:t>
            </a:r>
          </a:p>
          <a:p>
            <a:pPr marL="342900" indent="-342900" algn="just">
              <a:buAutoNum type="arabicPeriod"/>
            </a:pPr>
            <a:r>
              <a:rPr lang="en-IN" sz="2000" dirty="0">
                <a:latin typeface="Times New Roman" panose="02020603050405020304" pitchFamily="18" charset="0"/>
                <a:cs typeface="Times New Roman" panose="02020603050405020304" pitchFamily="18" charset="0"/>
              </a:rPr>
              <a:t>Twyman RE, Rogers CJ, and Macdonald RL: Differential regulation of gamma-aminobutyric acid receptor channels by diazepam and phenobarbital. Ann. Neurol. 1989 Mar; 25(3):213–20. </a:t>
            </a:r>
          </a:p>
          <a:p>
            <a:pPr marL="342900" indent="-342900" algn="just">
              <a:buAutoNum type="arabicPeriod"/>
            </a:pPr>
            <a:r>
              <a:rPr lang="en-IN" sz="2000" dirty="0" err="1">
                <a:latin typeface="Times New Roman" panose="02020603050405020304" pitchFamily="18" charset="0"/>
                <a:cs typeface="Times New Roman" panose="02020603050405020304" pitchFamily="18" charset="0"/>
              </a:rPr>
              <a:t>Kongsrud</a:t>
            </a:r>
            <a:r>
              <a:rPr lang="en-IN" sz="2000" dirty="0">
                <a:latin typeface="Times New Roman" panose="02020603050405020304" pitchFamily="18" charset="0"/>
                <a:cs typeface="Times New Roman" panose="02020603050405020304" pitchFamily="18" charset="0"/>
              </a:rPr>
              <a:t> F, </a:t>
            </a:r>
            <a:r>
              <a:rPr lang="en-IN" sz="2000" dirty="0" err="1">
                <a:latin typeface="Times New Roman" panose="02020603050405020304" pitchFamily="18" charset="0"/>
                <a:cs typeface="Times New Roman" panose="02020603050405020304" pitchFamily="18" charset="0"/>
              </a:rPr>
              <a:t>Sponheim</a:t>
            </a:r>
            <a:r>
              <a:rPr lang="en-IN" sz="2000" dirty="0">
                <a:latin typeface="Times New Roman" panose="02020603050405020304" pitchFamily="18" charset="0"/>
                <a:cs typeface="Times New Roman" panose="02020603050405020304" pitchFamily="18" charset="0"/>
              </a:rPr>
              <a:t> S: A comparison of atropine and glycopyrrolate in anaesthetic practice. Acta </a:t>
            </a:r>
            <a:r>
              <a:rPr lang="en-IN" sz="2000" dirty="0" err="1">
                <a:latin typeface="Times New Roman" panose="02020603050405020304" pitchFamily="18" charset="0"/>
                <a:cs typeface="Times New Roman" panose="02020603050405020304" pitchFamily="18" charset="0"/>
              </a:rPr>
              <a:t>Anaesthesiol</a:t>
            </a:r>
            <a:r>
              <a:rPr lang="en-IN" sz="2000" dirty="0">
                <a:latin typeface="Times New Roman" panose="02020603050405020304" pitchFamily="18" charset="0"/>
                <a:cs typeface="Times New Roman" panose="02020603050405020304" pitchFamily="18" charset="0"/>
              </a:rPr>
              <a:t>. Scand. 1982 Dec; 26(6):620–5.</a:t>
            </a: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18</a:t>
            </a:fld>
            <a:endParaRPr lang="en-IN"/>
          </a:p>
        </p:txBody>
      </p:sp>
    </p:spTree>
    <p:extLst>
      <p:ext uri="{BB962C8B-B14F-4D97-AF65-F5344CB8AC3E}">
        <p14:creationId xmlns:p14="http://schemas.microsoft.com/office/powerpoint/2010/main" val="63177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996AA4E5-0754-99C5-0B14-570C221595A5}"/>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DF5D51CD-6CE6-9916-4EC2-F77ED2FFB264}"/>
              </a:ext>
            </a:extLst>
          </p:cNvPr>
          <p:cNvSpPr>
            <a:spLocks noGrp="1"/>
          </p:cNvSpPr>
          <p:nvPr>
            <p:ph type="sldNum" sz="quarter" idx="12"/>
          </p:nvPr>
        </p:nvSpPr>
        <p:spPr/>
        <p:txBody>
          <a:bodyPr/>
          <a:lstStyle/>
          <a:p>
            <a:fld id="{28B54A7E-2395-4D35-824E-25842394C6F0}" type="slidenum">
              <a:rPr lang="en-IN" smtClean="0"/>
              <a:t>19</a:t>
            </a:fld>
            <a:endParaRPr lang="en-IN"/>
          </a:p>
        </p:txBody>
      </p:sp>
      <p:sp>
        <p:nvSpPr>
          <p:cNvPr id="7" name="TextBox 6">
            <a:extLst>
              <a:ext uri="{FF2B5EF4-FFF2-40B4-BE49-F238E27FC236}">
                <a16:creationId xmlns="" xmlns:a16="http://schemas.microsoft.com/office/drawing/2014/main" id="{7C8DEC4B-088C-1EBB-EB25-5D85581E3C6F}"/>
              </a:ext>
            </a:extLst>
          </p:cNvPr>
          <p:cNvSpPr txBox="1"/>
          <p:nvPr/>
        </p:nvSpPr>
        <p:spPr>
          <a:xfrm>
            <a:off x="757517" y="1353670"/>
            <a:ext cx="11335871" cy="4524315"/>
          </a:xfrm>
          <a:prstGeom prst="rect">
            <a:avLst/>
          </a:prstGeom>
          <a:noFill/>
        </p:spPr>
        <p:txBody>
          <a:bodyPr wrap="square" rtlCol="0">
            <a:spAutoFit/>
          </a:bodyPr>
          <a:lstStyle/>
          <a:p>
            <a:pPr marL="342900" indent="-342900" algn="just">
              <a:buAutoNum type="arabicPeriod" startAt="8"/>
            </a:pPr>
            <a:r>
              <a:rPr lang="en-US" sz="2400" dirty="0">
                <a:latin typeface="Times New Roman" panose="02020603050405020304" pitchFamily="18" charset="0"/>
                <a:cs typeface="Times New Roman" panose="02020603050405020304" pitchFamily="18" charset="0"/>
              </a:rPr>
              <a:t>Heller J, Taylor P: Muscarinic Receptor Agonists and Antagonists. Goodman Gilman’s "The Pharmacological</a:t>
            </a:r>
          </a:p>
          <a:p>
            <a:pPr algn="just"/>
            <a:r>
              <a:rPr lang="en-US" sz="2400" dirty="0">
                <a:latin typeface="Times New Roman" panose="02020603050405020304" pitchFamily="18" charset="0"/>
                <a:cs typeface="Times New Roman" panose="02020603050405020304" pitchFamily="18" charset="0"/>
              </a:rPr>
              <a:t>      Basis of Therapeutics". 12th ed. New York: The </a:t>
            </a:r>
            <a:r>
              <a:rPr lang="en-US" sz="2400" dirty="0" err="1">
                <a:latin typeface="Times New Roman" panose="02020603050405020304" pitchFamily="18" charset="0"/>
                <a:cs typeface="Times New Roman" panose="02020603050405020304" pitchFamily="18" charset="0"/>
              </a:rPr>
              <a:t>McGrawHill</a:t>
            </a:r>
            <a:r>
              <a:rPr lang="en-US" sz="2400" dirty="0">
                <a:latin typeface="Times New Roman" panose="02020603050405020304" pitchFamily="18" charset="0"/>
                <a:cs typeface="Times New Roman" panose="02020603050405020304" pitchFamily="18" charset="0"/>
              </a:rPr>
              <a:t> Companies, Inc; 2012;</a:t>
            </a:r>
          </a:p>
          <a:p>
            <a:pPr algn="just"/>
            <a:r>
              <a:rPr lang="en-US" sz="2400" dirty="0">
                <a:latin typeface="Times New Roman" panose="02020603050405020304" pitchFamily="18" charset="0"/>
                <a:cs typeface="Times New Roman" panose="02020603050405020304" pitchFamily="18" charset="0"/>
              </a:rPr>
              <a:t>      196–7.</a:t>
            </a:r>
          </a:p>
          <a:p>
            <a:pPr marL="342900" indent="-342900" algn="just">
              <a:buAutoNum type="arabicPeriod" startAt="9"/>
            </a:pPr>
            <a:r>
              <a:rPr lang="en-US" sz="2400" dirty="0" err="1">
                <a:latin typeface="Times New Roman" panose="02020603050405020304" pitchFamily="18" charset="0"/>
                <a:cs typeface="Times New Roman" panose="02020603050405020304" pitchFamily="18" charset="0"/>
              </a:rPr>
              <a:t>Fujii</a:t>
            </a:r>
            <a:r>
              <a:rPr lang="en-US" sz="2400" dirty="0">
                <a:latin typeface="Times New Roman" panose="02020603050405020304" pitchFamily="18" charset="0"/>
                <a:cs typeface="Times New Roman" panose="02020603050405020304" pitchFamily="18" charset="0"/>
              </a:rPr>
              <a:t> Y: Prophylaxis of postoperative nausea and vomiting in patients scheduled for breast surgery. Clin. Drug </a:t>
            </a:r>
            <a:r>
              <a:rPr lang="en-US" sz="2400" dirty="0" err="1">
                <a:latin typeface="Times New Roman" panose="02020603050405020304" pitchFamily="18" charset="0"/>
                <a:cs typeface="Times New Roman" panose="02020603050405020304" pitchFamily="18" charset="0"/>
              </a:rPr>
              <a:t>Investig</a:t>
            </a:r>
            <a:r>
              <a:rPr lang="en-US" sz="2400" dirty="0">
                <a:latin typeface="Times New Roman" panose="02020603050405020304" pitchFamily="18" charset="0"/>
                <a:cs typeface="Times New Roman" panose="02020603050405020304" pitchFamily="18" charset="0"/>
              </a:rPr>
              <a:t>. 2006 Jan; 26(8):427–37.</a:t>
            </a:r>
          </a:p>
          <a:p>
            <a:pPr marL="342900" indent="-342900" algn="just">
              <a:buAutoNum type="arabicPeriod" startAt="9"/>
            </a:pPr>
            <a:r>
              <a:rPr lang="en-IN" sz="2400" dirty="0" err="1">
                <a:latin typeface="Times New Roman" panose="02020603050405020304" pitchFamily="18" charset="0"/>
                <a:cs typeface="Times New Roman" panose="02020603050405020304" pitchFamily="18" charset="0"/>
              </a:rPr>
              <a:t>Mihara</a:t>
            </a:r>
            <a:r>
              <a:rPr lang="en-IN" sz="2400" dirty="0">
                <a:latin typeface="Times New Roman" panose="02020603050405020304" pitchFamily="18" charset="0"/>
                <a:cs typeface="Times New Roman" panose="02020603050405020304" pitchFamily="18" charset="0"/>
              </a:rPr>
              <a:t> T, </a:t>
            </a:r>
            <a:r>
              <a:rPr lang="en-IN" sz="2400" dirty="0" err="1">
                <a:latin typeface="Times New Roman" panose="02020603050405020304" pitchFamily="18" charset="0"/>
                <a:cs typeface="Times New Roman" panose="02020603050405020304" pitchFamily="18" charset="0"/>
              </a:rPr>
              <a:t>Tojo</a:t>
            </a:r>
            <a:r>
              <a:rPr lang="en-IN" sz="2400" dirty="0">
                <a:latin typeface="Times New Roman" panose="02020603050405020304" pitchFamily="18" charset="0"/>
                <a:cs typeface="Times New Roman" panose="02020603050405020304" pitchFamily="18" charset="0"/>
              </a:rPr>
              <a:t> K, </a:t>
            </a:r>
            <a:r>
              <a:rPr lang="en-IN" sz="2400" dirty="0" err="1">
                <a:latin typeface="Times New Roman" panose="02020603050405020304" pitchFamily="18" charset="0"/>
                <a:cs typeface="Times New Roman" panose="02020603050405020304" pitchFamily="18" charset="0"/>
              </a:rPr>
              <a:t>Uchimoto</a:t>
            </a:r>
            <a:r>
              <a:rPr lang="en-IN" sz="2400" dirty="0">
                <a:latin typeface="Times New Roman" panose="02020603050405020304" pitchFamily="18" charset="0"/>
                <a:cs typeface="Times New Roman" panose="02020603050405020304" pitchFamily="18" charset="0"/>
              </a:rPr>
              <a:t> K, Morita S, Goto T: </a:t>
            </a:r>
            <a:r>
              <a:rPr lang="en-IN" sz="2400" dirty="0" err="1">
                <a:latin typeface="Times New Roman" panose="02020603050405020304" pitchFamily="18" charset="0"/>
                <a:cs typeface="Times New Roman" panose="02020603050405020304" pitchFamily="18" charset="0"/>
              </a:rPr>
              <a:t>Reevaluation</a:t>
            </a:r>
            <a:r>
              <a:rPr lang="en-IN" sz="2400" dirty="0">
                <a:latin typeface="Times New Roman" panose="02020603050405020304" pitchFamily="18" charset="0"/>
                <a:cs typeface="Times New Roman" panose="02020603050405020304" pitchFamily="18" charset="0"/>
              </a:rPr>
              <a:t> of the effectiveness of ramosetron for preventing postoperative nausea and vomiting: a systematic review and meta-analysis. </a:t>
            </a:r>
            <a:r>
              <a:rPr lang="en-IN" sz="2400" dirty="0" err="1">
                <a:latin typeface="Times New Roman" panose="02020603050405020304" pitchFamily="18" charset="0"/>
                <a:cs typeface="Times New Roman" panose="02020603050405020304" pitchFamily="18" charset="0"/>
              </a:rPr>
              <a:t>Anesth</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Analg</a:t>
            </a:r>
            <a:r>
              <a:rPr lang="en-IN" sz="2400" dirty="0">
                <a:latin typeface="Times New Roman" panose="02020603050405020304" pitchFamily="18" charset="0"/>
                <a:cs typeface="Times New Roman" panose="02020603050405020304" pitchFamily="18" charset="0"/>
              </a:rPr>
              <a:t>. 2013 Aug; 117(2):329–39. </a:t>
            </a:r>
            <a:endParaRPr lang="en-US" sz="2400" dirty="0">
              <a:latin typeface="Times New Roman" panose="02020603050405020304" pitchFamily="18" charset="0"/>
              <a:cs typeface="Times New Roman" panose="02020603050405020304" pitchFamily="18" charset="0"/>
            </a:endParaRPr>
          </a:p>
          <a:p>
            <a:pPr marL="342900" indent="-342900" algn="just">
              <a:buAutoNum type="arabicPeriod" startAt="9"/>
            </a:pPr>
            <a:r>
              <a:rPr lang="en-US" sz="2400" dirty="0">
                <a:latin typeface="Times New Roman" panose="02020603050405020304" pitchFamily="18" charset="0"/>
                <a:cs typeface="Times New Roman" panose="02020603050405020304" pitchFamily="18" charset="0"/>
              </a:rPr>
              <a:t>Clark K, Lam LT, Gibson S, </a:t>
            </a:r>
            <a:r>
              <a:rPr lang="en-US" sz="2400" dirty="0" err="1">
                <a:latin typeface="Times New Roman" panose="02020603050405020304" pitchFamily="18" charset="0"/>
                <a:cs typeface="Times New Roman" panose="02020603050405020304" pitchFamily="18" charset="0"/>
              </a:rPr>
              <a:t>Currow</a:t>
            </a:r>
            <a:r>
              <a:rPr lang="en-US" sz="2400" dirty="0">
                <a:latin typeface="Times New Roman" panose="02020603050405020304" pitchFamily="18" charset="0"/>
                <a:cs typeface="Times New Roman" panose="02020603050405020304" pitchFamily="18" charset="0"/>
              </a:rPr>
              <a:t> D: The effect of ranitidine versus proton pump inhibitors on gastric secretions: a meta-analysis of randomized control trials. </a:t>
            </a:r>
            <a:r>
              <a:rPr lang="en-US" sz="2400" dirty="0" err="1">
                <a:latin typeface="Times New Roman" panose="02020603050405020304" pitchFamily="18" charset="0"/>
                <a:cs typeface="Times New Roman" panose="02020603050405020304" pitchFamily="18" charset="0"/>
              </a:rPr>
              <a:t>Anaesthesia</a:t>
            </a:r>
            <a:r>
              <a:rPr lang="en-US" sz="2400" dirty="0">
                <a:latin typeface="Times New Roman" panose="02020603050405020304" pitchFamily="18" charset="0"/>
                <a:cs typeface="Times New Roman" panose="02020603050405020304" pitchFamily="18" charset="0"/>
              </a:rPr>
              <a:t>. 2009 Jun; 64(6):652–7.</a:t>
            </a:r>
          </a:p>
        </p:txBody>
      </p:sp>
      <p:sp>
        <p:nvSpPr>
          <p:cNvPr id="9" name="Rectangle 8">
            <a:extLst>
              <a:ext uri="{FF2B5EF4-FFF2-40B4-BE49-F238E27FC236}">
                <a16:creationId xmlns="" xmlns:a16="http://schemas.microsoft.com/office/drawing/2014/main" id="{A730D228-1C1E-BBE0-E47C-CC820201D8BF}"/>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Process 9"/>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789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6" name="Rectangle 5"/>
          <p:cNvSpPr/>
          <p:nvPr/>
        </p:nvSpPr>
        <p:spPr>
          <a:xfrm>
            <a:off x="971549" y="455251"/>
            <a:ext cx="1645194"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ABSTRACT </a:t>
            </a:r>
          </a:p>
        </p:txBody>
      </p:sp>
      <p:sp>
        <p:nvSpPr>
          <p:cNvPr id="8" name="TextBox 7">
            <a:extLst>
              <a:ext uri="{FF2B5EF4-FFF2-40B4-BE49-F238E27FC236}">
                <a16:creationId xmlns="" xmlns:a16="http://schemas.microsoft.com/office/drawing/2014/main" id="{7D36FA42-C290-778D-7BE4-13AB7E7D9672}"/>
              </a:ext>
            </a:extLst>
          </p:cNvPr>
          <p:cNvSpPr txBox="1"/>
          <p:nvPr/>
        </p:nvSpPr>
        <p:spPr>
          <a:xfrm>
            <a:off x="806824" y="1161780"/>
            <a:ext cx="11116235" cy="5324535"/>
          </a:xfrm>
          <a:prstGeom prst="rect">
            <a:avLst/>
          </a:prstGeom>
          <a:noFill/>
        </p:spPr>
        <p:txBody>
          <a:bodyPr wrap="square" rtlCol="0">
            <a:spAutoFit/>
          </a:bodyPr>
          <a:lstStyle/>
          <a:p>
            <a:pPr marL="285750" indent="-285750"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Objective: </a:t>
            </a:r>
            <a:r>
              <a:rPr lang="en-US" sz="2000" dirty="0">
                <a:latin typeface="Times New Roman" panose="02020603050405020304" pitchFamily="18" charset="0"/>
                <a:cs typeface="Times New Roman" panose="02020603050405020304" pitchFamily="18" charset="0"/>
              </a:rPr>
              <a:t>To analyze and compare pattern of pre anesthetic medication use in various surgical specialties.</a:t>
            </a:r>
          </a:p>
          <a:p>
            <a:pPr marL="285750" indent="-285750"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Methodology: </a:t>
            </a:r>
            <a:r>
              <a:rPr lang="en-US" sz="2000" dirty="0">
                <a:latin typeface="Times New Roman" panose="02020603050405020304" pitchFamily="18" charset="0"/>
                <a:cs typeface="Times New Roman" panose="02020603050405020304" pitchFamily="18" charset="0"/>
              </a:rPr>
              <a:t>Data was collected retrospectively from inpatient records of major surgeries in the Department of Surgery, Orthopedics, Neurosurgery, Pediatric Surgery, Obstetrics and Gynecology, Plastic surgery, Urology and Vascular Surgery at M.S. Ramaiah Hospitals, during the period of January 2012 to June 2012. Descriptive analysis was used to analyze the data .SPSS version 19 was used for analysis of data.</a:t>
            </a:r>
          </a:p>
          <a:p>
            <a:pPr marL="285750" indent="-285750" algn="just">
              <a:buFont typeface="Wingdings" panose="05000000000000000000" pitchFamily="2" charset="2"/>
              <a:buChar char="§"/>
            </a:pPr>
            <a:r>
              <a:rPr lang="en-IN" sz="2000" b="1" dirty="0">
                <a:latin typeface="Times New Roman" panose="02020603050405020304" pitchFamily="18" charset="0"/>
                <a:cs typeface="Times New Roman" panose="02020603050405020304" pitchFamily="18" charset="0"/>
              </a:rPr>
              <a:t>Results: </a:t>
            </a:r>
            <a:r>
              <a:rPr lang="en-IN" sz="2000" dirty="0">
                <a:latin typeface="Times New Roman" panose="02020603050405020304" pitchFamily="18" charset="0"/>
                <a:cs typeface="Times New Roman" panose="02020603050405020304" pitchFamily="18" charset="0"/>
              </a:rPr>
              <a:t>752 pre anaesthetic records were analysed, the most frequently used pre anaesthetic medications, in the order of frequency among antianxiety drug is alprazolam (15.6%),followed by midazolam (7.6%),among opioid analgesics fentanyl (5.9%) followed by sufentanyl (0.1%),among antiemetic drugs ondansetron (57.3%),followed by ramosetron (22.8%) and metoclopramide (18.8%) , among gastro protective pantoprazole (74.6%),followed by ranitidine (11.9%), rabeprazole (8.3%),esomeprazole (2.9%) and glycopyrrolate was the only anticholinergic used . </a:t>
            </a:r>
          </a:p>
          <a:p>
            <a:pPr marL="285750" indent="-285750"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Conclusion: </a:t>
            </a:r>
            <a:r>
              <a:rPr lang="en-US" sz="2000" dirty="0">
                <a:latin typeface="Times New Roman" panose="02020603050405020304" pitchFamily="18" charset="0"/>
                <a:cs typeface="Times New Roman" panose="02020603050405020304" pitchFamily="18" charset="0"/>
              </a:rPr>
              <a:t>Our study gives an insight into the current practice pattern of anesthetists for pre medication in various surgical specialties in a tertiary care hospital. . It also points out areas of potential drug interactions and the need for a practice protocol for the choice of pre anesthetic medications, its dosing and timing of administration. </a:t>
            </a:r>
            <a:endParaRPr lang="en-IN" sz="2000" dirty="0">
              <a:latin typeface="Times New Roman" panose="02020603050405020304" pitchFamily="18" charset="0"/>
              <a:cs typeface="Times New Roman" panose="02020603050405020304" pitchFamily="18" charset="0"/>
            </a:endParaRPr>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15B3E3BF-34AF-E66B-E273-FDE3DD6A4C5C}"/>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80BA7F8A-589C-4507-B2F6-20AF2F4B3898}"/>
              </a:ext>
            </a:extLst>
          </p:cNvPr>
          <p:cNvSpPr>
            <a:spLocks noGrp="1"/>
          </p:cNvSpPr>
          <p:nvPr>
            <p:ph type="sldNum" sz="quarter" idx="12"/>
          </p:nvPr>
        </p:nvSpPr>
        <p:spPr/>
        <p:txBody>
          <a:bodyPr/>
          <a:lstStyle/>
          <a:p>
            <a:fld id="{28B54A7E-2395-4D35-824E-25842394C6F0}" type="slidenum">
              <a:rPr lang="en-IN" smtClean="0"/>
              <a:t>20</a:t>
            </a:fld>
            <a:endParaRPr lang="en-IN"/>
          </a:p>
        </p:txBody>
      </p:sp>
      <p:sp>
        <p:nvSpPr>
          <p:cNvPr id="7" name="Rectangle 6">
            <a:extLst>
              <a:ext uri="{FF2B5EF4-FFF2-40B4-BE49-F238E27FC236}">
                <a16:creationId xmlns="" xmlns:a16="http://schemas.microsoft.com/office/drawing/2014/main" id="{0DC193D7-0F47-74F2-A29C-AC1A35FD6C13}"/>
              </a:ext>
            </a:extLst>
          </p:cNvPr>
          <p:cNvSpPr/>
          <p:nvPr/>
        </p:nvSpPr>
        <p:spPr>
          <a:xfrm>
            <a:off x="2912981" y="2154877"/>
            <a:ext cx="6366038" cy="156966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9600" b="1" cap="none" spc="50" dirty="0">
                <a:ln w="11430"/>
                <a:solidFill>
                  <a:srgbClr val="C00000"/>
                </a:solidFill>
                <a:effectLst>
                  <a:outerShdw blurRad="76200" dist="50800" dir="5400000" algn="tl" rotWithShape="0">
                    <a:srgbClr val="000000">
                      <a:alpha val="65000"/>
                    </a:srgbClr>
                  </a:outerShdw>
                </a:effectLst>
              </a:rPr>
              <a:t>THANK YOU</a:t>
            </a:r>
          </a:p>
        </p:txBody>
      </p:sp>
      <p:sp>
        <p:nvSpPr>
          <p:cNvPr id="9" name="Rectangle 8">
            <a:extLst>
              <a:ext uri="{FF2B5EF4-FFF2-40B4-BE49-F238E27FC236}">
                <a16:creationId xmlns="" xmlns:a16="http://schemas.microsoft.com/office/drawing/2014/main" id="{7A5448A6-0D79-E0DE-1C21-B70F6022FC48}"/>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Process 9"/>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45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1171575" y="625791"/>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7" name="Rectangle 6"/>
          <p:cNvSpPr/>
          <p:nvPr/>
        </p:nvSpPr>
        <p:spPr>
          <a:xfrm>
            <a:off x="1068544" y="550357"/>
            <a:ext cx="9740721"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INTRODUCTION</a:t>
            </a:r>
            <a:r>
              <a:rPr lang="en-US" sz="1600" dirty="0">
                <a:latin typeface="Times New Roman" panose="02020603050405020304" pitchFamily="18" charset="0"/>
                <a:cs typeface="Times New Roman" panose="02020603050405020304" pitchFamily="18" charset="0"/>
              </a:rPr>
              <a:t> </a:t>
            </a:r>
          </a:p>
        </p:txBody>
      </p:sp>
      <p:sp>
        <p:nvSpPr>
          <p:cNvPr id="5" name="TextBox 4">
            <a:extLst>
              <a:ext uri="{FF2B5EF4-FFF2-40B4-BE49-F238E27FC236}">
                <a16:creationId xmlns="" xmlns:a16="http://schemas.microsoft.com/office/drawing/2014/main" id="{A56B67B8-B87A-4DD4-30B6-8634151D09A6}"/>
              </a:ext>
            </a:extLst>
          </p:cNvPr>
          <p:cNvSpPr txBox="1"/>
          <p:nvPr/>
        </p:nvSpPr>
        <p:spPr>
          <a:xfrm>
            <a:off x="1068544" y="1192306"/>
            <a:ext cx="10899338" cy="4893647"/>
          </a:xfrm>
          <a:prstGeom prst="rect">
            <a:avLst/>
          </a:prstGeom>
          <a:noFill/>
        </p:spPr>
        <p:txBody>
          <a:bodyPr wrap="square" rtlCol="0">
            <a:spAutoFit/>
          </a:bodyPr>
          <a:lstStyle/>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The preoperative period is a stressful experience for majority of the patients undergoing surgery . </a:t>
            </a:r>
          </a:p>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Historically the rationale for preoperative medication arose from the need to minimize the side effects of anesthetics.</a:t>
            </a:r>
          </a:p>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However, in the current practice the major objective of pre anesthetic medication is to ensure comfort of the patient and make the experience of anesthesia and surgery less traumatic and minimize the associated side effects . </a:t>
            </a:r>
          </a:p>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The pre anesthetic medication correlates with various outcomes like duration of post-operative recovery, post-operative analgesia requirement and hospital stay . </a:t>
            </a:r>
          </a:p>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Yet literature on the current pattern of use of premedication is not well documented and limited to few British and American Surveys . </a:t>
            </a:r>
          </a:p>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Studying the pattern of use gives an insight into the current practice of anesthetists and help in recognizing areas of improvement .</a:t>
            </a:r>
            <a:endParaRPr lang="en-IN" sz="2400" dirty="0">
              <a:latin typeface="Times New Roman" panose="02020603050405020304" pitchFamily="18" charset="0"/>
              <a:cs typeface="Times New Roman" panose="02020603050405020304" pitchFamily="18" charset="0"/>
            </a:endParaRPr>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2295640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9525" y="-40129"/>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1171575" y="903387"/>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lnSpc>
                <a:spcPct val="150000"/>
              </a:lnSpc>
              <a:buFont typeface="Courier New" panose="02070309020205020404" pitchFamily="49" charset="0"/>
              <a:buChar char="o"/>
            </a:pPr>
            <a:endParaRPr lang="en-IN"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76879615-7990-821D-EEC0-5B890DEDE4A6}"/>
              </a:ext>
            </a:extLst>
          </p:cNvPr>
          <p:cNvSpPr txBox="1"/>
          <p:nvPr/>
        </p:nvSpPr>
        <p:spPr>
          <a:xfrm>
            <a:off x="1171575" y="753035"/>
            <a:ext cx="6520143" cy="369332"/>
          </a:xfrm>
          <a:prstGeom prst="rect">
            <a:avLst/>
          </a:prstGeom>
          <a:noFill/>
        </p:spPr>
        <p:txBody>
          <a:bodyPr wrap="square" rtlCol="0">
            <a:spAutoFit/>
          </a:bodyPr>
          <a:lstStyle/>
          <a:p>
            <a:pPr algn="l"/>
            <a:r>
              <a:rPr lang="en-US" b="1" dirty="0">
                <a:latin typeface="Times New Roman" panose="02020603050405020304" pitchFamily="18" charset="0"/>
                <a:cs typeface="Times New Roman" panose="02020603050405020304" pitchFamily="18" charset="0"/>
              </a:rPr>
              <a:t>OBJECTIVE OF STUDY</a:t>
            </a:r>
          </a:p>
        </p:txBody>
      </p:sp>
      <p:sp>
        <p:nvSpPr>
          <p:cNvPr id="4" name="TextBox 3">
            <a:extLst>
              <a:ext uri="{FF2B5EF4-FFF2-40B4-BE49-F238E27FC236}">
                <a16:creationId xmlns="" xmlns:a16="http://schemas.microsoft.com/office/drawing/2014/main" id="{B06083B5-2D5B-FC3F-3A3D-91E5F8FD9367}"/>
              </a:ext>
            </a:extLst>
          </p:cNvPr>
          <p:cNvSpPr txBox="1"/>
          <p:nvPr/>
        </p:nvSpPr>
        <p:spPr>
          <a:xfrm>
            <a:off x="1425387" y="2002707"/>
            <a:ext cx="10165977" cy="1200329"/>
          </a:xfrm>
          <a:prstGeom prst="rect">
            <a:avLst/>
          </a:prstGeom>
          <a:noFill/>
        </p:spPr>
        <p:txBody>
          <a:bodyPr wrap="square" rtlCol="0">
            <a:spAutoFit/>
          </a:bodyPr>
          <a:lstStyle/>
          <a:p>
            <a:pPr algn="just"/>
            <a:r>
              <a:rPr lang="en-US" sz="3600" dirty="0">
                <a:latin typeface="Times New Roman" panose="02020603050405020304" pitchFamily="18" charset="0"/>
                <a:cs typeface="Times New Roman" panose="02020603050405020304" pitchFamily="18" charset="0"/>
              </a:rPr>
              <a:t>To analyze and compare pattern of pre anesthetic medication use in various surgical specialties.</a:t>
            </a:r>
            <a:endParaRPr lang="en-IN" sz="3600" dirty="0">
              <a:latin typeface="Times New Roman" panose="02020603050405020304" pitchFamily="18" charset="0"/>
              <a:cs typeface="Times New Roman" panose="02020603050405020304" pitchFamily="18" charset="0"/>
            </a:endParaRP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71753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6" name="Rectangle 5"/>
          <p:cNvSpPr/>
          <p:nvPr/>
        </p:nvSpPr>
        <p:spPr>
          <a:xfrm>
            <a:off x="971550" y="543174"/>
            <a:ext cx="10812620"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METHODOLOGY </a:t>
            </a:r>
          </a:p>
        </p:txBody>
      </p:sp>
      <p:sp>
        <p:nvSpPr>
          <p:cNvPr id="5" name="TextBox 4">
            <a:extLst>
              <a:ext uri="{FF2B5EF4-FFF2-40B4-BE49-F238E27FC236}">
                <a16:creationId xmlns="" xmlns:a16="http://schemas.microsoft.com/office/drawing/2014/main" id="{1AC24094-9B52-A487-06D5-95EF6AFBC216}"/>
              </a:ext>
            </a:extLst>
          </p:cNvPr>
          <p:cNvSpPr txBox="1"/>
          <p:nvPr/>
        </p:nvSpPr>
        <p:spPr>
          <a:xfrm>
            <a:off x="1471609" y="1221428"/>
            <a:ext cx="6096000" cy="369332"/>
          </a:xfrm>
          <a:prstGeom prst="rect">
            <a:avLst/>
          </a:prstGeom>
          <a:noFill/>
        </p:spPr>
        <p:txBody>
          <a:bodyPr wrap="square">
            <a:spAutoFit/>
          </a:bodyPr>
          <a:lstStyle/>
          <a:p>
            <a:pPr marL="285750" indent="-285750">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Study design </a:t>
            </a:r>
            <a:r>
              <a:rPr lang="en-US" sz="1800" dirty="0">
                <a:latin typeface="Times New Roman" panose="02020603050405020304" pitchFamily="18" charset="0"/>
                <a:cs typeface="Times New Roman" panose="02020603050405020304" pitchFamily="18" charset="0"/>
              </a:rPr>
              <a:t>– Retrospective study </a:t>
            </a:r>
          </a:p>
        </p:txBody>
      </p:sp>
      <p:sp>
        <p:nvSpPr>
          <p:cNvPr id="8" name="TextBox 7">
            <a:extLst>
              <a:ext uri="{FF2B5EF4-FFF2-40B4-BE49-F238E27FC236}">
                <a16:creationId xmlns="" xmlns:a16="http://schemas.microsoft.com/office/drawing/2014/main" id="{93A4D0AB-464D-E66F-E005-E058163A6551}"/>
              </a:ext>
            </a:extLst>
          </p:cNvPr>
          <p:cNvSpPr txBox="1"/>
          <p:nvPr/>
        </p:nvSpPr>
        <p:spPr>
          <a:xfrm>
            <a:off x="1471609" y="2174263"/>
            <a:ext cx="6096000" cy="369332"/>
          </a:xfrm>
          <a:prstGeom prst="rect">
            <a:avLst/>
          </a:prstGeom>
          <a:noFill/>
        </p:spPr>
        <p:txBody>
          <a:bodyPr wrap="square">
            <a:spAutoFit/>
          </a:bodyPr>
          <a:lstStyle/>
          <a:p>
            <a:pPr marL="285750" indent="-285750">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Study population </a:t>
            </a:r>
            <a:r>
              <a:rPr lang="en-US" sz="1800"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752</a:t>
            </a:r>
            <a:endParaRPr lang="en-US" sz="18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 xmlns:a16="http://schemas.microsoft.com/office/drawing/2014/main" id="{4B2681E3-2F07-C2CB-903F-5C610EFE120C}"/>
              </a:ext>
            </a:extLst>
          </p:cNvPr>
          <p:cNvSpPr txBox="1"/>
          <p:nvPr/>
        </p:nvSpPr>
        <p:spPr>
          <a:xfrm>
            <a:off x="1495702" y="3149877"/>
            <a:ext cx="6096000" cy="369332"/>
          </a:xfrm>
          <a:prstGeom prst="rect">
            <a:avLst/>
          </a:prstGeom>
          <a:noFill/>
        </p:spPr>
        <p:txBody>
          <a:bodyPr wrap="square">
            <a:spAutoFit/>
          </a:bodyPr>
          <a:lstStyle/>
          <a:p>
            <a:pPr marL="285750" indent="-285750">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Study period </a:t>
            </a:r>
            <a:r>
              <a:rPr lang="en-US" sz="18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January 2012 to June 2012</a:t>
            </a:r>
            <a:endParaRPr lang="en-US" sz="18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 xmlns:a16="http://schemas.microsoft.com/office/drawing/2014/main" id="{9792F252-F713-B04C-1233-3D64D152674C}"/>
              </a:ext>
            </a:extLst>
          </p:cNvPr>
          <p:cNvSpPr txBox="1"/>
          <p:nvPr/>
        </p:nvSpPr>
        <p:spPr>
          <a:xfrm>
            <a:off x="1471609" y="3946772"/>
            <a:ext cx="10433520" cy="369332"/>
          </a:xfrm>
          <a:prstGeom prst="rect">
            <a:avLst/>
          </a:prstGeom>
          <a:noFill/>
        </p:spPr>
        <p:txBody>
          <a:bodyPr wrap="square">
            <a:spAutoFit/>
          </a:bodyPr>
          <a:lstStyle/>
          <a:p>
            <a:pPr marL="285750" indent="-285750">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INCLUSION CRITERIA </a:t>
            </a:r>
            <a:r>
              <a:rPr lang="en-US" sz="1800" dirty="0">
                <a:latin typeface="Times New Roman" panose="02020603050405020304" pitchFamily="18" charset="0"/>
                <a:cs typeface="Times New Roman" panose="02020603050405020304" pitchFamily="18" charset="0"/>
              </a:rPr>
              <a:t>- T</a:t>
            </a:r>
            <a:r>
              <a:rPr lang="en-US" dirty="0">
                <a:latin typeface="Times New Roman" panose="02020603050405020304" pitchFamily="18" charset="0"/>
                <a:cs typeface="Times New Roman" panose="02020603050405020304" pitchFamily="18" charset="0"/>
              </a:rPr>
              <a:t>hose who have undergone major surgeries in the Department of Surgery . </a:t>
            </a:r>
            <a:endParaRPr lang="en-US" sz="18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 xmlns:a16="http://schemas.microsoft.com/office/drawing/2014/main" id="{AFA00DAF-4F7F-C2B4-FFD3-8253A9F8726B}"/>
              </a:ext>
            </a:extLst>
          </p:cNvPr>
          <p:cNvSpPr txBox="1"/>
          <p:nvPr/>
        </p:nvSpPr>
        <p:spPr>
          <a:xfrm>
            <a:off x="1471609" y="4847779"/>
            <a:ext cx="10710866" cy="369332"/>
          </a:xfrm>
          <a:prstGeom prst="rect">
            <a:avLst/>
          </a:prstGeom>
          <a:noFill/>
        </p:spPr>
        <p:txBody>
          <a:bodyPr wrap="square">
            <a:spAutoFit/>
          </a:bodyPr>
          <a:lstStyle/>
          <a:p>
            <a:pPr marL="285750" indent="-285750">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EXCLUSION CRITERIA </a:t>
            </a:r>
            <a:r>
              <a:rPr lang="en-US" sz="1800" dirty="0">
                <a:latin typeface="Times New Roman" panose="02020603050405020304" pitchFamily="18" charset="0"/>
                <a:cs typeface="Times New Roman" panose="02020603050405020304" pitchFamily="18" charset="0"/>
              </a:rPr>
              <a:t>- T</a:t>
            </a:r>
            <a:r>
              <a:rPr lang="en-US" dirty="0">
                <a:latin typeface="Times New Roman" panose="02020603050405020304" pitchFamily="18" charset="0"/>
                <a:cs typeface="Times New Roman" panose="02020603050405020304" pitchFamily="18" charset="0"/>
              </a:rPr>
              <a:t>hose who not have undergone major surgeries in the Department of Surgery . </a:t>
            </a:r>
            <a:endParaRPr lang="en-US" sz="1800" dirty="0">
              <a:latin typeface="Times New Roman" panose="02020603050405020304" pitchFamily="18" charset="0"/>
              <a:cs typeface="Times New Roman" panose="02020603050405020304" pitchFamily="18" charset="0"/>
            </a:endParaRPr>
          </a:p>
        </p:txBody>
      </p:sp>
      <p:sp>
        <p:nvSpPr>
          <p:cNvPr id="14" name="Flowchart: Process 13"/>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572354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69B65999-4637-F6C8-352B-BB623C533E28}"/>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513E89AC-7447-E8A2-0488-473D5DC090A9}"/>
              </a:ext>
            </a:extLst>
          </p:cNvPr>
          <p:cNvSpPr>
            <a:spLocks noGrp="1"/>
          </p:cNvSpPr>
          <p:nvPr>
            <p:ph type="sldNum" sz="quarter" idx="12"/>
          </p:nvPr>
        </p:nvSpPr>
        <p:spPr/>
        <p:txBody>
          <a:bodyPr/>
          <a:lstStyle/>
          <a:p>
            <a:fld id="{28B54A7E-2395-4D35-824E-25842394C6F0}" type="slidenum">
              <a:rPr lang="en-IN" smtClean="0"/>
              <a:t>6</a:t>
            </a:fld>
            <a:endParaRPr lang="en-IN"/>
          </a:p>
        </p:txBody>
      </p:sp>
      <p:sp>
        <p:nvSpPr>
          <p:cNvPr id="7" name="TextBox 6">
            <a:extLst>
              <a:ext uri="{FF2B5EF4-FFF2-40B4-BE49-F238E27FC236}">
                <a16:creationId xmlns="" xmlns:a16="http://schemas.microsoft.com/office/drawing/2014/main" id="{06C2845C-1E7A-1509-AD0C-D2548A93668B}"/>
              </a:ext>
            </a:extLst>
          </p:cNvPr>
          <p:cNvSpPr txBox="1"/>
          <p:nvPr/>
        </p:nvSpPr>
        <p:spPr>
          <a:xfrm>
            <a:off x="1192306" y="349623"/>
            <a:ext cx="3048000" cy="369332"/>
          </a:xfrm>
          <a:prstGeom prst="rect">
            <a:avLst/>
          </a:prstGeom>
          <a:noFill/>
        </p:spPr>
        <p:txBody>
          <a:bodyPr wrap="square" rtlCol="0">
            <a:spAutoFit/>
          </a:bodyPr>
          <a:lstStyle/>
          <a:p>
            <a:pPr algn="l"/>
            <a:r>
              <a:rPr lang="en-IN" b="1" dirty="0">
                <a:latin typeface="Times New Roman" panose="02020603050405020304" pitchFamily="18" charset="0"/>
                <a:cs typeface="Times New Roman" panose="02020603050405020304" pitchFamily="18" charset="0"/>
              </a:rPr>
              <a:t>Result </a:t>
            </a:r>
          </a:p>
        </p:txBody>
      </p:sp>
      <p:pic>
        <p:nvPicPr>
          <p:cNvPr id="9" name="Picture 8">
            <a:extLst>
              <a:ext uri="{FF2B5EF4-FFF2-40B4-BE49-F238E27FC236}">
                <a16:creationId xmlns="" xmlns:a16="http://schemas.microsoft.com/office/drawing/2014/main" id="{6C42370A-5166-E40B-12B5-08BE69AF80FB}"/>
              </a:ext>
            </a:extLst>
          </p:cNvPr>
          <p:cNvPicPr>
            <a:picLocks noChangeAspect="1"/>
          </p:cNvPicPr>
          <p:nvPr/>
        </p:nvPicPr>
        <p:blipFill rotWithShape="1">
          <a:blip r:embed="rId2"/>
          <a:srcRect l="1985" r="7941"/>
          <a:stretch/>
        </p:blipFill>
        <p:spPr>
          <a:xfrm>
            <a:off x="838200" y="987067"/>
            <a:ext cx="10981765" cy="2176524"/>
          </a:xfrm>
          <a:prstGeom prst="rect">
            <a:avLst/>
          </a:prstGeom>
        </p:spPr>
      </p:pic>
      <p:pic>
        <p:nvPicPr>
          <p:cNvPr id="11" name="Picture 10">
            <a:extLst>
              <a:ext uri="{FF2B5EF4-FFF2-40B4-BE49-F238E27FC236}">
                <a16:creationId xmlns="" xmlns:a16="http://schemas.microsoft.com/office/drawing/2014/main" id="{F1B1756D-9B46-66E2-1CFA-7D61794F7C3B}"/>
              </a:ext>
            </a:extLst>
          </p:cNvPr>
          <p:cNvPicPr>
            <a:picLocks noChangeAspect="1"/>
          </p:cNvPicPr>
          <p:nvPr/>
        </p:nvPicPr>
        <p:blipFill rotWithShape="1">
          <a:blip r:embed="rId3"/>
          <a:srcRect l="1983" r="1103"/>
          <a:stretch/>
        </p:blipFill>
        <p:spPr>
          <a:xfrm>
            <a:off x="376518" y="3429000"/>
            <a:ext cx="11815482" cy="2251091"/>
          </a:xfrm>
          <a:prstGeom prst="rect">
            <a:avLst/>
          </a:prstGeom>
        </p:spPr>
      </p:pic>
      <p:sp>
        <p:nvSpPr>
          <p:cNvPr id="13" name="Rectangle 12">
            <a:extLst>
              <a:ext uri="{FF2B5EF4-FFF2-40B4-BE49-F238E27FC236}">
                <a16:creationId xmlns="" xmlns:a16="http://schemas.microsoft.com/office/drawing/2014/main" id="{10AB9912-CF61-199E-3657-54A25B13E4B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Process 9"/>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794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A29E049C-2954-90E8-EBA8-134E69F74361}"/>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5BE05A2A-76AB-F612-7F4F-1C3ED2183ABD}"/>
              </a:ext>
            </a:extLst>
          </p:cNvPr>
          <p:cNvSpPr>
            <a:spLocks noGrp="1"/>
          </p:cNvSpPr>
          <p:nvPr>
            <p:ph type="sldNum" sz="quarter" idx="12"/>
          </p:nvPr>
        </p:nvSpPr>
        <p:spPr/>
        <p:txBody>
          <a:bodyPr/>
          <a:lstStyle/>
          <a:p>
            <a:fld id="{28B54A7E-2395-4D35-824E-25842394C6F0}" type="slidenum">
              <a:rPr lang="en-IN" smtClean="0"/>
              <a:t>7</a:t>
            </a:fld>
            <a:endParaRPr lang="en-IN"/>
          </a:p>
        </p:txBody>
      </p:sp>
      <p:pic>
        <p:nvPicPr>
          <p:cNvPr id="8" name="Picture 7">
            <a:extLst>
              <a:ext uri="{FF2B5EF4-FFF2-40B4-BE49-F238E27FC236}">
                <a16:creationId xmlns="" xmlns:a16="http://schemas.microsoft.com/office/drawing/2014/main" id="{008BD2D9-702F-57FF-2E3C-2BD9B88201DD}"/>
              </a:ext>
            </a:extLst>
          </p:cNvPr>
          <p:cNvPicPr>
            <a:picLocks noChangeAspect="1"/>
          </p:cNvPicPr>
          <p:nvPr/>
        </p:nvPicPr>
        <p:blipFill>
          <a:blip r:embed="rId2"/>
          <a:stretch>
            <a:fillRect/>
          </a:stretch>
        </p:blipFill>
        <p:spPr>
          <a:xfrm>
            <a:off x="6367182" y="1096604"/>
            <a:ext cx="5626337" cy="4569089"/>
          </a:xfrm>
          <a:prstGeom prst="rect">
            <a:avLst/>
          </a:prstGeom>
        </p:spPr>
      </p:pic>
      <p:sp>
        <p:nvSpPr>
          <p:cNvPr id="9" name="TextBox 8">
            <a:extLst>
              <a:ext uri="{FF2B5EF4-FFF2-40B4-BE49-F238E27FC236}">
                <a16:creationId xmlns="" xmlns:a16="http://schemas.microsoft.com/office/drawing/2014/main" id="{FB468FAB-89BB-EF24-8F17-DBFF76FAD095}"/>
              </a:ext>
            </a:extLst>
          </p:cNvPr>
          <p:cNvSpPr txBox="1"/>
          <p:nvPr/>
        </p:nvSpPr>
        <p:spPr>
          <a:xfrm>
            <a:off x="616323" y="2102965"/>
            <a:ext cx="5571565" cy="2246769"/>
          </a:xfrm>
          <a:prstGeom prst="rect">
            <a:avLst/>
          </a:prstGeom>
          <a:noFill/>
        </p:spPr>
        <p:txBody>
          <a:bodyPr wrap="square" rtlCol="0">
            <a:spAutoFit/>
          </a:bodyPr>
          <a:lstStyle/>
          <a:p>
            <a:pPr algn="just"/>
            <a:r>
              <a:rPr lang="en-US" sz="2800" b="1" dirty="0">
                <a:latin typeface="Times New Roman" panose="02020603050405020304" pitchFamily="18" charset="0"/>
                <a:cs typeface="Times New Roman" panose="02020603050405020304" pitchFamily="18" charset="0"/>
              </a:rPr>
              <a:t>Anxiolytic Medication: </a:t>
            </a:r>
            <a:r>
              <a:rPr lang="en-US" sz="2800" dirty="0">
                <a:latin typeface="Times New Roman" panose="02020603050405020304" pitchFamily="18" charset="0"/>
                <a:cs typeface="Times New Roman" panose="02020603050405020304" pitchFamily="18" charset="0"/>
              </a:rPr>
              <a:t>Alprazolam (15.6%) was the most commonly used by anesthetists followed by midazolam (7.6%) and 76.8% did not receive any medication.</a:t>
            </a:r>
            <a:endParaRPr lang="en-IN" sz="28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 xmlns:a16="http://schemas.microsoft.com/office/drawing/2014/main" id="{828E4031-220B-40EF-FD2D-CFBEAE3ABC4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Flowchart: Process 11"/>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975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CED90501-132F-98BD-096A-5C2F9C619F21}"/>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0A05B840-7AD7-6C5B-3600-972F5B907CAD}"/>
              </a:ext>
            </a:extLst>
          </p:cNvPr>
          <p:cNvSpPr>
            <a:spLocks noGrp="1"/>
          </p:cNvSpPr>
          <p:nvPr>
            <p:ph type="sldNum" sz="quarter" idx="12"/>
          </p:nvPr>
        </p:nvSpPr>
        <p:spPr/>
        <p:txBody>
          <a:bodyPr/>
          <a:lstStyle/>
          <a:p>
            <a:fld id="{28B54A7E-2395-4D35-824E-25842394C6F0}" type="slidenum">
              <a:rPr lang="en-IN" smtClean="0"/>
              <a:t>8</a:t>
            </a:fld>
            <a:endParaRPr lang="en-IN"/>
          </a:p>
        </p:txBody>
      </p:sp>
      <p:pic>
        <p:nvPicPr>
          <p:cNvPr id="8" name="Picture 7">
            <a:extLst>
              <a:ext uri="{FF2B5EF4-FFF2-40B4-BE49-F238E27FC236}">
                <a16:creationId xmlns="" xmlns:a16="http://schemas.microsoft.com/office/drawing/2014/main" id="{A9AF2D37-512C-06E6-CA40-87CE6A755E4A}"/>
              </a:ext>
            </a:extLst>
          </p:cNvPr>
          <p:cNvPicPr>
            <a:picLocks noChangeAspect="1"/>
          </p:cNvPicPr>
          <p:nvPr/>
        </p:nvPicPr>
        <p:blipFill rotWithShape="1">
          <a:blip r:embed="rId2"/>
          <a:srcRect l="882" r="1544"/>
          <a:stretch/>
        </p:blipFill>
        <p:spPr>
          <a:xfrm>
            <a:off x="147917" y="1421825"/>
            <a:ext cx="11896165" cy="4444657"/>
          </a:xfrm>
          <a:prstGeom prst="rect">
            <a:avLst/>
          </a:prstGeom>
        </p:spPr>
      </p:pic>
      <p:sp>
        <p:nvSpPr>
          <p:cNvPr id="10" name="Rectangle 9">
            <a:extLst>
              <a:ext uri="{FF2B5EF4-FFF2-40B4-BE49-F238E27FC236}">
                <a16:creationId xmlns="" xmlns:a16="http://schemas.microsoft.com/office/drawing/2014/main" id="{886DB29D-72C7-995A-81C4-834A5097A158}"/>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lowchart: Process 10"/>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2"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37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7A4B5B26-E8AB-8067-1289-D67FCB230C67}"/>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3A15039D-D271-BFE4-09A7-621FB4E8C754}"/>
              </a:ext>
            </a:extLst>
          </p:cNvPr>
          <p:cNvSpPr>
            <a:spLocks noGrp="1"/>
          </p:cNvSpPr>
          <p:nvPr>
            <p:ph type="sldNum" sz="quarter" idx="12"/>
          </p:nvPr>
        </p:nvSpPr>
        <p:spPr/>
        <p:txBody>
          <a:bodyPr/>
          <a:lstStyle/>
          <a:p>
            <a:fld id="{28B54A7E-2395-4D35-824E-25842394C6F0}" type="slidenum">
              <a:rPr lang="en-IN" smtClean="0"/>
              <a:t>9</a:t>
            </a:fld>
            <a:endParaRPr lang="en-IN"/>
          </a:p>
        </p:txBody>
      </p:sp>
      <p:pic>
        <p:nvPicPr>
          <p:cNvPr id="8" name="Picture 7">
            <a:extLst>
              <a:ext uri="{FF2B5EF4-FFF2-40B4-BE49-F238E27FC236}">
                <a16:creationId xmlns="" xmlns:a16="http://schemas.microsoft.com/office/drawing/2014/main" id="{784341F3-7663-49F6-DEAB-CAD2E06B2E5D}"/>
              </a:ext>
            </a:extLst>
          </p:cNvPr>
          <p:cNvPicPr>
            <a:picLocks noChangeAspect="1"/>
          </p:cNvPicPr>
          <p:nvPr/>
        </p:nvPicPr>
        <p:blipFill>
          <a:blip r:embed="rId2"/>
          <a:stretch>
            <a:fillRect/>
          </a:stretch>
        </p:blipFill>
        <p:spPr>
          <a:xfrm>
            <a:off x="5638311" y="1724306"/>
            <a:ext cx="6419218" cy="3663141"/>
          </a:xfrm>
          <a:prstGeom prst="rect">
            <a:avLst/>
          </a:prstGeom>
        </p:spPr>
      </p:pic>
      <p:sp>
        <p:nvSpPr>
          <p:cNvPr id="9" name="TextBox 8">
            <a:extLst>
              <a:ext uri="{FF2B5EF4-FFF2-40B4-BE49-F238E27FC236}">
                <a16:creationId xmlns="" xmlns:a16="http://schemas.microsoft.com/office/drawing/2014/main" id="{C238B548-9116-2C1D-D77E-AAE829DE95CB}"/>
              </a:ext>
            </a:extLst>
          </p:cNvPr>
          <p:cNvSpPr txBox="1"/>
          <p:nvPr/>
        </p:nvSpPr>
        <p:spPr>
          <a:xfrm>
            <a:off x="421341" y="1613647"/>
            <a:ext cx="5216970" cy="3539430"/>
          </a:xfrm>
          <a:prstGeom prst="rect">
            <a:avLst/>
          </a:prstGeom>
          <a:noFill/>
        </p:spPr>
        <p:txBody>
          <a:bodyPr wrap="square" rtlCol="0">
            <a:spAutoFit/>
          </a:bodyPr>
          <a:lstStyle/>
          <a:p>
            <a:pPr algn="just"/>
            <a:r>
              <a:rPr lang="en-US" sz="2800" b="1" dirty="0">
                <a:latin typeface="Times New Roman" panose="02020603050405020304" pitchFamily="18" charset="0"/>
                <a:cs typeface="Times New Roman" panose="02020603050405020304" pitchFamily="18" charset="0"/>
              </a:rPr>
              <a:t>Opioid analgesics: </a:t>
            </a:r>
            <a:r>
              <a:rPr lang="en-US" sz="2800" dirty="0">
                <a:latin typeface="Times New Roman" panose="02020603050405020304" pitchFamily="18" charset="0"/>
                <a:cs typeface="Times New Roman" panose="02020603050405020304" pitchFamily="18" charset="0"/>
              </a:rPr>
              <a:t>Among the preoperative opioid analgesics prescribed, Fentanyl was the most commonly prescribed followed by sufentanyl [Fig. 2]. 5.9% of the 752 surveyed were prescribed fentanyl, 0.1 % was given sufentanyl. </a:t>
            </a:r>
            <a:endParaRPr lang="en-IN" sz="28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 xmlns:a16="http://schemas.microsoft.com/office/drawing/2014/main" id="{05FB5389-6D70-31A5-86F1-44901222DD6D}"/>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Flowchart: Process 11"/>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3259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882</TotalTime>
  <Words>1336</Words>
  <Application>Microsoft Office PowerPoint</Application>
  <PresentationFormat>Widescreen</PresentationFormat>
  <Paragraphs>114</Paragraphs>
  <Slides>20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Courier New</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39</cp:revision>
  <dcterms:created xsi:type="dcterms:W3CDTF">2020-07-13T05:58:17Z</dcterms:created>
  <dcterms:modified xsi:type="dcterms:W3CDTF">2024-09-04T13:23:43Z</dcterms:modified>
</cp:coreProperties>
</file>