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handoutMasterIdLst>
    <p:handoutMasterId r:id="rId17"/>
  </p:handoutMasterIdLst>
  <p:sldIdLst>
    <p:sldId id="263" r:id="rId2"/>
    <p:sldId id="262" r:id="rId3"/>
    <p:sldId id="265" r:id="rId4"/>
    <p:sldId id="266" r:id="rId5"/>
    <p:sldId id="275" r:id="rId6"/>
    <p:sldId id="268" r:id="rId7"/>
    <p:sldId id="277" r:id="rId8"/>
    <p:sldId id="279" r:id="rId9"/>
    <p:sldId id="278" r:id="rId10"/>
    <p:sldId id="280" r:id="rId11"/>
    <p:sldId id="269" r:id="rId12"/>
    <p:sldId id="270" r:id="rId13"/>
    <p:sldId id="271" r:id="rId14"/>
    <p:sldId id="27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05-09-2024</a:t>
            </a:fld>
            <a:endParaRPr lang="en-IN"/>
          </a:p>
        </p:txBody>
      </p:sp>
      <p:sp>
        <p:nvSpPr>
          <p:cNvPr id="4" name="Footer Placeholder 3">
            <a:extLst>
              <a:ext uri="{FF2B5EF4-FFF2-40B4-BE49-F238E27FC236}">
                <a16:creationId xmlns="" xmlns:a16="http://schemas.microsoft.com/office/drawing/2014/main"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05-09-2024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14</a:t>
            </a:fld>
            <a:endParaRPr lang="en-IN"/>
          </a:p>
        </p:txBody>
      </p:sp>
    </p:spTree>
    <p:extLst>
      <p:ext uri="{BB962C8B-B14F-4D97-AF65-F5344CB8AC3E}">
        <p14:creationId xmlns:p14="http://schemas.microsoft.com/office/powerpoint/2010/main" val="333853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7DAD18-0EE6-48C0-844F-73E71AD5C40A}"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9DB55F-41F9-46C3-A74E-A26AEA86347C}"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85682-A5B9-41A7-A5FB-5B5D19A8A622}"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23F6C-A9BF-4AC3-9A5A-0576694FA9A7}" type="datetime1">
              <a:rPr lang="en-IN" smtClean="0"/>
              <a:t>05-09-2024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A2695A-4E3D-4769-B127-9B57C855C9A4}" type="datetime1">
              <a:rPr lang="en-IN" smtClean="0"/>
              <a:t>05-09-2024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BF7394-AD04-4730-94F8-901652DB510F}" type="datetime1">
              <a:rPr lang="en-IN" smtClean="0"/>
              <a:t>05-09-2024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6A15E2-7CF5-4687-89C8-CEEF8B32732B}" type="datetime1">
              <a:rPr lang="en-IN" smtClean="0"/>
              <a:t>05-09-2024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82E9A6-3C4C-4C52-9CAD-1344251B81F0}" type="datetime1">
              <a:rPr lang="en-IN" smtClean="0"/>
              <a:t>05-09-2024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BAAB35-9245-495D-8453-F5A758A87EA8}" type="datetime1">
              <a:rPr lang="en-IN" smtClean="0"/>
              <a:t>05-09-2024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1DFA22-4054-4F7A-9655-B9B6CA78F32D}"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CD0EDD-4136-4038-92F4-96674D4106EE}"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2AB37-9E46-4F06-B5D9-6D7679C15DF9}" type="datetime1">
              <a:rPr lang="en-IN" smtClean="0"/>
              <a:t>05-09-2024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9" name="Picture 8" descr="A close up of a sign&#10;&#10;Description automatically generated">
            <a:extLst>
              <a:ext uri="{FF2B5EF4-FFF2-40B4-BE49-F238E27FC236}">
                <a16:creationId xmlns="" xmlns:a16="http://schemas.microsoft.com/office/drawing/2014/main" id="{0C36A861-87F8-4ED6-BF0A-7B06788DCC8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3462" y="365125"/>
            <a:ext cx="704738" cy="831542"/>
          </a:xfrm>
          <a:prstGeom prst="rect">
            <a:avLst/>
          </a:prstGeom>
        </p:spPr>
      </p:pic>
      <p:sp>
        <p:nvSpPr>
          <p:cNvPr id="7" name="TextBox 6"/>
          <p:cNvSpPr txBox="1"/>
          <p:nvPr userDrawn="1"/>
        </p:nvSpPr>
        <p:spPr>
          <a:xfrm rot="19937638">
            <a:off x="2146300" y="2992440"/>
            <a:ext cx="7899400" cy="707886"/>
          </a:xfrm>
          <a:prstGeom prst="rect">
            <a:avLst/>
          </a:prstGeom>
          <a:noFill/>
        </p:spPr>
        <p:txBody>
          <a:bodyPr wrap="square" rtlCol="0">
            <a:spAutoFit/>
          </a:bodyPr>
          <a:lstStyle/>
          <a:p>
            <a:pPr algn="l"/>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D8957920-506D-4F31-9CB9-011BD525C6C5}"/>
              </a:ext>
            </a:extLst>
          </p:cNvPr>
          <p:cNvSpPr txBox="1"/>
          <p:nvPr/>
        </p:nvSpPr>
        <p:spPr>
          <a:xfrm>
            <a:off x="2166937" y="931485"/>
            <a:ext cx="7848600" cy="954107"/>
          </a:xfrm>
          <a:prstGeom prst="rect">
            <a:avLst/>
          </a:prstGeom>
          <a:noFill/>
        </p:spPr>
        <p:txBody>
          <a:bodyPr wrap="square" rtlCol="0">
            <a:spAutoFit/>
          </a:bodyPr>
          <a:lstStyle/>
          <a:p>
            <a:pPr algn="ctr"/>
            <a:r>
              <a:rPr lang="en-US" sz="3600" b="1" dirty="0">
                <a:latin typeface="Times New Roman" panose="02020603050405020304" pitchFamily="18" charset="0"/>
                <a:cs typeface="Times New Roman" panose="02020603050405020304" pitchFamily="18" charset="0"/>
              </a:rPr>
              <a:t>J</a:t>
            </a:r>
            <a:r>
              <a:rPr lang="en-IN" sz="3600" b="1" dirty="0">
                <a:latin typeface="Times New Roman" panose="02020603050405020304" pitchFamily="18" charset="0"/>
                <a:cs typeface="Times New Roman" panose="02020603050405020304" pitchFamily="18" charset="0"/>
              </a:rPr>
              <a:t>OURNAL CLUB</a:t>
            </a:r>
          </a:p>
          <a:p>
            <a:pPr algn="ctr"/>
            <a:endParaRPr lang="en-IN" sz="2000" b="1"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a:t>
            </a:fld>
            <a:endParaRPr lang="en-IN"/>
          </a:p>
        </p:txBody>
      </p:sp>
      <p:sp>
        <p:nvSpPr>
          <p:cNvPr id="14" name="Flowchart: Process 13"/>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5"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75763" y="1855659"/>
            <a:ext cx="10972800" cy="1569660"/>
          </a:xfrm>
          <a:prstGeom prst="rect">
            <a:avLst/>
          </a:prstGeom>
        </p:spPr>
        <p:txBody>
          <a:bodyPr wrap="square">
            <a:spAutoFit/>
          </a:bodyPr>
          <a:lstStyle/>
          <a:p>
            <a:pPr algn="ctr"/>
            <a:r>
              <a:rPr lang="en-US" sz="3200" b="1" dirty="0">
                <a:latin typeface="Times New Roman" panose="02020603050405020304" pitchFamily="18" charset="0"/>
                <a:cs typeface="Times New Roman" panose="02020603050405020304" pitchFamily="18" charset="0"/>
              </a:rPr>
              <a:t>Influence of comorbidities on treatment considerations for first- line biologic prescribing in patients with inflammatory bowel disease in the UK</a:t>
            </a:r>
          </a:p>
        </p:txBody>
      </p:sp>
      <p:sp>
        <p:nvSpPr>
          <p:cNvPr id="5" name="Rectangle 4"/>
          <p:cNvSpPr/>
          <p:nvPr/>
        </p:nvSpPr>
        <p:spPr>
          <a:xfrm>
            <a:off x="2262387" y="3461335"/>
            <a:ext cx="8607381"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Ayesha Akbar,1 Tim Orchard,2 Nick Powell,3 Christian Selinger,4 Clare tibbatts5</a:t>
            </a:r>
          </a:p>
        </p:txBody>
      </p:sp>
      <p:sp>
        <p:nvSpPr>
          <p:cNvPr id="6" name="Rectangle 5"/>
          <p:cNvSpPr/>
          <p:nvPr/>
        </p:nvSpPr>
        <p:spPr>
          <a:xfrm>
            <a:off x="696791" y="3985399"/>
            <a:ext cx="11030757" cy="1200329"/>
          </a:xfrm>
          <a:prstGeom prst="rect">
            <a:avLst/>
          </a:prstGeom>
        </p:spPr>
        <p:txBody>
          <a:bodyPr wrap="square">
            <a:spAutoFit/>
          </a:bodyPr>
          <a:lstStyle/>
          <a:p>
            <a:pPr algn="just"/>
            <a:r>
              <a:rPr lang="en-US" b="1" dirty="0">
                <a:latin typeface="Times New Roman" panose="02020603050405020304" pitchFamily="18" charset="0"/>
                <a:cs typeface="Times New Roman" panose="02020603050405020304" pitchFamily="18" charset="0"/>
              </a:rPr>
              <a:t>1St Mark’s Hospital and Academic Institute, Harrow, UK 2Department of Metabolism, Digestion and Reproduction, Imperial College Healthcare NHS Trust, London, UK 3Department of Metabolism, Digestion and Reproduction, Imperial College London, London, UK 4Department of Gastroenterology, St James’s University Hospital, Leeds, UK 5Gastroenterlogy, Cardiff and Vale University Health Board, Cardiff, UK</a:t>
            </a:r>
          </a:p>
        </p:txBody>
      </p:sp>
      <p:sp>
        <p:nvSpPr>
          <p:cNvPr id="8" name="Rectangle 7"/>
          <p:cNvSpPr/>
          <p:nvPr/>
        </p:nvSpPr>
        <p:spPr>
          <a:xfrm>
            <a:off x="2314926" y="5376476"/>
            <a:ext cx="8554842" cy="36933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Akbar A, Orchard T, Powell N, et al. Frontline Gastroenterology 2022;13:490–496</a:t>
            </a:r>
            <a:r>
              <a:rPr lang="en-US" dirty="0"/>
              <a:t>.</a:t>
            </a:r>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971549" y="455251"/>
            <a:ext cx="1645194" cy="400110"/>
          </a:xfrm>
          <a:prstGeom prst="rect">
            <a:avLst/>
          </a:prstGeom>
        </p:spPr>
        <p:txBody>
          <a:bodyPr wrap="none">
            <a:spAutoFit/>
          </a:bodyPr>
          <a:lstStyle/>
          <a:p>
            <a:r>
              <a:rPr lang="en-US" sz="2000" b="1" dirty="0">
                <a:latin typeface="Times New Roman" panose="02020603050405020304" pitchFamily="18" charset="0"/>
                <a:cs typeface="Times New Roman" panose="02020603050405020304" pitchFamily="18" charset="0"/>
              </a:rPr>
              <a:t>ABSTRACT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69462" y="1598129"/>
            <a:ext cx="11719774" cy="4801314"/>
          </a:xfrm>
          <a:prstGeom prst="rect">
            <a:avLst/>
          </a:prstGeom>
        </p:spPr>
        <p:txBody>
          <a:bodyPr wrap="square">
            <a:spAutoFit/>
          </a:bodyPr>
          <a:lstStyle/>
          <a:p>
            <a:pPr algn="just"/>
            <a:r>
              <a:rPr lang="en-US" b="1" dirty="0" smtClean="0">
                <a:latin typeface="Times New Roman" panose="02020603050405020304" pitchFamily="18" charset="0"/>
                <a:cs typeface="Times New Roman" panose="02020603050405020304" pitchFamily="18" charset="0"/>
              </a:rPr>
              <a:t>Background: </a:t>
            </a:r>
            <a:r>
              <a:rPr lang="en-US" dirty="0">
                <a:latin typeface="Times New Roman" panose="02020603050405020304" pitchFamily="18" charset="0"/>
                <a:cs typeface="Times New Roman" panose="02020603050405020304" pitchFamily="18" charset="0"/>
              </a:rPr>
              <a:t>Anti- </a:t>
            </a:r>
            <a:r>
              <a:rPr lang="en-US" dirty="0" err="1">
                <a:latin typeface="Times New Roman" panose="02020603050405020304" pitchFamily="18" charset="0"/>
                <a:cs typeface="Times New Roman" panose="02020603050405020304" pitchFamily="18" charset="0"/>
              </a:rPr>
              <a:t>tumour</a:t>
            </a:r>
            <a:r>
              <a:rPr lang="en-US" dirty="0">
                <a:latin typeface="Times New Roman" panose="02020603050405020304" pitchFamily="18" charset="0"/>
                <a:cs typeface="Times New Roman" panose="02020603050405020304" pitchFamily="18" charset="0"/>
              </a:rPr>
              <a:t> necrosis factor (anti TNF) therapies are the most commonly used biologics for inflammatory bowel disease (IBD), but for patients with a comorbidity, newer agents may be a more appropriate treatment choice. Aims To investigate the impact of comorbidities in patients with IBD, on first- line biologic prescribing habits of IBD- specialist healthcare practitioners in the UK. </a:t>
            </a:r>
            <a:endParaRPr lang="en-US"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Methods: </a:t>
            </a:r>
            <a:r>
              <a:rPr lang="en-US" dirty="0">
                <a:latin typeface="Times New Roman" panose="02020603050405020304" pitchFamily="18" charset="0"/>
                <a:cs typeface="Times New Roman" panose="02020603050405020304" pitchFamily="18" charset="0"/>
              </a:rPr>
              <a:t>IBD- specialist physicians and nurses were asked to answer an online survey, considering different prescribing scenarios in ulcerative colitis (UC) and Crohn’s disease (CD). Respondents could indicate a preference for anti- TNFs or newer biologics, both in the absence and presence of 10 common comorbidities. </a:t>
            </a:r>
            <a:endParaRPr lang="en-US"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Results: </a:t>
            </a:r>
            <a:r>
              <a:rPr lang="en-US" dirty="0">
                <a:latin typeface="Times New Roman" panose="02020603050405020304" pitchFamily="18" charset="0"/>
                <a:cs typeface="Times New Roman" panose="02020603050405020304" pitchFamily="18" charset="0"/>
              </a:rPr>
              <a:t>A total of 120 IBD- specialist healthcare professionals (HCPs) completed the survey. In the absence of comorbidities, anti- TNFs were </a:t>
            </a:r>
            <a:r>
              <a:rPr lang="en-US" dirty="0" err="1">
                <a:latin typeface="Times New Roman" panose="02020603050405020304" pitchFamily="18" charset="0"/>
                <a:cs typeface="Times New Roman" panose="02020603050405020304" pitchFamily="18" charset="0"/>
              </a:rPr>
              <a:t>favoured</a:t>
            </a:r>
            <a:r>
              <a:rPr lang="en-US" dirty="0">
                <a:latin typeface="Times New Roman" panose="02020603050405020304" pitchFamily="18" charset="0"/>
                <a:cs typeface="Times New Roman" panose="02020603050405020304" pitchFamily="18" charset="0"/>
              </a:rPr>
              <a:t>; infliximab was the preferred first- line biologic in both UC and CD (43% and 37% of respondents, respectively). On introducing comorbidities, the largest shift in prescribing </a:t>
            </a:r>
            <a:r>
              <a:rPr lang="en-US" dirty="0" err="1">
                <a:latin typeface="Times New Roman" panose="02020603050405020304" pitchFamily="18" charset="0"/>
                <a:cs typeface="Times New Roman" panose="02020603050405020304" pitchFamily="18" charset="0"/>
              </a:rPr>
              <a:t>behaviour</a:t>
            </a:r>
            <a:r>
              <a:rPr lang="en-US" dirty="0">
                <a:latin typeface="Times New Roman" panose="02020603050405020304" pitchFamily="18" charset="0"/>
                <a:cs typeface="Times New Roman" panose="02020603050405020304" pitchFamily="18" charset="0"/>
              </a:rPr>
              <a:t> was for </a:t>
            </a:r>
            <a:r>
              <a:rPr lang="en-US" dirty="0" err="1">
                <a:latin typeface="Times New Roman" panose="02020603050405020304" pitchFamily="18" charset="0"/>
                <a:cs typeface="Times New Roman" panose="02020603050405020304" pitchFamily="18" charset="0"/>
              </a:rPr>
              <a:t>vedolizumab</a:t>
            </a:r>
            <a:r>
              <a:rPr lang="en-US" dirty="0">
                <a:latin typeface="Times New Roman" panose="02020603050405020304" pitchFamily="18" charset="0"/>
                <a:cs typeface="Times New Roman" panose="02020603050405020304" pitchFamily="18" charset="0"/>
              </a:rPr>
              <a:t>, with preference increasing by 27% and 21%, compared with infliximab, which fell by 14% and 9% in UC and CD, respectively. Chronic/recurring infection (46%), congestive heart failure (≤44%) and malignancies (≤43%) were the most commonly selected comorbidities for </a:t>
            </a:r>
            <a:r>
              <a:rPr lang="en-US" dirty="0" err="1">
                <a:latin typeface="Times New Roman" panose="02020603050405020304" pitchFamily="18" charset="0"/>
                <a:cs typeface="Times New Roman" panose="02020603050405020304" pitchFamily="18" charset="0"/>
              </a:rPr>
              <a:t>vedolizumab</a:t>
            </a:r>
            <a:r>
              <a:rPr lang="en-US" dirty="0">
                <a:latin typeface="Times New Roman" panose="02020603050405020304" pitchFamily="18" charset="0"/>
                <a:cs typeface="Times New Roman" panose="02020603050405020304" pitchFamily="18" charset="0"/>
              </a:rPr>
              <a:t> treatment. </a:t>
            </a:r>
            <a:endParaRPr lang="en-US"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Conclusions: </a:t>
            </a:r>
            <a:r>
              <a:rPr lang="en-US" dirty="0">
                <a:latin typeface="Times New Roman" panose="02020603050405020304" pitchFamily="18" charset="0"/>
                <a:cs typeface="Times New Roman" panose="02020603050405020304" pitchFamily="18" charset="0"/>
              </a:rPr>
              <a:t>Clinicians adapt their biologic prescribing habits in patients with IBD with comorbidities, considering known contraindications and precautions. A preference for </a:t>
            </a:r>
            <a:r>
              <a:rPr lang="en-US" dirty="0" err="1">
                <a:latin typeface="Times New Roman" panose="02020603050405020304" pitchFamily="18" charset="0"/>
                <a:cs typeface="Times New Roman" panose="02020603050405020304" pitchFamily="18" charset="0"/>
              </a:rPr>
              <a:t>vedolizumab</a:t>
            </a:r>
            <a:r>
              <a:rPr lang="en-US" dirty="0">
                <a:latin typeface="Times New Roman" panose="02020603050405020304" pitchFamily="18" charset="0"/>
                <a:cs typeface="Times New Roman" panose="02020603050405020304" pitchFamily="18" charset="0"/>
              </a:rPr>
              <a:t> is evident in many cases, anti- TNFs are prescribed despite known risks. It is important that continual re- evaluation of the IBD treatment landscape is undertaken by HCPs, in alignment with recommendations in published guidelines.</a:t>
            </a:r>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625791"/>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Rectangle 6"/>
          <p:cNvSpPr/>
          <p:nvPr/>
        </p:nvSpPr>
        <p:spPr>
          <a:xfrm>
            <a:off x="1068544" y="550357"/>
            <a:ext cx="9740721"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INTRODUCTION</a:t>
            </a:r>
            <a:r>
              <a:rPr lang="en-US" sz="1600" dirty="0">
                <a:latin typeface="Times New Roman" panose="02020603050405020304" pitchFamily="18" charset="0"/>
                <a:cs typeface="Times New Roman" panose="02020603050405020304" pitchFamily="18" charset="0"/>
              </a:rPr>
              <a:t>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1936" y="1433999"/>
            <a:ext cx="11307651" cy="4401205"/>
          </a:xfrm>
          <a:prstGeom prst="rect">
            <a:avLst/>
          </a:prstGeom>
          <a:noFill/>
        </p:spPr>
        <p:txBody>
          <a:bodyPr wrap="square" rtlCol="0">
            <a:spAutoFit/>
          </a:bodyPr>
          <a:lstStyle/>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The treatment landscape for inflammatory bowel disease (IBD) in the UK is ever evolving as options become available with differing mechanisms of action.1 Used for over a decade, anti- </a:t>
            </a:r>
            <a:r>
              <a:rPr lang="en-US" sz="2000" dirty="0" err="1">
                <a:latin typeface="Times New Roman" panose="02020603050405020304" pitchFamily="18" charset="0"/>
                <a:cs typeface="Times New Roman" panose="02020603050405020304" pitchFamily="18" charset="0"/>
              </a:rPr>
              <a:t>tumour</a:t>
            </a:r>
            <a:r>
              <a:rPr lang="en-US" sz="2000" dirty="0">
                <a:latin typeface="Times New Roman" panose="02020603050405020304" pitchFamily="18" charset="0"/>
                <a:cs typeface="Times New Roman" panose="02020603050405020304" pitchFamily="18" charset="0"/>
              </a:rPr>
              <a:t> necrosis factor (anti- TNF) therapies are licensed for the treat </a:t>
            </a:r>
            <a:r>
              <a:rPr lang="en-US" sz="2000" dirty="0" err="1">
                <a:latin typeface="Times New Roman" panose="02020603050405020304" pitchFamily="18" charset="0"/>
                <a:cs typeface="Times New Roman" panose="02020603050405020304" pitchFamily="18" charset="0"/>
              </a:rPr>
              <a:t>ment</a:t>
            </a:r>
            <a:r>
              <a:rPr lang="en-US" sz="2000" dirty="0">
                <a:latin typeface="Times New Roman" panose="02020603050405020304" pitchFamily="18" charset="0"/>
                <a:cs typeface="Times New Roman" panose="02020603050405020304" pitchFamily="18" charset="0"/>
              </a:rPr>
              <a:t> of patients with IBD refractory to conventional therapy. Three newer biologic classes, anti- </a:t>
            </a:r>
            <a:r>
              <a:rPr lang="en-US" sz="2000" dirty="0" err="1">
                <a:latin typeface="Times New Roman" panose="02020603050405020304" pitchFamily="18" charset="0"/>
                <a:cs typeface="Times New Roman" panose="02020603050405020304" pitchFamily="18" charset="0"/>
              </a:rPr>
              <a:t>integrins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vedolizumab</a:t>
            </a:r>
            <a:r>
              <a:rPr lang="en-US" sz="2000" dirty="0">
                <a:latin typeface="Times New Roman" panose="02020603050405020304" pitchFamily="18" charset="0"/>
                <a:cs typeface="Times New Roman" panose="02020603050405020304" pitchFamily="18" charset="0"/>
              </a:rPr>
              <a:t>), anti- IL- 12/23s (</a:t>
            </a:r>
            <a:r>
              <a:rPr lang="en-US" sz="2000" dirty="0" err="1">
                <a:latin typeface="Times New Roman" panose="02020603050405020304" pitchFamily="18" charset="0"/>
                <a:cs typeface="Times New Roman" panose="02020603050405020304" pitchFamily="18" charset="0"/>
              </a:rPr>
              <a:t>ie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ustekinumab</a:t>
            </a:r>
            <a:r>
              <a:rPr lang="en-US" sz="2000" dirty="0">
                <a:latin typeface="Times New Roman" panose="02020603050405020304" pitchFamily="18" charset="0"/>
                <a:cs typeface="Times New Roman" panose="02020603050405020304" pitchFamily="18" charset="0"/>
              </a:rPr>
              <a:t>) and Janus kinase (JAK) inhibitors (</a:t>
            </a:r>
            <a:r>
              <a:rPr lang="en-US" sz="2000" dirty="0" err="1">
                <a:latin typeface="Times New Roman" panose="02020603050405020304" pitchFamily="18" charset="0"/>
                <a:cs typeface="Times New Roman" panose="02020603050405020304" pitchFamily="18" charset="0"/>
              </a:rPr>
              <a:t>ie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tofacitnib</a:t>
            </a:r>
            <a:r>
              <a:rPr lang="en-US" sz="2000" dirty="0">
                <a:latin typeface="Times New Roman" panose="02020603050405020304" pitchFamily="18" charset="0"/>
                <a:cs typeface="Times New Roman" panose="02020603050405020304" pitchFamily="18" charset="0"/>
              </a:rPr>
              <a:t>), have entered the therapeutic landscape. These agents offer alternative efficacy and safety profiles to those of anti- TNFs</a:t>
            </a:r>
            <a:r>
              <a:rPr lang="en-US" sz="20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Comorbidities tend to be under- represented in clinical trials and patients with severe comorbidities are usually excluded.18–20 Prescribing advice is </a:t>
            </a:r>
            <a:r>
              <a:rPr lang="en-US" sz="2000" dirty="0" err="1">
                <a:latin typeface="Times New Roman" panose="02020603050405020304" pitchFamily="18" charset="0"/>
                <a:cs typeface="Times New Roman" panose="02020603050405020304" pitchFamily="18" charset="0"/>
              </a:rPr>
              <a:t>typi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cally</a:t>
            </a:r>
            <a:r>
              <a:rPr lang="en-US" sz="2000" dirty="0">
                <a:latin typeface="Times New Roman" panose="02020603050405020304" pitchFamily="18" charset="0"/>
                <a:cs typeface="Times New Roman" panose="02020603050405020304" pitchFamily="18" charset="0"/>
              </a:rPr>
              <a:t> based on expert opinion or real- world </a:t>
            </a:r>
            <a:r>
              <a:rPr lang="en-US" sz="2000" dirty="0" err="1">
                <a:latin typeface="Times New Roman" panose="02020603050405020304" pitchFamily="18" charset="0"/>
                <a:cs typeface="Times New Roman" panose="02020603050405020304" pitchFamily="18" charset="0"/>
              </a:rPr>
              <a:t>obser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vational</a:t>
            </a:r>
            <a:r>
              <a:rPr lang="en-US" sz="2000" dirty="0">
                <a:latin typeface="Times New Roman" panose="02020603050405020304" pitchFamily="18" charset="0"/>
                <a:cs typeface="Times New Roman" panose="02020603050405020304" pitchFamily="18" charset="0"/>
              </a:rPr>
              <a:t> studies. The limited literature addressing comorbidities in IBD focuses on anti- TNFs. Given this lack of evidence and guidance, it is helpful to understand how clinicians take comorbidities into account. In this study, we employed a survey to understand the impact of common comorbidities on first- line biologic prescribing preferences in IBD in the UK</a:t>
            </a:r>
            <a:r>
              <a:rPr lang="en-US" sz="2000"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While anti- TNFs are widely used, providing good efficacy in ulcerative colitis (UC) and Crohn’s disease (CD) with an established safety profile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64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903387"/>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150000"/>
              </a:lnSpc>
              <a:buFont typeface="Courier New" panose="02070309020205020404" pitchFamily="49" charset="0"/>
              <a:buChar char="o"/>
            </a:pPr>
            <a:endParaRPr lang="en-IN" sz="16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6879615-7990-821D-EEC0-5B890DEDE4A6}"/>
              </a:ext>
            </a:extLst>
          </p:cNvPr>
          <p:cNvSpPr txBox="1"/>
          <p:nvPr/>
        </p:nvSpPr>
        <p:spPr>
          <a:xfrm>
            <a:off x="1171575" y="753035"/>
            <a:ext cx="6520143" cy="369332"/>
          </a:xfrm>
          <a:prstGeom prst="rect">
            <a:avLst/>
          </a:prstGeom>
          <a:noFill/>
        </p:spPr>
        <p:txBody>
          <a:bodyPr wrap="square" rtlCol="0">
            <a:spAutoFit/>
          </a:bodyPr>
          <a:lstStyle/>
          <a:p>
            <a:pPr algn="l"/>
            <a:r>
              <a:rPr lang="en-US" b="1" dirty="0">
                <a:latin typeface="Times New Roman" panose="02020603050405020304" pitchFamily="18" charset="0"/>
                <a:cs typeface="Times New Roman" panose="02020603050405020304" pitchFamily="18" charset="0"/>
              </a:rPr>
              <a:t>OBJECTIVE OF STUDY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4</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112547" y="1930504"/>
            <a:ext cx="10574628" cy="1569660"/>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To investigate the impact of comorbidities in patients with IBD, on first- line biologic prescribing habits of IBD- specialist healthcare practitioners in the UK.</a:t>
            </a:r>
          </a:p>
        </p:txBody>
      </p:sp>
    </p:spTree>
    <p:extLst>
      <p:ext uri="{BB962C8B-B14F-4D97-AF65-F5344CB8AC3E}">
        <p14:creationId xmlns:p14="http://schemas.microsoft.com/office/powerpoint/2010/main" val="71753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5</a:t>
            </a:fld>
            <a:endParaRPr lang="en-IN"/>
          </a:p>
        </p:txBody>
      </p:sp>
      <p:sp>
        <p:nvSpPr>
          <p:cNvPr id="6" name="Rectangle 5"/>
          <p:cNvSpPr/>
          <p:nvPr/>
        </p:nvSpPr>
        <p:spPr>
          <a:xfrm>
            <a:off x="1473484" y="1145078"/>
            <a:ext cx="3212290"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Study </a:t>
            </a:r>
            <a:r>
              <a:rPr lang="en-US" dirty="0" smtClean="0">
                <a:latin typeface="Times New Roman" panose="02020603050405020304" pitchFamily="18" charset="0"/>
                <a:cs typeface="Times New Roman" panose="02020603050405020304" pitchFamily="18" charset="0"/>
              </a:rPr>
              <a:t>design - </a:t>
            </a:r>
            <a:r>
              <a:rPr lang="en-US" dirty="0"/>
              <a:t>online </a:t>
            </a:r>
            <a:r>
              <a:rPr lang="en-US" dirty="0" smtClean="0"/>
              <a:t>survey</a:t>
            </a:r>
            <a:endParaRPr lang="en-US" dirty="0">
              <a:latin typeface="Times New Roman" panose="02020603050405020304" pitchFamily="18" charset="0"/>
              <a:cs typeface="Times New Roman" panose="02020603050405020304" pitchFamily="18" charset="0"/>
            </a:endParaRPr>
          </a:p>
        </p:txBody>
      </p:sp>
      <p:sp>
        <p:nvSpPr>
          <p:cNvPr id="7" name="Rectangle 6"/>
          <p:cNvSpPr/>
          <p:nvPr/>
        </p:nvSpPr>
        <p:spPr>
          <a:xfrm>
            <a:off x="1473484" y="2059477"/>
            <a:ext cx="3320140"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Study </a:t>
            </a:r>
            <a:r>
              <a:rPr lang="en-US" dirty="0" smtClean="0">
                <a:latin typeface="Times New Roman" panose="02020603050405020304" pitchFamily="18" charset="0"/>
                <a:cs typeface="Times New Roman" panose="02020603050405020304" pitchFamily="18" charset="0"/>
              </a:rPr>
              <a:t>population – 120 patient</a:t>
            </a:r>
            <a:endParaRPr lang="en-US" dirty="0">
              <a:latin typeface="Times New Roman" panose="02020603050405020304" pitchFamily="18" charset="0"/>
              <a:cs typeface="Times New Roman" panose="02020603050405020304" pitchFamily="18" charset="0"/>
            </a:endParaRPr>
          </a:p>
        </p:txBody>
      </p:sp>
      <p:sp>
        <p:nvSpPr>
          <p:cNvPr id="8" name="Rectangle 7"/>
          <p:cNvSpPr/>
          <p:nvPr/>
        </p:nvSpPr>
        <p:spPr>
          <a:xfrm>
            <a:off x="1486308" y="2789210"/>
            <a:ext cx="3248005"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Study </a:t>
            </a:r>
            <a:r>
              <a:rPr lang="en-US" dirty="0" smtClean="0">
                <a:latin typeface="Times New Roman" panose="02020603050405020304" pitchFamily="18" charset="0"/>
                <a:cs typeface="Times New Roman" panose="02020603050405020304" pitchFamily="18" charset="0"/>
              </a:rPr>
              <a:t>period - </a:t>
            </a:r>
            <a:r>
              <a:rPr lang="en-US" dirty="0">
                <a:latin typeface="Times New Roman" panose="02020603050405020304" pitchFamily="18" charset="0"/>
                <a:cs typeface="Times New Roman" panose="02020603050405020304" pitchFamily="18" charset="0"/>
              </a:rPr>
              <a:t>2015 and 2017</a:t>
            </a:r>
            <a:endParaRPr lang="en-US" dirty="0">
              <a:latin typeface="Times New Roman" panose="02020603050405020304" pitchFamily="18" charset="0"/>
              <a:cs typeface="Times New Roman" panose="02020603050405020304" pitchFamily="18" charset="0"/>
            </a:endParaRPr>
          </a:p>
        </p:txBody>
      </p:sp>
      <p:sp>
        <p:nvSpPr>
          <p:cNvPr id="9" name="Rectangle 8"/>
          <p:cNvSpPr/>
          <p:nvPr/>
        </p:nvSpPr>
        <p:spPr>
          <a:xfrm>
            <a:off x="1486308" y="3630701"/>
            <a:ext cx="10411825" cy="923330"/>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INCLUSION </a:t>
            </a:r>
            <a:r>
              <a:rPr lang="en-US" dirty="0" smtClean="0">
                <a:latin typeface="Times New Roman" panose="02020603050405020304" pitchFamily="18" charset="0"/>
                <a:cs typeface="Times New Roman" panose="02020603050405020304" pitchFamily="18" charset="0"/>
              </a:rPr>
              <a:t>CRITERIA - </a:t>
            </a:r>
            <a:r>
              <a:rPr lang="en-US" dirty="0">
                <a:latin typeface="Times New Roman" panose="02020603050405020304" pitchFamily="18" charset="0"/>
                <a:cs typeface="Times New Roman" panose="02020603050405020304" pitchFamily="18" charset="0"/>
              </a:rPr>
              <a:t>Of 2000 members of a market research panel matching the inclusion criteria,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the </a:t>
            </a:r>
            <a:r>
              <a:rPr lang="en-US" dirty="0">
                <a:latin typeface="Times New Roman" panose="02020603050405020304" pitchFamily="18" charset="0"/>
                <a:cs typeface="Times New Roman" panose="02020603050405020304" pitchFamily="18" charset="0"/>
              </a:rPr>
              <a:t>first 100 physicians and 20 nurses to respond to the survey were included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in </a:t>
            </a:r>
            <a:r>
              <a:rPr lang="en-US" dirty="0">
                <a:latin typeface="Times New Roman" panose="02020603050405020304" pitchFamily="18" charset="0"/>
                <a:cs typeface="Times New Roman" panose="02020603050405020304" pitchFamily="18" charset="0"/>
              </a:rPr>
              <a:t>the study. </a:t>
            </a:r>
            <a:endParaRPr lang="en-US" dirty="0">
              <a:latin typeface="Times New Roman" panose="02020603050405020304" pitchFamily="18" charset="0"/>
              <a:cs typeface="Times New Roman" panose="02020603050405020304" pitchFamily="18" charset="0"/>
            </a:endParaRPr>
          </a:p>
        </p:txBody>
      </p:sp>
      <p:sp>
        <p:nvSpPr>
          <p:cNvPr id="10" name="Rectangle 9"/>
          <p:cNvSpPr/>
          <p:nvPr/>
        </p:nvSpPr>
        <p:spPr>
          <a:xfrm>
            <a:off x="1486308" y="4783985"/>
            <a:ext cx="5282280"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EXCLUSION </a:t>
            </a:r>
            <a:r>
              <a:rPr lang="en-US" dirty="0" smtClean="0">
                <a:latin typeface="Times New Roman" panose="02020603050405020304" pitchFamily="18" charset="0"/>
                <a:cs typeface="Times New Roman" panose="02020603050405020304" pitchFamily="18" charset="0"/>
              </a:rPr>
              <a:t>CRITERIA – who do not have IBD . </a:t>
            </a:r>
            <a:endParaRPr lang="en-US" dirty="0">
              <a:latin typeface="Times New Roman" panose="02020603050405020304" pitchFamily="18" charset="0"/>
              <a:cs typeface="Times New Roman" panose="02020603050405020304" pitchFamily="18" charset="0"/>
            </a:endParaRPr>
          </a:p>
        </p:txBody>
      </p:sp>
      <p:sp>
        <p:nvSpPr>
          <p:cNvPr id="11" name="Rectangle 10"/>
          <p:cNvSpPr/>
          <p:nvPr/>
        </p:nvSpPr>
        <p:spPr>
          <a:xfrm>
            <a:off x="1486308" y="383770"/>
            <a:ext cx="3153427" cy="523220"/>
          </a:xfrm>
          <a:prstGeom prst="rect">
            <a:avLst/>
          </a:prstGeom>
        </p:spPr>
        <p:txBody>
          <a:bodyPr wrap="none">
            <a:spAutoFit/>
          </a:bodyPr>
          <a:lstStyle/>
          <a:p>
            <a:r>
              <a:rPr lang="en-US" sz="2800" b="1" dirty="0">
                <a:latin typeface="Times New Roman" panose="02020603050405020304" pitchFamily="18" charset="0"/>
                <a:cs typeface="Times New Roman" panose="02020603050405020304" pitchFamily="18" charset="0"/>
              </a:rPr>
              <a:t>METHODOLOGY</a:t>
            </a:r>
          </a:p>
        </p:txBody>
      </p:sp>
      <p:sp>
        <p:nvSpPr>
          <p:cNvPr id="12" name="Flowchart: Process 11"/>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648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6" name="Rectangle 5"/>
          <p:cNvSpPr/>
          <p:nvPr/>
        </p:nvSpPr>
        <p:spPr>
          <a:xfrm>
            <a:off x="971550" y="543174"/>
            <a:ext cx="10812620"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RESULTS</a:t>
            </a:r>
            <a:endParaRPr lang="en-US" sz="1600" b="1"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5"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1089338" y="879372"/>
            <a:ext cx="5898523" cy="5813176"/>
          </a:xfrm>
          <a:prstGeom prst="rect">
            <a:avLst/>
          </a:prstGeom>
        </p:spPr>
      </p:pic>
      <p:sp>
        <p:nvSpPr>
          <p:cNvPr id="8" name="Rectangle 7"/>
          <p:cNvSpPr/>
          <p:nvPr/>
        </p:nvSpPr>
        <p:spPr>
          <a:xfrm>
            <a:off x="7089617" y="1166776"/>
            <a:ext cx="4849970" cy="3970318"/>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The survey was completed in November 2018 with 120 healthcare practitioners. The majority of nurses saw at least 21 patients per month (55%–60%); </a:t>
            </a:r>
            <a:r>
              <a:rPr lang="en-US" sz="2800" dirty="0" err="1">
                <a:latin typeface="Times New Roman" panose="02020603050405020304" pitchFamily="18" charset="0"/>
                <a:cs typeface="Times New Roman" panose="02020603050405020304" pitchFamily="18" charset="0"/>
              </a:rPr>
              <a:t>physi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cians</a:t>
            </a:r>
            <a:r>
              <a:rPr lang="en-US" sz="2800" dirty="0">
                <a:latin typeface="Times New Roman" panose="02020603050405020304" pitchFamily="18" charset="0"/>
                <a:cs typeface="Times New Roman" panose="02020603050405020304" pitchFamily="18" charset="0"/>
              </a:rPr>
              <a:t> mainly fell into the ‘11–20’ and ‘21 or more’ patients per month categories </a:t>
            </a:r>
          </a:p>
        </p:txBody>
      </p:sp>
    </p:spTree>
    <p:extLst>
      <p:ext uri="{BB962C8B-B14F-4D97-AF65-F5344CB8AC3E}">
        <p14:creationId xmlns:p14="http://schemas.microsoft.com/office/powerpoint/2010/main" val="57235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a:t>
            </a:fld>
            <a:endParaRPr lang="en-IN"/>
          </a:p>
        </p:txBody>
      </p:sp>
      <p:sp>
        <p:nvSpPr>
          <p:cNvPr id="6" name="Flowchart: Process 5"/>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7"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1528762" y="310845"/>
            <a:ext cx="9825038" cy="6063434"/>
          </a:xfrm>
          <a:prstGeom prst="rect">
            <a:avLst/>
          </a:prstGeom>
        </p:spPr>
      </p:pic>
    </p:spTree>
    <p:extLst>
      <p:ext uri="{BB962C8B-B14F-4D97-AF65-F5344CB8AC3E}">
        <p14:creationId xmlns:p14="http://schemas.microsoft.com/office/powerpoint/2010/main" val="1369653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8</a:t>
            </a:fld>
            <a:endParaRPr lang="en-IN"/>
          </a:p>
        </p:txBody>
      </p:sp>
      <p:sp>
        <p:nvSpPr>
          <p:cNvPr id="6" name="Rectangle 5"/>
          <p:cNvSpPr/>
          <p:nvPr/>
        </p:nvSpPr>
        <p:spPr>
          <a:xfrm>
            <a:off x="1129048" y="1666365"/>
            <a:ext cx="10500574" cy="3539430"/>
          </a:xfrm>
          <a:prstGeom prst="rect">
            <a:avLst/>
          </a:prstGeom>
        </p:spPr>
        <p:txBody>
          <a:bodyPr wrap="square">
            <a:spAutoFit/>
          </a:bodyPr>
          <a:lstStyle/>
          <a:p>
            <a:pPr algn="just"/>
            <a:r>
              <a:rPr lang="en-US" sz="3200" dirty="0">
                <a:latin typeface="Times New Roman" panose="02020603050405020304" pitchFamily="18" charset="0"/>
                <a:cs typeface="Times New Roman" panose="02020603050405020304" pitchFamily="18" charset="0"/>
              </a:rPr>
              <a:t>When the 10 comorbidities were introduced into the survey, there was a shift in pattern of practitioners’ prescribing habits for first- line biologics, affecting both UC and CD. A change in preference for </a:t>
            </a:r>
            <a:r>
              <a:rPr lang="en-US" sz="3200" dirty="0" err="1">
                <a:latin typeface="Times New Roman" panose="02020603050405020304" pitchFamily="18" charset="0"/>
                <a:cs typeface="Times New Roman" panose="02020603050405020304" pitchFamily="18" charset="0"/>
              </a:rPr>
              <a:t>vedol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izumab</a:t>
            </a:r>
            <a:r>
              <a:rPr lang="en-US" sz="3200" dirty="0">
                <a:latin typeface="Times New Roman" panose="02020603050405020304" pitchFamily="18" charset="0"/>
                <a:cs typeface="Times New Roman" panose="02020603050405020304" pitchFamily="18" charset="0"/>
              </a:rPr>
              <a:t> was evident, increasing choice by 21%–27% for use across CD and UC in the presence of </a:t>
            </a:r>
            <a:r>
              <a:rPr lang="en-US" sz="3200" dirty="0" err="1">
                <a:latin typeface="Times New Roman" panose="02020603050405020304" pitchFamily="18" charset="0"/>
                <a:cs typeface="Times New Roman" panose="02020603050405020304" pitchFamily="18" charset="0"/>
              </a:rPr>
              <a:t>comor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bidities</a:t>
            </a:r>
            <a:r>
              <a:rPr lang="en-US" sz="3200" dirty="0">
                <a:latin typeface="Times New Roman" panose="02020603050405020304" pitchFamily="18" charset="0"/>
                <a:cs typeface="Times New Roman" panose="02020603050405020304" pitchFamily="18" charset="0"/>
              </a:rPr>
              <a:t>, whereas the preference for infliximab reduced by 9%–14% across CD and UC </a:t>
            </a:r>
          </a:p>
        </p:txBody>
      </p:sp>
    </p:spTree>
    <p:extLst>
      <p:ext uri="{BB962C8B-B14F-4D97-AF65-F5344CB8AC3E}">
        <p14:creationId xmlns:p14="http://schemas.microsoft.com/office/powerpoint/2010/main" val="2828928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9</a:t>
            </a:fld>
            <a:endParaRPr lang="en-IN"/>
          </a:p>
        </p:txBody>
      </p:sp>
      <p:sp>
        <p:nvSpPr>
          <p:cNvPr id="6" name="Flowchart: Process 5"/>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1028700" y="382190"/>
            <a:ext cx="10034252" cy="5976935"/>
          </a:xfrm>
          <a:prstGeom prst="rect">
            <a:avLst/>
          </a:prstGeom>
        </p:spPr>
      </p:pic>
    </p:spTree>
    <p:extLst>
      <p:ext uri="{BB962C8B-B14F-4D97-AF65-F5344CB8AC3E}">
        <p14:creationId xmlns:p14="http://schemas.microsoft.com/office/powerpoint/2010/main" val="4292889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10</a:t>
            </a:fld>
            <a:endParaRPr lang="en-IN"/>
          </a:p>
        </p:txBody>
      </p:sp>
      <p:sp>
        <p:nvSpPr>
          <p:cNvPr id="6" name="Rectangle 5"/>
          <p:cNvSpPr/>
          <p:nvPr/>
        </p:nvSpPr>
        <p:spPr>
          <a:xfrm>
            <a:off x="1244957" y="1421460"/>
            <a:ext cx="10307391" cy="3970318"/>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In UC, </a:t>
            </a:r>
            <a:r>
              <a:rPr lang="en-US" sz="2800" dirty="0" err="1">
                <a:latin typeface="Times New Roman" panose="02020603050405020304" pitchFamily="18" charset="0"/>
                <a:cs typeface="Times New Roman" panose="02020603050405020304" pitchFamily="18" charset="0"/>
              </a:rPr>
              <a:t>vedolizumab</a:t>
            </a:r>
            <a:r>
              <a:rPr lang="en-US" sz="2800" dirty="0">
                <a:latin typeface="Times New Roman" panose="02020603050405020304" pitchFamily="18" charset="0"/>
                <a:cs typeface="Times New Roman" panose="02020603050405020304" pitchFamily="18" charset="0"/>
              </a:rPr>
              <a:t> was the foremost preferred first- line biologic treatment choice for 6 of the 10 comorbidities investigated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Infliximab was </a:t>
            </a:r>
            <a:r>
              <a:rPr lang="en-US" sz="2800" dirty="0" err="1">
                <a:latin typeface="Times New Roman" panose="02020603050405020304" pitchFamily="18" charset="0"/>
                <a:cs typeface="Times New Roman" panose="02020603050405020304" pitchFamily="18" charset="0"/>
              </a:rPr>
              <a:t>favoured</a:t>
            </a:r>
            <a:r>
              <a:rPr lang="en-US" sz="2800" dirty="0">
                <a:latin typeface="Times New Roman" panose="02020603050405020304" pitchFamily="18" charset="0"/>
                <a:cs typeface="Times New Roman" panose="02020603050405020304" pitchFamily="18" charset="0"/>
              </a:rPr>
              <a:t> for the remaining four comorbidities in UC; most pronounced for </a:t>
            </a:r>
            <a:r>
              <a:rPr lang="en-US" sz="2800" dirty="0" err="1">
                <a:latin typeface="Times New Roman" panose="02020603050405020304" pitchFamily="18" charset="0"/>
                <a:cs typeface="Times New Roman" panose="02020603050405020304" pitchFamily="18" charset="0"/>
              </a:rPr>
              <a:t>arthropathy</a:t>
            </a:r>
            <a:r>
              <a:rPr lang="en-US" sz="2800" dirty="0">
                <a:latin typeface="Times New Roman" panose="02020603050405020304" pitchFamily="18" charset="0"/>
                <a:cs typeface="Times New Roman" panose="02020603050405020304" pitchFamily="18" charset="0"/>
              </a:rPr>
              <a:t> (up to 52%)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 CD, the prescribers' preference for infliximab compared with </a:t>
            </a:r>
            <a:r>
              <a:rPr lang="en-US" sz="2800" dirty="0" err="1">
                <a:latin typeface="Times New Roman" panose="02020603050405020304" pitchFamily="18" charset="0"/>
                <a:cs typeface="Times New Roman" panose="02020603050405020304" pitchFamily="18" charset="0"/>
              </a:rPr>
              <a:t>vedolizumab</a:t>
            </a:r>
            <a:r>
              <a:rPr lang="en-US" sz="2800" dirty="0">
                <a:latin typeface="Times New Roman" panose="02020603050405020304" pitchFamily="18" charset="0"/>
                <a:cs typeface="Times New Roman" panose="02020603050405020304" pitchFamily="18" charset="0"/>
              </a:rPr>
              <a:t> as a first- line biologic with each as first preference for five </a:t>
            </a:r>
            <a:r>
              <a:rPr lang="en-US" sz="2800" dirty="0" err="1">
                <a:latin typeface="Times New Roman" panose="02020603050405020304" pitchFamily="18" charset="0"/>
                <a:cs typeface="Times New Roman" panose="02020603050405020304" pitchFamily="18" charset="0"/>
              </a:rPr>
              <a:t>comor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bidities</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 UC and CD, </a:t>
            </a:r>
            <a:r>
              <a:rPr lang="en-US" sz="2800" dirty="0" err="1">
                <a:latin typeface="Times New Roman" panose="02020603050405020304" pitchFamily="18" charset="0"/>
                <a:cs typeface="Times New Roman" panose="02020603050405020304" pitchFamily="18" charset="0"/>
              </a:rPr>
              <a:t>vedolizumab</a:t>
            </a:r>
            <a:r>
              <a:rPr lang="en-US" sz="2800" dirty="0">
                <a:latin typeface="Times New Roman" panose="02020603050405020304" pitchFamily="18" charset="0"/>
                <a:cs typeface="Times New Roman" panose="02020603050405020304" pitchFamily="18" charset="0"/>
              </a:rPr>
              <a:t> was the first- line biologic treatment choice for the comorbidities including chronic/recurring infection, elderly, </a:t>
            </a:r>
            <a:r>
              <a:rPr lang="en-US" sz="2800" dirty="0" err="1">
                <a:latin typeface="Times New Roman" panose="02020603050405020304" pitchFamily="18" charset="0"/>
                <a:cs typeface="Times New Roman" panose="02020603050405020304" pitchFamily="18" charset="0"/>
              </a:rPr>
              <a:t>malig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nancy</a:t>
            </a:r>
            <a:r>
              <a:rPr lang="en-US" sz="2800" dirty="0">
                <a:latin typeface="Times New Roman" panose="02020603050405020304" pitchFamily="18" charset="0"/>
                <a:cs typeface="Times New Roman" panose="02020603050405020304" pitchFamily="18" charset="0"/>
              </a:rPr>
              <a:t> and demyelinating </a:t>
            </a:r>
            <a:r>
              <a:rPr lang="en-US" sz="2800" dirty="0" smtClean="0">
                <a:latin typeface="Times New Roman" panose="02020603050405020304" pitchFamily="18" charset="0"/>
                <a:cs typeface="Times New Roman" panose="02020603050405020304" pitchFamily="18" charset="0"/>
              </a:rPr>
              <a:t>disease.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4549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3"/>
          <p:cNvSpPr/>
          <p:nvPr/>
        </p:nvSpPr>
        <p:spPr>
          <a:xfrm>
            <a:off x="971549" y="464635"/>
            <a:ext cx="10928529"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DISCUSSION</a:t>
            </a:r>
            <a:endParaRPr lang="en-US" sz="1600" b="1"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03972" y="1238124"/>
            <a:ext cx="10463682" cy="5016758"/>
          </a:xfrm>
          <a:prstGeom prst="rect">
            <a:avLst/>
          </a:prstGeom>
          <a:noFill/>
        </p:spPr>
        <p:txBody>
          <a:bodyPr wrap="square" rtlCol="0">
            <a:spAutoFit/>
          </a:bodyPr>
          <a:lstStyle/>
          <a:p>
            <a:pPr algn="just"/>
            <a:r>
              <a:rPr lang="en-US" sz="2000" dirty="0">
                <a:latin typeface="Times New Roman" panose="02020603050405020304" pitchFamily="18" charset="0"/>
                <a:cs typeface="Times New Roman" panose="02020603050405020304" pitchFamily="18" charset="0"/>
              </a:rPr>
              <a:t>In the absence of comorbidities, treatment with </a:t>
            </a:r>
            <a:r>
              <a:rPr lang="en-US" sz="2000" dirty="0" err="1">
                <a:latin typeface="Times New Roman" panose="02020603050405020304" pitchFamily="18" charset="0"/>
                <a:cs typeface="Times New Roman" panose="02020603050405020304" pitchFamily="18" charset="0"/>
              </a:rPr>
              <a:t>inflix</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imab</a:t>
            </a:r>
            <a:r>
              <a:rPr lang="en-US" sz="2000" dirty="0">
                <a:latin typeface="Times New Roman" panose="02020603050405020304" pitchFamily="18" charset="0"/>
                <a:cs typeface="Times New Roman" panose="02020603050405020304" pitchFamily="18" charset="0"/>
              </a:rPr>
              <a:t> was the preferred first- line biologic, in line with real- world data demonstrating the dominance of anti- TNFs in current prescribing, with an increase in </a:t>
            </a:r>
            <a:r>
              <a:rPr lang="en-US" sz="2000" dirty="0" err="1">
                <a:latin typeface="Times New Roman" panose="02020603050405020304" pitchFamily="18" charset="0"/>
                <a:cs typeface="Times New Roman" panose="02020603050405020304" pitchFamily="18" charset="0"/>
              </a:rPr>
              <a:t>vedol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izumab</a:t>
            </a:r>
            <a:r>
              <a:rPr lang="en-US" sz="2000" dirty="0">
                <a:latin typeface="Times New Roman" panose="02020603050405020304" pitchFamily="18" charset="0"/>
                <a:cs typeface="Times New Roman" panose="02020603050405020304" pitchFamily="18" charset="0"/>
              </a:rPr>
              <a:t> use between 2015 and 2017</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Adalimumab</a:t>
            </a:r>
            <a:r>
              <a:rPr lang="en-US" sz="2000" dirty="0">
                <a:latin typeface="Times New Roman" panose="02020603050405020304" pitchFamily="18" charset="0"/>
                <a:cs typeface="Times New Roman" panose="02020603050405020304" pitchFamily="18" charset="0"/>
              </a:rPr>
              <a:t> was the second- choice biologic, whereas the recent European Crohn's and Colitis </a:t>
            </a:r>
            <a:r>
              <a:rPr lang="en-US" sz="2000" dirty="0" err="1">
                <a:latin typeface="Times New Roman" panose="02020603050405020304" pitchFamily="18" charset="0"/>
                <a:cs typeface="Times New Roman" panose="02020603050405020304" pitchFamily="18" charset="0"/>
              </a:rPr>
              <a:t>Organisation</a:t>
            </a:r>
            <a:r>
              <a:rPr lang="en-US" sz="2000" dirty="0">
                <a:latin typeface="Times New Roman" panose="02020603050405020304" pitchFamily="18" charset="0"/>
                <a:cs typeface="Times New Roman" panose="02020603050405020304" pitchFamily="18" charset="0"/>
              </a:rPr>
              <a:t> (ECCO) guidelines recommend ‘</a:t>
            </a:r>
            <a:r>
              <a:rPr lang="en-US" sz="2000" dirty="0" err="1">
                <a:latin typeface="Times New Roman" panose="02020603050405020304" pitchFamily="18" charset="0"/>
                <a:cs typeface="Times New Roman" panose="02020603050405020304" pitchFamily="18" charset="0"/>
              </a:rPr>
              <a:t>vedolizumab</a:t>
            </a:r>
            <a:r>
              <a:rPr lang="en-US" sz="2000" dirty="0">
                <a:latin typeface="Times New Roman" panose="02020603050405020304" pitchFamily="18" charset="0"/>
                <a:cs typeface="Times New Roman" panose="02020603050405020304" pitchFamily="18" charset="0"/>
              </a:rPr>
              <a:t> rather than </a:t>
            </a:r>
            <a:r>
              <a:rPr lang="en-US" sz="2000" dirty="0" err="1">
                <a:latin typeface="Times New Roman" panose="02020603050405020304" pitchFamily="18" charset="0"/>
                <a:cs typeface="Times New Roman" panose="02020603050405020304" pitchFamily="18" charset="0"/>
              </a:rPr>
              <a:t>adali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mumab</a:t>
            </a:r>
            <a:r>
              <a:rPr lang="en-US" sz="2000" dirty="0">
                <a:latin typeface="Times New Roman" panose="02020603050405020304" pitchFamily="18" charset="0"/>
                <a:cs typeface="Times New Roman" panose="02020603050405020304" pitchFamily="18" charset="0"/>
              </a:rPr>
              <a:t> for the induction and maintenance of remission in patients with moderately- to- severely active ulcer </a:t>
            </a:r>
            <a:r>
              <a:rPr lang="en-US" sz="2000" dirty="0" err="1">
                <a:latin typeface="Times New Roman" panose="02020603050405020304" pitchFamily="18" charset="0"/>
                <a:cs typeface="Times New Roman" panose="02020603050405020304" pitchFamily="18" charset="0"/>
              </a:rPr>
              <a:t>ative</a:t>
            </a:r>
            <a:r>
              <a:rPr lang="en-US" sz="2000" dirty="0">
                <a:latin typeface="Times New Roman" panose="02020603050405020304" pitchFamily="18" charset="0"/>
                <a:cs typeface="Times New Roman" panose="02020603050405020304" pitchFamily="18" charset="0"/>
              </a:rPr>
              <a:t> colitis’ and, therefore, prescribing may change in </a:t>
            </a:r>
            <a:r>
              <a:rPr lang="en-US" sz="2000" dirty="0" err="1">
                <a:latin typeface="Times New Roman" panose="02020603050405020304" pitchFamily="18" charset="0"/>
                <a:cs typeface="Times New Roman" panose="02020603050405020304" pitchFamily="18" charset="0"/>
              </a:rPr>
              <a:t>favour</a:t>
            </a:r>
            <a:r>
              <a:rPr lang="en-US" sz="2000" dirty="0">
                <a:latin typeface="Times New Roman" panose="02020603050405020304" pitchFamily="18" charset="0"/>
                <a:cs typeface="Times New Roman" panose="02020603050405020304" pitchFamily="18" charset="0"/>
              </a:rPr>
              <a:t> of </a:t>
            </a:r>
            <a:r>
              <a:rPr lang="en-US" sz="2000" dirty="0" err="1">
                <a:latin typeface="Times New Roman" panose="02020603050405020304" pitchFamily="18" charset="0"/>
                <a:cs typeface="Times New Roman" panose="02020603050405020304" pitchFamily="18" charset="0"/>
              </a:rPr>
              <a:t>vedolizumab</a:t>
            </a:r>
            <a:r>
              <a:rPr lang="en-US" sz="2000" dirty="0">
                <a:latin typeface="Times New Roman" panose="02020603050405020304" pitchFamily="18" charset="0"/>
                <a:cs typeface="Times New Roman" panose="02020603050405020304" pitchFamily="18" charset="0"/>
              </a:rPr>
              <a:t> in </a:t>
            </a:r>
            <a:r>
              <a:rPr lang="en-US" sz="2000" dirty="0" smtClean="0">
                <a:latin typeface="Times New Roman" panose="02020603050405020304" pitchFamily="18" charset="0"/>
                <a:cs typeface="Times New Roman" panose="02020603050405020304" pitchFamily="18" charset="0"/>
              </a:rPr>
              <a:t>future. </a:t>
            </a:r>
            <a:r>
              <a:rPr lang="en-US" sz="2000" dirty="0">
                <a:latin typeface="Times New Roman" panose="02020603050405020304" pitchFamily="18" charset="0"/>
                <a:cs typeface="Times New Roman" panose="02020603050405020304" pitchFamily="18" charset="0"/>
              </a:rPr>
              <a:t>When surveyed about prescribing choices in patients presenting with a comorbidity, we observed that clinicians adapt their prescribing. It is notable that </a:t>
            </a:r>
            <a:r>
              <a:rPr lang="en-US" sz="2000" dirty="0" err="1">
                <a:latin typeface="Times New Roman" panose="02020603050405020304" pitchFamily="18" charset="0"/>
                <a:cs typeface="Times New Roman" panose="02020603050405020304" pitchFamily="18" charset="0"/>
              </a:rPr>
              <a:t>ustekinumab</a:t>
            </a:r>
            <a:r>
              <a:rPr lang="en-US" sz="2000" dirty="0">
                <a:latin typeface="Times New Roman" panose="02020603050405020304" pitchFamily="18" charset="0"/>
                <a:cs typeface="Times New Roman" panose="02020603050405020304" pitchFamily="18" charset="0"/>
              </a:rPr>
              <a:t> preference overall is relatively low likely reflecting its relative recent licensing at the time of the survey, limited availability of data and practitioner’s comfort with pre- existing prescribing habits for patients with CD. However, data from the Psoriasis Longitudinal Assessment and Registry has identified no increased risk of malignancy, major adverse cardiovascular events, serious </a:t>
            </a:r>
            <a:r>
              <a:rPr lang="en-US" sz="2000" dirty="0" err="1">
                <a:latin typeface="Times New Roman" panose="02020603050405020304" pitchFamily="18" charset="0"/>
                <a:cs typeface="Times New Roman" panose="02020603050405020304" pitchFamily="18" charset="0"/>
              </a:rPr>
              <a:t>infec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tion</a:t>
            </a:r>
            <a:r>
              <a:rPr lang="en-US" sz="2000" dirty="0">
                <a:latin typeface="Times New Roman" panose="02020603050405020304" pitchFamily="18" charset="0"/>
                <a:cs typeface="Times New Roman" panose="02020603050405020304" pitchFamily="18" charset="0"/>
              </a:rPr>
              <a:t> or mortality with </a:t>
            </a:r>
            <a:r>
              <a:rPr lang="en-US" sz="2000" dirty="0" err="1">
                <a:latin typeface="Times New Roman" panose="02020603050405020304" pitchFamily="18" charset="0"/>
                <a:cs typeface="Times New Roman" panose="02020603050405020304" pitchFamily="18" charset="0"/>
              </a:rPr>
              <a:t>ustekinumab</a:t>
            </a:r>
            <a:r>
              <a:rPr lang="en-US" sz="2000" dirty="0">
                <a:latin typeface="Times New Roman" panose="02020603050405020304" pitchFamily="18" charset="0"/>
                <a:cs typeface="Times New Roman" panose="02020603050405020304" pitchFamily="18" charset="0"/>
              </a:rPr>
              <a:t>, suggesting that this option may also have a </a:t>
            </a:r>
            <a:r>
              <a:rPr lang="en-US" sz="2000" dirty="0" err="1">
                <a:latin typeface="Times New Roman" panose="02020603050405020304" pitchFamily="18" charset="0"/>
                <a:cs typeface="Times New Roman" panose="02020603050405020304" pitchFamily="18" charset="0"/>
              </a:rPr>
              <a:t>favourable</a:t>
            </a:r>
            <a:r>
              <a:rPr lang="en-US" sz="2000" dirty="0">
                <a:latin typeface="Times New Roman" panose="02020603050405020304" pitchFamily="18" charset="0"/>
                <a:cs typeface="Times New Roman" panose="02020603050405020304" pitchFamily="18" charset="0"/>
              </a:rPr>
              <a:t> safety profile in patients with IBD, although the dose of </a:t>
            </a:r>
            <a:r>
              <a:rPr lang="en-US" sz="2000" dirty="0" err="1">
                <a:latin typeface="Times New Roman" panose="02020603050405020304" pitchFamily="18" charset="0"/>
                <a:cs typeface="Times New Roman" panose="02020603050405020304" pitchFamily="18" charset="0"/>
              </a:rPr>
              <a:t>usteki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numab</a:t>
            </a:r>
            <a:r>
              <a:rPr lang="en-US" sz="2000" dirty="0">
                <a:latin typeface="Times New Roman" panose="02020603050405020304" pitchFamily="18" charset="0"/>
                <a:cs typeface="Times New Roman" panose="02020603050405020304" pitchFamily="18" charset="0"/>
              </a:rPr>
              <a:t> used for psoriasis is typically lower than for IBD. Furthermore, since the survey was conducted, findings from the SEAVUE study have added to the overall body of knowledge for </a:t>
            </a:r>
            <a:r>
              <a:rPr lang="en-US" sz="2000" dirty="0" err="1">
                <a:latin typeface="Times New Roman" panose="02020603050405020304" pitchFamily="18" charset="0"/>
                <a:cs typeface="Times New Roman" panose="02020603050405020304" pitchFamily="18" charset="0"/>
              </a:rPr>
              <a:t>ustekinumab</a:t>
            </a:r>
            <a:r>
              <a:rPr lang="en-US" sz="2000" dirty="0">
                <a:latin typeface="Times New Roman" panose="02020603050405020304" pitchFamily="18" charset="0"/>
                <a:cs typeface="Times New Roman" panose="02020603050405020304" pitchFamily="18" charset="0"/>
              </a:rPr>
              <a:t> in </a:t>
            </a:r>
            <a:r>
              <a:rPr lang="en-US" sz="2000" dirty="0" smtClean="0">
                <a:latin typeface="Times New Roman" panose="02020603050405020304" pitchFamily="18" charset="0"/>
                <a:cs typeface="Times New Roman" panose="02020603050405020304" pitchFamily="18" charset="0"/>
              </a:rPr>
              <a:t>IBD.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2591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713973" y="86185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971550" y="523304"/>
            <a:ext cx="8030782"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CONCLUSION</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13218" y="1886972"/>
            <a:ext cx="10382250" cy="2677656"/>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Clinicians adapt their biologic prescribing habits in patients with IBD with comorbidities, considering known contraindications and precautions. A preference for </a:t>
            </a:r>
            <a:r>
              <a:rPr lang="en-US" sz="2800" dirty="0" err="1">
                <a:latin typeface="Times New Roman" panose="02020603050405020304" pitchFamily="18" charset="0"/>
                <a:cs typeface="Times New Roman" panose="02020603050405020304" pitchFamily="18" charset="0"/>
              </a:rPr>
              <a:t>vedolizumab</a:t>
            </a:r>
            <a:r>
              <a:rPr lang="en-US" sz="2800" dirty="0">
                <a:latin typeface="Times New Roman" panose="02020603050405020304" pitchFamily="18" charset="0"/>
                <a:cs typeface="Times New Roman" panose="02020603050405020304" pitchFamily="18" charset="0"/>
              </a:rPr>
              <a:t> is evident in many cases, anti- TNFs are prescribed despite known risks. It is important that continual re- evaluation of the IBD treatment landscape is undertaken by HCPs, in alignment with recommendations in published guidelines.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4260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AF324B62-A799-D140-227A-EF164EE2E1C4}"/>
              </a:ext>
            </a:extLst>
          </p:cNvPr>
          <p:cNvSpPr txBox="1"/>
          <p:nvPr/>
        </p:nvSpPr>
        <p:spPr>
          <a:xfrm>
            <a:off x="971550" y="555812"/>
            <a:ext cx="3609415" cy="369332"/>
          </a:xfrm>
          <a:prstGeom prst="rect">
            <a:avLst/>
          </a:prstGeom>
          <a:noFill/>
        </p:spPr>
        <p:txBody>
          <a:bodyPr wrap="square" rtlCol="0">
            <a:spAutoFit/>
          </a:bodyPr>
          <a:lstStyle/>
          <a:p>
            <a:pPr algn="l"/>
            <a:r>
              <a:rPr lang="en-US" b="1" dirty="0" smtClean="0">
                <a:latin typeface="Times New Roman" panose="02020603050405020304" pitchFamily="18" charset="0"/>
                <a:cs typeface="Times New Roman" panose="02020603050405020304" pitchFamily="18" charset="0"/>
              </a:rPr>
              <a:t>REFERENCE</a:t>
            </a:r>
            <a:endParaRPr lang="en-US" b="1"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13</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37881" y="1534105"/>
            <a:ext cx="11513713" cy="4401205"/>
          </a:xfrm>
          <a:prstGeom prst="rect">
            <a:avLst/>
          </a:prstGeom>
          <a:noFill/>
        </p:spPr>
        <p:txBody>
          <a:bodyPr wrap="square" rtlCol="0">
            <a:spAutoFit/>
          </a:bodyPr>
          <a:lstStyle/>
          <a:p>
            <a:pPr marL="342900" indent="-342900">
              <a:buFont typeface="+mj-lt"/>
              <a:buAutoNum type="arabicPeriod"/>
            </a:pPr>
            <a:r>
              <a:rPr lang="en-US" sz="2000" dirty="0" smtClean="0">
                <a:latin typeface="Times New Roman" panose="02020603050405020304" pitchFamily="18" charset="0"/>
                <a:cs typeface="Times New Roman" panose="02020603050405020304" pitchFamily="18" charset="0"/>
              </a:rPr>
              <a:t>Lamb </a:t>
            </a:r>
            <a:r>
              <a:rPr lang="en-US" sz="2000" dirty="0">
                <a:latin typeface="Times New Roman" panose="02020603050405020304" pitchFamily="18" charset="0"/>
                <a:cs typeface="Times New Roman" panose="02020603050405020304" pitchFamily="18" charset="0"/>
              </a:rPr>
              <a:t>CA, Kennedy NA, </a:t>
            </a:r>
            <a:r>
              <a:rPr lang="en-US" sz="2000" dirty="0" err="1">
                <a:latin typeface="Times New Roman" panose="02020603050405020304" pitchFamily="18" charset="0"/>
                <a:cs typeface="Times New Roman" panose="02020603050405020304" pitchFamily="18" charset="0"/>
              </a:rPr>
              <a:t>Raine</a:t>
            </a:r>
            <a:r>
              <a:rPr lang="en-US" sz="2000" dirty="0">
                <a:latin typeface="Times New Roman" panose="02020603050405020304" pitchFamily="18" charset="0"/>
                <a:cs typeface="Times New Roman" panose="02020603050405020304" pitchFamily="18" charset="0"/>
              </a:rPr>
              <a:t> T, et al. British Society of gastroenterology consensus guidelines on the management of inflammatory bowel disease in adults. Gut 2019;68:s1–106. </a:t>
            </a:r>
            <a:endParaRPr lang="en-US" sz="20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err="1" smtClean="0">
                <a:latin typeface="Times New Roman" panose="02020603050405020304" pitchFamily="18" charset="0"/>
                <a:cs typeface="Times New Roman" panose="02020603050405020304" pitchFamily="18" charset="0"/>
              </a:rPr>
              <a:t>SmPC</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Infliximab. Available: https://www.medicines.org.uk/ </a:t>
            </a:r>
            <a:r>
              <a:rPr lang="en-US" sz="2000" dirty="0" err="1">
                <a:latin typeface="Times New Roman" panose="02020603050405020304" pitchFamily="18" charset="0"/>
                <a:cs typeface="Times New Roman" panose="02020603050405020304" pitchFamily="18" charset="0"/>
              </a:rPr>
              <a:t>emc</a:t>
            </a:r>
            <a:r>
              <a:rPr lang="en-US" sz="2000" dirty="0">
                <a:latin typeface="Times New Roman" panose="02020603050405020304" pitchFamily="18" charset="0"/>
                <a:cs typeface="Times New Roman" panose="02020603050405020304" pitchFamily="18" charset="0"/>
              </a:rPr>
              <a:t>/product/3831/</a:t>
            </a:r>
            <a:r>
              <a:rPr lang="en-US" sz="2000" dirty="0" err="1">
                <a:latin typeface="Times New Roman" panose="02020603050405020304" pitchFamily="18" charset="0"/>
                <a:cs typeface="Times New Roman" panose="02020603050405020304" pitchFamily="18" charset="0"/>
              </a:rPr>
              <a:t>smpc</a:t>
            </a:r>
            <a:r>
              <a:rPr lang="en-US" sz="2000" dirty="0">
                <a:latin typeface="Times New Roman" panose="02020603050405020304" pitchFamily="18" charset="0"/>
                <a:cs typeface="Times New Roman" panose="02020603050405020304" pitchFamily="18" charset="0"/>
              </a:rPr>
              <a:t> [Accessed June 2019</a:t>
            </a:r>
            <a:r>
              <a:rPr lang="en-US" sz="2000" dirty="0" smtClean="0">
                <a:latin typeface="Times New Roman" panose="02020603050405020304" pitchFamily="18" charset="0"/>
                <a:cs typeface="Times New Roman" panose="02020603050405020304" pitchFamily="18" charset="0"/>
              </a:rPr>
              <a:t>]</a:t>
            </a:r>
          </a:p>
          <a:p>
            <a:pPr marL="342900" indent="-342900">
              <a:buFont typeface="+mj-lt"/>
              <a:buAutoNum type="arabicPeriod"/>
            </a:pPr>
            <a:r>
              <a:rPr lang="en-US" sz="2000" dirty="0" err="1" smtClean="0">
                <a:latin typeface="Times New Roman" panose="02020603050405020304" pitchFamily="18" charset="0"/>
                <a:cs typeface="Times New Roman" panose="02020603050405020304" pitchFamily="18" charset="0"/>
              </a:rPr>
              <a:t>SmPC</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Infliximab. Available: https://www.medicines.org.uk/ </a:t>
            </a:r>
            <a:r>
              <a:rPr lang="en-US" sz="2000" dirty="0" err="1">
                <a:latin typeface="Times New Roman" panose="02020603050405020304" pitchFamily="18" charset="0"/>
                <a:cs typeface="Times New Roman" panose="02020603050405020304" pitchFamily="18" charset="0"/>
              </a:rPr>
              <a:t>emc</a:t>
            </a:r>
            <a:r>
              <a:rPr lang="en-US" sz="2000" dirty="0">
                <a:latin typeface="Times New Roman" panose="02020603050405020304" pitchFamily="18" charset="0"/>
                <a:cs typeface="Times New Roman" panose="02020603050405020304" pitchFamily="18" charset="0"/>
              </a:rPr>
              <a:t>/product/2150/</a:t>
            </a:r>
            <a:r>
              <a:rPr lang="en-US" sz="2000" dirty="0" err="1">
                <a:latin typeface="Times New Roman" panose="02020603050405020304" pitchFamily="18" charset="0"/>
                <a:cs typeface="Times New Roman" panose="02020603050405020304" pitchFamily="18" charset="0"/>
              </a:rPr>
              <a:t>smpc</a:t>
            </a:r>
            <a:r>
              <a:rPr lang="en-US" sz="2000" dirty="0">
                <a:latin typeface="Times New Roman" panose="02020603050405020304" pitchFamily="18" charset="0"/>
                <a:cs typeface="Times New Roman" panose="02020603050405020304" pitchFamily="18" charset="0"/>
              </a:rPr>
              <a:t> [Accessed June 2019]. </a:t>
            </a:r>
            <a:endParaRPr lang="en-US" sz="20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err="1" smtClean="0">
                <a:latin typeface="Times New Roman" panose="02020603050405020304" pitchFamily="18" charset="0"/>
                <a:cs typeface="Times New Roman" panose="02020603050405020304" pitchFamily="18" charset="0"/>
              </a:rPr>
              <a:t>SmPC</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Infliximab. Available: https://www.medicines.org.uk/ </a:t>
            </a:r>
            <a:r>
              <a:rPr lang="en-US" sz="2000" dirty="0" err="1">
                <a:latin typeface="Times New Roman" panose="02020603050405020304" pitchFamily="18" charset="0"/>
                <a:cs typeface="Times New Roman" panose="02020603050405020304" pitchFamily="18" charset="0"/>
              </a:rPr>
              <a:t>emc</a:t>
            </a:r>
            <a:r>
              <a:rPr lang="en-US" sz="2000" dirty="0">
                <a:latin typeface="Times New Roman" panose="02020603050405020304" pitchFamily="18" charset="0"/>
                <a:cs typeface="Times New Roman" panose="02020603050405020304" pitchFamily="18" charset="0"/>
              </a:rPr>
              <a:t>/product/5707/</a:t>
            </a:r>
            <a:r>
              <a:rPr lang="en-US" sz="2000" dirty="0" err="1">
                <a:latin typeface="Times New Roman" panose="02020603050405020304" pitchFamily="18" charset="0"/>
                <a:cs typeface="Times New Roman" panose="02020603050405020304" pitchFamily="18" charset="0"/>
              </a:rPr>
              <a:t>smpc</a:t>
            </a:r>
            <a:r>
              <a:rPr lang="en-US" sz="2000" dirty="0">
                <a:latin typeface="Times New Roman" panose="02020603050405020304" pitchFamily="18" charset="0"/>
                <a:cs typeface="Times New Roman" panose="02020603050405020304" pitchFamily="18" charset="0"/>
              </a:rPr>
              <a:t> [Accessed June 2019]. </a:t>
            </a:r>
            <a:endParaRPr lang="en-US" sz="20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smtClean="0">
                <a:latin typeface="Times New Roman" panose="02020603050405020304" pitchFamily="18" charset="0"/>
                <a:cs typeface="Times New Roman" panose="02020603050405020304" pitchFamily="18" charset="0"/>
              </a:rPr>
              <a:t>Cohn </a:t>
            </a:r>
            <a:r>
              <a:rPr lang="en-US" sz="2000" dirty="0">
                <a:latin typeface="Times New Roman" panose="02020603050405020304" pitchFamily="18" charset="0"/>
                <a:cs typeface="Times New Roman" panose="02020603050405020304" pitchFamily="18" charset="0"/>
              </a:rPr>
              <a:t>HM, Dave M, Loftus EV. Understanding the cautions and contraindications of </a:t>
            </a:r>
            <a:r>
              <a:rPr lang="en-US" sz="2000" dirty="0" err="1">
                <a:latin typeface="Times New Roman" panose="02020603050405020304" pitchFamily="18" charset="0"/>
                <a:cs typeface="Times New Roman" panose="02020603050405020304" pitchFamily="18" charset="0"/>
              </a:rPr>
              <a:t>immunomodulator</a:t>
            </a:r>
            <a:r>
              <a:rPr lang="en-US" sz="2000" dirty="0">
                <a:latin typeface="Times New Roman" panose="02020603050405020304" pitchFamily="18" charset="0"/>
                <a:cs typeface="Times New Roman" panose="02020603050405020304" pitchFamily="18" charset="0"/>
              </a:rPr>
              <a:t> and biologic therapies for use in inflammatory bowel disease. </a:t>
            </a:r>
            <a:r>
              <a:rPr lang="en-US" sz="2000" dirty="0" err="1">
                <a:latin typeface="Times New Roman" panose="02020603050405020304" pitchFamily="18" charset="0"/>
                <a:cs typeface="Times New Roman" panose="02020603050405020304" pitchFamily="18" charset="0"/>
              </a:rPr>
              <a:t>Inflamm</a:t>
            </a:r>
            <a:r>
              <a:rPr lang="en-US" sz="2000" dirty="0">
                <a:latin typeface="Times New Roman" panose="02020603050405020304" pitchFamily="18" charset="0"/>
                <a:cs typeface="Times New Roman" panose="02020603050405020304" pitchFamily="18" charset="0"/>
              </a:rPr>
              <a:t> Bowel Dis 2017;23:1301–15. </a:t>
            </a:r>
            <a:endParaRPr lang="en-US" sz="20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err="1" smtClean="0">
                <a:latin typeface="Times New Roman" panose="02020603050405020304" pitchFamily="18" charset="0"/>
                <a:cs typeface="Times New Roman" panose="02020603050405020304" pitchFamily="18" charset="0"/>
              </a:rPr>
              <a:t>Lopetuso</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 </a:t>
            </a:r>
            <a:r>
              <a:rPr lang="en-US" sz="2000" dirty="0" err="1">
                <a:latin typeface="Times New Roman" panose="02020603050405020304" pitchFamily="18" charset="0"/>
                <a:cs typeface="Times New Roman" panose="02020603050405020304" pitchFamily="18" charset="0"/>
              </a:rPr>
              <a:t>Gerardi</a:t>
            </a:r>
            <a:r>
              <a:rPr lang="en-US" sz="2000" dirty="0">
                <a:latin typeface="Times New Roman" panose="02020603050405020304" pitchFamily="18" charset="0"/>
                <a:cs typeface="Times New Roman" panose="02020603050405020304" pitchFamily="18" charset="0"/>
              </a:rPr>
              <a:t> V, Papa V, et al. Can we predict the efficacy of anti- TNF-</a:t>
            </a:r>
            <a:r>
              <a:rPr lang="el-GR" sz="2000" dirty="0">
                <a:latin typeface="Times New Roman" panose="02020603050405020304" pitchFamily="18" charset="0"/>
                <a:cs typeface="Times New Roman" panose="02020603050405020304" pitchFamily="18" charset="0"/>
              </a:rPr>
              <a:t>α </a:t>
            </a:r>
            <a:r>
              <a:rPr lang="en-US" sz="2000" dirty="0">
                <a:latin typeface="Times New Roman" panose="02020603050405020304" pitchFamily="18" charset="0"/>
                <a:cs typeface="Times New Roman" panose="02020603050405020304" pitchFamily="18" charset="0"/>
              </a:rPr>
              <a:t>agents? </a:t>
            </a:r>
            <a:r>
              <a:rPr lang="en-US" sz="2000" dirty="0" err="1">
                <a:latin typeface="Times New Roman" panose="02020603050405020304" pitchFamily="18" charset="0"/>
                <a:cs typeface="Times New Roman" panose="02020603050405020304" pitchFamily="18" charset="0"/>
              </a:rPr>
              <a:t>Int</a:t>
            </a:r>
            <a:r>
              <a:rPr lang="en-US" sz="2000" dirty="0">
                <a:latin typeface="Times New Roman" panose="02020603050405020304" pitchFamily="18" charset="0"/>
                <a:cs typeface="Times New Roman" panose="02020603050405020304" pitchFamily="18" charset="0"/>
              </a:rPr>
              <a:t> J </a:t>
            </a:r>
            <a:r>
              <a:rPr lang="en-US" sz="2000" dirty="0" err="1">
                <a:latin typeface="Times New Roman" panose="02020603050405020304" pitchFamily="18" charset="0"/>
                <a:cs typeface="Times New Roman" panose="02020603050405020304" pitchFamily="18" charset="0"/>
              </a:rPr>
              <a:t>Mol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Sci</a:t>
            </a:r>
            <a:r>
              <a:rPr lang="en-US" sz="2000" dirty="0">
                <a:latin typeface="Times New Roman" panose="02020603050405020304" pitchFamily="18" charset="0"/>
                <a:cs typeface="Times New Roman" panose="02020603050405020304" pitchFamily="18" charset="0"/>
              </a:rPr>
              <a:t> 2017;18:1973 2017. </a:t>
            </a:r>
            <a:endParaRPr lang="en-US" sz="20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err="1" smtClean="0">
                <a:latin typeface="Times New Roman" panose="02020603050405020304" pitchFamily="18" charset="0"/>
                <a:cs typeface="Times New Roman" panose="02020603050405020304" pitchFamily="18" charset="0"/>
              </a:rPr>
              <a:t>Dignass</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 Van </a:t>
            </a:r>
            <a:r>
              <a:rPr lang="en-US" sz="2000" dirty="0" err="1">
                <a:latin typeface="Times New Roman" panose="02020603050405020304" pitchFamily="18" charset="0"/>
                <a:cs typeface="Times New Roman" panose="02020603050405020304" pitchFamily="18" charset="0"/>
              </a:rPr>
              <a:t>Assche</a:t>
            </a:r>
            <a:r>
              <a:rPr lang="en-US" sz="2000" dirty="0">
                <a:latin typeface="Times New Roman" panose="02020603050405020304" pitchFamily="18" charset="0"/>
                <a:cs typeface="Times New Roman" panose="02020603050405020304" pitchFamily="18" charset="0"/>
              </a:rPr>
              <a:t> G, Lindsay JO, et al. The second European evidence- based consensus on the diagnosis and management of Crohn's disease: current management. J </a:t>
            </a:r>
            <a:r>
              <a:rPr lang="en-US" sz="2000" dirty="0" err="1">
                <a:latin typeface="Times New Roman" panose="02020603050405020304" pitchFamily="18" charset="0"/>
                <a:cs typeface="Times New Roman" panose="02020603050405020304" pitchFamily="18" charset="0"/>
              </a:rPr>
              <a:t>Crohns</a:t>
            </a:r>
            <a:r>
              <a:rPr lang="en-US" sz="2000" dirty="0">
                <a:latin typeface="Times New Roman" panose="02020603050405020304" pitchFamily="18" charset="0"/>
                <a:cs typeface="Times New Roman" panose="02020603050405020304" pitchFamily="18" charset="0"/>
              </a:rPr>
              <a:t> Colitis 2010;4:28–62. </a:t>
            </a:r>
            <a:endParaRPr lang="en-US" sz="2000" dirty="0" smtClean="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2000" dirty="0" smtClean="0">
                <a:latin typeface="Times New Roman" panose="02020603050405020304" pitchFamily="18" charset="0"/>
                <a:cs typeface="Times New Roman" panose="02020603050405020304" pitchFamily="18" charset="0"/>
              </a:rPr>
              <a:t>Lemaitre </a:t>
            </a:r>
            <a:r>
              <a:rPr lang="en-US" sz="2000" dirty="0">
                <a:latin typeface="Times New Roman" panose="02020603050405020304" pitchFamily="18" charset="0"/>
                <a:cs typeface="Times New Roman" panose="02020603050405020304" pitchFamily="18" charset="0"/>
              </a:rPr>
              <a:t>M, </a:t>
            </a:r>
            <a:r>
              <a:rPr lang="en-US" sz="2000" dirty="0" err="1">
                <a:latin typeface="Times New Roman" panose="02020603050405020304" pitchFamily="18" charset="0"/>
                <a:cs typeface="Times New Roman" panose="02020603050405020304" pitchFamily="18" charset="0"/>
              </a:rPr>
              <a:t>Kirchgesner</a:t>
            </a:r>
            <a:r>
              <a:rPr lang="en-US" sz="2000" dirty="0">
                <a:latin typeface="Times New Roman" panose="02020603050405020304" pitchFamily="18" charset="0"/>
                <a:cs typeface="Times New Roman" panose="02020603050405020304" pitchFamily="18" charset="0"/>
              </a:rPr>
              <a:t> J, </a:t>
            </a:r>
            <a:r>
              <a:rPr lang="en-US" sz="2000" dirty="0" err="1">
                <a:latin typeface="Times New Roman" panose="02020603050405020304" pitchFamily="18" charset="0"/>
                <a:cs typeface="Times New Roman" panose="02020603050405020304" pitchFamily="18" charset="0"/>
              </a:rPr>
              <a:t>Rudnichi</a:t>
            </a:r>
            <a:r>
              <a:rPr lang="en-US" sz="2000" dirty="0">
                <a:latin typeface="Times New Roman" panose="02020603050405020304" pitchFamily="18" charset="0"/>
                <a:cs typeface="Times New Roman" panose="02020603050405020304" pitchFamily="18" charset="0"/>
              </a:rPr>
              <a:t> A, et al. Association between use of </a:t>
            </a:r>
            <a:r>
              <a:rPr lang="en-US" sz="2000" dirty="0" err="1">
                <a:latin typeface="Times New Roman" panose="02020603050405020304" pitchFamily="18" charset="0"/>
                <a:cs typeface="Times New Roman" panose="02020603050405020304" pitchFamily="18" charset="0"/>
              </a:rPr>
              <a:t>thiopurines</a:t>
            </a:r>
            <a:r>
              <a:rPr lang="en-US" sz="2000" dirty="0">
                <a:latin typeface="Times New Roman" panose="02020603050405020304" pitchFamily="18" charset="0"/>
                <a:cs typeface="Times New Roman" panose="02020603050405020304" pitchFamily="18" charset="0"/>
              </a:rPr>
              <a:t> or tumor necrosis factor antagonists alone or in combination and risk of lymphoma in patients with inflammatory bowel disease. JAMA 2017;318:1679–86.</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177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14</a:t>
            </a:fld>
            <a:endParaRPr lang="en-IN"/>
          </a:p>
        </p:txBody>
      </p:sp>
      <p:sp>
        <p:nvSpPr>
          <p:cNvPr id="7" name="TextBox 6"/>
          <p:cNvSpPr txBox="1"/>
          <p:nvPr/>
        </p:nvSpPr>
        <p:spPr>
          <a:xfrm>
            <a:off x="3339921" y="2743201"/>
            <a:ext cx="5512158" cy="1107996"/>
          </a:xfrm>
          <a:prstGeom prst="rect">
            <a:avLst/>
          </a:prstGeom>
          <a:noFill/>
        </p:spPr>
        <p:txBody>
          <a:bodyPr wrap="square" rtlCol="0">
            <a:spAutoFit/>
          </a:bodyPr>
          <a:lstStyle/>
          <a:p>
            <a:pPr algn="l"/>
            <a:r>
              <a:rPr lang="en-US" sz="6600" b="1" dirty="0" smtClean="0">
                <a:latin typeface="Times New Roman" panose="02020603050405020304" pitchFamily="18" charset="0"/>
                <a:cs typeface="Times New Roman" panose="02020603050405020304" pitchFamily="18" charset="0"/>
              </a:rPr>
              <a:t>THANK YOU </a:t>
            </a:r>
            <a:endParaRPr lang="en-US" sz="6600" b="1" dirty="0">
              <a:latin typeface="Times New Roman" panose="02020603050405020304" pitchFamily="18" charset="0"/>
              <a:cs typeface="Times New Roman" panose="02020603050405020304"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4627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508</TotalTime>
  <Words>1524</Words>
  <Application>Microsoft Office PowerPoint</Application>
  <PresentationFormat>Widescreen</PresentationFormat>
  <Paragraphs>87</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41</cp:revision>
  <dcterms:created xsi:type="dcterms:W3CDTF">2020-07-13T05:58:17Z</dcterms:created>
  <dcterms:modified xsi:type="dcterms:W3CDTF">2024-09-05T10:25:14Z</dcterms:modified>
</cp:coreProperties>
</file>