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8"/>
  </p:notesMasterIdLst>
  <p:handoutMasterIdLst>
    <p:handoutMasterId r:id="rId29"/>
  </p:handoutMasterIdLst>
  <p:sldIdLst>
    <p:sldId id="263" r:id="rId2"/>
    <p:sldId id="262" r:id="rId3"/>
    <p:sldId id="265" r:id="rId4"/>
    <p:sldId id="266" r:id="rId5"/>
    <p:sldId id="278" r:id="rId6"/>
    <p:sldId id="279" r:id="rId7"/>
    <p:sldId id="280" r:id="rId8"/>
    <p:sldId id="281" r:id="rId9"/>
    <p:sldId id="282" r:id="rId10"/>
    <p:sldId id="283" r:id="rId11"/>
    <p:sldId id="291" r:id="rId12"/>
    <p:sldId id="292" r:id="rId13"/>
    <p:sldId id="295" r:id="rId14"/>
    <p:sldId id="268" r:id="rId15"/>
    <p:sldId id="284" r:id="rId16"/>
    <p:sldId id="285" r:id="rId17"/>
    <p:sldId id="269" r:id="rId18"/>
    <p:sldId id="277" r:id="rId19"/>
    <p:sldId id="270" r:id="rId20"/>
    <p:sldId id="271" r:id="rId21"/>
    <p:sldId id="286" r:id="rId22"/>
    <p:sldId id="287" r:id="rId23"/>
    <p:sldId id="288" r:id="rId24"/>
    <p:sldId id="289" r:id="rId25"/>
    <p:sldId id="290" r:id="rId26"/>
    <p:sldId id="296"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TWAM MUKHOPADHYAY" userId="ee167ea09f278456" providerId="LiveId" clId="{A265FED2-216A-40DE-959B-C003D3F84AA4}"/>
    <pc:docChg chg="undo custSel addSld delSld modSld">
      <pc:chgData name="RITWAM MUKHOPADHYAY" userId="ee167ea09f278456" providerId="LiveId" clId="{A265FED2-216A-40DE-959B-C003D3F84AA4}" dt="2024-02-01T15:05:03.114" v="229" actId="14100"/>
      <pc:docMkLst>
        <pc:docMk/>
      </pc:docMkLst>
      <pc:sldChg chg="modSp mod">
        <pc:chgData name="RITWAM MUKHOPADHYAY" userId="ee167ea09f278456" providerId="LiveId" clId="{A265FED2-216A-40DE-959B-C003D3F84AA4}" dt="2024-02-01T15:01:11.640" v="195" actId="113"/>
        <pc:sldMkLst>
          <pc:docMk/>
          <pc:sldMk cId="1523926373" sldId="262"/>
        </pc:sldMkLst>
        <pc:spChg chg="mod">
          <ac:chgData name="RITWAM MUKHOPADHYAY" userId="ee167ea09f278456" providerId="LiveId" clId="{A265FED2-216A-40DE-959B-C003D3F84AA4}" dt="2024-02-01T15:01:11.640" v="195" actId="113"/>
          <ac:spMkLst>
            <pc:docMk/>
            <pc:sldMk cId="1523926373" sldId="262"/>
            <ac:spMk id="6" creationId="{00000000-0000-0000-0000-000000000000}"/>
          </ac:spMkLst>
        </pc:spChg>
      </pc:sldChg>
      <pc:sldChg chg="delSp modSp mod">
        <pc:chgData name="RITWAM MUKHOPADHYAY" userId="ee167ea09f278456" providerId="LiveId" clId="{A265FED2-216A-40DE-959B-C003D3F84AA4}" dt="2024-02-01T14:59:46.833" v="190" actId="123"/>
        <pc:sldMkLst>
          <pc:docMk/>
          <pc:sldMk cId="4049683102" sldId="263"/>
        </pc:sldMkLst>
        <pc:spChg chg="mod">
          <ac:chgData name="RITWAM MUKHOPADHYAY" userId="ee167ea09f278456" providerId="LiveId" clId="{A265FED2-216A-40DE-959B-C003D3F84AA4}" dt="2024-01-26T15:01:24.436" v="8" actId="1076"/>
          <ac:spMkLst>
            <pc:docMk/>
            <pc:sldMk cId="4049683102" sldId="263"/>
            <ac:spMk id="3" creationId="{C5BD1A1D-AEEE-4A06-A2E6-A1FAAB83A1CB}"/>
          </ac:spMkLst>
        </pc:spChg>
        <pc:spChg chg="mod">
          <ac:chgData name="RITWAM MUKHOPADHYAY" userId="ee167ea09f278456" providerId="LiveId" clId="{A265FED2-216A-40DE-959B-C003D3F84AA4}" dt="2024-01-26T15:05:05.851" v="101" actId="20577"/>
          <ac:spMkLst>
            <pc:docMk/>
            <pc:sldMk cId="4049683102" sldId="263"/>
            <ac:spMk id="5" creationId="{438E9259-FE42-BE39-A69F-11D520B6901A}"/>
          </ac:spMkLst>
        </pc:spChg>
        <pc:spChg chg="mod">
          <ac:chgData name="RITWAM MUKHOPADHYAY" userId="ee167ea09f278456" providerId="LiveId" clId="{A265FED2-216A-40DE-959B-C003D3F84AA4}" dt="2024-01-26T15:04:16.238" v="59" actId="1076"/>
          <ac:spMkLst>
            <pc:docMk/>
            <pc:sldMk cId="4049683102" sldId="263"/>
            <ac:spMk id="6" creationId="{6D9AE355-39ED-7DB6-A279-3470006702F9}"/>
          </ac:spMkLst>
        </pc:spChg>
        <pc:spChg chg="mod">
          <ac:chgData name="RITWAM MUKHOPADHYAY" userId="ee167ea09f278456" providerId="LiveId" clId="{A265FED2-216A-40DE-959B-C003D3F84AA4}" dt="2024-02-01T14:59:46.833" v="190" actId="123"/>
          <ac:spMkLst>
            <pc:docMk/>
            <pc:sldMk cId="4049683102" sldId="263"/>
            <ac:spMk id="18" creationId="{D8957920-506D-4F31-9CB9-011BD525C6C5}"/>
          </ac:spMkLst>
        </pc:spChg>
        <pc:spChg chg="del mod">
          <ac:chgData name="RITWAM MUKHOPADHYAY" userId="ee167ea09f278456" providerId="LiveId" clId="{A265FED2-216A-40DE-959B-C003D3F84AA4}" dt="2024-01-26T15:04:27.767" v="62" actId="21"/>
          <ac:spMkLst>
            <pc:docMk/>
            <pc:sldMk cId="4049683102" sldId="263"/>
            <ac:spMk id="20" creationId="{E5D32C6D-EED6-45D3-B2F4-4A294908127E}"/>
          </ac:spMkLst>
        </pc:spChg>
      </pc:sldChg>
      <pc:sldChg chg="modSp mod">
        <pc:chgData name="RITWAM MUKHOPADHYAY" userId="ee167ea09f278456" providerId="LiveId" clId="{A265FED2-216A-40DE-959B-C003D3F84AA4}" dt="2024-02-01T14:57:31.698" v="172" actId="123"/>
        <pc:sldMkLst>
          <pc:docMk/>
          <pc:sldMk cId="71753473" sldId="266"/>
        </pc:sldMkLst>
        <pc:spChg chg="mod">
          <ac:chgData name="RITWAM MUKHOPADHYAY" userId="ee167ea09f278456" providerId="LiveId" clId="{A265FED2-216A-40DE-959B-C003D3F84AA4}" dt="2024-02-01T14:57:31.698" v="172" actId="123"/>
          <ac:spMkLst>
            <pc:docMk/>
            <pc:sldMk cId="71753473" sldId="266"/>
            <ac:spMk id="5" creationId="{76879615-7990-821D-EEC0-5B890DEDE4A6}"/>
          </ac:spMkLst>
        </pc:spChg>
      </pc:sldChg>
      <pc:sldChg chg="del">
        <pc:chgData name="RITWAM MUKHOPADHYAY" userId="ee167ea09f278456" providerId="LiveId" clId="{A265FED2-216A-40DE-959B-C003D3F84AA4}" dt="2024-02-01T14:57:19.488" v="171" actId="2696"/>
        <pc:sldMkLst>
          <pc:docMk/>
          <pc:sldMk cId="4005788315" sldId="267"/>
        </pc:sldMkLst>
      </pc:sldChg>
      <pc:sldChg chg="modSp mod">
        <pc:chgData name="RITWAM MUKHOPADHYAY" userId="ee167ea09f278456" providerId="LiveId" clId="{A265FED2-216A-40DE-959B-C003D3F84AA4}" dt="2024-02-01T14:58:26.068" v="181" actId="123"/>
        <pc:sldMkLst>
          <pc:docMk/>
          <pc:sldMk cId="572354974" sldId="268"/>
        </pc:sldMkLst>
        <pc:spChg chg="mod">
          <ac:chgData name="RITWAM MUKHOPADHYAY" userId="ee167ea09f278456" providerId="LiveId" clId="{A265FED2-216A-40DE-959B-C003D3F84AA4}" dt="2024-02-01T14:58:26.068" v="181" actId="123"/>
          <ac:spMkLst>
            <pc:docMk/>
            <pc:sldMk cId="572354974" sldId="268"/>
            <ac:spMk id="6" creationId="{00000000-0000-0000-0000-000000000000}"/>
          </ac:spMkLst>
        </pc:spChg>
      </pc:sldChg>
      <pc:sldChg chg="modSp mod">
        <pc:chgData name="RITWAM MUKHOPADHYAY" userId="ee167ea09f278456" providerId="LiveId" clId="{A265FED2-216A-40DE-959B-C003D3F84AA4}" dt="2024-02-01T14:58:50.882" v="184" actId="123"/>
        <pc:sldMkLst>
          <pc:docMk/>
          <pc:sldMk cId="63177073" sldId="271"/>
        </pc:sldMkLst>
        <pc:spChg chg="mod">
          <ac:chgData name="RITWAM MUKHOPADHYAY" userId="ee167ea09f278456" providerId="LiveId" clId="{A265FED2-216A-40DE-959B-C003D3F84AA4}" dt="2024-02-01T14:58:50.882" v="184" actId="123"/>
          <ac:spMkLst>
            <pc:docMk/>
            <pc:sldMk cId="63177073" sldId="271"/>
            <ac:spMk id="7" creationId="{AF324B62-A799-D140-227A-EF164EE2E1C4}"/>
          </ac:spMkLst>
        </pc:spChg>
      </pc:sldChg>
      <pc:sldChg chg="new del">
        <pc:chgData name="RITWAM MUKHOPADHYAY" userId="ee167ea09f278456" providerId="LiveId" clId="{A265FED2-216A-40DE-959B-C003D3F84AA4}" dt="2024-01-26T15:06:27.668" v="106" actId="680"/>
        <pc:sldMkLst>
          <pc:docMk/>
          <pc:sldMk cId="236515392" sldId="278"/>
        </pc:sldMkLst>
      </pc:sldChg>
      <pc:sldChg chg="modSp mod">
        <pc:chgData name="RITWAM MUKHOPADHYAY" userId="ee167ea09f278456" providerId="LiveId" clId="{A265FED2-216A-40DE-959B-C003D3F84AA4}" dt="2024-02-01T15:02:45.273" v="209" actId="255"/>
        <pc:sldMkLst>
          <pc:docMk/>
          <pc:sldMk cId="3206287483" sldId="278"/>
        </pc:sldMkLst>
        <pc:spChg chg="mod">
          <ac:chgData name="RITWAM MUKHOPADHYAY" userId="ee167ea09f278456" providerId="LiveId" clId="{A265FED2-216A-40DE-959B-C003D3F84AA4}" dt="2024-02-01T15:02:45.273" v="209" actId="255"/>
          <ac:spMkLst>
            <pc:docMk/>
            <pc:sldMk cId="3206287483" sldId="278"/>
            <ac:spMk id="3" creationId="{B1FB21FC-FA67-899B-AA02-20747DD75B05}"/>
          </ac:spMkLst>
        </pc:spChg>
      </pc:sldChg>
      <pc:sldChg chg="modSp mod">
        <pc:chgData name="RITWAM MUKHOPADHYAY" userId="ee167ea09f278456" providerId="LiveId" clId="{A265FED2-216A-40DE-959B-C003D3F84AA4}" dt="2024-02-01T15:02:53.560" v="210" actId="255"/>
        <pc:sldMkLst>
          <pc:docMk/>
          <pc:sldMk cId="805109083" sldId="279"/>
        </pc:sldMkLst>
        <pc:spChg chg="mod">
          <ac:chgData name="RITWAM MUKHOPADHYAY" userId="ee167ea09f278456" providerId="LiveId" clId="{A265FED2-216A-40DE-959B-C003D3F84AA4}" dt="2024-02-01T15:02:53.560" v="210" actId="255"/>
          <ac:spMkLst>
            <pc:docMk/>
            <pc:sldMk cId="805109083" sldId="279"/>
            <ac:spMk id="3" creationId="{32594567-C6AB-012D-E5BF-F2EA50B9F252}"/>
          </ac:spMkLst>
        </pc:spChg>
      </pc:sldChg>
      <pc:sldChg chg="modSp mod">
        <pc:chgData name="RITWAM MUKHOPADHYAY" userId="ee167ea09f278456" providerId="LiveId" clId="{A265FED2-216A-40DE-959B-C003D3F84AA4}" dt="2024-02-01T15:03:02.891" v="212" actId="255"/>
        <pc:sldMkLst>
          <pc:docMk/>
          <pc:sldMk cId="2501491047" sldId="280"/>
        </pc:sldMkLst>
        <pc:spChg chg="mod">
          <ac:chgData name="RITWAM MUKHOPADHYAY" userId="ee167ea09f278456" providerId="LiveId" clId="{A265FED2-216A-40DE-959B-C003D3F84AA4}" dt="2024-02-01T15:03:02.891" v="212" actId="255"/>
          <ac:spMkLst>
            <pc:docMk/>
            <pc:sldMk cId="2501491047" sldId="280"/>
            <ac:spMk id="3" creationId="{74E846CA-D7B5-0153-6DE9-0E65A8B68499}"/>
          </ac:spMkLst>
        </pc:spChg>
      </pc:sldChg>
      <pc:sldChg chg="modSp mod">
        <pc:chgData name="RITWAM MUKHOPADHYAY" userId="ee167ea09f278456" providerId="LiveId" clId="{A265FED2-216A-40DE-959B-C003D3F84AA4}" dt="2024-02-01T15:03:12.809" v="214" actId="255"/>
        <pc:sldMkLst>
          <pc:docMk/>
          <pc:sldMk cId="2153042572" sldId="281"/>
        </pc:sldMkLst>
        <pc:spChg chg="mod">
          <ac:chgData name="RITWAM MUKHOPADHYAY" userId="ee167ea09f278456" providerId="LiveId" clId="{A265FED2-216A-40DE-959B-C003D3F84AA4}" dt="2024-02-01T15:03:12.809" v="214" actId="255"/>
          <ac:spMkLst>
            <pc:docMk/>
            <pc:sldMk cId="2153042572" sldId="281"/>
            <ac:spMk id="3" creationId="{E449BD6C-1E99-6784-C4B6-56343EE163F1}"/>
          </ac:spMkLst>
        </pc:spChg>
      </pc:sldChg>
      <pc:sldChg chg="modSp mod">
        <pc:chgData name="RITWAM MUKHOPADHYAY" userId="ee167ea09f278456" providerId="LiveId" clId="{A265FED2-216A-40DE-959B-C003D3F84AA4}" dt="2024-02-01T15:03:27.490" v="217" actId="27636"/>
        <pc:sldMkLst>
          <pc:docMk/>
          <pc:sldMk cId="1500609439" sldId="282"/>
        </pc:sldMkLst>
        <pc:spChg chg="mod">
          <ac:chgData name="RITWAM MUKHOPADHYAY" userId="ee167ea09f278456" providerId="LiveId" clId="{A265FED2-216A-40DE-959B-C003D3F84AA4}" dt="2024-02-01T15:03:27.490" v="217" actId="27636"/>
          <ac:spMkLst>
            <pc:docMk/>
            <pc:sldMk cId="1500609439" sldId="282"/>
            <ac:spMk id="3" creationId="{BAFE6DC9-8B2C-71AE-7359-5D3EC1E255F3}"/>
          </ac:spMkLst>
        </pc:spChg>
      </pc:sldChg>
      <pc:sldChg chg="modSp mod">
        <pc:chgData name="RITWAM MUKHOPADHYAY" userId="ee167ea09f278456" providerId="LiveId" clId="{A265FED2-216A-40DE-959B-C003D3F84AA4}" dt="2024-02-01T15:04:19.005" v="224" actId="20577"/>
        <pc:sldMkLst>
          <pc:docMk/>
          <pc:sldMk cId="4172387329" sldId="283"/>
        </pc:sldMkLst>
        <pc:spChg chg="mod">
          <ac:chgData name="RITWAM MUKHOPADHYAY" userId="ee167ea09f278456" providerId="LiveId" clId="{A265FED2-216A-40DE-959B-C003D3F84AA4}" dt="2024-02-01T15:04:19.005" v="224" actId="20577"/>
          <ac:spMkLst>
            <pc:docMk/>
            <pc:sldMk cId="4172387329" sldId="283"/>
            <ac:spMk id="3" creationId="{D556F2D2-8C16-EFA0-B0B2-47E18826B19D}"/>
          </ac:spMkLst>
        </pc:spChg>
      </pc:sldChg>
      <pc:sldChg chg="modSp mod">
        <pc:chgData name="RITWAM MUKHOPADHYAY" userId="ee167ea09f278456" providerId="LiveId" clId="{A265FED2-216A-40DE-959B-C003D3F84AA4}" dt="2024-02-01T15:04:41.004" v="226" actId="255"/>
        <pc:sldMkLst>
          <pc:docMk/>
          <pc:sldMk cId="1437906308" sldId="284"/>
        </pc:sldMkLst>
        <pc:spChg chg="mod">
          <ac:chgData name="RITWAM MUKHOPADHYAY" userId="ee167ea09f278456" providerId="LiveId" clId="{A265FED2-216A-40DE-959B-C003D3F84AA4}" dt="2024-02-01T15:04:41.004" v="226" actId="255"/>
          <ac:spMkLst>
            <pc:docMk/>
            <pc:sldMk cId="1437906308" sldId="284"/>
            <ac:spMk id="3" creationId="{7624E239-0446-9697-0140-E1B70DB2D8DE}"/>
          </ac:spMkLst>
        </pc:spChg>
      </pc:sldChg>
      <pc:sldChg chg="modSp mod">
        <pc:chgData name="RITWAM MUKHOPADHYAY" userId="ee167ea09f278456" providerId="LiveId" clId="{A265FED2-216A-40DE-959B-C003D3F84AA4}" dt="2024-02-01T15:05:03.114" v="229" actId="14100"/>
        <pc:sldMkLst>
          <pc:docMk/>
          <pc:sldMk cId="843018655" sldId="285"/>
        </pc:sldMkLst>
        <pc:spChg chg="mod">
          <ac:chgData name="RITWAM MUKHOPADHYAY" userId="ee167ea09f278456" providerId="LiveId" clId="{A265FED2-216A-40DE-959B-C003D3F84AA4}" dt="2024-02-01T15:05:03.114" v="229" actId="14100"/>
          <ac:spMkLst>
            <pc:docMk/>
            <pc:sldMk cId="843018655" sldId="285"/>
            <ac:spMk id="3" creationId="{7B162BA0-0C81-A85F-E3CC-0F5F397AA68A}"/>
          </ac:spMkLst>
        </pc:spChg>
      </pc:sldChg>
      <pc:sldChg chg="modSp mod">
        <pc:chgData name="RITWAM MUKHOPADHYAY" userId="ee167ea09f278456" providerId="LiveId" clId="{A265FED2-216A-40DE-959B-C003D3F84AA4}" dt="2024-02-01T14:58:55.156" v="185" actId="123"/>
        <pc:sldMkLst>
          <pc:docMk/>
          <pc:sldMk cId="2574627178" sldId="286"/>
        </pc:sldMkLst>
        <pc:spChg chg="mod">
          <ac:chgData name="RITWAM MUKHOPADHYAY" userId="ee167ea09f278456" providerId="LiveId" clId="{A265FED2-216A-40DE-959B-C003D3F84AA4}" dt="2024-02-01T14:58:55.156" v="185" actId="123"/>
          <ac:spMkLst>
            <pc:docMk/>
            <pc:sldMk cId="2574627178" sldId="286"/>
            <ac:spMk id="3" creationId="{B49FA7F7-CC70-8830-9DA5-38E3813A7CE1}"/>
          </ac:spMkLst>
        </pc:spChg>
      </pc:sldChg>
      <pc:sldChg chg="modSp mod">
        <pc:chgData name="RITWAM MUKHOPADHYAY" userId="ee167ea09f278456" providerId="LiveId" clId="{A265FED2-216A-40DE-959B-C003D3F84AA4}" dt="2024-02-01T14:59:01.967" v="186" actId="123"/>
        <pc:sldMkLst>
          <pc:docMk/>
          <pc:sldMk cId="1515801600" sldId="287"/>
        </pc:sldMkLst>
        <pc:spChg chg="mod">
          <ac:chgData name="RITWAM MUKHOPADHYAY" userId="ee167ea09f278456" providerId="LiveId" clId="{A265FED2-216A-40DE-959B-C003D3F84AA4}" dt="2024-02-01T14:59:01.967" v="186" actId="123"/>
          <ac:spMkLst>
            <pc:docMk/>
            <pc:sldMk cId="1515801600" sldId="287"/>
            <ac:spMk id="3" creationId="{736D5FCD-13D4-769B-B2B6-25EE66B4DA41}"/>
          </ac:spMkLst>
        </pc:spChg>
      </pc:sldChg>
      <pc:sldChg chg="modSp mod">
        <pc:chgData name="RITWAM MUKHOPADHYAY" userId="ee167ea09f278456" providerId="LiveId" clId="{A265FED2-216A-40DE-959B-C003D3F84AA4}" dt="2024-02-01T14:59:08.389" v="187" actId="123"/>
        <pc:sldMkLst>
          <pc:docMk/>
          <pc:sldMk cId="2912238643" sldId="288"/>
        </pc:sldMkLst>
        <pc:spChg chg="mod">
          <ac:chgData name="RITWAM MUKHOPADHYAY" userId="ee167ea09f278456" providerId="LiveId" clId="{A265FED2-216A-40DE-959B-C003D3F84AA4}" dt="2024-02-01T14:59:08.389" v="187" actId="123"/>
          <ac:spMkLst>
            <pc:docMk/>
            <pc:sldMk cId="2912238643" sldId="288"/>
            <ac:spMk id="3" creationId="{24DC8A99-3044-BB73-98C7-B7C788A4CE9C}"/>
          </ac:spMkLst>
        </pc:spChg>
      </pc:sldChg>
      <pc:sldChg chg="modSp mod">
        <pc:chgData name="RITWAM MUKHOPADHYAY" userId="ee167ea09f278456" providerId="LiveId" clId="{A265FED2-216A-40DE-959B-C003D3F84AA4}" dt="2024-02-01T14:59:17.070" v="188" actId="123"/>
        <pc:sldMkLst>
          <pc:docMk/>
          <pc:sldMk cId="2689533607" sldId="289"/>
        </pc:sldMkLst>
        <pc:spChg chg="mod">
          <ac:chgData name="RITWAM MUKHOPADHYAY" userId="ee167ea09f278456" providerId="LiveId" clId="{A265FED2-216A-40DE-959B-C003D3F84AA4}" dt="2024-02-01T14:59:17.070" v="188" actId="123"/>
          <ac:spMkLst>
            <pc:docMk/>
            <pc:sldMk cId="2689533607" sldId="289"/>
            <ac:spMk id="3" creationId="{8FC79266-2F81-6712-3621-A14FBDD82889}"/>
          </ac:spMkLst>
        </pc:spChg>
      </pc:sldChg>
      <pc:sldChg chg="modSp mod">
        <pc:chgData name="RITWAM MUKHOPADHYAY" userId="ee167ea09f278456" providerId="LiveId" clId="{A265FED2-216A-40DE-959B-C003D3F84AA4}" dt="2024-02-01T14:59:23.420" v="189" actId="123"/>
        <pc:sldMkLst>
          <pc:docMk/>
          <pc:sldMk cId="1722208882" sldId="290"/>
        </pc:sldMkLst>
        <pc:spChg chg="mod">
          <ac:chgData name="RITWAM MUKHOPADHYAY" userId="ee167ea09f278456" providerId="LiveId" clId="{A265FED2-216A-40DE-959B-C003D3F84AA4}" dt="2024-02-01T14:59:23.420" v="189" actId="123"/>
          <ac:spMkLst>
            <pc:docMk/>
            <pc:sldMk cId="1722208882" sldId="290"/>
            <ac:spMk id="3" creationId="{2DA5B6E6-AB55-065B-99D8-24943F0D5C1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04-09-2024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04-09-2024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44A333-46EF-4665-ACD4-6848AE646224}" type="slidenum">
              <a:rPr lang="en-IN" smtClean="0"/>
              <a:t>1</a:t>
            </a:fld>
            <a:endParaRPr lang="en-IN"/>
          </a:p>
        </p:txBody>
      </p:sp>
    </p:spTree>
    <p:extLst>
      <p:ext uri="{BB962C8B-B14F-4D97-AF65-F5344CB8AC3E}">
        <p14:creationId xmlns:p14="http://schemas.microsoft.com/office/powerpoint/2010/main" val="1924336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05260DA-1190-4391-851E-1A99C0EE8379}"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8E199D5-3D7F-4AAE-A476-A04FBCC7775F}"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61391B-6795-4B32-9754-1D67D6997DEF}"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62B9E5-0E6C-4B8F-89CE-7C7A5C9D375D}"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C0075F-FDF0-4BED-8CF2-20CD87683819}"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DD68C63-B114-4184-9C74-3E24F3AC4F1A}" type="datetime1">
              <a:rPr lang="en-IN" smtClean="0"/>
              <a:t>04-09-2024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C636D7C-F9BC-4C19-A2BE-6E2179329E91}" type="datetime1">
              <a:rPr lang="en-IN" smtClean="0"/>
              <a:t>04-09-2024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2778218-B57A-4C75-8DDA-FBB007AD274F}" type="datetime1">
              <a:rPr lang="en-IN" smtClean="0"/>
              <a:t>04-09-2024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00138B-D8F9-49A6-80D6-E7B79CBEF22D}" type="datetime1">
              <a:rPr lang="en-IN" smtClean="0"/>
              <a:t>04-09-2024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E5B3BA1-5257-4339-9904-C45924DCCE6C}" type="datetime1">
              <a:rPr lang="en-IN" smtClean="0"/>
              <a:t>04-09-2024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43CC53-C492-42F2-B6C9-C6F919097E72}" type="datetime1">
              <a:rPr lang="en-IN" smtClean="0"/>
              <a:t>04-09-2024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95D02B-0A9B-4895-9981-FFB4EE402579}" type="datetime1">
              <a:rPr lang="en-IN" smtClean="0"/>
              <a:t>04-09-2024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pic>
        <p:nvPicPr>
          <p:cNvPr id="9" name="Picture 8" descr="A close up of a sign&#10;&#10;Description automatically generated">
            <a:extLst>
              <a:ext uri="{FF2B5EF4-FFF2-40B4-BE49-F238E27FC236}">
                <a16:creationId xmlns:a16="http://schemas.microsoft.com/office/drawing/2014/main" xmlns="" id="{0C36A861-87F8-4ED6-BF0A-7B06788DCC8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33462" y="365125"/>
            <a:ext cx="704738" cy="831542"/>
          </a:xfrm>
          <a:prstGeom prst="rect">
            <a:avLst/>
          </a:prstGeom>
        </p:spPr>
      </p:pic>
      <p:sp>
        <p:nvSpPr>
          <p:cNvPr id="7" name="TextBox 6"/>
          <p:cNvSpPr txBox="1"/>
          <p:nvPr userDrawn="1"/>
        </p:nvSpPr>
        <p:spPr>
          <a:xfrm rot="19639420">
            <a:off x="2203449" y="2826439"/>
            <a:ext cx="7785100" cy="707886"/>
          </a:xfrm>
          <a:prstGeom prst="rect">
            <a:avLst/>
          </a:prstGeom>
          <a:noFill/>
        </p:spPr>
        <p:txBody>
          <a:bodyPr wrap="square" rtlCol="0">
            <a:spAutoFit/>
          </a:bodyPr>
          <a:lstStyle/>
          <a:p>
            <a:pPr algn="l"/>
            <a:r>
              <a:rPr lang="en-US" sz="4000" b="1" dirty="0" smtClean="0">
                <a:solidFill>
                  <a:schemeClr val="bg2"/>
                </a:solidFill>
                <a:latin typeface="Times New Roman" panose="02020603050405020304" pitchFamily="18" charset="0"/>
                <a:cs typeface="Times New Roman" panose="02020603050405020304" pitchFamily="18" charset="0"/>
              </a:rPr>
              <a:t>RESEARCH DOCTOR PHARMA</a:t>
            </a:r>
            <a:endParaRPr lang="en-US" sz="40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229055" y="1266565"/>
            <a:ext cx="11962945" cy="3908762"/>
          </a:xfrm>
          <a:prstGeom prst="rect">
            <a:avLst/>
          </a:prstGeom>
          <a:noFill/>
        </p:spPr>
        <p:txBody>
          <a:bodyPr wrap="square" rtlCol="0">
            <a:spAutoFit/>
          </a:bodyPr>
          <a:lstStyle/>
          <a:p>
            <a:pPr algn="ctr"/>
            <a:r>
              <a:rPr lang="en-US" sz="3200" b="1" dirty="0">
                <a:latin typeface="Times New Roman" panose="02020603050405020304" pitchFamily="18" charset="0"/>
                <a:cs typeface="Times New Roman" panose="02020603050405020304" pitchFamily="18" charset="0"/>
              </a:rPr>
              <a:t>J</a:t>
            </a:r>
            <a:r>
              <a:rPr lang="en-IN" sz="3200" b="1" dirty="0">
                <a:latin typeface="Times New Roman" panose="02020603050405020304" pitchFamily="18" charset="0"/>
                <a:cs typeface="Times New Roman" panose="02020603050405020304" pitchFamily="18" charset="0"/>
              </a:rPr>
              <a:t>OURNAL CLUB</a:t>
            </a:r>
            <a:endParaRPr lang="en-US" sz="2800" b="0" i="0" u="none" strike="noStrike" baseline="0" dirty="0">
              <a:solidFill>
                <a:srgbClr val="000000"/>
              </a:solidFill>
              <a:latin typeface="Arial" panose="020B0604020202020204" pitchFamily="34" charset="0"/>
            </a:endParaRPr>
          </a:p>
          <a:p>
            <a:r>
              <a:rPr lang="en-US" sz="1800" b="0" i="0" u="none" strike="noStrike" baseline="0" dirty="0">
                <a:solidFill>
                  <a:srgbClr val="000000"/>
                </a:solidFill>
                <a:latin typeface="Arial" panose="020B0604020202020204" pitchFamily="34" charset="0"/>
              </a:rPr>
              <a:t> </a:t>
            </a:r>
          </a:p>
          <a:p>
            <a:pPr algn="ctr"/>
            <a:r>
              <a:rPr lang="en-US" sz="1800" b="1" i="0" u="none" strike="noStrike" baseline="0" dirty="0">
                <a:solidFill>
                  <a:srgbClr val="000000"/>
                </a:solidFill>
                <a:latin typeface="Times New Roman" panose="02020603050405020304" pitchFamily="18" charset="0"/>
                <a:cs typeface="Times New Roman" panose="02020603050405020304" pitchFamily="18" charset="0"/>
              </a:rPr>
              <a:t>    </a:t>
            </a:r>
            <a:r>
              <a:rPr lang="en-US" sz="3600" b="1" i="0" u="none" strike="noStrike" baseline="0" dirty="0" smtClean="0">
                <a:solidFill>
                  <a:srgbClr val="000000"/>
                </a:solidFill>
                <a:latin typeface="Times New Roman" panose="02020603050405020304" pitchFamily="18" charset="0"/>
                <a:cs typeface="Times New Roman" panose="02020603050405020304" pitchFamily="18" charset="0"/>
              </a:rPr>
              <a:t>Anemia </a:t>
            </a:r>
            <a:r>
              <a:rPr lang="en-US" sz="3600" b="1" i="0" u="none" strike="noStrike" baseline="0" dirty="0">
                <a:solidFill>
                  <a:srgbClr val="000000"/>
                </a:solidFill>
                <a:latin typeface="Times New Roman" panose="02020603050405020304" pitchFamily="18" charset="0"/>
                <a:cs typeface="Times New Roman" panose="02020603050405020304" pitchFamily="18" charset="0"/>
              </a:rPr>
              <a:t>and iron deficiency in pregnancy and </a:t>
            </a:r>
            <a:r>
              <a:rPr lang="en-US" sz="3600" b="1" i="0" u="none" strike="noStrike" baseline="0" dirty="0" smtClean="0">
                <a:solidFill>
                  <a:srgbClr val="000000"/>
                </a:solidFill>
                <a:latin typeface="Times New Roman" panose="02020603050405020304" pitchFamily="18" charset="0"/>
                <a:cs typeface="Times New Roman" panose="02020603050405020304" pitchFamily="18" charset="0"/>
              </a:rPr>
              <a:t>adverse</a:t>
            </a:r>
          </a:p>
          <a:p>
            <a:pPr algn="ctr"/>
            <a:r>
              <a:rPr lang="en-US" sz="3600" b="1" dirty="0">
                <a:solidFill>
                  <a:srgbClr val="000000"/>
                </a:solidFill>
                <a:latin typeface="Times New Roman" panose="02020603050405020304" pitchFamily="18" charset="0"/>
                <a:cs typeface="Times New Roman" panose="02020603050405020304" pitchFamily="18" charset="0"/>
              </a:rPr>
              <a:t> </a:t>
            </a:r>
            <a:r>
              <a:rPr lang="en-US" sz="3600" b="1" dirty="0" smtClean="0">
                <a:solidFill>
                  <a:srgbClr val="000000"/>
                </a:solidFill>
                <a:latin typeface="Times New Roman" panose="02020603050405020304" pitchFamily="18" charset="0"/>
                <a:cs typeface="Times New Roman" panose="02020603050405020304" pitchFamily="18" charset="0"/>
              </a:rPr>
              <a:t>           </a:t>
            </a:r>
            <a:r>
              <a:rPr lang="en-US" sz="3600" b="1" i="0" u="none" strike="noStrike" baseline="0" dirty="0" smtClean="0">
                <a:solidFill>
                  <a:srgbClr val="000000"/>
                </a:solidFill>
                <a:latin typeface="Times New Roman" panose="02020603050405020304" pitchFamily="18" charset="0"/>
                <a:cs typeface="Times New Roman" panose="02020603050405020304" pitchFamily="18" charset="0"/>
              </a:rPr>
              <a:t> </a:t>
            </a:r>
            <a:r>
              <a:rPr lang="en-US" sz="3600" b="1" i="0" u="none" strike="noStrike" baseline="0" dirty="0">
                <a:solidFill>
                  <a:srgbClr val="000000"/>
                </a:solidFill>
                <a:latin typeface="Times New Roman" panose="02020603050405020304" pitchFamily="18" charset="0"/>
                <a:cs typeface="Times New Roman" panose="02020603050405020304" pitchFamily="18" charset="0"/>
              </a:rPr>
              <a:t>perinatal outcomes in Southern India</a:t>
            </a:r>
          </a:p>
          <a:p>
            <a:pPr algn="just"/>
            <a:endParaRPr lang="en-US" sz="1800" b="0" i="0" u="none" strike="noStrike" baseline="0" dirty="0">
              <a:solidFill>
                <a:srgbClr val="000000"/>
              </a:solidFill>
              <a:latin typeface="Times New Roman" panose="02020603050405020304" pitchFamily="18" charset="0"/>
              <a:cs typeface="Times New Roman" panose="02020603050405020304" pitchFamily="18" charset="0"/>
            </a:endParaRPr>
          </a:p>
          <a:p>
            <a:pPr algn="just"/>
            <a:r>
              <a:rPr lang="en-US" sz="1800" b="1" i="0" u="none" strike="noStrike" baseline="0" dirty="0">
                <a:solidFill>
                  <a:srgbClr val="000000"/>
                </a:solidFill>
                <a:latin typeface="Times New Roman" panose="02020603050405020304" pitchFamily="18" charset="0"/>
                <a:cs typeface="Times New Roman" panose="02020603050405020304" pitchFamily="18" charset="0"/>
              </a:rPr>
              <a:t>Julia L. Finkelstein</a:t>
            </a:r>
            <a:r>
              <a:rPr lang="en-US" sz="1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1800" b="1" i="0" u="none" strike="noStrike" baseline="0" dirty="0">
                <a:solidFill>
                  <a:srgbClr val="000000"/>
                </a:solidFill>
                <a:latin typeface="Times New Roman" panose="02020603050405020304" pitchFamily="18" charset="0"/>
                <a:cs typeface="Times New Roman" panose="02020603050405020304" pitchFamily="18" charset="0"/>
              </a:rPr>
              <a:t>Anura V. </a:t>
            </a:r>
            <a:r>
              <a:rPr lang="en-US" sz="1800" b="1" i="0" u="none" strike="noStrike" baseline="0" dirty="0" err="1">
                <a:solidFill>
                  <a:srgbClr val="000000"/>
                </a:solidFill>
                <a:latin typeface="Times New Roman" panose="02020603050405020304" pitchFamily="18" charset="0"/>
                <a:cs typeface="Times New Roman" panose="02020603050405020304" pitchFamily="18" charset="0"/>
              </a:rPr>
              <a:t>Kurpad</a:t>
            </a:r>
            <a:r>
              <a:rPr lang="en-US" sz="1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1800" b="1" i="0" u="none" strike="noStrike" baseline="0" dirty="0">
                <a:solidFill>
                  <a:srgbClr val="000000"/>
                </a:solidFill>
                <a:latin typeface="Times New Roman" panose="02020603050405020304" pitchFamily="18" charset="0"/>
                <a:cs typeface="Times New Roman" panose="02020603050405020304" pitchFamily="18" charset="0"/>
              </a:rPr>
              <a:t>Beena Bose</a:t>
            </a:r>
            <a:r>
              <a:rPr lang="en-US" sz="1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1800" b="1" i="0" u="none" strike="noStrike" baseline="0" dirty="0" err="1">
                <a:solidFill>
                  <a:srgbClr val="000000"/>
                </a:solidFill>
                <a:latin typeface="Times New Roman" panose="02020603050405020304" pitchFamily="18" charset="0"/>
                <a:cs typeface="Times New Roman" panose="02020603050405020304" pitchFamily="18" charset="0"/>
              </a:rPr>
              <a:t>Tinku</a:t>
            </a:r>
            <a:r>
              <a:rPr lang="en-US" sz="1800" b="1" i="0" u="none" strike="noStrike" baseline="0" dirty="0">
                <a:solidFill>
                  <a:srgbClr val="000000"/>
                </a:solidFill>
                <a:latin typeface="Times New Roman" panose="02020603050405020304" pitchFamily="18" charset="0"/>
                <a:cs typeface="Times New Roman" panose="02020603050405020304" pitchFamily="18" charset="0"/>
              </a:rPr>
              <a:t> Thomas</a:t>
            </a:r>
            <a:r>
              <a:rPr lang="en-US" sz="1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1800" b="1" i="0" u="none" strike="noStrike" baseline="0" dirty="0" err="1">
                <a:solidFill>
                  <a:srgbClr val="000000"/>
                </a:solidFill>
                <a:latin typeface="Times New Roman" panose="02020603050405020304" pitchFamily="18" charset="0"/>
                <a:cs typeface="Times New Roman" panose="02020603050405020304" pitchFamily="18" charset="0"/>
              </a:rPr>
              <a:t>Krishnamachari</a:t>
            </a:r>
            <a:r>
              <a:rPr lang="en-US" sz="1800" b="1" i="0" u="none" strike="noStrike" baseline="0" dirty="0">
                <a:solidFill>
                  <a:srgbClr val="000000"/>
                </a:solidFill>
                <a:latin typeface="Times New Roman" panose="02020603050405020304" pitchFamily="18" charset="0"/>
                <a:cs typeface="Times New Roman" panose="02020603050405020304" pitchFamily="18" charset="0"/>
              </a:rPr>
              <a:t> Srinivasan</a:t>
            </a:r>
            <a:r>
              <a:rPr lang="en-US" sz="1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1800" b="1" i="0" u="none" strike="noStrike" baseline="0" dirty="0">
                <a:solidFill>
                  <a:srgbClr val="000000"/>
                </a:solidFill>
                <a:latin typeface="Times New Roman" panose="02020603050405020304" pitchFamily="18" charset="0"/>
                <a:cs typeface="Times New Roman" panose="02020603050405020304" pitchFamily="18" charset="0"/>
              </a:rPr>
              <a:t>Christopher Duggan</a:t>
            </a:r>
          </a:p>
          <a:p>
            <a:pPr algn="just"/>
            <a:r>
              <a:rPr lang="en-US" sz="1800" b="0" i="0" u="none" strike="noStrike" baseline="0" dirty="0">
                <a:solidFill>
                  <a:srgbClr val="000000"/>
                </a:solidFill>
                <a:latin typeface="Times New Roman" panose="02020603050405020304" pitchFamily="18" charset="0"/>
                <a:cs typeface="Times New Roman" panose="02020603050405020304" pitchFamily="18" charset="0"/>
              </a:rPr>
              <a:t>Division of Nutritional Sciences, Cornell University, Ithaca, NY, USA    St. John’s Research Institute, Bangalore, India</a:t>
            </a:r>
          </a:p>
          <a:p>
            <a:pPr algn="just"/>
            <a:r>
              <a:rPr lang="en-US" sz="1800" b="0" i="0" u="none" strike="noStrike" baseline="0" dirty="0">
                <a:solidFill>
                  <a:srgbClr val="000000"/>
                </a:solidFill>
                <a:latin typeface="Times New Roman" panose="02020603050405020304" pitchFamily="18" charset="0"/>
                <a:cs typeface="Times New Roman" panose="02020603050405020304" pitchFamily="18" charset="0"/>
              </a:rPr>
              <a:t>St. John’s Medical College, Bangalore, India</a:t>
            </a:r>
          </a:p>
          <a:p>
            <a:pPr algn="just"/>
            <a:r>
              <a:rPr lang="en-US" sz="1800" b="0" i="0" u="none" strike="noStrike" baseline="0" dirty="0">
                <a:solidFill>
                  <a:srgbClr val="000000"/>
                </a:solidFill>
                <a:latin typeface="Times New Roman" panose="02020603050405020304" pitchFamily="18" charset="0"/>
                <a:cs typeface="Times New Roman" panose="02020603050405020304" pitchFamily="18" charset="0"/>
              </a:rPr>
              <a:t>Department of Nutrition, Harvard T.H. Chan School of Public Health and Center for Nutrition, Boston Children’s Hospital, Boston, MA, USA</a:t>
            </a:r>
            <a:endParaRPr lang="en-IN" sz="2000" b="1" dirty="0">
              <a:latin typeface="Times New Roman" panose="02020603050405020304" pitchFamily="18" charset="0"/>
              <a:cs typeface="Times New Roman" panose="02020603050405020304" pitchFamily="18" charset="0"/>
            </a:endParaRPr>
          </a:p>
          <a:p>
            <a:pPr algn="just"/>
            <a:r>
              <a:rPr lang="en-US" sz="1800" b="1" i="1" u="sng" strike="noStrike" baseline="0" dirty="0">
                <a:solidFill>
                  <a:srgbClr val="000000"/>
                </a:solidFill>
                <a:latin typeface="Times New Roman" panose="02020603050405020304" pitchFamily="18" charset="0"/>
              </a:rPr>
              <a:t>Published in final edited form as: </a:t>
            </a:r>
            <a:r>
              <a:rPr lang="en-US" sz="1800" b="1" i="1" u="sng" strike="noStrike" baseline="0" dirty="0" err="1">
                <a:solidFill>
                  <a:srgbClr val="000000"/>
                </a:solidFill>
                <a:latin typeface="Times New Roman" panose="02020603050405020304" pitchFamily="18" charset="0"/>
              </a:rPr>
              <a:t>Eur</a:t>
            </a:r>
            <a:r>
              <a:rPr lang="en-US" sz="1800" b="1" i="1" u="sng" strike="noStrike" baseline="0" dirty="0">
                <a:solidFill>
                  <a:srgbClr val="000000"/>
                </a:solidFill>
                <a:latin typeface="Times New Roman" panose="02020603050405020304" pitchFamily="18" charset="0"/>
              </a:rPr>
              <a:t> J Clin </a:t>
            </a:r>
            <a:r>
              <a:rPr lang="en-US" sz="1800" b="1" i="1" u="sng" strike="noStrike" baseline="0" dirty="0" err="1">
                <a:solidFill>
                  <a:srgbClr val="000000"/>
                </a:solidFill>
                <a:latin typeface="Times New Roman" panose="02020603050405020304" pitchFamily="18" charset="0"/>
              </a:rPr>
              <a:t>Nutr</a:t>
            </a:r>
            <a:r>
              <a:rPr lang="en-US" sz="1800" b="1" i="1" u="sng" strike="noStrike" baseline="0" dirty="0">
                <a:solidFill>
                  <a:srgbClr val="000000"/>
                </a:solidFill>
                <a:latin typeface="Times New Roman" panose="02020603050405020304" pitchFamily="18" charset="0"/>
              </a:rPr>
              <a:t>. 2020 January ; 74(1): 112–125. doi:10.1038/s41430-019-0464-3.</a:t>
            </a:r>
            <a:r>
              <a:rPr lang="en-US" sz="1800" b="0" i="0" u="none" strike="noStrike" baseline="0" dirty="0">
                <a:solidFill>
                  <a:srgbClr val="000000"/>
                </a:solidFill>
                <a:latin typeface="Times New Roman" panose="02020603050405020304" pitchFamily="18" charset="0"/>
              </a:rPr>
              <a:t> </a:t>
            </a:r>
            <a:endParaRPr lang="en-IN" sz="2000" b="1"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D556F2D2-8C16-EFA0-B0B2-47E18826B19D}"/>
              </a:ext>
            </a:extLst>
          </p:cNvPr>
          <p:cNvSpPr>
            <a:spLocks noGrp="1"/>
          </p:cNvSpPr>
          <p:nvPr>
            <p:ph idx="1"/>
          </p:nvPr>
        </p:nvSpPr>
        <p:spPr>
          <a:xfrm>
            <a:off x="838200" y="612646"/>
            <a:ext cx="11104984" cy="5743704"/>
          </a:xfrm>
        </p:spPr>
        <p:txBody>
          <a:bodyPr>
            <a:noAutofit/>
          </a:bodyPr>
          <a:lstStyle/>
          <a:p>
            <a:pPr marL="0" indent="0" algn="just">
              <a:buNone/>
            </a:pPr>
            <a:r>
              <a:rPr lang="en-US" sz="2200" b="1" dirty="0">
                <a:latin typeface="Times New Roman" panose="02020603050405020304" pitchFamily="18" charset="0"/>
                <a:cs typeface="Times New Roman" panose="02020603050405020304" pitchFamily="18" charset="0"/>
              </a:rPr>
              <a:t>Data analysis</a:t>
            </a:r>
          </a:p>
          <a:p>
            <a:pPr algn="just"/>
            <a:r>
              <a:rPr lang="en-US" sz="2200" dirty="0">
                <a:latin typeface="Times New Roman" panose="02020603050405020304" pitchFamily="18" charset="0"/>
                <a:cs typeface="Times New Roman" panose="02020603050405020304" pitchFamily="18" charset="0"/>
              </a:rPr>
              <a:t>When available, traditional cutoffs were used to define the variables; if not, the population's medians for the variables were used. Taking into account the </a:t>
            </a:r>
            <a:r>
              <a:rPr lang="en-US" sz="2200" dirty="0" err="1">
                <a:latin typeface="Times New Roman" panose="02020603050405020304" pitchFamily="18" charset="0"/>
                <a:cs typeface="Times New Roman" panose="02020603050405020304" pitchFamily="18" charset="0"/>
              </a:rPr>
              <a:t>Thurnham</a:t>
            </a:r>
            <a:r>
              <a:rPr lang="en-US" sz="2200" dirty="0">
                <a:latin typeface="Times New Roman" panose="02020603050405020304" pitchFamily="18" charset="0"/>
                <a:cs typeface="Times New Roman" panose="02020603050405020304" pitchFamily="18" charset="0"/>
              </a:rPr>
              <a:t> and Biomarkers Reflecting Inflammation and Nutritional Determinants of </a:t>
            </a:r>
            <a:r>
              <a:rPr lang="en-US" sz="2200" dirty="0" err="1">
                <a:latin typeface="Times New Roman" panose="02020603050405020304" pitchFamily="18" charset="0"/>
                <a:cs typeface="Times New Roman" panose="02020603050405020304" pitchFamily="18" charset="0"/>
              </a:rPr>
              <a:t>Anaemia</a:t>
            </a:r>
            <a:r>
              <a:rPr lang="en-US" sz="2200" dirty="0">
                <a:latin typeface="Times New Roman" panose="02020603050405020304" pitchFamily="18" charset="0"/>
                <a:cs typeface="Times New Roman" panose="02020603050405020304" pitchFamily="18" charset="0"/>
              </a:rPr>
              <a:t> (BRINDA) techniques, serum ferritin values were corrected for inflammation. Before undergoing additional analysis, non-normally distributed variables were natural logarithmically transformed to assure normality; untransformed values are shown in Table 1 for interpretive purposes. </a:t>
            </a:r>
          </a:p>
          <a:p>
            <a:pPr algn="just"/>
            <a:r>
              <a:rPr lang="en-US" sz="2200" dirty="0">
                <a:latin typeface="Times New Roman" panose="02020603050405020304" pitchFamily="18" charset="0"/>
                <a:cs typeface="Times New Roman" panose="02020603050405020304" pitchFamily="18" charset="0"/>
              </a:rPr>
              <a:t>Maternal iron status biomarkers at enrollment (i.e., ≤14 weeks) were analyzed using linear and binomial regression models for continuous and categorical pregnancy and infant outcomes, such as birth weight (continuous), low birth weight (categorical), gestational age at birth (continuous), preterm delivery (categorical), SGA (categorical), and infant WHO z-scores (continuous). In several models, relationships between maternal iron status biomarkers and perinatal outcomes were investigated separately. To account for the study design and sample collection time, adjustments were included in all models for the intervention regimen and gestational age at sample collection. </a:t>
            </a:r>
          </a:p>
        </p:txBody>
      </p:sp>
      <p:sp>
        <p:nvSpPr>
          <p:cNvPr id="5" name="Footer Placeholder 4">
            <a:extLst>
              <a:ext uri="{FF2B5EF4-FFF2-40B4-BE49-F238E27FC236}">
                <a16:creationId xmlns:a16="http://schemas.microsoft.com/office/drawing/2014/main" xmlns="" id="{2E07AD9A-DCFC-427F-5D99-401B0C2BD8AA}"/>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EECE2041-485B-C9B1-84D3-6BC5491CC499}"/>
              </a:ext>
            </a:extLst>
          </p:cNvPr>
          <p:cNvSpPr>
            <a:spLocks noGrp="1"/>
          </p:cNvSpPr>
          <p:nvPr>
            <p:ph type="sldNum" sz="quarter" idx="12"/>
          </p:nvPr>
        </p:nvSpPr>
        <p:spPr/>
        <p:txBody>
          <a:bodyPr/>
          <a:lstStyle/>
          <a:p>
            <a:fld id="{28B54A7E-2395-4D35-824E-25842394C6F0}" type="slidenum">
              <a:rPr lang="en-IN" smtClean="0"/>
              <a:t>10</a:t>
            </a:fld>
            <a:endParaRPr lang="en-IN"/>
          </a:p>
        </p:txBody>
      </p:sp>
      <p:sp>
        <p:nvSpPr>
          <p:cNvPr id="2" name="Rectangle 1">
            <a:extLst>
              <a:ext uri="{FF2B5EF4-FFF2-40B4-BE49-F238E27FC236}">
                <a16:creationId xmlns:a16="http://schemas.microsoft.com/office/drawing/2014/main" xmlns="" id="{DFA6B4F1-CBCD-40A9-8A5E-3A674DE02975}"/>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2387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xmlns="" id="{79EFB229-FD8D-DEE1-5DDF-3930E9687EFF}"/>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94B72E9E-2EB1-4300-1A8F-817BC159E553}"/>
              </a:ext>
            </a:extLst>
          </p:cNvPr>
          <p:cNvSpPr>
            <a:spLocks noGrp="1"/>
          </p:cNvSpPr>
          <p:nvPr>
            <p:ph type="sldNum" sz="quarter" idx="12"/>
          </p:nvPr>
        </p:nvSpPr>
        <p:spPr/>
        <p:txBody>
          <a:bodyPr/>
          <a:lstStyle/>
          <a:p>
            <a:fld id="{28B54A7E-2395-4D35-824E-25842394C6F0}" type="slidenum">
              <a:rPr lang="en-IN" smtClean="0"/>
              <a:t>11</a:t>
            </a:fld>
            <a:endParaRPr lang="en-IN"/>
          </a:p>
        </p:txBody>
      </p:sp>
      <p:sp>
        <p:nvSpPr>
          <p:cNvPr id="8" name="TextBox 7">
            <a:extLst>
              <a:ext uri="{FF2B5EF4-FFF2-40B4-BE49-F238E27FC236}">
                <a16:creationId xmlns:a16="http://schemas.microsoft.com/office/drawing/2014/main" xmlns="" id="{581D76F8-C7FB-8F1E-465B-760444976FA6}"/>
              </a:ext>
            </a:extLst>
          </p:cNvPr>
          <p:cNvSpPr txBox="1"/>
          <p:nvPr/>
        </p:nvSpPr>
        <p:spPr>
          <a:xfrm>
            <a:off x="990600" y="205298"/>
            <a:ext cx="6096000" cy="369332"/>
          </a:xfrm>
          <a:prstGeom prst="rect">
            <a:avLst/>
          </a:prstGeom>
          <a:noFill/>
        </p:spPr>
        <p:txBody>
          <a:bodyPr wrap="square">
            <a:spAutoFit/>
          </a:bodyPr>
          <a:lstStyle/>
          <a:p>
            <a:r>
              <a:rPr lang="en-US" sz="1800" b="1" dirty="0">
                <a:latin typeface="Times New Roman" panose="02020603050405020304" pitchFamily="18" charset="0"/>
                <a:cs typeface="Times New Roman" panose="02020603050405020304" pitchFamily="18" charset="0"/>
              </a:rPr>
              <a:t>RESULTS</a:t>
            </a:r>
          </a:p>
        </p:txBody>
      </p:sp>
      <p:pic>
        <p:nvPicPr>
          <p:cNvPr id="10" name="Picture 9">
            <a:extLst>
              <a:ext uri="{FF2B5EF4-FFF2-40B4-BE49-F238E27FC236}">
                <a16:creationId xmlns:a16="http://schemas.microsoft.com/office/drawing/2014/main" xmlns="" id="{667BC299-C199-FA2D-AD63-1B072C1FBDC5}"/>
              </a:ext>
            </a:extLst>
          </p:cNvPr>
          <p:cNvPicPr>
            <a:picLocks noChangeAspect="1"/>
          </p:cNvPicPr>
          <p:nvPr/>
        </p:nvPicPr>
        <p:blipFill rotWithShape="1">
          <a:blip r:embed="rId2"/>
          <a:srcRect t="2258"/>
          <a:stretch/>
        </p:blipFill>
        <p:spPr>
          <a:xfrm>
            <a:off x="1169585" y="550521"/>
            <a:ext cx="4594721" cy="5739525"/>
          </a:xfrm>
          <a:prstGeom prst="rect">
            <a:avLst/>
          </a:prstGeom>
        </p:spPr>
      </p:pic>
      <p:pic>
        <p:nvPicPr>
          <p:cNvPr id="12" name="Picture 11">
            <a:extLst>
              <a:ext uri="{FF2B5EF4-FFF2-40B4-BE49-F238E27FC236}">
                <a16:creationId xmlns:a16="http://schemas.microsoft.com/office/drawing/2014/main" xmlns="" id="{0D5BCF18-FEBA-DC80-922D-ACA1B760B0CD}"/>
              </a:ext>
            </a:extLst>
          </p:cNvPr>
          <p:cNvPicPr>
            <a:picLocks noChangeAspect="1"/>
          </p:cNvPicPr>
          <p:nvPr/>
        </p:nvPicPr>
        <p:blipFill>
          <a:blip r:embed="rId3"/>
          <a:stretch>
            <a:fillRect/>
          </a:stretch>
        </p:blipFill>
        <p:spPr>
          <a:xfrm>
            <a:off x="5887563" y="1112169"/>
            <a:ext cx="4861119" cy="5111574"/>
          </a:xfrm>
          <a:prstGeom prst="rect">
            <a:avLst/>
          </a:prstGeom>
        </p:spPr>
      </p:pic>
      <p:sp>
        <p:nvSpPr>
          <p:cNvPr id="14" name="Rectangle 13">
            <a:extLst>
              <a:ext uri="{FF2B5EF4-FFF2-40B4-BE49-F238E27FC236}">
                <a16:creationId xmlns:a16="http://schemas.microsoft.com/office/drawing/2014/main" xmlns="" id="{DC3E23D1-702C-767D-BE4A-24630CDCD8EB}"/>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Flowchart: Process 10"/>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5" name="Picture 2" descr="https://dranimeshdas.com/wp-content/uploads/2024/08/drug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4462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xmlns="" id="{F90DB524-94A3-DD2D-1673-EDC85E55E4BB}"/>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C8B987C2-F654-A786-4542-E21F99EAF0F9}"/>
              </a:ext>
            </a:extLst>
          </p:cNvPr>
          <p:cNvSpPr>
            <a:spLocks noGrp="1"/>
          </p:cNvSpPr>
          <p:nvPr>
            <p:ph type="sldNum" sz="quarter" idx="12"/>
          </p:nvPr>
        </p:nvSpPr>
        <p:spPr/>
        <p:txBody>
          <a:bodyPr/>
          <a:lstStyle/>
          <a:p>
            <a:fld id="{28B54A7E-2395-4D35-824E-25842394C6F0}" type="slidenum">
              <a:rPr lang="en-IN" smtClean="0"/>
              <a:t>12</a:t>
            </a:fld>
            <a:endParaRPr lang="en-IN"/>
          </a:p>
        </p:txBody>
      </p:sp>
      <p:sp>
        <p:nvSpPr>
          <p:cNvPr id="8" name="Rectangle 7">
            <a:extLst>
              <a:ext uri="{FF2B5EF4-FFF2-40B4-BE49-F238E27FC236}">
                <a16:creationId xmlns:a16="http://schemas.microsoft.com/office/drawing/2014/main" xmlns="" id="{87BA9341-F1E3-A9CD-2158-46149CB8A15A}"/>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0" name="Picture 9">
            <a:extLst>
              <a:ext uri="{FF2B5EF4-FFF2-40B4-BE49-F238E27FC236}">
                <a16:creationId xmlns:a16="http://schemas.microsoft.com/office/drawing/2014/main" xmlns="" id="{347BD4AB-AB78-0D68-9AF2-327F3FE5F812}"/>
              </a:ext>
            </a:extLst>
          </p:cNvPr>
          <p:cNvPicPr>
            <a:picLocks noChangeAspect="1"/>
          </p:cNvPicPr>
          <p:nvPr/>
        </p:nvPicPr>
        <p:blipFill>
          <a:blip r:embed="rId2"/>
          <a:stretch>
            <a:fillRect/>
          </a:stretch>
        </p:blipFill>
        <p:spPr>
          <a:xfrm>
            <a:off x="1146107" y="513530"/>
            <a:ext cx="4870586" cy="5505879"/>
          </a:xfrm>
          <a:prstGeom prst="rect">
            <a:avLst/>
          </a:prstGeom>
        </p:spPr>
      </p:pic>
      <p:pic>
        <p:nvPicPr>
          <p:cNvPr id="12" name="Picture 11">
            <a:extLst>
              <a:ext uri="{FF2B5EF4-FFF2-40B4-BE49-F238E27FC236}">
                <a16:creationId xmlns:a16="http://schemas.microsoft.com/office/drawing/2014/main" xmlns="" id="{9683CC06-3F28-A3EF-B569-BE5327690BB7}"/>
              </a:ext>
            </a:extLst>
          </p:cNvPr>
          <p:cNvPicPr>
            <a:picLocks noChangeAspect="1"/>
          </p:cNvPicPr>
          <p:nvPr/>
        </p:nvPicPr>
        <p:blipFill>
          <a:blip r:embed="rId3"/>
          <a:stretch>
            <a:fillRect/>
          </a:stretch>
        </p:blipFill>
        <p:spPr>
          <a:xfrm>
            <a:off x="6178745" y="738922"/>
            <a:ext cx="4727147" cy="5448957"/>
          </a:xfrm>
          <a:prstGeom prst="rect">
            <a:avLst/>
          </a:prstGeom>
        </p:spPr>
      </p:pic>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1" name="Picture 2" descr="https://dranimeshdas.com/wp-content/uploads/2024/08/drug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2045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xmlns="" id="{09C92222-E76B-D551-2E05-119D8EA9918C}"/>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FBE57868-090C-E266-DF2B-FF0B2E0DA0A5}"/>
              </a:ext>
            </a:extLst>
          </p:cNvPr>
          <p:cNvSpPr>
            <a:spLocks noGrp="1"/>
          </p:cNvSpPr>
          <p:nvPr>
            <p:ph type="sldNum" sz="quarter" idx="12"/>
          </p:nvPr>
        </p:nvSpPr>
        <p:spPr/>
        <p:txBody>
          <a:bodyPr/>
          <a:lstStyle/>
          <a:p>
            <a:fld id="{28B54A7E-2395-4D35-824E-25842394C6F0}" type="slidenum">
              <a:rPr lang="en-IN" smtClean="0"/>
              <a:t>13</a:t>
            </a:fld>
            <a:endParaRPr lang="en-IN"/>
          </a:p>
        </p:txBody>
      </p:sp>
      <p:sp>
        <p:nvSpPr>
          <p:cNvPr id="2" name="Rectangle 1">
            <a:extLst>
              <a:ext uri="{FF2B5EF4-FFF2-40B4-BE49-F238E27FC236}">
                <a16:creationId xmlns:a16="http://schemas.microsoft.com/office/drawing/2014/main" xmlns="" id="{8E918639-79D4-E756-E871-D914DBC7E5AF}"/>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8" name="Picture 7">
            <a:extLst>
              <a:ext uri="{FF2B5EF4-FFF2-40B4-BE49-F238E27FC236}">
                <a16:creationId xmlns:a16="http://schemas.microsoft.com/office/drawing/2014/main" xmlns="" id="{6B4BBBE1-B694-8CA0-E12B-A5DD5860374B}"/>
              </a:ext>
            </a:extLst>
          </p:cNvPr>
          <p:cNvPicPr>
            <a:picLocks noChangeAspect="1"/>
          </p:cNvPicPr>
          <p:nvPr/>
        </p:nvPicPr>
        <p:blipFill>
          <a:blip r:embed="rId2"/>
          <a:stretch>
            <a:fillRect/>
          </a:stretch>
        </p:blipFill>
        <p:spPr>
          <a:xfrm>
            <a:off x="1246436" y="777551"/>
            <a:ext cx="10107364" cy="5330318"/>
          </a:xfrm>
          <a:prstGeom prst="rect">
            <a:avLst/>
          </a:prstGeom>
        </p:spPr>
      </p:pic>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0"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47951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6" name="Rectangle 5"/>
          <p:cNvSpPr/>
          <p:nvPr/>
        </p:nvSpPr>
        <p:spPr>
          <a:xfrm>
            <a:off x="971550" y="543174"/>
            <a:ext cx="10812620" cy="5755422"/>
          </a:xfrm>
          <a:prstGeom prst="rect">
            <a:avLst/>
          </a:prstGeom>
        </p:spPr>
        <p:txBody>
          <a:bodyPr wrap="square">
            <a:spAutoFit/>
          </a:bodyPr>
          <a:lstStyle/>
          <a:p>
            <a:pPr algn="just"/>
            <a:r>
              <a:rPr lang="en-US" sz="1600" b="1" dirty="0">
                <a:latin typeface="Times New Roman" panose="02020603050405020304" pitchFamily="18" charset="0"/>
                <a:cs typeface="Times New Roman" panose="02020603050405020304" pitchFamily="18" charset="0"/>
              </a:rPr>
              <a:t>RESULTS</a:t>
            </a:r>
          </a:p>
          <a:p>
            <a:pPr algn="just"/>
            <a:endParaRPr lang="en-US" sz="16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Table 1 displays the characteristics of the study participants, and Figure 1 shows a flow chart of the participants. 30% of mothers were </a:t>
            </a:r>
            <a:r>
              <a:rPr lang="en-US" sz="1600" dirty="0" err="1">
                <a:latin typeface="Times New Roman" panose="02020603050405020304" pitchFamily="18" charset="0"/>
                <a:cs typeface="Times New Roman" panose="02020603050405020304" pitchFamily="18" charset="0"/>
              </a:rPr>
              <a:t>anaemic</a:t>
            </a:r>
            <a:r>
              <a:rPr lang="en-US" sz="1600" dirty="0">
                <a:latin typeface="Times New Roman" panose="02020603050405020304" pitchFamily="18" charset="0"/>
                <a:cs typeface="Times New Roman" panose="02020603050405020304" pitchFamily="18" charset="0"/>
              </a:rPr>
              <a:t> (Hb &lt; 11.0 g/dl), 48% were iron deficient (SF &lt; 15.0 </a:t>
            </a:r>
            <a:r>
              <a:rPr lang="en-US" sz="1600" dirty="0" err="1">
                <a:latin typeface="Times New Roman" panose="02020603050405020304" pitchFamily="18" charset="0"/>
                <a:cs typeface="Times New Roman" panose="02020603050405020304" pitchFamily="18" charset="0"/>
              </a:rPr>
              <a:t>μg</a:t>
            </a:r>
            <a:r>
              <a:rPr lang="en-US" sz="1600" dirty="0">
                <a:latin typeface="Times New Roman" panose="02020603050405020304" pitchFamily="18" charset="0"/>
                <a:cs typeface="Times New Roman" panose="02020603050405020304" pitchFamily="18" charset="0"/>
              </a:rPr>
              <a:t>/l), 68% had insufficient iron status (SF &lt; 30.0 </a:t>
            </a:r>
            <a:r>
              <a:rPr lang="en-US" sz="1600" dirty="0" err="1">
                <a:latin typeface="Times New Roman" panose="02020603050405020304" pitchFamily="18" charset="0"/>
                <a:cs typeface="Times New Roman" panose="02020603050405020304" pitchFamily="18" charset="0"/>
              </a:rPr>
              <a:t>μg</a:t>
            </a:r>
            <a:r>
              <a:rPr lang="en-US" sz="1600" dirty="0">
                <a:latin typeface="Times New Roman" panose="02020603050405020304" pitchFamily="18" charset="0"/>
                <a:cs typeface="Times New Roman" panose="02020603050405020304" pitchFamily="18" charset="0"/>
              </a:rPr>
              <a:t>/l), and 23% had IDA at enrollment (≤14 weeks gestation). Compared to AI (Hb &lt; 11.0 g/dl, SF &gt; 15.0 </a:t>
            </a:r>
            <a:r>
              <a:rPr lang="en-US" sz="1600" dirty="0" err="1">
                <a:latin typeface="Times New Roman" panose="02020603050405020304" pitchFamily="18" charset="0"/>
                <a:cs typeface="Times New Roman" panose="02020603050405020304" pitchFamily="18" charset="0"/>
              </a:rPr>
              <a:t>μg</a:t>
            </a:r>
            <a:r>
              <a:rPr lang="en-US" sz="1600" dirty="0">
                <a:latin typeface="Times New Roman" panose="02020603050405020304" pitchFamily="18" charset="0"/>
                <a:cs typeface="Times New Roman" panose="02020603050405020304" pitchFamily="18" charset="0"/>
              </a:rPr>
              <a:t>/l, plus CRP &gt; 5.0 mg/l or AGP &gt; 1.0 g/l: 2%) and inflammation (CRP &gt; 5.0 mg/l: 17%; AGP &gt; 1.0 g/l: 11%), the prevalence of AI was relatively low. The results were same when serum ferritin was adjusted for inflammation (Supplementary Table I, e.g., BRINDA, </a:t>
            </a:r>
            <a:r>
              <a:rPr lang="en-US" sz="1600" dirty="0" err="1">
                <a:latin typeface="Times New Roman" panose="02020603050405020304" pitchFamily="18" charset="0"/>
                <a:cs typeface="Times New Roman" panose="02020603050405020304" pitchFamily="18" charset="0"/>
              </a:rPr>
              <a:t>Thurnham</a:t>
            </a:r>
            <a:r>
              <a:rPr lang="en-US" sz="1600" dirty="0">
                <a:latin typeface="Times New Roman" panose="02020603050405020304" pitchFamily="18" charset="0"/>
                <a:cs typeface="Times New Roman" panose="02020603050405020304" pitchFamily="18" charset="0"/>
              </a:rPr>
              <a:t>); 59% of pregnant women had inadequate iron status (SF &lt; 30.0 </a:t>
            </a:r>
            <a:r>
              <a:rPr lang="en-US" sz="1600" dirty="0" err="1">
                <a:latin typeface="Times New Roman" panose="02020603050405020304" pitchFamily="18" charset="0"/>
                <a:cs typeface="Times New Roman" panose="02020603050405020304" pitchFamily="18" charset="0"/>
              </a:rPr>
              <a:t>μg</a:t>
            </a:r>
            <a:r>
              <a:rPr lang="en-US" sz="1600" dirty="0">
                <a:latin typeface="Times New Roman" panose="02020603050405020304" pitchFamily="18" charset="0"/>
                <a:cs typeface="Times New Roman" panose="02020603050405020304" pitchFamily="18" charset="0"/>
              </a:rPr>
              <a:t>/l) and 59% of iron deficient individuals (SF &lt; 15.0 </a:t>
            </a:r>
            <a:r>
              <a:rPr lang="en-US" sz="1600" dirty="0" err="1">
                <a:latin typeface="Times New Roman" panose="02020603050405020304" pitchFamily="18" charset="0"/>
                <a:cs typeface="Times New Roman" panose="02020603050405020304" pitchFamily="18" charset="0"/>
              </a:rPr>
              <a:t>μg</a:t>
            </a:r>
            <a:r>
              <a:rPr lang="en-US" sz="1600" dirty="0">
                <a:latin typeface="Times New Roman" panose="02020603050405020304" pitchFamily="18" charset="0"/>
                <a:cs typeface="Times New Roman" panose="02020603050405020304" pitchFamily="18" charset="0"/>
              </a:rPr>
              <a:t>/l).</a:t>
            </a:r>
          </a:p>
          <a:p>
            <a:pPr algn="just"/>
            <a:endParaRPr lang="en-US" sz="16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The linear regression analyses revealed a significant association between higher maternal </a:t>
            </a:r>
            <a:r>
              <a:rPr lang="en-US" sz="1600" dirty="0" err="1">
                <a:latin typeface="Times New Roman" panose="02020603050405020304" pitchFamily="18" charset="0"/>
                <a:cs typeface="Times New Roman" panose="02020603050405020304" pitchFamily="18" charset="0"/>
              </a:rPr>
              <a:t>haemoglobin</a:t>
            </a:r>
            <a:r>
              <a:rPr lang="en-US" sz="1600" dirty="0">
                <a:latin typeface="Times New Roman" panose="02020603050405020304" pitchFamily="18" charset="0"/>
                <a:cs typeface="Times New Roman" panose="02020603050405020304" pitchFamily="18" charset="0"/>
              </a:rPr>
              <a:t> concentrations and maternal serum ferritin concentrations (</a:t>
            </a:r>
            <a:r>
              <a:rPr lang="el-GR" sz="1600" dirty="0">
                <a:latin typeface="Times New Roman" panose="02020603050405020304" pitchFamily="18" charset="0"/>
                <a:cs typeface="Times New Roman" panose="02020603050405020304" pitchFamily="18" charset="0"/>
              </a:rPr>
              <a:t>β(</a:t>
            </a:r>
            <a:r>
              <a:rPr lang="en-US" sz="1600" dirty="0">
                <a:latin typeface="Times New Roman" panose="02020603050405020304" pitchFamily="18" charset="0"/>
                <a:cs typeface="Times New Roman" panose="02020603050405020304" pitchFamily="18" charset="0"/>
              </a:rPr>
              <a:t>SE): 0.78 (0.07) </a:t>
            </a:r>
            <a:r>
              <a:rPr lang="el-GR" sz="1600" dirty="0">
                <a:latin typeface="Times New Roman" panose="02020603050405020304" pitchFamily="18" charset="0"/>
                <a:cs typeface="Times New Roman" panose="02020603050405020304" pitchFamily="18" charset="0"/>
              </a:rPr>
              <a:t>μ</a:t>
            </a:r>
            <a:r>
              <a:rPr lang="en-US" sz="1600" dirty="0">
                <a:latin typeface="Times New Roman" panose="02020603050405020304" pitchFamily="18" charset="0"/>
                <a:cs typeface="Times New Roman" panose="02020603050405020304" pitchFamily="18" charset="0"/>
              </a:rPr>
              <a:t>g/l; p &lt; 0.0001), hepcidin concentrations (</a:t>
            </a:r>
            <a:r>
              <a:rPr lang="el-GR" sz="1600" dirty="0">
                <a:latin typeface="Times New Roman" panose="02020603050405020304" pitchFamily="18" charset="0"/>
                <a:cs typeface="Times New Roman" panose="02020603050405020304" pitchFamily="18" charset="0"/>
              </a:rPr>
              <a:t>β(</a:t>
            </a:r>
            <a:r>
              <a:rPr lang="en-US" sz="1600" dirty="0">
                <a:latin typeface="Times New Roman" panose="02020603050405020304" pitchFamily="18" charset="0"/>
                <a:cs typeface="Times New Roman" panose="02020603050405020304" pitchFamily="18" charset="0"/>
              </a:rPr>
              <a:t>SE): 0.37 (0.05) ng/ml; p &lt; 0.0001), and iron deficiency (</a:t>
            </a:r>
            <a:r>
              <a:rPr lang="el-GR" sz="1600" dirty="0">
                <a:latin typeface="Times New Roman" panose="02020603050405020304" pitchFamily="18" charset="0"/>
                <a:cs typeface="Times New Roman" panose="02020603050405020304" pitchFamily="18" charset="0"/>
              </a:rPr>
              <a:t>β(</a:t>
            </a:r>
            <a:r>
              <a:rPr lang="en-US" sz="1600" dirty="0">
                <a:latin typeface="Times New Roman" panose="02020603050405020304" pitchFamily="18" charset="0"/>
                <a:cs typeface="Times New Roman" panose="02020603050405020304" pitchFamily="18" charset="0"/>
              </a:rPr>
              <a:t>SE): −1.29 (0.15); p &lt; 0.0001) at baseline. The results were comparable when serum ferritin concentrations were corrected for inflammation (ID: </a:t>
            </a:r>
            <a:r>
              <a:rPr lang="el-GR" sz="1600" dirty="0">
                <a:latin typeface="Times New Roman" panose="02020603050405020304" pitchFamily="18" charset="0"/>
                <a:cs typeface="Times New Roman" panose="02020603050405020304" pitchFamily="18" charset="0"/>
              </a:rPr>
              <a:t>β(</a:t>
            </a:r>
            <a:r>
              <a:rPr lang="en-US" sz="1600" dirty="0">
                <a:latin typeface="Times New Roman" panose="02020603050405020304" pitchFamily="18" charset="0"/>
                <a:cs typeface="Times New Roman" panose="02020603050405020304" pitchFamily="18" charset="0"/>
              </a:rPr>
              <a:t>SE): −1.19 (0.16), p &lt; 0.0001) and SF: (</a:t>
            </a:r>
            <a:r>
              <a:rPr lang="el-GR" sz="1600" dirty="0">
                <a:latin typeface="Times New Roman" panose="02020603050405020304" pitchFamily="18" charset="0"/>
                <a:cs typeface="Times New Roman" panose="02020603050405020304" pitchFamily="18" charset="0"/>
              </a:rPr>
              <a:t>β(</a:t>
            </a:r>
            <a:r>
              <a:rPr lang="en-US" sz="1600" dirty="0">
                <a:latin typeface="Times New Roman" panose="02020603050405020304" pitchFamily="18" charset="0"/>
                <a:cs typeface="Times New Roman" panose="02020603050405020304" pitchFamily="18" charset="0"/>
              </a:rPr>
              <a:t>SE): 0.79 (0.08) </a:t>
            </a:r>
            <a:r>
              <a:rPr lang="el-GR" sz="1600" dirty="0">
                <a:latin typeface="Times New Roman" panose="02020603050405020304" pitchFamily="18" charset="0"/>
                <a:cs typeface="Times New Roman" panose="02020603050405020304" pitchFamily="18" charset="0"/>
              </a:rPr>
              <a:t>μ</a:t>
            </a:r>
            <a:r>
              <a:rPr lang="en-US" sz="1600" dirty="0">
                <a:latin typeface="Times New Roman" panose="02020603050405020304" pitchFamily="18" charset="0"/>
                <a:cs typeface="Times New Roman" panose="02020603050405020304" pitchFamily="18" charset="0"/>
              </a:rPr>
              <a:t>g/L, p &lt; 0.0001. Higher baseline maternal serum ferritin (RR: 0.48, 95%CI: 0.40–0.57, p &lt; 0.0001) and hepcidin (RR: 0.73, 95%CI: 0.67–0.79, p &lt; 0.0001) concentrations were linked to a lower risk of maternal anemia, while maternal iron deficiency was linked to a 3.6-fold increased risk of anemia (RR: 3.62, 95%CI: 2.09–6.36, p &lt; 0.0001).  </a:t>
            </a:r>
          </a:p>
          <a:p>
            <a:pPr marL="285750" indent="-285750" algn="just">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Tables 2 and 3 show the relationships, respectively, between maternal anemia, hemoglobin concentrations, and the risk of unfavorable pregnancy and newborn outcomes. When compared to women who were not </a:t>
            </a:r>
            <a:r>
              <a:rPr lang="en-US" sz="1600" dirty="0" err="1">
                <a:latin typeface="Times New Roman" panose="02020603050405020304" pitchFamily="18" charset="0"/>
                <a:cs typeface="Times New Roman" panose="02020603050405020304" pitchFamily="18" charset="0"/>
              </a:rPr>
              <a:t>anaemic</a:t>
            </a:r>
            <a:r>
              <a:rPr lang="en-US" sz="1600" dirty="0">
                <a:latin typeface="Times New Roman" panose="02020603050405020304" pitchFamily="18" charset="0"/>
                <a:cs typeface="Times New Roman" panose="02020603050405020304" pitchFamily="18" charset="0"/>
              </a:rPr>
              <a:t>, those who were </a:t>
            </a:r>
            <a:r>
              <a:rPr lang="en-US" sz="1600" dirty="0" err="1">
                <a:latin typeface="Times New Roman" panose="02020603050405020304" pitchFamily="18" charset="0"/>
                <a:cs typeface="Times New Roman" panose="02020603050405020304" pitchFamily="18" charset="0"/>
              </a:rPr>
              <a:t>anaemic</a:t>
            </a:r>
            <a:r>
              <a:rPr lang="en-US" sz="1600" dirty="0">
                <a:latin typeface="Times New Roman" panose="02020603050405020304" pitchFamily="18" charset="0"/>
                <a:cs typeface="Times New Roman" panose="02020603050405020304" pitchFamily="18" charset="0"/>
              </a:rPr>
              <a:t> at enrollment had infants with lower birth weights (β(SE): −166.8 (61.1) g; p = 0.006) and 2.15 times higher risk of low birth weights (&lt;2500 g; RR: 2.15, 95%CI: 1.20–3.84, p = 0.01) in multivariate analyses that adjusted for maternal BMI, socioeconomic status, inflammation, gestational age at sample collection, vitamin B12 intervention, and BMI.</a:t>
            </a:r>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14</a:t>
            </a:fld>
            <a:endParaRPr lang="en-IN"/>
          </a:p>
        </p:txBody>
      </p:sp>
    </p:spTree>
    <p:extLst>
      <p:ext uri="{BB962C8B-B14F-4D97-AF65-F5344CB8AC3E}">
        <p14:creationId xmlns:p14="http://schemas.microsoft.com/office/powerpoint/2010/main" val="572354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624E239-0446-9697-0140-E1B70DB2D8DE}"/>
              </a:ext>
            </a:extLst>
          </p:cNvPr>
          <p:cNvSpPr>
            <a:spLocks noGrp="1"/>
          </p:cNvSpPr>
          <p:nvPr>
            <p:ph idx="1"/>
          </p:nvPr>
        </p:nvSpPr>
        <p:spPr>
          <a:xfrm>
            <a:off x="838200" y="463355"/>
            <a:ext cx="10515600" cy="5825478"/>
          </a:xfrm>
        </p:spPr>
        <p:txBody>
          <a:bodyPr>
            <a:normAutofit fontScale="77500" lnSpcReduction="20000"/>
          </a:bodyPr>
          <a:lstStyle/>
          <a:p>
            <a:pPr algn="just"/>
            <a:r>
              <a:rPr lang="en-US" dirty="0">
                <a:latin typeface="Times New Roman" panose="02020603050405020304" pitchFamily="18" charset="0"/>
                <a:cs typeface="Times New Roman" panose="02020603050405020304" pitchFamily="18" charset="0"/>
              </a:rPr>
              <a:t>Babies born to </a:t>
            </a:r>
            <a:r>
              <a:rPr lang="en-US" dirty="0" err="1">
                <a:latin typeface="Times New Roman" panose="02020603050405020304" pitchFamily="18" charset="0"/>
                <a:cs typeface="Times New Roman" panose="02020603050405020304" pitchFamily="18" charset="0"/>
              </a:rPr>
              <a:t>anaemic</a:t>
            </a:r>
            <a:r>
              <a:rPr lang="en-US" dirty="0">
                <a:latin typeface="Times New Roman" panose="02020603050405020304" pitchFamily="18" charset="0"/>
                <a:cs typeface="Times New Roman" panose="02020603050405020304" pitchFamily="18" charset="0"/>
              </a:rPr>
              <a:t> mothers had 2.67 times higher risk of premature birth (&lt;37 weeks; RR: 2.67, 95%CI: 1.43–5.00, p = 0.002) and significantly lower gestational age at birth (β(SE): −0.95 (0.28); p = 0.0007). Compared to mothers who were not anemic, infants born to anemic women had a significantly higher chance of being underweight (WAZ &lt; −2; RR: 2.20, 95%CI: 1.16–4.15, p = 0.02), had lower mid-upper arm circumference (β(SE): −0.94 (0.45), p = 0.03), and had lower WAZ scores at birth (β(SE): −0.41 (0.14), p = 0.004). Maternal hemoglobin concentrations (Table 3) at the first prenatal visit were also linked to a lower risk of preterm delivery (&lt;37 weeks; RR: 0.76, 95%CI: 0.66–86) and a significantly higher gestational age at delivery (β(SE): 0.28 (0.08) weeks; p = 0.001). In multivariate analysis, there was a correlation between greater maternal </a:t>
            </a:r>
            <a:r>
              <a:rPr lang="en-US" dirty="0" err="1">
                <a:latin typeface="Times New Roman" panose="02020603050405020304" pitchFamily="18" charset="0"/>
                <a:cs typeface="Times New Roman" panose="02020603050405020304" pitchFamily="18" charset="0"/>
              </a:rPr>
              <a:t>haemoglobin</a:t>
            </a:r>
            <a:r>
              <a:rPr lang="en-US" dirty="0">
                <a:latin typeface="Times New Roman" panose="02020603050405020304" pitchFamily="18" charset="0"/>
                <a:cs typeface="Times New Roman" panose="02020603050405020304" pitchFamily="18" charset="0"/>
              </a:rPr>
              <a:t> concentrations and bigger newborn mid-upper arm circumference (β(SE): 0.36 (0.13); p = 0.006).</a:t>
            </a:r>
          </a:p>
          <a:p>
            <a:pPr algn="just"/>
            <a:r>
              <a:rPr lang="en-US" dirty="0">
                <a:latin typeface="Times New Roman" panose="02020603050405020304" pitchFamily="18" charset="0"/>
                <a:cs typeface="Times New Roman" panose="02020603050405020304" pitchFamily="18" charset="0"/>
              </a:rPr>
              <a:t>The next tables show the relationships between iron deficiency (Table 5) and maternal serum ferritin concentrations (Table 4A–C) at enrollment and unfavorable pregnancy and newborn outcomes. Increased infant length at birth (β(SE): 0.44 (0.20) cm, p = 0.03) was linked to maternal serum ferritin concentrations in multivariate analyses, which also took into account maternal BMI, socioeconomic status, inflammation, and gestational age at sample collection. After correcting for inflammation using the BRINDA (β(SE): 0.47 (0.20) cm, p = 0.02) and </a:t>
            </a:r>
            <a:r>
              <a:rPr lang="en-US" dirty="0" err="1">
                <a:latin typeface="Times New Roman" panose="02020603050405020304" pitchFamily="18" charset="0"/>
                <a:cs typeface="Times New Roman" panose="02020603050405020304" pitchFamily="18" charset="0"/>
              </a:rPr>
              <a:t>Thurnham</a:t>
            </a:r>
            <a:r>
              <a:rPr lang="en-US" dirty="0">
                <a:latin typeface="Times New Roman" panose="02020603050405020304" pitchFamily="18" charset="0"/>
                <a:cs typeface="Times New Roman" panose="02020603050405020304" pitchFamily="18" charset="0"/>
              </a:rPr>
              <a:t> (β(SE): 0.45 (0.20) cm, p = 0.02) approaches, the results were similar (Tables 4B, C). Whether or not maternal iron insufficiency was adjusted for inflammation, it did not significantly increase the chance of an unfavorable pregnancy or baby outcome.</a:t>
            </a:r>
          </a:p>
          <a:p>
            <a:endParaRPr lang="en-US" dirty="0"/>
          </a:p>
        </p:txBody>
      </p:sp>
      <p:sp>
        <p:nvSpPr>
          <p:cNvPr id="5" name="Footer Placeholder 4">
            <a:extLst>
              <a:ext uri="{FF2B5EF4-FFF2-40B4-BE49-F238E27FC236}">
                <a16:creationId xmlns:a16="http://schemas.microsoft.com/office/drawing/2014/main" xmlns="" id="{F41CDB83-DBCD-1746-8D5A-DEC982760AE3}"/>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1675215B-A337-9A4B-1852-E55C4014B2CC}"/>
              </a:ext>
            </a:extLst>
          </p:cNvPr>
          <p:cNvSpPr>
            <a:spLocks noGrp="1"/>
          </p:cNvSpPr>
          <p:nvPr>
            <p:ph type="sldNum" sz="quarter" idx="12"/>
          </p:nvPr>
        </p:nvSpPr>
        <p:spPr/>
        <p:txBody>
          <a:bodyPr/>
          <a:lstStyle/>
          <a:p>
            <a:fld id="{28B54A7E-2395-4D35-824E-25842394C6F0}" type="slidenum">
              <a:rPr lang="en-IN" smtClean="0"/>
              <a:t>15</a:t>
            </a:fld>
            <a:endParaRPr lang="en-IN"/>
          </a:p>
        </p:txBody>
      </p:sp>
      <p:sp>
        <p:nvSpPr>
          <p:cNvPr id="2" name="Rectangle 1">
            <a:extLst>
              <a:ext uri="{FF2B5EF4-FFF2-40B4-BE49-F238E27FC236}">
                <a16:creationId xmlns:a16="http://schemas.microsoft.com/office/drawing/2014/main" xmlns="" id="{A24FD2FB-6950-1A47-EF0B-94530F978717}"/>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7906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B162BA0-0C81-A85F-E3CC-0F5F397AA68A}"/>
              </a:ext>
            </a:extLst>
          </p:cNvPr>
          <p:cNvSpPr>
            <a:spLocks noGrp="1"/>
          </p:cNvSpPr>
          <p:nvPr>
            <p:ph idx="1"/>
          </p:nvPr>
        </p:nvSpPr>
        <p:spPr>
          <a:xfrm>
            <a:off x="195943" y="1253331"/>
            <a:ext cx="11083213" cy="4351338"/>
          </a:xfrm>
        </p:spPr>
        <p:txBody>
          <a:bodyPr>
            <a:noAutofit/>
          </a:bodyPr>
          <a:lstStyle/>
          <a:p>
            <a:pPr algn="just"/>
            <a:r>
              <a:rPr lang="en-US" sz="2200" dirty="0">
                <a:latin typeface="Times New Roman" panose="02020603050405020304" pitchFamily="18" charset="0"/>
                <a:cs typeface="Times New Roman" panose="02020603050405020304" pitchFamily="18" charset="0"/>
              </a:rPr>
              <a:t>Table 6 lists the correlations between maternal IDA and pregnancy and baby outcomes. In multivariate analyses, infants of women with IDA at enrollment had significantly lower birth weights (β(SE): −159.7 (67.7) g, p = 0.02) and a higher risk of low birth weights (RR: 1.99 (1.08–3.68); p = 0.03). Additionally, their gestational age at delivery was considerably lower (β(SE): −1.16 (0.31) weeks, p = 0.0002), and their risk of preterm delivery was 3.46 times greater (RR: 3.46 (1.81–6.61), p = 0.0002). When compared to infants born to women without IDA, newborns born to iron-deficient anemic mothers likewise exhibited significantly reduced WAZ (β(SE): −0.39 (0.16), p = 0.01).</a:t>
            </a:r>
          </a:p>
          <a:p>
            <a:pPr algn="just"/>
            <a:r>
              <a:rPr lang="en-US" sz="2200" dirty="0">
                <a:latin typeface="Times New Roman" panose="02020603050405020304" pitchFamily="18" charset="0"/>
                <a:cs typeface="Times New Roman" panose="02020603050405020304" pitchFamily="18" charset="0"/>
              </a:rPr>
              <a:t>Pregnancy was associated with a modest prevalence of anemia of inflammation (2%) and elevated inflammatory biomarkers (CRP &gt; 5.0 mg/l: 17%; AGP &gt; 1 g/l: 11%) (Supplemental tables I–IV). CRP and AGP, two maternal inflammatory indicators during pregnancy, were not linked to the mother's hemoglobin status, risk of a difficult pregnancy, or the health of the unborn child. Increased baby length (β(SE): 0.31 (0.13), p = 0.02), lower arm circumference (β(SE): 0.40 (0.15), p = 0.007), WAZ (β(SE): 0.09 (0.05), p = 0.04), and LAZ (β(SE): 0.13 (0.06), p = 0.04) were all linked to maternal hepcidin concentrations during pregnancy.</a:t>
            </a:r>
          </a:p>
        </p:txBody>
      </p:sp>
      <p:sp>
        <p:nvSpPr>
          <p:cNvPr id="5" name="Footer Placeholder 4">
            <a:extLst>
              <a:ext uri="{FF2B5EF4-FFF2-40B4-BE49-F238E27FC236}">
                <a16:creationId xmlns:a16="http://schemas.microsoft.com/office/drawing/2014/main" xmlns="" id="{2B7D7FFB-757F-BE61-BB70-0ED46F72CBF5}"/>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9D1CD509-FE35-22BE-6E30-E5B79CF8A0EB}"/>
              </a:ext>
            </a:extLst>
          </p:cNvPr>
          <p:cNvSpPr>
            <a:spLocks noGrp="1"/>
          </p:cNvSpPr>
          <p:nvPr>
            <p:ph type="sldNum" sz="quarter" idx="12"/>
          </p:nvPr>
        </p:nvSpPr>
        <p:spPr/>
        <p:txBody>
          <a:bodyPr/>
          <a:lstStyle/>
          <a:p>
            <a:fld id="{28B54A7E-2395-4D35-824E-25842394C6F0}" type="slidenum">
              <a:rPr lang="en-IN" smtClean="0"/>
              <a:t>16</a:t>
            </a:fld>
            <a:endParaRPr lang="en-IN"/>
          </a:p>
        </p:txBody>
      </p:sp>
      <p:sp>
        <p:nvSpPr>
          <p:cNvPr id="2" name="Rectangle 1">
            <a:extLst>
              <a:ext uri="{FF2B5EF4-FFF2-40B4-BE49-F238E27FC236}">
                <a16:creationId xmlns:a16="http://schemas.microsoft.com/office/drawing/2014/main" xmlns="" id="{9037D563-708E-6816-E735-472FD2C798AA}"/>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30186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Rectangle 3"/>
          <p:cNvSpPr/>
          <p:nvPr/>
        </p:nvSpPr>
        <p:spPr>
          <a:xfrm>
            <a:off x="1002369" y="280489"/>
            <a:ext cx="10928529" cy="338554"/>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DISCUSSION</a:t>
            </a:r>
          </a:p>
        </p:txBody>
      </p:sp>
      <p:sp>
        <p:nvSpPr>
          <p:cNvPr id="5" name="TextBox 4">
            <a:extLst>
              <a:ext uri="{FF2B5EF4-FFF2-40B4-BE49-F238E27FC236}">
                <a16:creationId xmlns:a16="http://schemas.microsoft.com/office/drawing/2014/main" xmlns="" id="{177C02E0-F41F-574C-F3A0-0051B6FB6734}"/>
              </a:ext>
            </a:extLst>
          </p:cNvPr>
          <p:cNvSpPr txBox="1"/>
          <p:nvPr/>
        </p:nvSpPr>
        <p:spPr>
          <a:xfrm>
            <a:off x="838755" y="711278"/>
            <a:ext cx="11092143" cy="5632311"/>
          </a:xfrm>
          <a:prstGeom prst="rect">
            <a:avLst/>
          </a:prstGeom>
          <a:noFill/>
        </p:spPr>
        <p:txBody>
          <a:bodyPr wrap="square" rtlCol="0">
            <a:spAutoFit/>
          </a:bodyPr>
          <a:lstStyle/>
          <a:p>
            <a:pPr algn="just"/>
            <a:r>
              <a:rPr lang="en-US" sz="2000" dirty="0">
                <a:latin typeface="Times New Roman" panose="02020603050405020304" pitchFamily="18" charset="0"/>
                <a:cs typeface="Times New Roman" panose="02020603050405020304" pitchFamily="18" charset="0"/>
              </a:rPr>
              <a:t>In this prospective analysis among pregnant women and their infants, anemia and iron deficiency were common early in gestation and were associated with increased risk of adverse pregnancy and infant outcomes. Maternal hemoglobin concentrations were associated with higher birth weight and gestational age at delivery, lower risk of preterm birth, and higher infant weight-for-age z-scores. The prevalence of </a:t>
            </a:r>
            <a:r>
              <a:rPr lang="en-US" sz="2000" dirty="0" err="1">
                <a:latin typeface="Times New Roman" panose="02020603050405020304" pitchFamily="18" charset="0"/>
                <a:cs typeface="Times New Roman" panose="02020603050405020304" pitchFamily="18" charset="0"/>
              </a:rPr>
              <a:t>anaemia</a:t>
            </a:r>
            <a:r>
              <a:rPr lang="en-US" sz="2000" dirty="0">
                <a:latin typeface="Times New Roman" panose="02020603050405020304" pitchFamily="18" charset="0"/>
                <a:cs typeface="Times New Roman" panose="02020603050405020304" pitchFamily="18" charset="0"/>
              </a:rPr>
              <a:t> and iron deficiency at the first prenatal visit in this study was high: 30% of pregnant women were </a:t>
            </a:r>
            <a:r>
              <a:rPr lang="en-US" sz="2000" dirty="0" err="1">
                <a:latin typeface="Times New Roman" panose="02020603050405020304" pitchFamily="18" charset="0"/>
                <a:cs typeface="Times New Roman" panose="02020603050405020304" pitchFamily="18" charset="0"/>
              </a:rPr>
              <a:t>anaemic</a:t>
            </a:r>
            <a:r>
              <a:rPr lang="en-US" sz="2000" dirty="0">
                <a:latin typeface="Times New Roman" panose="02020603050405020304" pitchFamily="18" charset="0"/>
                <a:cs typeface="Times New Roman" panose="02020603050405020304" pitchFamily="18" charset="0"/>
              </a:rPr>
              <a:t> (Hb &lt; 11.0 g/dl), 48% were iron deficient (SF &lt; 15.0 </a:t>
            </a:r>
            <a:r>
              <a:rPr lang="en-US" sz="2000" dirty="0" err="1">
                <a:latin typeface="Times New Roman" panose="02020603050405020304" pitchFamily="18" charset="0"/>
                <a:cs typeface="Times New Roman" panose="02020603050405020304" pitchFamily="18" charset="0"/>
              </a:rPr>
              <a:t>μg</a:t>
            </a:r>
            <a:r>
              <a:rPr lang="en-US" sz="2000" dirty="0">
                <a:latin typeface="Times New Roman" panose="02020603050405020304" pitchFamily="18" charset="0"/>
                <a:cs typeface="Times New Roman" panose="02020603050405020304" pitchFamily="18" charset="0"/>
              </a:rPr>
              <a:t>/l), and 23% of women had IDA (Hb &lt; 11.0 g/dl and SF &lt; 15.0 </a:t>
            </a:r>
            <a:r>
              <a:rPr lang="en-US" sz="2000" dirty="0" err="1">
                <a:latin typeface="Times New Roman" panose="02020603050405020304" pitchFamily="18" charset="0"/>
                <a:cs typeface="Times New Roman" panose="02020603050405020304" pitchFamily="18" charset="0"/>
              </a:rPr>
              <a:t>μg</a:t>
            </a:r>
            <a:r>
              <a:rPr lang="en-US" sz="2000" dirty="0">
                <a:latin typeface="Times New Roman" panose="02020603050405020304" pitchFamily="18" charset="0"/>
                <a:cs typeface="Times New Roman" panose="02020603050405020304" pitchFamily="18" charset="0"/>
              </a:rPr>
              <a:t>/l); and 51% of infants were </a:t>
            </a:r>
            <a:r>
              <a:rPr lang="en-US" sz="2000" dirty="0" err="1">
                <a:latin typeface="Times New Roman" panose="02020603050405020304" pitchFamily="18" charset="0"/>
                <a:cs typeface="Times New Roman" panose="02020603050405020304" pitchFamily="18" charset="0"/>
              </a:rPr>
              <a:t>anaemic</a:t>
            </a:r>
            <a:r>
              <a:rPr lang="en-US" sz="2000" dirty="0">
                <a:latin typeface="Times New Roman" panose="02020603050405020304" pitchFamily="18" charset="0"/>
                <a:cs typeface="Times New Roman" panose="02020603050405020304" pitchFamily="18" charset="0"/>
              </a:rPr>
              <a:t> at 6 weeks of age. The burden of </a:t>
            </a:r>
            <a:r>
              <a:rPr lang="en-US" sz="2000" dirty="0" err="1">
                <a:latin typeface="Times New Roman" panose="02020603050405020304" pitchFamily="18" charset="0"/>
                <a:cs typeface="Times New Roman" panose="02020603050405020304" pitchFamily="18" charset="0"/>
              </a:rPr>
              <a:t>anaemia</a:t>
            </a:r>
            <a:r>
              <a:rPr lang="en-US" sz="2000" dirty="0">
                <a:latin typeface="Times New Roman" panose="02020603050405020304" pitchFamily="18" charset="0"/>
                <a:cs typeface="Times New Roman" panose="02020603050405020304" pitchFamily="18" charset="0"/>
              </a:rPr>
              <a:t> in rural areas is estimated to be higher than in urban settings, ranging from 77% in Maharashtra state to over 90% in Northeast India . Previous studies have also noted a high prevalence of iron deficiency and IDA in pregnancy. The prevalence of elevated inflammatory biomarkers (CRP &gt; 5 mg/l: 17%; AGP &gt; 1 g/l: 11%) and </a:t>
            </a:r>
            <a:r>
              <a:rPr lang="en-US" sz="2000" dirty="0" err="1">
                <a:latin typeface="Times New Roman" panose="02020603050405020304" pitchFamily="18" charset="0"/>
                <a:cs typeface="Times New Roman" panose="02020603050405020304" pitchFamily="18" charset="0"/>
              </a:rPr>
              <a:t>anaemia</a:t>
            </a:r>
            <a:r>
              <a:rPr lang="en-US" sz="2000" dirty="0">
                <a:latin typeface="Times New Roman" panose="02020603050405020304" pitchFamily="18" charset="0"/>
                <a:cs typeface="Times New Roman" panose="02020603050405020304" pitchFamily="18" charset="0"/>
              </a:rPr>
              <a:t> of inflammation (2%) were low in pregnancy and were not significantly associated with risk of adverse pregnancy or infant outcomes. he </a:t>
            </a:r>
            <a:r>
              <a:rPr lang="en-US" sz="2000" dirty="0" err="1">
                <a:latin typeface="Times New Roman" panose="02020603050405020304" pitchFamily="18" charset="0"/>
                <a:cs typeface="Times New Roman" panose="02020603050405020304" pitchFamily="18" charset="0"/>
              </a:rPr>
              <a:t>aetiology</a:t>
            </a:r>
            <a:r>
              <a:rPr lang="en-US" sz="2000" dirty="0">
                <a:latin typeface="Times New Roman" panose="02020603050405020304" pitchFamily="18" charset="0"/>
                <a:cs typeface="Times New Roman" panose="02020603050405020304" pitchFamily="18" charset="0"/>
              </a:rPr>
              <a:t> of </a:t>
            </a:r>
            <a:r>
              <a:rPr lang="en-US" sz="2000" dirty="0" err="1">
                <a:latin typeface="Times New Roman" panose="02020603050405020304" pitchFamily="18" charset="0"/>
                <a:cs typeface="Times New Roman" panose="02020603050405020304" pitchFamily="18" charset="0"/>
              </a:rPr>
              <a:t>anaemia</a:t>
            </a:r>
            <a:r>
              <a:rPr lang="en-US" sz="2000" dirty="0">
                <a:latin typeface="Times New Roman" panose="02020603050405020304" pitchFamily="18" charset="0"/>
                <a:cs typeface="Times New Roman" panose="02020603050405020304" pitchFamily="18" charset="0"/>
              </a:rPr>
              <a:t> is multifactorial and complex, and includes nutritional and </a:t>
            </a:r>
            <a:r>
              <a:rPr lang="en-US" sz="2000" dirty="0" err="1">
                <a:latin typeface="Times New Roman" panose="02020603050405020304" pitchFamily="18" charset="0"/>
                <a:cs typeface="Times New Roman" panose="02020603050405020304" pitchFamily="18" charset="0"/>
              </a:rPr>
              <a:t>nonnutritional</a:t>
            </a:r>
            <a:r>
              <a:rPr lang="en-US" sz="2000" dirty="0">
                <a:latin typeface="Times New Roman" panose="02020603050405020304" pitchFamily="18" charset="0"/>
                <a:cs typeface="Times New Roman" panose="02020603050405020304" pitchFamily="18" charset="0"/>
              </a:rPr>
              <a:t> factors [43]. Findings from this study are consistent with previous evidence of the importance of iron deficiency as the leading cause of </a:t>
            </a:r>
            <a:r>
              <a:rPr lang="en-US" sz="2000" dirty="0" err="1">
                <a:latin typeface="Times New Roman" panose="02020603050405020304" pitchFamily="18" charset="0"/>
                <a:cs typeface="Times New Roman" panose="02020603050405020304" pitchFamily="18" charset="0"/>
              </a:rPr>
              <a:t>anaemia</a:t>
            </a:r>
            <a:r>
              <a:rPr lang="en-US" sz="2000" dirty="0">
                <a:latin typeface="Times New Roman" panose="02020603050405020304" pitchFamily="18" charset="0"/>
                <a:cs typeface="Times New Roman" panose="02020603050405020304" pitchFamily="18" charset="0"/>
              </a:rPr>
              <a:t> [1], as maternal serum ferritin concentrations and iron deficiency were significantly associated with maternal </a:t>
            </a:r>
            <a:r>
              <a:rPr lang="en-US" sz="2000" dirty="0" err="1">
                <a:latin typeface="Times New Roman" panose="02020603050405020304" pitchFamily="18" charset="0"/>
                <a:cs typeface="Times New Roman" panose="02020603050405020304" pitchFamily="18" charset="0"/>
              </a:rPr>
              <a:t>haemoglobin</a:t>
            </a:r>
            <a:r>
              <a:rPr lang="en-US" sz="2000" dirty="0">
                <a:latin typeface="Times New Roman" panose="02020603050405020304" pitchFamily="18" charset="0"/>
                <a:cs typeface="Times New Roman" panose="02020603050405020304" pitchFamily="18" charset="0"/>
              </a:rPr>
              <a:t> levels (p &lt; 0.0001). The risk of iron deficiency is increased in pregnancy due to greater physiological demand for iron to support development of the placenta and fetus, increased maternal RBC mass volume, and requirements for maternal and infant metabolism . </a:t>
            </a:r>
            <a:endParaRPr lang="en-IN" sz="2000" dirty="0">
              <a:latin typeface="Times New Roman" panose="02020603050405020304" pitchFamily="18" charset="0"/>
              <a:cs typeface="Times New Roman" panose="02020603050405020304" pitchFamily="18" charset="0"/>
            </a:endParaRPr>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3"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17</a:t>
            </a:fld>
            <a:endParaRPr lang="en-IN"/>
          </a:p>
        </p:txBody>
      </p:sp>
    </p:spTree>
    <p:extLst>
      <p:ext uri="{BB962C8B-B14F-4D97-AF65-F5344CB8AC3E}">
        <p14:creationId xmlns:p14="http://schemas.microsoft.com/office/powerpoint/2010/main" val="2362591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CD99528D-F422-67A6-4948-16CA46413035}"/>
              </a:ext>
            </a:extLst>
          </p:cNvPr>
          <p:cNvSpPr txBox="1"/>
          <p:nvPr/>
        </p:nvSpPr>
        <p:spPr>
          <a:xfrm>
            <a:off x="1228165" y="627529"/>
            <a:ext cx="2572870" cy="369332"/>
          </a:xfrm>
          <a:prstGeom prst="rect">
            <a:avLst/>
          </a:prstGeom>
          <a:noFill/>
        </p:spPr>
        <p:txBody>
          <a:bodyPr wrap="square" rtlCol="0">
            <a:spAutoFit/>
          </a:bodyPr>
          <a:lstStyle/>
          <a:p>
            <a:pPr algn="l"/>
            <a:r>
              <a:rPr lang="en-US" b="1" dirty="0">
                <a:latin typeface="Times New Roman" panose="02020603050405020304" pitchFamily="18" charset="0"/>
                <a:cs typeface="Times New Roman" panose="02020603050405020304" pitchFamily="18" charset="0"/>
              </a:rPr>
              <a:t>SUMMARY</a:t>
            </a:r>
            <a:r>
              <a:rPr lang="en-US" dirty="0"/>
              <a:t> </a:t>
            </a:r>
            <a:endParaRPr lang="en-IN" dirty="0"/>
          </a:p>
        </p:txBody>
      </p:sp>
      <p:sp>
        <p:nvSpPr>
          <p:cNvPr id="4" name="TextBox 3">
            <a:extLst>
              <a:ext uri="{FF2B5EF4-FFF2-40B4-BE49-F238E27FC236}">
                <a16:creationId xmlns:a16="http://schemas.microsoft.com/office/drawing/2014/main" xmlns="" id="{07796E46-154A-F21F-16BB-85827F99A01E}"/>
              </a:ext>
            </a:extLst>
          </p:cNvPr>
          <p:cNvSpPr txBox="1"/>
          <p:nvPr/>
        </p:nvSpPr>
        <p:spPr>
          <a:xfrm>
            <a:off x="799540" y="1371599"/>
            <a:ext cx="11168342" cy="3785652"/>
          </a:xfrm>
          <a:prstGeom prst="rect">
            <a:avLst/>
          </a:prstGeom>
          <a:noFill/>
        </p:spPr>
        <p:txBody>
          <a:bodyPr wrap="square" rtlCol="0">
            <a:spAutoFit/>
          </a:bodyPr>
          <a:lstStyle/>
          <a:p>
            <a:pPr algn="just"/>
            <a:r>
              <a:rPr lang="en-US" sz="2400" dirty="0">
                <a:latin typeface="Times New Roman" panose="02020603050405020304" pitchFamily="18" charset="0"/>
                <a:cs typeface="Times New Roman" panose="02020603050405020304" pitchFamily="18" charset="0"/>
              </a:rPr>
              <a:t>In this large cohort of pregnant women participating in a randomized trial of vitamin B12 supplementation in Southern India, maternal anemia and iron deficiency were common in pregnancy and predicted increased risk of adverse pregnancy and neonatal outcomes. Maternal anemia at enrolment predicted a two to four times greater risk of low birth weight and preterm delivery. Findings suggest that, although prenatal iron–folic acid supplementation improves hematological status during pregnancy, maternal anemia and IDA early in pregnancy have an important role in determining the risk of adverse outcomes early in life. Further research is needed to understand the complex a etiology of anemia in women of reproductive age, to inform screening and interventions to prevent anemia and improve the health of mothers and their children.</a:t>
            </a:r>
            <a:endParaRPr lang="en-IN" sz="2400" dirty="0">
              <a:latin typeface="Times New Roman" panose="02020603050405020304" pitchFamily="18" charset="0"/>
              <a:cs typeface="Times New Roman" panose="02020603050405020304" pitchFamily="18" charset="0"/>
            </a:endParaRPr>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3"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18</a:t>
            </a:fld>
            <a:endParaRPr lang="en-IN"/>
          </a:p>
        </p:txBody>
      </p:sp>
    </p:spTree>
    <p:extLst>
      <p:ext uri="{BB962C8B-B14F-4D97-AF65-F5344CB8AC3E}">
        <p14:creationId xmlns:p14="http://schemas.microsoft.com/office/powerpoint/2010/main" val="2292679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5" name="Rectangle 4"/>
          <p:cNvSpPr/>
          <p:nvPr/>
        </p:nvSpPr>
        <p:spPr>
          <a:xfrm>
            <a:off x="713973" y="309277"/>
            <a:ext cx="8030782" cy="338554"/>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CONCLUSION</a:t>
            </a:r>
          </a:p>
        </p:txBody>
      </p:sp>
      <p:sp>
        <p:nvSpPr>
          <p:cNvPr id="4" name="TextBox 3">
            <a:extLst>
              <a:ext uri="{FF2B5EF4-FFF2-40B4-BE49-F238E27FC236}">
                <a16:creationId xmlns:a16="http://schemas.microsoft.com/office/drawing/2014/main" xmlns="" id="{EF7B58C0-4EDD-688D-D790-2D6E8507434F}"/>
              </a:ext>
            </a:extLst>
          </p:cNvPr>
          <p:cNvSpPr txBox="1"/>
          <p:nvPr/>
        </p:nvSpPr>
        <p:spPr>
          <a:xfrm>
            <a:off x="821951" y="1312321"/>
            <a:ext cx="11190755" cy="3785652"/>
          </a:xfrm>
          <a:prstGeom prst="rect">
            <a:avLst/>
          </a:prstGeom>
          <a:noFill/>
        </p:spPr>
        <p:txBody>
          <a:bodyPr wrap="square" rtlCol="0">
            <a:spAutoFit/>
          </a:bodyPr>
          <a:lstStyle/>
          <a:p>
            <a:pPr algn="just"/>
            <a:r>
              <a:rPr lang="en-US" sz="2400" dirty="0">
                <a:latin typeface="Times New Roman" panose="02020603050405020304" pitchFamily="18" charset="0"/>
                <a:cs typeface="Times New Roman" panose="02020603050405020304" pitchFamily="18" charset="0"/>
              </a:rPr>
              <a:t>There were several other limitations to this study. Although the sample was the same cohort as the parent randomized trial, these observational analyses do not inform causal interpretation of findings. Although maternal biomarkers were available for all women early in pregnancy (n = 366), data for pregnancy outcomes (n = 258), and infant blood measurements (n = 73) were available on a smaller subset of the total sample (n = 366). Although this population did not differ in terms of measured sociodemographic and nutritional variables, it is possible that they differ on other unmeasured variables. This analysis included a comprehensive assessment of iron status, including hemoglobin, serum ferritin, C-reactive protein, and AGP. However, the lack of assessment of soluble transferrin receptor and total body iron remains a study limitation.</a:t>
            </a:r>
            <a:endParaRPr lang="en-IN" sz="2400" dirty="0">
              <a:latin typeface="Times New Roman" panose="02020603050405020304" pitchFamily="18" charset="0"/>
              <a:cs typeface="Times New Roman" panose="02020603050405020304" pitchFamily="18" charset="0"/>
            </a:endParaRPr>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3"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19</a:t>
            </a:fld>
            <a:endParaRPr lang="en-IN"/>
          </a:p>
        </p:txBody>
      </p:sp>
    </p:spTree>
    <p:extLst>
      <p:ext uri="{BB962C8B-B14F-4D97-AF65-F5344CB8AC3E}">
        <p14:creationId xmlns:p14="http://schemas.microsoft.com/office/powerpoint/2010/main" val="3464260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733424" y="1484581"/>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600" dirty="0">
              <a:latin typeface="Times New Roman" panose="02020603050405020304" pitchFamily="18" charset="0"/>
              <a:cs typeface="Times New Roman" panose="02020603050405020304" pitchFamily="18" charset="0"/>
            </a:endParaRPr>
          </a:p>
        </p:txBody>
      </p:sp>
      <p:sp>
        <p:nvSpPr>
          <p:cNvPr id="6" name="Rectangle 5"/>
          <p:cNvSpPr/>
          <p:nvPr/>
        </p:nvSpPr>
        <p:spPr>
          <a:xfrm>
            <a:off x="971549" y="455250"/>
            <a:ext cx="10715626" cy="5940088"/>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ABSTRACT </a:t>
            </a:r>
          </a:p>
          <a:p>
            <a:endParaRPr lang="en-US" sz="2000" dirty="0">
              <a:latin typeface="Times New Roman" panose="02020603050405020304" pitchFamily="18" charset="0"/>
              <a:cs typeface="Times New Roman" panose="02020603050405020304" pitchFamily="18" charset="0"/>
            </a:endParaRPr>
          </a:p>
          <a:p>
            <a:pPr algn="just"/>
            <a:r>
              <a:rPr lang="en-US" sz="2000" b="1" dirty="0">
                <a:latin typeface="Times New Roman" panose="02020603050405020304" pitchFamily="18" charset="0"/>
                <a:cs typeface="Times New Roman" panose="02020603050405020304" pitchFamily="18" charset="0"/>
              </a:rPr>
              <a:t>Background/Objectives:</a:t>
            </a:r>
            <a:r>
              <a:rPr lang="en-US" sz="2000" dirty="0">
                <a:latin typeface="Times New Roman" panose="02020603050405020304" pitchFamily="18" charset="0"/>
                <a:cs typeface="Times New Roman" panose="02020603050405020304" pitchFamily="18" charset="0"/>
              </a:rPr>
              <a:t> We investigated the prevalence of anemia, iron deficiency, and inflammation during pregnancy in India, as well as the relationships between these conditions and unfavorable pregnancy and neonatal outcomes.</a:t>
            </a:r>
          </a:p>
          <a:p>
            <a:pPr algn="just"/>
            <a:endParaRPr lang="en-US" sz="2000" dirty="0">
              <a:latin typeface="Times New Roman" panose="02020603050405020304" pitchFamily="18" charset="0"/>
              <a:cs typeface="Times New Roman" panose="02020603050405020304" pitchFamily="18" charset="0"/>
            </a:endParaRPr>
          </a:p>
          <a:p>
            <a:pPr algn="just"/>
            <a:r>
              <a:rPr lang="en-US" sz="2000" b="1" dirty="0">
                <a:latin typeface="Times New Roman" panose="02020603050405020304" pitchFamily="18" charset="0"/>
                <a:cs typeface="Times New Roman" panose="02020603050405020304" pitchFamily="18" charset="0"/>
              </a:rPr>
              <a:t>Subjects/Methods: </a:t>
            </a:r>
            <a:r>
              <a:rPr lang="en-US" sz="2000" dirty="0">
                <a:latin typeface="Times New Roman" panose="02020603050405020304" pitchFamily="18" charset="0"/>
                <a:cs typeface="Times New Roman" panose="02020603050405020304" pitchFamily="18" charset="0"/>
              </a:rPr>
              <a:t>A total of 366 women who were enrolled in a randomized study involving vitamin B12 supplementation had their pregnancy-related hemoglobin (Hb), serum ferritin (SF), hepcidin, C-reactive protein (CRP), and alpha-1-acid glycoprotein (AGP) measured. Every woman received daily prenatal iron–folic acid supplementation; vitamin B12 supplementation (50 </a:t>
            </a:r>
            <a:r>
              <a:rPr lang="en-US" sz="2000" dirty="0" err="1">
                <a:latin typeface="Times New Roman" panose="02020603050405020304" pitchFamily="18" charset="0"/>
                <a:cs typeface="Times New Roman" panose="02020603050405020304" pitchFamily="18" charset="0"/>
              </a:rPr>
              <a:t>μg</a:t>
            </a:r>
            <a:r>
              <a:rPr lang="en-US" sz="2000" dirty="0">
                <a:latin typeface="Times New Roman" panose="02020603050405020304" pitchFamily="18" charset="0"/>
                <a:cs typeface="Times New Roman" panose="02020603050405020304" pitchFamily="18" charset="0"/>
              </a:rPr>
              <a:t> per day) or placebo was given to all women. Maternal iron biomarkers were compared to pregnancy and baby outcomes using binomial and linear regression models.</a:t>
            </a:r>
          </a:p>
          <a:p>
            <a:pPr algn="just"/>
            <a:endParaRPr lang="en-US" sz="2000" dirty="0">
              <a:latin typeface="Times New Roman" panose="02020603050405020304" pitchFamily="18" charset="0"/>
              <a:cs typeface="Times New Roman" panose="02020603050405020304" pitchFamily="18" charset="0"/>
            </a:endParaRPr>
          </a:p>
          <a:p>
            <a:pPr algn="just"/>
            <a:r>
              <a:rPr lang="en-US" sz="2000" b="1" dirty="0">
                <a:latin typeface="Times New Roman" panose="02020603050405020304" pitchFamily="18" charset="0"/>
                <a:cs typeface="Times New Roman" panose="02020603050405020304" pitchFamily="18" charset="0"/>
              </a:rPr>
              <a:t>Results:</a:t>
            </a:r>
            <a:r>
              <a:rPr lang="en-US" sz="2000" dirty="0">
                <a:latin typeface="Times New Roman" panose="02020603050405020304" pitchFamily="18" charset="0"/>
                <a:cs typeface="Times New Roman" panose="02020603050405020304" pitchFamily="18" charset="0"/>
              </a:rPr>
              <a:t> At their initial prenatal visit, 30% of women were anemic (Hb &lt; 11.0 g/dl), 48% were iron deficient (SF &lt; 15.0 </a:t>
            </a:r>
            <a:r>
              <a:rPr lang="el-GR" sz="2000" dirty="0">
                <a:latin typeface="Times New Roman" panose="02020603050405020304" pitchFamily="18" charset="0"/>
                <a:cs typeface="Times New Roman" panose="02020603050405020304" pitchFamily="18" charset="0"/>
              </a:rPr>
              <a:t>μ</a:t>
            </a:r>
            <a:r>
              <a:rPr lang="en-US" sz="2000" dirty="0">
                <a:latin typeface="Times New Roman" panose="02020603050405020304" pitchFamily="18" charset="0"/>
                <a:cs typeface="Times New Roman" panose="02020603050405020304" pitchFamily="18" charset="0"/>
              </a:rPr>
              <a:t>g/l), and 23% had iron deficiency anemia. </a:t>
            </a:r>
            <a:r>
              <a:rPr lang="en-US" sz="2000" dirty="0" err="1">
                <a:latin typeface="Times New Roman" panose="02020603050405020304" pitchFamily="18" charset="0"/>
                <a:cs typeface="Times New Roman" panose="02020603050405020304" pitchFamily="18" charset="0"/>
              </a:rPr>
              <a:t>Anaemia</a:t>
            </a:r>
            <a:r>
              <a:rPr lang="en-US" sz="2000" dirty="0">
                <a:latin typeface="Times New Roman" panose="02020603050405020304" pitchFamily="18" charset="0"/>
                <a:cs typeface="Times New Roman" panose="02020603050405020304" pitchFamily="18" charset="0"/>
              </a:rPr>
              <a:t> of inflammation (Hb &lt; 11.0 g/dl, SF &gt; 15.0 </a:t>
            </a:r>
            <a:r>
              <a:rPr lang="el-GR" sz="2000" dirty="0">
                <a:latin typeface="Times New Roman" panose="02020603050405020304" pitchFamily="18" charset="0"/>
                <a:cs typeface="Times New Roman" panose="02020603050405020304" pitchFamily="18" charset="0"/>
              </a:rPr>
              <a:t>μ</a:t>
            </a:r>
            <a:r>
              <a:rPr lang="en-US" sz="2000" dirty="0">
                <a:latin typeface="Times New Roman" panose="02020603050405020304" pitchFamily="18" charset="0"/>
                <a:cs typeface="Times New Roman" panose="02020603050405020304" pitchFamily="18" charset="0"/>
              </a:rPr>
              <a:t>g/l, plus CRP &gt; 5.0 mg/l or AGP &gt; 1.0 g/l: 2%) and prevalence of inflammation (CRP &gt; 5.0 mg/l: 17%; AGP &gt; 1.0 g/l: 11%) were both low. Low birth weight (&lt;2500 g) was twice as likely to occur in infants born to </a:t>
            </a:r>
            <a:r>
              <a:rPr lang="en-US" sz="2000" dirty="0" err="1">
                <a:latin typeface="Times New Roman" panose="02020603050405020304" pitchFamily="18" charset="0"/>
                <a:cs typeface="Times New Roman" panose="02020603050405020304" pitchFamily="18" charset="0"/>
              </a:rPr>
              <a:t>anaemic</a:t>
            </a:r>
            <a:r>
              <a:rPr lang="en-US" sz="2000" dirty="0">
                <a:latin typeface="Times New Roman" panose="02020603050405020304" pitchFamily="18" charset="0"/>
                <a:cs typeface="Times New Roman" panose="02020603050405020304" pitchFamily="18" charset="0"/>
              </a:rPr>
              <a:t> women (risk ratio [RR]: 2.15, 95%underweight (RR: 2.67 (1.43–5.00); p = 0.002), preterm delivery (CI: 1.20–3.84, p = 0.01) </a:t>
            </a:r>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3"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AF324B62-A799-D140-227A-EF164EE2E1C4}"/>
              </a:ext>
            </a:extLst>
          </p:cNvPr>
          <p:cNvSpPr txBox="1"/>
          <p:nvPr/>
        </p:nvSpPr>
        <p:spPr>
          <a:xfrm>
            <a:off x="971550" y="555812"/>
            <a:ext cx="10715625" cy="5632311"/>
          </a:xfrm>
          <a:prstGeom prst="rect">
            <a:avLst/>
          </a:prstGeom>
          <a:noFill/>
        </p:spPr>
        <p:txBody>
          <a:bodyPr wrap="square" rtlCol="0">
            <a:spAutoFit/>
          </a:bodyPr>
          <a:lstStyle/>
          <a:p>
            <a:pPr algn="just"/>
            <a:r>
              <a:rPr lang="en-US" b="1" dirty="0">
                <a:latin typeface="Times New Roman" panose="02020603050405020304" pitchFamily="18" charset="0"/>
                <a:cs typeface="Times New Roman" panose="02020603050405020304" pitchFamily="18" charset="0"/>
              </a:rPr>
              <a:t>REFERENCE</a:t>
            </a:r>
          </a:p>
          <a:p>
            <a:pPr algn="just"/>
            <a:endParaRPr lang="en-US" sz="1800" b="0" i="0" u="none" strike="noStrike" baseline="0" dirty="0">
              <a:solidFill>
                <a:srgbClr val="000000"/>
              </a:solidFill>
              <a:latin typeface="Times New Roman" panose="02020603050405020304" pitchFamily="18" charset="0"/>
            </a:endParaRPr>
          </a:p>
          <a:p>
            <a:pPr algn="just"/>
            <a:r>
              <a:rPr lang="en-US" sz="1800" b="0" i="0" u="none" strike="noStrike" baseline="0" dirty="0">
                <a:solidFill>
                  <a:srgbClr val="000000"/>
                </a:solidFill>
                <a:latin typeface="Times New Roman" panose="02020603050405020304" pitchFamily="18" charset="0"/>
              </a:rPr>
              <a:t>1. WHO The global prevalence of </a:t>
            </a:r>
            <a:r>
              <a:rPr lang="en-US" sz="1800" b="0" i="0" u="none" strike="noStrike" baseline="0" dirty="0" err="1">
                <a:solidFill>
                  <a:srgbClr val="000000"/>
                </a:solidFill>
                <a:latin typeface="Times New Roman" panose="02020603050405020304" pitchFamily="18" charset="0"/>
              </a:rPr>
              <a:t>anaemia</a:t>
            </a:r>
            <a:r>
              <a:rPr lang="en-US" sz="1800" b="0" i="0" u="none" strike="noStrike" baseline="0" dirty="0">
                <a:solidFill>
                  <a:srgbClr val="000000"/>
                </a:solidFill>
                <a:latin typeface="Times New Roman" panose="02020603050405020304" pitchFamily="18" charset="0"/>
              </a:rPr>
              <a:t> in 2011. Geneva: WHO; 2015.</a:t>
            </a:r>
          </a:p>
          <a:p>
            <a:pPr algn="just"/>
            <a:r>
              <a:rPr lang="en-US" sz="1800" b="0" i="0" u="none" strike="noStrike" baseline="0" dirty="0">
                <a:solidFill>
                  <a:srgbClr val="000000"/>
                </a:solidFill>
                <a:latin typeface="Times New Roman" panose="02020603050405020304" pitchFamily="18" charset="0"/>
              </a:rPr>
              <a:t>2. </a:t>
            </a:r>
            <a:r>
              <a:rPr lang="en-US" sz="1800" b="0" i="0" u="none" strike="noStrike" baseline="0" dirty="0" err="1">
                <a:solidFill>
                  <a:srgbClr val="000000"/>
                </a:solidFill>
                <a:latin typeface="Times New Roman" panose="02020603050405020304" pitchFamily="18" charset="0"/>
              </a:rPr>
              <a:t>Janbek</a:t>
            </a:r>
            <a:r>
              <a:rPr lang="en-US" sz="1800" b="0" i="0" u="none" strike="noStrike" baseline="0" dirty="0">
                <a:solidFill>
                  <a:srgbClr val="000000"/>
                </a:solidFill>
                <a:latin typeface="Times New Roman" panose="02020603050405020304" pitchFamily="18" charset="0"/>
              </a:rPr>
              <a:t> J, Sarki M, Specht IO, </a:t>
            </a:r>
            <a:r>
              <a:rPr lang="en-US" sz="1800" b="0" i="0" u="none" strike="noStrike" baseline="0" dirty="0" err="1">
                <a:solidFill>
                  <a:srgbClr val="000000"/>
                </a:solidFill>
                <a:latin typeface="Times New Roman" panose="02020603050405020304" pitchFamily="18" charset="0"/>
              </a:rPr>
              <a:t>Heitmann</a:t>
            </a:r>
            <a:r>
              <a:rPr lang="en-US" sz="1800" b="0" i="0" u="none" strike="noStrike" baseline="0" dirty="0">
                <a:solidFill>
                  <a:srgbClr val="000000"/>
                </a:solidFill>
                <a:latin typeface="Times New Roman" panose="02020603050405020304" pitchFamily="18" charset="0"/>
              </a:rPr>
              <a:t> BL A systematic literature review of the relation between iron status/anemia in pregnancy and offspring neurodevelopment. </a:t>
            </a:r>
            <a:r>
              <a:rPr lang="en-US" sz="1800" b="0" i="0" u="none" strike="noStrike" baseline="0" dirty="0" err="1">
                <a:solidFill>
                  <a:srgbClr val="000000"/>
                </a:solidFill>
                <a:latin typeface="Times New Roman" panose="02020603050405020304" pitchFamily="18" charset="0"/>
              </a:rPr>
              <a:t>Eur</a:t>
            </a:r>
            <a:r>
              <a:rPr lang="en-US" sz="1800" b="0" i="0" u="none" strike="noStrike" baseline="0" dirty="0">
                <a:solidFill>
                  <a:srgbClr val="000000"/>
                </a:solidFill>
                <a:latin typeface="Times New Roman" panose="02020603050405020304" pitchFamily="18" charset="0"/>
              </a:rPr>
              <a:t> J Clin </a:t>
            </a:r>
            <a:r>
              <a:rPr lang="en-US" sz="1800" b="0" i="0" u="none" strike="noStrike" baseline="0" dirty="0" err="1">
                <a:solidFill>
                  <a:srgbClr val="000000"/>
                </a:solidFill>
                <a:latin typeface="Times New Roman" panose="02020603050405020304" pitchFamily="18" charset="0"/>
              </a:rPr>
              <a:t>Nutr</a:t>
            </a:r>
            <a:r>
              <a:rPr lang="en-US" sz="1800" b="0" i="0" u="none" strike="noStrike" baseline="0" dirty="0">
                <a:solidFill>
                  <a:srgbClr val="000000"/>
                </a:solidFill>
                <a:latin typeface="Times New Roman" panose="02020603050405020304" pitchFamily="18" charset="0"/>
              </a:rPr>
              <a:t>. 2019.</a:t>
            </a:r>
          </a:p>
          <a:p>
            <a:pPr algn="just"/>
            <a:r>
              <a:rPr lang="en-US" sz="1800" b="0" i="0" u="none" strike="noStrike" baseline="0" dirty="0">
                <a:solidFill>
                  <a:srgbClr val="000000"/>
                </a:solidFill>
                <a:latin typeface="Times New Roman" panose="02020603050405020304" pitchFamily="18" charset="0"/>
              </a:rPr>
              <a:t>3. McClung JP, Murray-Kolb LE. Iron nutrition and premenopausal women: effects of poor iron status on physical and neuropsychological performance. Annu Rev </a:t>
            </a:r>
            <a:r>
              <a:rPr lang="en-US" sz="1800" b="0" i="0" u="none" strike="noStrike" baseline="0" dirty="0" err="1">
                <a:solidFill>
                  <a:srgbClr val="000000"/>
                </a:solidFill>
                <a:latin typeface="Times New Roman" panose="02020603050405020304" pitchFamily="18" charset="0"/>
              </a:rPr>
              <a:t>Nutr</a:t>
            </a:r>
            <a:r>
              <a:rPr lang="en-US" sz="1800" b="0" i="0" u="none" strike="noStrike" baseline="0" dirty="0">
                <a:solidFill>
                  <a:srgbClr val="000000"/>
                </a:solidFill>
                <a:latin typeface="Times New Roman" panose="02020603050405020304" pitchFamily="18" charset="0"/>
              </a:rPr>
              <a:t>. 2013;33:271–88. [PubMed: 23642204] </a:t>
            </a:r>
          </a:p>
          <a:p>
            <a:pPr algn="just"/>
            <a:r>
              <a:rPr lang="en-US" sz="1800" b="0" i="0" u="none" strike="noStrike" baseline="0" dirty="0">
                <a:solidFill>
                  <a:srgbClr val="000000"/>
                </a:solidFill>
                <a:latin typeface="Times New Roman" panose="02020603050405020304" pitchFamily="18" charset="0"/>
              </a:rPr>
              <a:t>4. Murray-Kolb LE, Beard JL. Iron treatment normalizes cognitive functioning in young women. Am J Clin </a:t>
            </a:r>
            <a:r>
              <a:rPr lang="en-US" sz="1800" b="0" i="0" u="none" strike="noStrike" baseline="0" dirty="0" err="1">
                <a:solidFill>
                  <a:srgbClr val="000000"/>
                </a:solidFill>
                <a:latin typeface="Times New Roman" panose="02020603050405020304" pitchFamily="18" charset="0"/>
              </a:rPr>
              <a:t>Nutr</a:t>
            </a:r>
            <a:r>
              <a:rPr lang="en-US" sz="1800" b="0" i="0" u="none" strike="noStrike" baseline="0" dirty="0">
                <a:solidFill>
                  <a:srgbClr val="000000"/>
                </a:solidFill>
                <a:latin typeface="Times New Roman" panose="02020603050405020304" pitchFamily="18" charset="0"/>
              </a:rPr>
              <a:t>. 2007;85:778–87. [PubMed: 17344500] </a:t>
            </a:r>
            <a:r>
              <a:rPr lang="en-US" dirty="0">
                <a:latin typeface="Times New Roman" panose="02020603050405020304" pitchFamily="18" charset="0"/>
                <a:cs typeface="Times New Roman" panose="02020603050405020304" pitchFamily="18" charset="0"/>
              </a:rPr>
              <a:t> </a:t>
            </a:r>
            <a:endParaRPr lang="en-US" sz="1800" b="0" i="0" u="none" strike="noStrike" baseline="0" dirty="0">
              <a:solidFill>
                <a:srgbClr val="000000"/>
              </a:solidFill>
              <a:latin typeface="Times New Roman" panose="02020603050405020304" pitchFamily="18" charset="0"/>
            </a:endParaRPr>
          </a:p>
          <a:p>
            <a:pPr algn="just"/>
            <a:r>
              <a:rPr lang="en-US" sz="1800" b="0" i="0" u="none" strike="noStrike" baseline="0" dirty="0">
                <a:solidFill>
                  <a:srgbClr val="000000"/>
                </a:solidFill>
                <a:latin typeface="Times New Roman" panose="02020603050405020304" pitchFamily="18" charset="0"/>
              </a:rPr>
              <a:t>5. Haas JD, </a:t>
            </a:r>
            <a:r>
              <a:rPr lang="en-US" sz="1800" b="0" i="0" u="none" strike="noStrike" baseline="0" dirty="0" err="1">
                <a:solidFill>
                  <a:srgbClr val="000000"/>
                </a:solidFill>
                <a:latin typeface="Times New Roman" panose="02020603050405020304" pitchFamily="18" charset="0"/>
              </a:rPr>
              <a:t>Brownlie</a:t>
            </a:r>
            <a:r>
              <a:rPr lang="en-US" sz="1800" b="0" i="0" u="none" strike="noStrike" baseline="0" dirty="0">
                <a:solidFill>
                  <a:srgbClr val="000000"/>
                </a:solidFill>
                <a:latin typeface="Times New Roman" panose="02020603050405020304" pitchFamily="18" charset="0"/>
              </a:rPr>
              <a:t> Tt. Iron deficiency and reduced work capacity: a critical review of the research to determine a causal relationship. J </a:t>
            </a:r>
            <a:r>
              <a:rPr lang="en-US" sz="1800" b="0" i="0" u="none" strike="noStrike" baseline="0" dirty="0" err="1">
                <a:solidFill>
                  <a:srgbClr val="000000"/>
                </a:solidFill>
                <a:latin typeface="Times New Roman" panose="02020603050405020304" pitchFamily="18" charset="0"/>
              </a:rPr>
              <a:t>Nutr</a:t>
            </a:r>
            <a:r>
              <a:rPr lang="en-US" sz="1800" b="0" i="0" u="none" strike="noStrike" baseline="0" dirty="0">
                <a:solidFill>
                  <a:srgbClr val="000000"/>
                </a:solidFill>
                <a:latin typeface="Times New Roman" panose="02020603050405020304" pitchFamily="18" charset="0"/>
              </a:rPr>
              <a:t>. 2001;131:676S–88S. [PubMed: 11160598] </a:t>
            </a:r>
          </a:p>
          <a:p>
            <a:pPr algn="just"/>
            <a:r>
              <a:rPr lang="en-US" sz="1800" b="0" i="0" u="none" strike="noStrike" baseline="0" dirty="0">
                <a:solidFill>
                  <a:srgbClr val="000000"/>
                </a:solidFill>
                <a:latin typeface="Times New Roman" panose="02020603050405020304" pitchFamily="18" charset="0"/>
              </a:rPr>
              <a:t>6. </a:t>
            </a:r>
            <a:r>
              <a:rPr lang="en-US" sz="1800" b="0" i="0" u="none" strike="noStrike" baseline="0" dirty="0" err="1">
                <a:solidFill>
                  <a:srgbClr val="000000"/>
                </a:solidFill>
                <a:latin typeface="Times New Roman" panose="02020603050405020304" pitchFamily="18" charset="0"/>
              </a:rPr>
              <a:t>Kalaivani</a:t>
            </a:r>
            <a:r>
              <a:rPr lang="en-US" sz="1800" b="0" i="0" u="none" strike="noStrike" baseline="0" dirty="0">
                <a:solidFill>
                  <a:srgbClr val="000000"/>
                </a:solidFill>
                <a:latin typeface="Times New Roman" panose="02020603050405020304" pitchFamily="18" charset="0"/>
              </a:rPr>
              <a:t> K. &amp; Prevalence consequences of </a:t>
            </a:r>
            <a:r>
              <a:rPr lang="en-US" sz="1800" b="0" i="0" u="none" strike="noStrike" baseline="0" dirty="0" err="1">
                <a:solidFill>
                  <a:srgbClr val="000000"/>
                </a:solidFill>
                <a:latin typeface="Times New Roman" panose="02020603050405020304" pitchFamily="18" charset="0"/>
              </a:rPr>
              <a:t>anaemia</a:t>
            </a:r>
            <a:r>
              <a:rPr lang="en-US" sz="1800" b="0" i="0" u="none" strike="noStrike" baseline="0" dirty="0">
                <a:solidFill>
                  <a:srgbClr val="000000"/>
                </a:solidFill>
                <a:latin typeface="Times New Roman" panose="02020603050405020304" pitchFamily="18" charset="0"/>
              </a:rPr>
              <a:t> in pregnancy. Indian J Med Res. 2009;130:627–33. [PubMed: 20090119] </a:t>
            </a:r>
          </a:p>
          <a:p>
            <a:pPr algn="just"/>
            <a:r>
              <a:rPr lang="en-US" sz="1800" b="0" i="0" u="none" strike="noStrike" baseline="0" dirty="0">
                <a:solidFill>
                  <a:srgbClr val="000000"/>
                </a:solidFill>
                <a:latin typeface="Times New Roman" panose="02020603050405020304" pitchFamily="18" charset="0"/>
              </a:rPr>
              <a:t>7. Petry N, </a:t>
            </a:r>
            <a:r>
              <a:rPr lang="en-US" sz="1800" b="0" i="0" u="none" strike="noStrike" baseline="0" dirty="0" err="1">
                <a:solidFill>
                  <a:srgbClr val="000000"/>
                </a:solidFill>
                <a:latin typeface="Times New Roman" panose="02020603050405020304" pitchFamily="18" charset="0"/>
              </a:rPr>
              <a:t>Olofin</a:t>
            </a:r>
            <a:r>
              <a:rPr lang="en-US" sz="1800" b="0" i="0" u="none" strike="noStrike" baseline="0" dirty="0">
                <a:solidFill>
                  <a:srgbClr val="000000"/>
                </a:solidFill>
                <a:latin typeface="Times New Roman" panose="02020603050405020304" pitchFamily="18" charset="0"/>
              </a:rPr>
              <a:t> I, Hurrell RF, Boy E, Wirth JP, </a:t>
            </a:r>
            <a:r>
              <a:rPr lang="en-US" sz="1800" b="0" i="0" u="none" strike="noStrike" baseline="0" dirty="0" err="1">
                <a:solidFill>
                  <a:srgbClr val="000000"/>
                </a:solidFill>
                <a:latin typeface="Times New Roman" panose="02020603050405020304" pitchFamily="18" charset="0"/>
              </a:rPr>
              <a:t>Moursi</a:t>
            </a:r>
            <a:r>
              <a:rPr lang="en-US" sz="1800" b="0" i="0" u="none" strike="noStrike" baseline="0" dirty="0">
                <a:solidFill>
                  <a:srgbClr val="000000"/>
                </a:solidFill>
                <a:latin typeface="Times New Roman" panose="02020603050405020304" pitchFamily="18" charset="0"/>
              </a:rPr>
              <a:t> M, et al. The proportion of anemia associated with iron deficiency in low, medium, and high human development index countries: a systematic analysis of national surveys. Nutrients 2016;8.</a:t>
            </a:r>
          </a:p>
          <a:p>
            <a:pPr algn="just"/>
            <a:r>
              <a:rPr lang="en-US" sz="1800" b="0" i="0" u="none" strike="noStrike" baseline="0" dirty="0">
                <a:solidFill>
                  <a:srgbClr val="000000"/>
                </a:solidFill>
                <a:latin typeface="Times New Roman" panose="02020603050405020304" pitchFamily="18" charset="0"/>
              </a:rPr>
              <a:t>8. Finkelstein JL, </a:t>
            </a:r>
            <a:r>
              <a:rPr lang="en-US" sz="1800" b="0" i="0" u="none" strike="noStrike" baseline="0" dirty="0" err="1">
                <a:solidFill>
                  <a:srgbClr val="000000"/>
                </a:solidFill>
                <a:latin typeface="Times New Roman" panose="02020603050405020304" pitchFamily="18" charset="0"/>
              </a:rPr>
              <a:t>Layden</a:t>
            </a:r>
            <a:r>
              <a:rPr lang="en-US" sz="1800" b="0" i="0" u="none" strike="noStrike" baseline="0" dirty="0">
                <a:solidFill>
                  <a:srgbClr val="000000"/>
                </a:solidFill>
                <a:latin typeface="Times New Roman" panose="02020603050405020304" pitchFamily="18" charset="0"/>
              </a:rPr>
              <a:t> AJ, Stover PJ. Vitamin B-12 and perinatal health. Adv </a:t>
            </a:r>
            <a:r>
              <a:rPr lang="en-US" sz="1800" b="0" i="0" u="none" strike="noStrike" baseline="0" dirty="0" err="1">
                <a:solidFill>
                  <a:srgbClr val="000000"/>
                </a:solidFill>
                <a:latin typeface="Times New Roman" panose="02020603050405020304" pitchFamily="18" charset="0"/>
              </a:rPr>
              <a:t>Nutr</a:t>
            </a:r>
            <a:r>
              <a:rPr lang="en-US" sz="1800" b="0" i="0" u="none" strike="noStrike" baseline="0" dirty="0">
                <a:solidFill>
                  <a:srgbClr val="000000"/>
                </a:solidFill>
                <a:latin typeface="Times New Roman" panose="02020603050405020304" pitchFamily="18" charset="0"/>
              </a:rPr>
              <a:t>. 2015;6:552–63. [PubMed: 26374177] </a:t>
            </a:r>
          </a:p>
          <a:p>
            <a:pPr algn="just"/>
            <a:r>
              <a:rPr lang="en-US" sz="1800" b="0" i="0" u="none" strike="noStrike" baseline="0" dirty="0">
                <a:solidFill>
                  <a:srgbClr val="000000"/>
                </a:solidFill>
                <a:latin typeface="Times New Roman" panose="02020603050405020304" pitchFamily="18" charset="0"/>
              </a:rPr>
              <a:t>9. Finkelstein JL, </a:t>
            </a:r>
            <a:r>
              <a:rPr lang="en-US" sz="1800" b="0" i="0" u="none" strike="noStrike" baseline="0" dirty="0" err="1">
                <a:solidFill>
                  <a:srgbClr val="000000"/>
                </a:solidFill>
                <a:latin typeface="Times New Roman" panose="02020603050405020304" pitchFamily="18" charset="0"/>
              </a:rPr>
              <a:t>Kurpad</a:t>
            </a:r>
            <a:r>
              <a:rPr lang="en-US" sz="1800" b="0" i="0" u="none" strike="noStrike" baseline="0" dirty="0">
                <a:solidFill>
                  <a:srgbClr val="000000"/>
                </a:solidFill>
                <a:latin typeface="Times New Roman" panose="02020603050405020304" pitchFamily="18" charset="0"/>
              </a:rPr>
              <a:t> AV, Thomas T, Srinivasan K, Duggan C. Vitamin B12 status in pregnant women and their infants in South India. </a:t>
            </a:r>
            <a:r>
              <a:rPr lang="en-US" sz="1800" b="0" i="0" u="none" strike="noStrike" baseline="0" dirty="0" err="1">
                <a:solidFill>
                  <a:srgbClr val="000000"/>
                </a:solidFill>
                <a:latin typeface="Times New Roman" panose="02020603050405020304" pitchFamily="18" charset="0"/>
              </a:rPr>
              <a:t>Eur</a:t>
            </a:r>
            <a:r>
              <a:rPr lang="en-US" sz="1800" b="0" i="0" u="none" strike="noStrike" baseline="0" dirty="0">
                <a:solidFill>
                  <a:srgbClr val="000000"/>
                </a:solidFill>
                <a:latin typeface="Times New Roman" panose="02020603050405020304" pitchFamily="18" charset="0"/>
              </a:rPr>
              <a:t> J Clin </a:t>
            </a:r>
            <a:r>
              <a:rPr lang="en-US" sz="1800" b="0" i="0" u="none" strike="noStrike" baseline="0" dirty="0" err="1">
                <a:solidFill>
                  <a:srgbClr val="000000"/>
                </a:solidFill>
                <a:latin typeface="Times New Roman" panose="02020603050405020304" pitchFamily="18" charset="0"/>
              </a:rPr>
              <a:t>Nutr</a:t>
            </a:r>
            <a:r>
              <a:rPr lang="en-US" sz="1800" b="0" i="0" u="none" strike="noStrike" baseline="0" dirty="0">
                <a:solidFill>
                  <a:srgbClr val="000000"/>
                </a:solidFill>
                <a:latin typeface="Times New Roman" panose="02020603050405020304" pitchFamily="18" charset="0"/>
              </a:rPr>
              <a:t>. 2017;71:1046–53. [PubMed: 28402324] </a:t>
            </a:r>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20</a:t>
            </a:fld>
            <a:endParaRPr lang="en-IN"/>
          </a:p>
        </p:txBody>
      </p:sp>
    </p:spTree>
    <p:extLst>
      <p:ext uri="{BB962C8B-B14F-4D97-AF65-F5344CB8AC3E}">
        <p14:creationId xmlns:p14="http://schemas.microsoft.com/office/powerpoint/2010/main" val="631770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49FA7F7-CC70-8830-9DA5-38E3813A7CE1}"/>
              </a:ext>
            </a:extLst>
          </p:cNvPr>
          <p:cNvSpPr>
            <a:spLocks noGrp="1"/>
          </p:cNvSpPr>
          <p:nvPr>
            <p:ph idx="1"/>
          </p:nvPr>
        </p:nvSpPr>
        <p:spPr>
          <a:xfrm>
            <a:off x="838200" y="662473"/>
            <a:ext cx="10515600" cy="5514490"/>
          </a:xfrm>
        </p:spPr>
        <p:txBody>
          <a:bodyPr>
            <a:normAutofit/>
          </a:bodyPr>
          <a:lstStyle/>
          <a:p>
            <a:pPr marL="0" indent="0">
              <a:buNone/>
            </a:pPr>
            <a:endParaRPr lang="en-US" sz="1800" b="0" i="0" u="none" strike="noStrike" baseline="0" dirty="0">
              <a:solidFill>
                <a:srgbClr val="000000"/>
              </a:solidFill>
              <a:latin typeface="Times New Roman" panose="02020603050405020304" pitchFamily="18" charset="0"/>
            </a:endParaRPr>
          </a:p>
          <a:p>
            <a:pPr algn="just"/>
            <a:r>
              <a:rPr lang="en-US" sz="1800" b="0" i="0" u="none" strike="noStrike" baseline="0" dirty="0">
                <a:solidFill>
                  <a:srgbClr val="000000"/>
                </a:solidFill>
                <a:latin typeface="Times New Roman" panose="02020603050405020304" pitchFamily="18" charset="0"/>
              </a:rPr>
              <a:t>10. Duggan C, Srinivasan K, Thomas T, Samuel T, Rajendran R, </a:t>
            </a:r>
            <a:r>
              <a:rPr lang="en-US" sz="1800" b="0" i="0" u="none" strike="noStrike" baseline="0" dirty="0" err="1">
                <a:solidFill>
                  <a:srgbClr val="000000"/>
                </a:solidFill>
                <a:latin typeface="Times New Roman" panose="02020603050405020304" pitchFamily="18" charset="0"/>
              </a:rPr>
              <a:t>Muthayya</a:t>
            </a:r>
            <a:r>
              <a:rPr lang="en-US" sz="1800" b="0" i="0" u="none" strike="noStrike" baseline="0" dirty="0">
                <a:solidFill>
                  <a:srgbClr val="000000"/>
                </a:solidFill>
                <a:latin typeface="Times New Roman" panose="02020603050405020304" pitchFamily="18" charset="0"/>
              </a:rPr>
              <a:t> S, et al. Vitamin B-12 supplementation during pregnancy and early lactation increases maternal, breast milk, and infant measures of vitamin B-12 status. J </a:t>
            </a:r>
            <a:r>
              <a:rPr lang="en-US" sz="1800" b="0" i="0" u="none" strike="noStrike" baseline="0" dirty="0" err="1">
                <a:solidFill>
                  <a:srgbClr val="000000"/>
                </a:solidFill>
                <a:latin typeface="Times New Roman" panose="02020603050405020304" pitchFamily="18" charset="0"/>
              </a:rPr>
              <a:t>Nutr</a:t>
            </a:r>
            <a:r>
              <a:rPr lang="en-US" sz="1800" b="0" i="0" u="none" strike="noStrike" baseline="0" dirty="0">
                <a:solidFill>
                  <a:srgbClr val="000000"/>
                </a:solidFill>
                <a:latin typeface="Times New Roman" panose="02020603050405020304" pitchFamily="18" charset="0"/>
              </a:rPr>
              <a:t>. 2014;144:758–64. [PubMed: 24598885] </a:t>
            </a:r>
          </a:p>
          <a:p>
            <a:pPr algn="just"/>
            <a:r>
              <a:rPr lang="en-US" sz="1800" b="0" i="0" u="none" strike="noStrike" baseline="0" dirty="0">
                <a:solidFill>
                  <a:srgbClr val="000000"/>
                </a:solidFill>
                <a:latin typeface="Times New Roman" panose="02020603050405020304" pitchFamily="18" charset="0"/>
              </a:rPr>
              <a:t>11. World Health Organization Training course on child growth assessment. Geneva: World Health Organization; 2008.</a:t>
            </a:r>
          </a:p>
          <a:p>
            <a:pPr algn="just"/>
            <a:r>
              <a:rPr lang="en-US" sz="1800" b="0" i="0" u="none" strike="noStrike" baseline="0" dirty="0">
                <a:solidFill>
                  <a:srgbClr val="000000"/>
                </a:solidFill>
                <a:latin typeface="Times New Roman" panose="02020603050405020304" pitchFamily="18" charset="0"/>
              </a:rPr>
              <a:t>12. Gibson RS. Principles of nutritional assessment. 2nd ed. New York, NY: Oxford University Press, Inc; 2005.</a:t>
            </a:r>
          </a:p>
          <a:p>
            <a:pPr algn="just"/>
            <a:r>
              <a:rPr lang="en-US" sz="1800" b="0" i="0" u="none" strike="noStrike" baseline="0" dirty="0">
                <a:solidFill>
                  <a:srgbClr val="000000"/>
                </a:solidFill>
                <a:latin typeface="Times New Roman" panose="02020603050405020304" pitchFamily="18" charset="0"/>
              </a:rPr>
              <a:t>13. Assessing the iron status of populations: report of a joint World Health Organization/Centers for Disease Control and Prevention technical consultation on the assessment of iron status at the population level, 2nd ed. Geneva: World Health Organization; 2007.</a:t>
            </a:r>
          </a:p>
          <a:p>
            <a:pPr algn="just"/>
            <a:r>
              <a:rPr lang="en-US" sz="1800" b="0" i="0" u="none" strike="noStrike" baseline="0" dirty="0">
                <a:solidFill>
                  <a:srgbClr val="000000"/>
                </a:solidFill>
                <a:latin typeface="Times New Roman" panose="02020603050405020304" pitchFamily="18" charset="0"/>
              </a:rPr>
              <a:t>14. Technical meeting: use and interpretation of </a:t>
            </a:r>
            <a:r>
              <a:rPr lang="en-US" sz="1800" b="0" i="0" u="none" strike="noStrike" baseline="0" dirty="0" err="1">
                <a:solidFill>
                  <a:srgbClr val="000000"/>
                </a:solidFill>
                <a:latin typeface="Times New Roman" panose="02020603050405020304" pitchFamily="18" charset="0"/>
              </a:rPr>
              <a:t>haemoglobin</a:t>
            </a:r>
            <a:r>
              <a:rPr lang="en-US" sz="1800" b="0" i="0" u="none" strike="noStrike" baseline="0" dirty="0">
                <a:solidFill>
                  <a:srgbClr val="000000"/>
                </a:solidFill>
                <a:latin typeface="Times New Roman" panose="02020603050405020304" pitchFamily="18" charset="0"/>
              </a:rPr>
              <a:t> concentrations for assessing </a:t>
            </a:r>
            <a:r>
              <a:rPr lang="en-US" sz="1800" b="0" i="0" u="none" strike="noStrike" baseline="0" dirty="0" err="1">
                <a:solidFill>
                  <a:srgbClr val="000000"/>
                </a:solidFill>
                <a:latin typeface="Times New Roman" panose="02020603050405020304" pitchFamily="18" charset="0"/>
              </a:rPr>
              <a:t>anaemia</a:t>
            </a:r>
            <a:r>
              <a:rPr lang="en-US" sz="1800" b="0" i="0" u="none" strike="noStrike" baseline="0" dirty="0">
                <a:solidFill>
                  <a:srgbClr val="000000"/>
                </a:solidFill>
                <a:latin typeface="Times New Roman" panose="02020603050405020304" pitchFamily="18" charset="0"/>
              </a:rPr>
              <a:t> status in individuals and populations. Geneva: World Health Organization; 2017.</a:t>
            </a:r>
          </a:p>
          <a:p>
            <a:pPr algn="just"/>
            <a:r>
              <a:rPr lang="en-US" sz="1800" b="0" i="0" u="none" strike="noStrike" baseline="0" dirty="0">
                <a:solidFill>
                  <a:srgbClr val="000000"/>
                </a:solidFill>
                <a:latin typeface="Times New Roman" panose="02020603050405020304" pitchFamily="18" charset="0"/>
              </a:rPr>
              <a:t>15. Nemeth E, Ganz T. Anemia of inflammation. </a:t>
            </a:r>
            <a:r>
              <a:rPr lang="en-US" sz="1800" b="0" i="0" u="none" strike="noStrike" baseline="0" dirty="0" err="1">
                <a:solidFill>
                  <a:srgbClr val="000000"/>
                </a:solidFill>
                <a:latin typeface="Times New Roman" panose="02020603050405020304" pitchFamily="18" charset="0"/>
              </a:rPr>
              <a:t>Hematol</a:t>
            </a:r>
            <a:r>
              <a:rPr lang="en-US" sz="1800" b="0" i="0" u="none" strike="noStrike" baseline="0" dirty="0">
                <a:solidFill>
                  <a:srgbClr val="000000"/>
                </a:solidFill>
                <a:latin typeface="Times New Roman" panose="02020603050405020304" pitchFamily="18" charset="0"/>
              </a:rPr>
              <a:t>/Oncol Clin North Am. 2014;28:671–81. [PubMed: 25064707] </a:t>
            </a:r>
          </a:p>
          <a:p>
            <a:pPr algn="just"/>
            <a:r>
              <a:rPr lang="en-US" sz="1800" b="0" i="0" u="none" strike="noStrike" baseline="0" dirty="0">
                <a:solidFill>
                  <a:srgbClr val="000000"/>
                </a:solidFill>
                <a:latin typeface="Times New Roman" panose="02020603050405020304" pitchFamily="18" charset="0"/>
              </a:rPr>
              <a:t>16. WHO. Physical status: the use and interpretation of anthropometry. Report of a WHO Expert Committee. Geneva: World Health Organization; 1995.</a:t>
            </a:r>
            <a:endParaRPr lang="en-US" dirty="0"/>
          </a:p>
        </p:txBody>
      </p:sp>
      <p:sp>
        <p:nvSpPr>
          <p:cNvPr id="5" name="Footer Placeholder 4">
            <a:extLst>
              <a:ext uri="{FF2B5EF4-FFF2-40B4-BE49-F238E27FC236}">
                <a16:creationId xmlns:a16="http://schemas.microsoft.com/office/drawing/2014/main" xmlns="" id="{D6E50880-434D-7439-6848-5439C256299E}"/>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07F428C5-3ED8-C4EF-FC39-314AD713469E}"/>
              </a:ext>
            </a:extLst>
          </p:cNvPr>
          <p:cNvSpPr>
            <a:spLocks noGrp="1"/>
          </p:cNvSpPr>
          <p:nvPr>
            <p:ph type="sldNum" sz="quarter" idx="12"/>
          </p:nvPr>
        </p:nvSpPr>
        <p:spPr/>
        <p:txBody>
          <a:bodyPr/>
          <a:lstStyle/>
          <a:p>
            <a:fld id="{28B54A7E-2395-4D35-824E-25842394C6F0}" type="slidenum">
              <a:rPr lang="en-IN" smtClean="0"/>
              <a:t>21</a:t>
            </a:fld>
            <a:endParaRPr lang="en-IN"/>
          </a:p>
        </p:txBody>
      </p:sp>
      <p:sp>
        <p:nvSpPr>
          <p:cNvPr id="7" name="Rectangle 6">
            <a:extLst>
              <a:ext uri="{FF2B5EF4-FFF2-40B4-BE49-F238E27FC236}">
                <a16:creationId xmlns:a16="http://schemas.microsoft.com/office/drawing/2014/main" xmlns="" id="{9884B19D-D72E-AEDE-F957-574CA2D9B74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46271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36D5FCD-13D4-769B-B2B6-25EE66B4DA41}"/>
              </a:ext>
            </a:extLst>
          </p:cNvPr>
          <p:cNvSpPr>
            <a:spLocks noGrp="1"/>
          </p:cNvSpPr>
          <p:nvPr>
            <p:ph idx="1"/>
          </p:nvPr>
        </p:nvSpPr>
        <p:spPr>
          <a:xfrm>
            <a:off x="838200" y="774441"/>
            <a:ext cx="10515600" cy="5402522"/>
          </a:xfrm>
        </p:spPr>
        <p:txBody>
          <a:bodyPr/>
          <a:lstStyle/>
          <a:p>
            <a:pPr marL="0" indent="0">
              <a:buNone/>
            </a:pPr>
            <a:endParaRPr lang="en-US" sz="1800" b="0" i="0" u="none" strike="noStrike" baseline="0" dirty="0">
              <a:solidFill>
                <a:srgbClr val="000000"/>
              </a:solidFill>
              <a:latin typeface="Times New Roman" panose="02020603050405020304" pitchFamily="18" charset="0"/>
            </a:endParaRPr>
          </a:p>
          <a:p>
            <a:pPr algn="just"/>
            <a:r>
              <a:rPr lang="en-US" sz="1800" b="0" i="0" u="none" strike="noStrike" baseline="0" dirty="0">
                <a:solidFill>
                  <a:srgbClr val="000000"/>
                </a:solidFill>
                <a:latin typeface="Times New Roman" panose="02020603050405020304" pitchFamily="18" charset="0"/>
              </a:rPr>
              <a:t>17. Villar J, Cheikh Ismail L, Victora CG, </a:t>
            </a:r>
            <a:r>
              <a:rPr lang="en-US" sz="1800" b="0" i="0" u="none" strike="noStrike" baseline="0" dirty="0" err="1">
                <a:solidFill>
                  <a:srgbClr val="000000"/>
                </a:solidFill>
                <a:latin typeface="Times New Roman" panose="02020603050405020304" pitchFamily="18" charset="0"/>
              </a:rPr>
              <a:t>Ohuma</a:t>
            </a:r>
            <a:r>
              <a:rPr lang="en-US" sz="1800" b="0" i="0" u="none" strike="noStrike" baseline="0" dirty="0">
                <a:solidFill>
                  <a:srgbClr val="000000"/>
                </a:solidFill>
                <a:latin typeface="Times New Roman" panose="02020603050405020304" pitchFamily="18" charset="0"/>
              </a:rPr>
              <a:t> EO, </a:t>
            </a:r>
            <a:r>
              <a:rPr lang="en-US" sz="1800" b="0" i="0" u="none" strike="noStrike" baseline="0" dirty="0" err="1">
                <a:solidFill>
                  <a:srgbClr val="000000"/>
                </a:solidFill>
                <a:latin typeface="Times New Roman" panose="02020603050405020304" pitchFamily="18" charset="0"/>
              </a:rPr>
              <a:t>Bertino</a:t>
            </a:r>
            <a:r>
              <a:rPr lang="en-US" sz="1800" b="0" i="0" u="none" strike="noStrike" baseline="0" dirty="0">
                <a:solidFill>
                  <a:srgbClr val="000000"/>
                </a:solidFill>
                <a:latin typeface="Times New Roman" panose="02020603050405020304" pitchFamily="18" charset="0"/>
              </a:rPr>
              <a:t> E, Altman DG, et al. International standards for newborn weight, length, and head circumference by gestational age and sex: the newborn cross-sectional study of the INTERGROWTH-21st project. Lancet 2014;384:857–68. [PubMed: 25209487] </a:t>
            </a:r>
          </a:p>
          <a:p>
            <a:pPr algn="just"/>
            <a:r>
              <a:rPr lang="en-US" sz="1800" b="0" i="0" u="none" strike="noStrike" baseline="0" dirty="0">
                <a:solidFill>
                  <a:srgbClr val="000000"/>
                </a:solidFill>
                <a:latin typeface="Times New Roman" panose="02020603050405020304" pitchFamily="18" charset="0"/>
              </a:rPr>
              <a:t>18. de Onis M, </a:t>
            </a:r>
            <a:r>
              <a:rPr lang="en-US" sz="1800" b="0" i="0" u="none" strike="noStrike" baseline="0" dirty="0" err="1">
                <a:solidFill>
                  <a:srgbClr val="000000"/>
                </a:solidFill>
                <a:latin typeface="Times New Roman" panose="02020603050405020304" pitchFamily="18" charset="0"/>
              </a:rPr>
              <a:t>Blossner</a:t>
            </a:r>
            <a:r>
              <a:rPr lang="en-US" sz="1800" b="0" i="0" u="none" strike="noStrike" baseline="0" dirty="0">
                <a:solidFill>
                  <a:srgbClr val="000000"/>
                </a:solidFill>
                <a:latin typeface="Times New Roman" panose="02020603050405020304" pitchFamily="18" charset="0"/>
              </a:rPr>
              <a:t> M. The World Health Organization Global Database on Child Growth and Malnutrition: methodology and applications. Int J Epidemiol. 2003;32:518–26. [PubMed: 12913022] </a:t>
            </a:r>
          </a:p>
          <a:p>
            <a:pPr algn="just"/>
            <a:r>
              <a:rPr lang="en-US" sz="1800" b="0" i="0" u="none" strike="noStrike" baseline="0" dirty="0">
                <a:solidFill>
                  <a:srgbClr val="000000"/>
                </a:solidFill>
                <a:latin typeface="Times New Roman" panose="02020603050405020304" pitchFamily="18" charset="0"/>
              </a:rPr>
              <a:t>19. WHO </a:t>
            </a:r>
            <a:r>
              <a:rPr lang="en-US" sz="1800" b="0" i="0" u="none" strike="noStrike" baseline="0" dirty="0" err="1">
                <a:solidFill>
                  <a:srgbClr val="000000"/>
                </a:solidFill>
                <a:latin typeface="Times New Roman" panose="02020603050405020304" pitchFamily="18" charset="0"/>
              </a:rPr>
              <a:t>Multicentre</a:t>
            </a:r>
            <a:r>
              <a:rPr lang="en-US" sz="1800" b="0" i="0" u="none" strike="noStrike" baseline="0" dirty="0">
                <a:solidFill>
                  <a:srgbClr val="000000"/>
                </a:solidFill>
                <a:latin typeface="Times New Roman" panose="02020603050405020304" pitchFamily="18" charset="0"/>
              </a:rPr>
              <a:t> Growth Reference Study Group WHO Child Growth Standards: growth velocity based on weight, length and head circumference: methods and development. Geneva: World Health Organization; 2009.</a:t>
            </a:r>
          </a:p>
          <a:p>
            <a:pPr algn="just"/>
            <a:r>
              <a:rPr lang="en-US" sz="1800" b="0" i="0" u="none" strike="noStrike" baseline="0" dirty="0">
                <a:solidFill>
                  <a:srgbClr val="000000"/>
                </a:solidFill>
                <a:latin typeface="Times New Roman" panose="02020603050405020304" pitchFamily="18" charset="0"/>
              </a:rPr>
              <a:t>20. WHO </a:t>
            </a:r>
            <a:r>
              <a:rPr lang="en-US" sz="1800" b="0" i="0" u="none" strike="noStrike" baseline="0" dirty="0" err="1">
                <a:solidFill>
                  <a:srgbClr val="000000"/>
                </a:solidFill>
                <a:latin typeface="Times New Roman" panose="02020603050405020304" pitchFamily="18" charset="0"/>
              </a:rPr>
              <a:t>Multicentre</a:t>
            </a:r>
            <a:r>
              <a:rPr lang="en-US" sz="1800" b="0" i="0" u="none" strike="noStrike" baseline="0" dirty="0">
                <a:solidFill>
                  <a:srgbClr val="000000"/>
                </a:solidFill>
                <a:latin typeface="Times New Roman" panose="02020603050405020304" pitchFamily="18" charset="0"/>
              </a:rPr>
              <a:t> Growth Reference Study Group WHO Child Growth Standards: methods and development: length/height-for-age, weight-for-age, weight-for-length, weight-for-height and body mass index-for-age. Geneva: World Health Organization; 2006</a:t>
            </a:r>
          </a:p>
          <a:p>
            <a:pPr algn="just"/>
            <a:r>
              <a:rPr lang="en-US" sz="1800" b="0" i="0" u="none" strike="noStrike" baseline="0" dirty="0">
                <a:solidFill>
                  <a:srgbClr val="000000"/>
                </a:solidFill>
                <a:latin typeface="Times New Roman" panose="02020603050405020304" pitchFamily="18" charset="0"/>
              </a:rPr>
              <a:t>21. </a:t>
            </a:r>
            <a:r>
              <a:rPr lang="en-US" sz="1800" b="0" i="0" u="none" strike="noStrike" baseline="0" dirty="0" err="1">
                <a:solidFill>
                  <a:srgbClr val="000000"/>
                </a:solidFill>
                <a:latin typeface="Times New Roman" panose="02020603050405020304" pitchFamily="18" charset="0"/>
              </a:rPr>
              <a:t>Thurnham</a:t>
            </a:r>
            <a:r>
              <a:rPr lang="en-US" sz="1800" b="0" i="0" u="none" strike="noStrike" baseline="0" dirty="0">
                <a:solidFill>
                  <a:srgbClr val="000000"/>
                </a:solidFill>
                <a:latin typeface="Times New Roman" panose="02020603050405020304" pitchFamily="18" charset="0"/>
              </a:rPr>
              <a:t> DI, McCabe LD, Haldar S, </a:t>
            </a:r>
            <a:r>
              <a:rPr lang="en-US" sz="1800" b="0" i="0" u="none" strike="noStrike" baseline="0" dirty="0" err="1">
                <a:solidFill>
                  <a:srgbClr val="000000"/>
                </a:solidFill>
                <a:latin typeface="Times New Roman" panose="02020603050405020304" pitchFamily="18" charset="0"/>
              </a:rPr>
              <a:t>Wieringa</a:t>
            </a:r>
            <a:r>
              <a:rPr lang="en-US" sz="1800" b="0" i="0" u="none" strike="noStrike" baseline="0" dirty="0">
                <a:solidFill>
                  <a:srgbClr val="000000"/>
                </a:solidFill>
                <a:latin typeface="Times New Roman" panose="02020603050405020304" pitchFamily="18" charset="0"/>
              </a:rPr>
              <a:t> FT, Northrop-</a:t>
            </a:r>
            <a:r>
              <a:rPr lang="en-US" sz="1800" b="0" i="0" u="none" strike="noStrike" baseline="0" dirty="0" err="1">
                <a:solidFill>
                  <a:srgbClr val="000000"/>
                </a:solidFill>
                <a:latin typeface="Times New Roman" panose="02020603050405020304" pitchFamily="18" charset="0"/>
              </a:rPr>
              <a:t>Clewes</a:t>
            </a:r>
            <a:r>
              <a:rPr lang="en-US" sz="1800" b="0" i="0" u="none" strike="noStrike" baseline="0" dirty="0">
                <a:solidFill>
                  <a:srgbClr val="000000"/>
                </a:solidFill>
                <a:latin typeface="Times New Roman" panose="02020603050405020304" pitchFamily="18" charset="0"/>
              </a:rPr>
              <a:t> CA, McCabe GP. Adjusting plasma ferritin concentrations to remove the effects of subclinical inflammation in the assessment of iron deficiency: a meta-analysis. Am J Clin </a:t>
            </a:r>
            <a:r>
              <a:rPr lang="en-US" sz="1800" b="0" i="0" u="none" strike="noStrike" baseline="0" dirty="0" err="1">
                <a:solidFill>
                  <a:srgbClr val="000000"/>
                </a:solidFill>
                <a:latin typeface="Times New Roman" panose="02020603050405020304" pitchFamily="18" charset="0"/>
              </a:rPr>
              <a:t>Nutr</a:t>
            </a:r>
            <a:r>
              <a:rPr lang="en-US" sz="1800" b="0" i="0" u="none" strike="noStrike" baseline="0" dirty="0">
                <a:solidFill>
                  <a:srgbClr val="000000"/>
                </a:solidFill>
                <a:latin typeface="Times New Roman" panose="02020603050405020304" pitchFamily="18" charset="0"/>
              </a:rPr>
              <a:t>. 2010;92:546–55. [PubMed: 20610634] </a:t>
            </a:r>
            <a:endParaRPr lang="en-US" dirty="0"/>
          </a:p>
        </p:txBody>
      </p:sp>
      <p:sp>
        <p:nvSpPr>
          <p:cNvPr id="5" name="Footer Placeholder 4">
            <a:extLst>
              <a:ext uri="{FF2B5EF4-FFF2-40B4-BE49-F238E27FC236}">
                <a16:creationId xmlns:a16="http://schemas.microsoft.com/office/drawing/2014/main" xmlns="" id="{D0EA61F4-9FDF-E9B1-2F2C-74F3B25F001B}"/>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C0E263E3-E5C0-B85A-FD9E-6298B50A6857}"/>
              </a:ext>
            </a:extLst>
          </p:cNvPr>
          <p:cNvSpPr>
            <a:spLocks noGrp="1"/>
          </p:cNvSpPr>
          <p:nvPr>
            <p:ph type="sldNum" sz="quarter" idx="12"/>
          </p:nvPr>
        </p:nvSpPr>
        <p:spPr/>
        <p:txBody>
          <a:bodyPr/>
          <a:lstStyle/>
          <a:p>
            <a:fld id="{28B54A7E-2395-4D35-824E-25842394C6F0}" type="slidenum">
              <a:rPr lang="en-IN" smtClean="0"/>
              <a:t>22</a:t>
            </a:fld>
            <a:endParaRPr lang="en-IN"/>
          </a:p>
        </p:txBody>
      </p:sp>
      <p:sp>
        <p:nvSpPr>
          <p:cNvPr id="7" name="Rectangle 6">
            <a:extLst>
              <a:ext uri="{FF2B5EF4-FFF2-40B4-BE49-F238E27FC236}">
                <a16:creationId xmlns:a16="http://schemas.microsoft.com/office/drawing/2014/main" xmlns="" id="{6F7DC34B-3124-97FD-3738-A3C4937D4C5B}"/>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5801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4DC8A99-3044-BB73-98C7-B7C788A4CE9C}"/>
              </a:ext>
            </a:extLst>
          </p:cNvPr>
          <p:cNvSpPr>
            <a:spLocks noGrp="1"/>
          </p:cNvSpPr>
          <p:nvPr>
            <p:ph idx="1"/>
          </p:nvPr>
        </p:nvSpPr>
        <p:spPr>
          <a:xfrm>
            <a:off x="838200" y="345233"/>
            <a:ext cx="10515600" cy="5831730"/>
          </a:xfrm>
        </p:spPr>
        <p:txBody>
          <a:bodyPr>
            <a:normAutofit fontScale="92500"/>
          </a:bodyPr>
          <a:lstStyle/>
          <a:p>
            <a:pPr marL="0" indent="0">
              <a:buNone/>
            </a:pPr>
            <a:endParaRPr lang="en-US" sz="1800" b="0" i="0" u="none" strike="noStrike" baseline="0" dirty="0">
              <a:solidFill>
                <a:srgbClr val="000000"/>
              </a:solidFill>
              <a:latin typeface="Times New Roman" panose="02020603050405020304" pitchFamily="18" charset="0"/>
            </a:endParaRPr>
          </a:p>
          <a:p>
            <a:pPr algn="just"/>
            <a:r>
              <a:rPr lang="en-US" sz="1800" b="0" i="0" u="none" strike="noStrike" baseline="0" dirty="0">
                <a:solidFill>
                  <a:srgbClr val="000000"/>
                </a:solidFill>
                <a:latin typeface="Times New Roman" panose="02020603050405020304" pitchFamily="18" charset="0"/>
              </a:rPr>
              <a:t>22. </a:t>
            </a:r>
            <a:r>
              <a:rPr lang="en-US" sz="1800" b="0" i="0" u="none" strike="noStrike" baseline="0" dirty="0" err="1">
                <a:solidFill>
                  <a:srgbClr val="000000"/>
                </a:solidFill>
                <a:latin typeface="Times New Roman" panose="02020603050405020304" pitchFamily="18" charset="0"/>
              </a:rPr>
              <a:t>Thurnham</a:t>
            </a:r>
            <a:r>
              <a:rPr lang="en-US" sz="1800" b="0" i="0" u="none" strike="noStrike" baseline="0" dirty="0">
                <a:solidFill>
                  <a:srgbClr val="000000"/>
                </a:solidFill>
                <a:latin typeface="Times New Roman" panose="02020603050405020304" pitchFamily="18" charset="0"/>
              </a:rPr>
              <a:t> DI, Northrop-</a:t>
            </a:r>
            <a:r>
              <a:rPr lang="en-US" sz="1800" b="0" i="0" u="none" strike="noStrike" baseline="0" dirty="0" err="1">
                <a:solidFill>
                  <a:srgbClr val="000000"/>
                </a:solidFill>
                <a:latin typeface="Times New Roman" panose="02020603050405020304" pitchFamily="18" charset="0"/>
              </a:rPr>
              <a:t>Clewes</a:t>
            </a:r>
            <a:r>
              <a:rPr lang="en-US" sz="1800" b="0" i="0" u="none" strike="noStrike" baseline="0" dirty="0">
                <a:solidFill>
                  <a:srgbClr val="000000"/>
                </a:solidFill>
                <a:latin typeface="Times New Roman" panose="02020603050405020304" pitchFamily="18" charset="0"/>
              </a:rPr>
              <a:t> CA, Knowles J. The use of adjustment factors to address the impact of inflammation on vitamin A and iron status in humans. J </a:t>
            </a:r>
            <a:r>
              <a:rPr lang="en-US" sz="1800" b="0" i="0" u="none" strike="noStrike" baseline="0" dirty="0" err="1">
                <a:solidFill>
                  <a:srgbClr val="000000"/>
                </a:solidFill>
                <a:latin typeface="Times New Roman" panose="02020603050405020304" pitchFamily="18" charset="0"/>
              </a:rPr>
              <a:t>Nutr</a:t>
            </a:r>
            <a:r>
              <a:rPr lang="en-US" sz="1800" b="0" i="0" u="none" strike="noStrike" baseline="0" dirty="0">
                <a:solidFill>
                  <a:srgbClr val="000000"/>
                </a:solidFill>
                <a:latin typeface="Times New Roman" panose="02020603050405020304" pitchFamily="18" charset="0"/>
              </a:rPr>
              <a:t>. 2015;145:1137S–43S.</a:t>
            </a:r>
          </a:p>
          <a:p>
            <a:pPr algn="just"/>
            <a:r>
              <a:rPr lang="en-US" sz="1800" b="0" i="0" u="none" strike="noStrike" baseline="0" dirty="0">
                <a:solidFill>
                  <a:srgbClr val="000000"/>
                </a:solidFill>
                <a:latin typeface="Times New Roman" panose="02020603050405020304" pitchFamily="18" charset="0"/>
              </a:rPr>
              <a:t>23. Namaste SM, </a:t>
            </a:r>
            <a:r>
              <a:rPr lang="en-US" sz="1800" b="0" i="0" u="none" strike="noStrike" baseline="0" dirty="0" err="1">
                <a:solidFill>
                  <a:srgbClr val="000000"/>
                </a:solidFill>
                <a:latin typeface="Times New Roman" panose="02020603050405020304" pitchFamily="18" charset="0"/>
              </a:rPr>
              <a:t>Rohner</a:t>
            </a:r>
            <a:r>
              <a:rPr lang="en-US" sz="1800" b="0" i="0" u="none" strike="noStrike" baseline="0" dirty="0">
                <a:solidFill>
                  <a:srgbClr val="000000"/>
                </a:solidFill>
                <a:latin typeface="Times New Roman" panose="02020603050405020304" pitchFamily="18" charset="0"/>
              </a:rPr>
              <a:t> F, Huang J, Bhushan NL, Flores-Ayala R, </a:t>
            </a:r>
            <a:r>
              <a:rPr lang="en-US" sz="1800" b="0" i="0" u="none" strike="noStrike" baseline="0" dirty="0" err="1">
                <a:solidFill>
                  <a:srgbClr val="000000"/>
                </a:solidFill>
                <a:latin typeface="Times New Roman" panose="02020603050405020304" pitchFamily="18" charset="0"/>
              </a:rPr>
              <a:t>Kupka</a:t>
            </a:r>
            <a:r>
              <a:rPr lang="en-US" sz="1800" b="0" i="0" u="none" strike="noStrike" baseline="0" dirty="0">
                <a:solidFill>
                  <a:srgbClr val="000000"/>
                </a:solidFill>
                <a:latin typeface="Times New Roman" panose="02020603050405020304" pitchFamily="18" charset="0"/>
              </a:rPr>
              <a:t> R, et al. Adjusting ferritin concentrations for inflammation: biomarkers reflecting inflammation and nutritional determinants of anemia (BRINDA) project. Am J Clin </a:t>
            </a:r>
            <a:r>
              <a:rPr lang="en-US" sz="1800" b="0" i="0" u="none" strike="noStrike" baseline="0" dirty="0" err="1">
                <a:solidFill>
                  <a:srgbClr val="000000"/>
                </a:solidFill>
                <a:latin typeface="Times New Roman" panose="02020603050405020304" pitchFamily="18" charset="0"/>
              </a:rPr>
              <a:t>Nutr</a:t>
            </a:r>
            <a:r>
              <a:rPr lang="en-US" sz="1800" b="0" i="0" u="none" strike="noStrike" baseline="0" dirty="0">
                <a:solidFill>
                  <a:srgbClr val="000000"/>
                </a:solidFill>
                <a:latin typeface="Times New Roman" panose="02020603050405020304" pitchFamily="18" charset="0"/>
              </a:rPr>
              <a:t>. 2017;106:359S–71S. [PubMed: 28615259] </a:t>
            </a:r>
          </a:p>
          <a:p>
            <a:pPr algn="just"/>
            <a:r>
              <a:rPr lang="en-US" sz="1800" b="0" i="0" u="none" strike="noStrike" baseline="0" dirty="0">
                <a:solidFill>
                  <a:srgbClr val="000000"/>
                </a:solidFill>
                <a:latin typeface="Times New Roman" panose="02020603050405020304" pitchFamily="18" charset="0"/>
              </a:rPr>
              <a:t>24. </a:t>
            </a:r>
            <a:r>
              <a:rPr lang="en-US" sz="1800" b="0" i="0" u="none" strike="noStrike" baseline="0" dirty="0" err="1">
                <a:solidFill>
                  <a:srgbClr val="000000"/>
                </a:solidFill>
                <a:latin typeface="Times New Roman" panose="02020603050405020304" pitchFamily="18" charset="0"/>
              </a:rPr>
              <a:t>Suchdev</a:t>
            </a:r>
            <a:r>
              <a:rPr lang="en-US" sz="1800" b="0" i="0" u="none" strike="noStrike" baseline="0" dirty="0">
                <a:solidFill>
                  <a:srgbClr val="000000"/>
                </a:solidFill>
                <a:latin typeface="Times New Roman" panose="02020603050405020304" pitchFamily="18" charset="0"/>
              </a:rPr>
              <a:t> PS, Williams AM, Mei Z, Flores-Ayala R, Pasricha SR, Rogers LM, et al. Assessment of iron status in settings of inflammation: challenges and potential approaches. Am J Clin </a:t>
            </a:r>
            <a:r>
              <a:rPr lang="en-US" sz="1800" b="0" i="0" u="none" strike="noStrike" baseline="0" dirty="0" err="1">
                <a:solidFill>
                  <a:srgbClr val="000000"/>
                </a:solidFill>
                <a:latin typeface="Times New Roman" panose="02020603050405020304" pitchFamily="18" charset="0"/>
              </a:rPr>
              <a:t>Nutr</a:t>
            </a:r>
            <a:r>
              <a:rPr lang="en-US" sz="1800" b="0" i="0" u="none" strike="noStrike" baseline="0" dirty="0">
                <a:solidFill>
                  <a:srgbClr val="000000"/>
                </a:solidFill>
                <a:latin typeface="Times New Roman" panose="02020603050405020304" pitchFamily="18" charset="0"/>
              </a:rPr>
              <a:t>. 2017;106:1626S–33S.</a:t>
            </a:r>
          </a:p>
          <a:p>
            <a:pPr algn="just"/>
            <a:r>
              <a:rPr lang="en-US" sz="1800" b="0" i="0" u="none" strike="noStrike" baseline="0" dirty="0">
                <a:solidFill>
                  <a:srgbClr val="000000"/>
                </a:solidFill>
                <a:latin typeface="Times New Roman" panose="02020603050405020304" pitchFamily="18" charset="0"/>
              </a:rPr>
              <a:t>25. Modeling Greenland S. and variable selection in epidemiologic analysis. Am J public health. 1989;79:340–9. [PubMed: 2916724] </a:t>
            </a:r>
          </a:p>
          <a:p>
            <a:pPr algn="just"/>
            <a:r>
              <a:rPr lang="en-US" sz="1800" b="0" i="0" u="none" strike="noStrike" baseline="0" dirty="0">
                <a:solidFill>
                  <a:srgbClr val="000000"/>
                </a:solidFill>
                <a:latin typeface="Times New Roman" panose="02020603050405020304" pitchFamily="18" charset="0"/>
              </a:rPr>
              <a:t>26. Miettinen O. Theoretical Epidemiology. New York: John Wiley &amp; Sons; 1985. 107 </a:t>
            </a:r>
          </a:p>
          <a:p>
            <a:pPr algn="just"/>
            <a:r>
              <a:rPr lang="en-US" sz="1800" b="0" i="0" u="none" strike="noStrike" baseline="0" dirty="0">
                <a:solidFill>
                  <a:srgbClr val="000000"/>
                </a:solidFill>
                <a:latin typeface="Times New Roman" panose="02020603050405020304" pitchFamily="18" charset="0"/>
              </a:rPr>
              <a:t>27. NFHS. National Family Health Survey-4: 2015–16. Government of India, 2016.</a:t>
            </a:r>
          </a:p>
          <a:p>
            <a:pPr algn="just"/>
            <a:r>
              <a:rPr lang="en-US" sz="1800" b="0" i="0" u="none" strike="noStrike" baseline="0" dirty="0">
                <a:solidFill>
                  <a:srgbClr val="000000"/>
                </a:solidFill>
                <a:latin typeface="Times New Roman" panose="02020603050405020304" pitchFamily="18" charset="0"/>
              </a:rPr>
              <a:t>28. </a:t>
            </a:r>
            <a:r>
              <a:rPr lang="en-US" sz="1800" b="0" i="0" u="none" strike="noStrike" baseline="0" dirty="0" err="1">
                <a:solidFill>
                  <a:srgbClr val="000000"/>
                </a:solidFill>
                <a:latin typeface="Times New Roman" panose="02020603050405020304" pitchFamily="18" charset="0"/>
              </a:rPr>
              <a:t>Ahankari</a:t>
            </a:r>
            <a:r>
              <a:rPr lang="en-US" sz="1800" b="0" i="0" u="none" strike="noStrike" baseline="0" dirty="0">
                <a:solidFill>
                  <a:srgbClr val="000000"/>
                </a:solidFill>
                <a:latin typeface="Times New Roman" panose="02020603050405020304" pitchFamily="18" charset="0"/>
              </a:rPr>
              <a:t> AS, Myles PR, Dixit JV, Tata LJ, Fogarty AW. Risk factors for maternal </a:t>
            </a:r>
            <a:r>
              <a:rPr lang="en-US" sz="1800" b="0" i="0" u="none" strike="noStrike" baseline="0" dirty="0" err="1">
                <a:solidFill>
                  <a:srgbClr val="000000"/>
                </a:solidFill>
                <a:latin typeface="Times New Roman" panose="02020603050405020304" pitchFamily="18" charset="0"/>
              </a:rPr>
              <a:t>anaemia</a:t>
            </a:r>
            <a:r>
              <a:rPr lang="en-US" sz="1800" b="0" i="0" u="none" strike="noStrike" baseline="0" dirty="0">
                <a:solidFill>
                  <a:srgbClr val="000000"/>
                </a:solidFill>
                <a:latin typeface="Times New Roman" panose="02020603050405020304" pitchFamily="18" charset="0"/>
              </a:rPr>
              <a:t> and low birth weight in pregnant women living in rural India: a prospective cohort study. Public health. 2017;151:63–73. [PubMed: 28743049] </a:t>
            </a:r>
          </a:p>
          <a:p>
            <a:pPr algn="just"/>
            <a:r>
              <a:rPr lang="en-US" sz="1800" b="0" i="0" u="none" strike="noStrike" baseline="0" dirty="0">
                <a:solidFill>
                  <a:srgbClr val="000000"/>
                </a:solidFill>
                <a:latin typeface="Times New Roman" panose="02020603050405020304" pitchFamily="18" charset="0"/>
              </a:rPr>
              <a:t>29. </a:t>
            </a:r>
            <a:r>
              <a:rPr lang="en-US" sz="1800" b="0" i="0" u="none" strike="noStrike" baseline="0" dirty="0" err="1">
                <a:solidFill>
                  <a:srgbClr val="000000"/>
                </a:solidFill>
                <a:latin typeface="Times New Roman" panose="02020603050405020304" pitchFamily="18" charset="0"/>
              </a:rPr>
              <a:t>Toteja</a:t>
            </a:r>
            <a:r>
              <a:rPr lang="en-US" sz="1800" b="0" i="0" u="none" strike="noStrike" baseline="0" dirty="0">
                <a:solidFill>
                  <a:srgbClr val="000000"/>
                </a:solidFill>
                <a:latin typeface="Times New Roman" panose="02020603050405020304" pitchFamily="18" charset="0"/>
              </a:rPr>
              <a:t> GS, Singh P, Dhillon BS, Saxena BN, Ahmed FU, Singh RP, et al. Prevalence of anemia among pregnant women and adolescent girls in 16 districts of India. Food </a:t>
            </a:r>
            <a:r>
              <a:rPr lang="en-US" sz="1800" b="0" i="0" u="none" strike="noStrike" baseline="0" dirty="0" err="1">
                <a:solidFill>
                  <a:srgbClr val="000000"/>
                </a:solidFill>
                <a:latin typeface="Times New Roman" panose="02020603050405020304" pitchFamily="18" charset="0"/>
              </a:rPr>
              <a:t>Nutr</a:t>
            </a:r>
            <a:r>
              <a:rPr lang="en-US" sz="1800" b="0" i="0" u="none" strike="noStrike" baseline="0" dirty="0">
                <a:solidFill>
                  <a:srgbClr val="000000"/>
                </a:solidFill>
                <a:latin typeface="Times New Roman" panose="02020603050405020304" pitchFamily="18" charset="0"/>
              </a:rPr>
              <a:t> Bull. 2006;27:311–5. [PubMed: 17209473] </a:t>
            </a:r>
          </a:p>
          <a:p>
            <a:pPr algn="just"/>
            <a:r>
              <a:rPr lang="en-US" sz="1800" b="0" i="0" u="none" strike="noStrike" baseline="0" dirty="0">
                <a:solidFill>
                  <a:srgbClr val="000000"/>
                </a:solidFill>
                <a:latin typeface="Times New Roman" panose="02020603050405020304" pitchFamily="18" charset="0"/>
              </a:rPr>
              <a:t>30. Bora R, Sable C, Wolfson J, Boro K, Rao R. Prevalence of anemia in pregnant women and its effect on neonatal outcomes in Northeast India. J </a:t>
            </a:r>
            <a:r>
              <a:rPr lang="en-US" sz="1800" b="0" i="0" u="none" strike="noStrike" baseline="0" dirty="0" err="1">
                <a:solidFill>
                  <a:srgbClr val="000000"/>
                </a:solidFill>
                <a:latin typeface="Times New Roman" panose="02020603050405020304" pitchFamily="18" charset="0"/>
              </a:rPr>
              <a:t>Matern</a:t>
            </a:r>
            <a:r>
              <a:rPr lang="en-US" sz="1800" b="0" i="0" u="none" strike="noStrike" baseline="0" dirty="0">
                <a:solidFill>
                  <a:srgbClr val="000000"/>
                </a:solidFill>
                <a:latin typeface="Times New Roman" panose="02020603050405020304" pitchFamily="18" charset="0"/>
              </a:rPr>
              <a:t>-fetal Neonatal Med. 2014;27:887–91. [PubMed: 24041147] </a:t>
            </a:r>
            <a:endParaRPr lang="en-US" dirty="0"/>
          </a:p>
        </p:txBody>
      </p:sp>
      <p:sp>
        <p:nvSpPr>
          <p:cNvPr id="5" name="Footer Placeholder 4">
            <a:extLst>
              <a:ext uri="{FF2B5EF4-FFF2-40B4-BE49-F238E27FC236}">
                <a16:creationId xmlns:a16="http://schemas.microsoft.com/office/drawing/2014/main" xmlns="" id="{D273212A-E788-CE19-0902-DE188893A5E2}"/>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A2464014-9CF2-E7EA-E98D-85702625CB54}"/>
              </a:ext>
            </a:extLst>
          </p:cNvPr>
          <p:cNvSpPr>
            <a:spLocks noGrp="1"/>
          </p:cNvSpPr>
          <p:nvPr>
            <p:ph type="sldNum" sz="quarter" idx="12"/>
          </p:nvPr>
        </p:nvSpPr>
        <p:spPr/>
        <p:txBody>
          <a:bodyPr/>
          <a:lstStyle/>
          <a:p>
            <a:fld id="{28B54A7E-2395-4D35-824E-25842394C6F0}" type="slidenum">
              <a:rPr lang="en-IN" smtClean="0"/>
              <a:t>23</a:t>
            </a:fld>
            <a:endParaRPr lang="en-IN"/>
          </a:p>
        </p:txBody>
      </p:sp>
      <p:sp>
        <p:nvSpPr>
          <p:cNvPr id="7" name="Rectangle 6">
            <a:extLst>
              <a:ext uri="{FF2B5EF4-FFF2-40B4-BE49-F238E27FC236}">
                <a16:creationId xmlns:a16="http://schemas.microsoft.com/office/drawing/2014/main" xmlns="" id="{A0948013-0EED-F8BF-F77F-C184D9720BE6}"/>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22386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FC79266-2F81-6712-3621-A14FBDD82889}"/>
              </a:ext>
            </a:extLst>
          </p:cNvPr>
          <p:cNvSpPr>
            <a:spLocks noGrp="1"/>
          </p:cNvSpPr>
          <p:nvPr>
            <p:ph idx="1"/>
          </p:nvPr>
        </p:nvSpPr>
        <p:spPr>
          <a:xfrm>
            <a:off x="838200" y="671804"/>
            <a:ext cx="10515600" cy="5505159"/>
          </a:xfrm>
        </p:spPr>
        <p:txBody>
          <a:bodyPr>
            <a:normAutofit/>
          </a:bodyPr>
          <a:lstStyle/>
          <a:p>
            <a:pPr marL="0" indent="0">
              <a:buNone/>
            </a:pPr>
            <a:endParaRPr lang="en-US" sz="1800" b="0" i="0" u="none" strike="noStrike" baseline="0" dirty="0">
              <a:solidFill>
                <a:srgbClr val="000000"/>
              </a:solidFill>
              <a:latin typeface="Times New Roman" panose="02020603050405020304" pitchFamily="18" charset="0"/>
            </a:endParaRPr>
          </a:p>
          <a:p>
            <a:pPr algn="just"/>
            <a:r>
              <a:rPr lang="en-US" sz="1800" b="0" i="0" u="none" strike="noStrike" baseline="0" dirty="0">
                <a:solidFill>
                  <a:srgbClr val="000000"/>
                </a:solidFill>
                <a:latin typeface="Times New Roman" panose="02020603050405020304" pitchFamily="18" charset="0"/>
              </a:rPr>
              <a:t>31. Mohanty D, </a:t>
            </a:r>
            <a:r>
              <a:rPr lang="en-US" sz="1800" b="0" i="0" u="none" strike="noStrike" baseline="0" dirty="0" err="1">
                <a:solidFill>
                  <a:srgbClr val="000000"/>
                </a:solidFill>
                <a:latin typeface="Times New Roman" panose="02020603050405020304" pitchFamily="18" charset="0"/>
              </a:rPr>
              <a:t>Gorakshakar</a:t>
            </a:r>
            <a:r>
              <a:rPr lang="en-US" sz="1800" b="0" i="0" u="none" strike="noStrike" baseline="0" dirty="0">
                <a:solidFill>
                  <a:srgbClr val="000000"/>
                </a:solidFill>
                <a:latin typeface="Times New Roman" panose="02020603050405020304" pitchFamily="18" charset="0"/>
              </a:rPr>
              <a:t> AC, Colah RB, Patel RZ, Master DC, Mahanta J, et al. Interaction of iron deficiency anemia and hemoglobinopathies among college students and pregnant women: a multi center evaluation in India. Hemoglobin. 2014;38:252–7. [PubMed: 25023086] </a:t>
            </a:r>
          </a:p>
          <a:p>
            <a:pPr algn="just"/>
            <a:r>
              <a:rPr lang="en-US" sz="1800" b="0" i="0" u="none" strike="noStrike" baseline="0" dirty="0">
                <a:solidFill>
                  <a:srgbClr val="000000"/>
                </a:solidFill>
                <a:latin typeface="Times New Roman" panose="02020603050405020304" pitchFamily="18" charset="0"/>
              </a:rPr>
              <a:t>32. </a:t>
            </a:r>
            <a:r>
              <a:rPr lang="en-US" sz="1800" b="0" i="0" u="none" strike="noStrike" baseline="0" dirty="0" err="1">
                <a:solidFill>
                  <a:srgbClr val="000000"/>
                </a:solidFill>
                <a:latin typeface="Times New Roman" panose="02020603050405020304" pitchFamily="18" charset="0"/>
              </a:rPr>
              <a:t>Hambidge</a:t>
            </a:r>
            <a:r>
              <a:rPr lang="en-US" sz="1800" b="0" i="0" u="none" strike="noStrike" baseline="0" dirty="0">
                <a:solidFill>
                  <a:srgbClr val="000000"/>
                </a:solidFill>
                <a:latin typeface="Times New Roman" panose="02020603050405020304" pitchFamily="18" charset="0"/>
              </a:rPr>
              <a:t> KM, Westcott JE, Garces A, Figueroa L, </a:t>
            </a:r>
            <a:r>
              <a:rPr lang="en-US" sz="1800" b="0" i="0" u="none" strike="noStrike" baseline="0" dirty="0" err="1">
                <a:solidFill>
                  <a:srgbClr val="000000"/>
                </a:solidFill>
                <a:latin typeface="Times New Roman" panose="02020603050405020304" pitchFamily="18" charset="0"/>
              </a:rPr>
              <a:t>Goudar</a:t>
            </a:r>
            <a:r>
              <a:rPr lang="en-US" sz="1800" b="0" i="0" u="none" strike="noStrike" baseline="0" dirty="0">
                <a:solidFill>
                  <a:srgbClr val="000000"/>
                </a:solidFill>
                <a:latin typeface="Times New Roman" panose="02020603050405020304" pitchFamily="18" charset="0"/>
              </a:rPr>
              <a:t> SS, </a:t>
            </a:r>
            <a:r>
              <a:rPr lang="en-US" sz="1800" b="0" i="0" u="none" strike="noStrike" baseline="0" dirty="0" err="1">
                <a:solidFill>
                  <a:srgbClr val="000000"/>
                </a:solidFill>
                <a:latin typeface="Times New Roman" panose="02020603050405020304" pitchFamily="18" charset="0"/>
              </a:rPr>
              <a:t>Dhaded</a:t>
            </a:r>
            <a:r>
              <a:rPr lang="en-US" sz="1800" b="0" i="0" u="none" strike="noStrike" baseline="0" dirty="0">
                <a:solidFill>
                  <a:srgbClr val="000000"/>
                </a:solidFill>
                <a:latin typeface="Times New Roman" panose="02020603050405020304" pitchFamily="18" charset="0"/>
              </a:rPr>
              <a:t> SM, et al. A </a:t>
            </a:r>
            <a:r>
              <a:rPr lang="en-US" sz="1800" b="0" i="0" u="none" strike="noStrike" baseline="0" dirty="0" err="1">
                <a:solidFill>
                  <a:srgbClr val="000000"/>
                </a:solidFill>
                <a:latin typeface="Times New Roman" panose="02020603050405020304" pitchFamily="18" charset="0"/>
              </a:rPr>
              <a:t>multicountry</a:t>
            </a:r>
            <a:r>
              <a:rPr lang="en-US" sz="1800" b="0" i="0" u="none" strike="noStrike" baseline="0" dirty="0">
                <a:solidFill>
                  <a:srgbClr val="000000"/>
                </a:solidFill>
                <a:latin typeface="Times New Roman" panose="02020603050405020304" pitchFamily="18" charset="0"/>
              </a:rPr>
              <a:t> randomized controlled trial of comprehensive maternal nutrition supplementation initiated before conception: the women first trial. Am J Clin </a:t>
            </a:r>
            <a:r>
              <a:rPr lang="en-US" sz="1800" b="0" i="0" u="none" strike="noStrike" baseline="0" dirty="0" err="1">
                <a:solidFill>
                  <a:srgbClr val="000000"/>
                </a:solidFill>
                <a:latin typeface="Times New Roman" panose="02020603050405020304" pitchFamily="18" charset="0"/>
              </a:rPr>
              <a:t>Nutr</a:t>
            </a:r>
            <a:r>
              <a:rPr lang="en-US" sz="1800" b="0" i="0" u="none" strike="noStrike" baseline="0" dirty="0">
                <a:solidFill>
                  <a:srgbClr val="000000"/>
                </a:solidFill>
                <a:latin typeface="Times New Roman" panose="02020603050405020304" pitchFamily="18" charset="0"/>
              </a:rPr>
              <a:t>. 2019;109:457–69. [PubMed: 30721941] </a:t>
            </a:r>
          </a:p>
          <a:p>
            <a:pPr algn="just"/>
            <a:r>
              <a:rPr lang="en-US" sz="1800" b="0" i="0" u="none" strike="noStrike" baseline="0" dirty="0">
                <a:solidFill>
                  <a:srgbClr val="000000"/>
                </a:solidFill>
                <a:latin typeface="Times New Roman" panose="02020603050405020304" pitchFamily="18" charset="0"/>
              </a:rPr>
              <a:t>33. </a:t>
            </a:r>
            <a:r>
              <a:rPr lang="en-US" sz="1800" b="0" i="0" u="none" strike="noStrike" baseline="0" dirty="0" err="1">
                <a:solidFill>
                  <a:srgbClr val="000000"/>
                </a:solidFill>
                <a:latin typeface="Times New Roman" panose="02020603050405020304" pitchFamily="18" charset="0"/>
              </a:rPr>
              <a:t>Baingana</a:t>
            </a:r>
            <a:r>
              <a:rPr lang="en-US" sz="1800" b="0" i="0" u="none" strike="noStrike" baseline="0" dirty="0">
                <a:solidFill>
                  <a:srgbClr val="000000"/>
                </a:solidFill>
                <a:latin typeface="Times New Roman" panose="02020603050405020304" pitchFamily="18" charset="0"/>
              </a:rPr>
              <a:t> RK, </a:t>
            </a:r>
            <a:r>
              <a:rPr lang="en-US" sz="1800" b="0" i="0" u="none" strike="noStrike" baseline="0" dirty="0" err="1">
                <a:solidFill>
                  <a:srgbClr val="000000"/>
                </a:solidFill>
                <a:latin typeface="Times New Roman" panose="02020603050405020304" pitchFamily="18" charset="0"/>
              </a:rPr>
              <a:t>Enyaru</a:t>
            </a:r>
            <a:r>
              <a:rPr lang="en-US" sz="1800" b="0" i="0" u="none" strike="noStrike" baseline="0" dirty="0">
                <a:solidFill>
                  <a:srgbClr val="000000"/>
                </a:solidFill>
                <a:latin typeface="Times New Roman" panose="02020603050405020304" pitchFamily="18" charset="0"/>
              </a:rPr>
              <a:t> JK, </a:t>
            </a:r>
            <a:r>
              <a:rPr lang="en-US" sz="1800" b="0" i="0" u="none" strike="noStrike" baseline="0" dirty="0" err="1">
                <a:solidFill>
                  <a:srgbClr val="000000"/>
                </a:solidFill>
                <a:latin typeface="Times New Roman" panose="02020603050405020304" pitchFamily="18" charset="0"/>
              </a:rPr>
              <a:t>Tjalsma</a:t>
            </a:r>
            <a:r>
              <a:rPr lang="en-US" sz="1800" b="0" i="0" u="none" strike="noStrike" baseline="0" dirty="0">
                <a:solidFill>
                  <a:srgbClr val="000000"/>
                </a:solidFill>
                <a:latin typeface="Times New Roman" panose="02020603050405020304" pitchFamily="18" charset="0"/>
              </a:rPr>
              <a:t> H, Swinkels DW, </a:t>
            </a:r>
            <a:r>
              <a:rPr lang="en-US" sz="1800" b="0" i="0" u="none" strike="noStrike" baseline="0" dirty="0" err="1">
                <a:solidFill>
                  <a:srgbClr val="000000"/>
                </a:solidFill>
                <a:latin typeface="Times New Roman" panose="02020603050405020304" pitchFamily="18" charset="0"/>
              </a:rPr>
              <a:t>Davidsson</a:t>
            </a:r>
            <a:r>
              <a:rPr lang="en-US" sz="1800" b="0" i="0" u="none" strike="noStrike" baseline="0" dirty="0">
                <a:solidFill>
                  <a:srgbClr val="000000"/>
                </a:solidFill>
                <a:latin typeface="Times New Roman" panose="02020603050405020304" pitchFamily="18" charset="0"/>
              </a:rPr>
              <a:t> L. The </a:t>
            </a:r>
            <a:r>
              <a:rPr lang="en-US" sz="1800" b="0" i="0" u="none" strike="noStrike" baseline="0" dirty="0" err="1">
                <a:solidFill>
                  <a:srgbClr val="000000"/>
                </a:solidFill>
                <a:latin typeface="Times New Roman" panose="02020603050405020304" pitchFamily="18" charset="0"/>
              </a:rPr>
              <a:t>aetiology</a:t>
            </a:r>
            <a:r>
              <a:rPr lang="en-US" sz="1800" b="0" i="0" u="none" strike="noStrike" baseline="0" dirty="0">
                <a:solidFill>
                  <a:srgbClr val="000000"/>
                </a:solidFill>
                <a:latin typeface="Times New Roman" panose="02020603050405020304" pitchFamily="18" charset="0"/>
              </a:rPr>
              <a:t> of </a:t>
            </a:r>
            <a:r>
              <a:rPr lang="en-US" sz="1800" b="0" i="0" u="none" strike="noStrike" baseline="0" dirty="0" err="1">
                <a:solidFill>
                  <a:srgbClr val="000000"/>
                </a:solidFill>
                <a:latin typeface="Times New Roman" panose="02020603050405020304" pitchFamily="18" charset="0"/>
              </a:rPr>
              <a:t>anaemia</a:t>
            </a:r>
            <a:r>
              <a:rPr lang="en-US" sz="1800" b="0" i="0" u="none" strike="noStrike" baseline="0" dirty="0">
                <a:solidFill>
                  <a:srgbClr val="000000"/>
                </a:solidFill>
                <a:latin typeface="Times New Roman" panose="02020603050405020304" pitchFamily="18" charset="0"/>
              </a:rPr>
              <a:t> during pregnancy: a study to evaluate the contribution of iron deficiency and common infections in pregnant Ugandan women. Public health </a:t>
            </a:r>
            <a:r>
              <a:rPr lang="en-US" sz="1800" b="0" i="0" u="none" strike="noStrike" baseline="0" dirty="0" err="1">
                <a:solidFill>
                  <a:srgbClr val="000000"/>
                </a:solidFill>
                <a:latin typeface="Times New Roman" panose="02020603050405020304" pitchFamily="18" charset="0"/>
              </a:rPr>
              <a:t>Nutr</a:t>
            </a:r>
            <a:r>
              <a:rPr lang="en-US" sz="1800" b="0" i="0" u="none" strike="noStrike" baseline="0" dirty="0">
                <a:solidFill>
                  <a:srgbClr val="000000"/>
                </a:solidFill>
                <a:latin typeface="Times New Roman" panose="02020603050405020304" pitchFamily="18" charset="0"/>
              </a:rPr>
              <a:t>. 2015;18:1423–35. [PubMed: 25222882] </a:t>
            </a:r>
          </a:p>
          <a:p>
            <a:pPr algn="just"/>
            <a:r>
              <a:rPr lang="en-US" sz="1800" b="0" i="0" u="none" strike="noStrike" baseline="0" dirty="0">
                <a:solidFill>
                  <a:srgbClr val="000000"/>
                </a:solidFill>
                <a:latin typeface="Times New Roman" panose="02020603050405020304" pitchFamily="18" charset="0"/>
              </a:rPr>
              <a:t>34. van den Broek NR, </a:t>
            </a:r>
            <a:r>
              <a:rPr lang="en-US" sz="1800" b="0" i="0" u="none" strike="noStrike" baseline="0" dirty="0" err="1">
                <a:solidFill>
                  <a:srgbClr val="000000"/>
                </a:solidFill>
                <a:latin typeface="Times New Roman" panose="02020603050405020304" pitchFamily="18" charset="0"/>
              </a:rPr>
              <a:t>Letsky</a:t>
            </a:r>
            <a:r>
              <a:rPr lang="en-US" sz="1800" b="0" i="0" u="none" strike="noStrike" baseline="0" dirty="0">
                <a:solidFill>
                  <a:srgbClr val="000000"/>
                </a:solidFill>
                <a:latin typeface="Times New Roman" panose="02020603050405020304" pitchFamily="18" charset="0"/>
              </a:rPr>
              <a:t> EA. Etiology of anemia in pregnancy in south Malawi. Am J Clin </a:t>
            </a:r>
            <a:r>
              <a:rPr lang="en-US" sz="1800" b="0" i="0" u="none" strike="noStrike" baseline="0" dirty="0" err="1">
                <a:solidFill>
                  <a:srgbClr val="000000"/>
                </a:solidFill>
                <a:latin typeface="Times New Roman" panose="02020603050405020304" pitchFamily="18" charset="0"/>
              </a:rPr>
              <a:t>Nutr</a:t>
            </a:r>
            <a:r>
              <a:rPr lang="en-US" sz="1800" b="0" i="0" u="none" strike="noStrike" baseline="0" dirty="0">
                <a:solidFill>
                  <a:srgbClr val="000000"/>
                </a:solidFill>
                <a:latin typeface="Times New Roman" panose="02020603050405020304" pitchFamily="18" charset="0"/>
              </a:rPr>
              <a:t>. 2000;72:247S–56S. [PubMed: 10871590] </a:t>
            </a:r>
          </a:p>
          <a:p>
            <a:pPr algn="just"/>
            <a:r>
              <a:rPr lang="en-US" sz="1800" b="0" i="0" u="none" strike="noStrike" baseline="0" dirty="0">
                <a:solidFill>
                  <a:srgbClr val="000000"/>
                </a:solidFill>
                <a:latin typeface="Times New Roman" panose="02020603050405020304" pitchFamily="18" charset="0"/>
              </a:rPr>
              <a:t>35. </a:t>
            </a:r>
            <a:r>
              <a:rPr lang="en-US" sz="1800" b="0" i="0" u="none" strike="noStrike" baseline="0" dirty="0" err="1">
                <a:solidFill>
                  <a:srgbClr val="000000"/>
                </a:solidFill>
                <a:latin typeface="Times New Roman" panose="02020603050405020304" pitchFamily="18" charset="0"/>
              </a:rPr>
              <a:t>Suchdev</a:t>
            </a:r>
            <a:r>
              <a:rPr lang="en-US" sz="1800" b="0" i="0" u="none" strike="noStrike" baseline="0" dirty="0">
                <a:solidFill>
                  <a:srgbClr val="000000"/>
                </a:solidFill>
                <a:latin typeface="Times New Roman" panose="02020603050405020304" pitchFamily="18" charset="0"/>
              </a:rPr>
              <a:t> PS, Namaste SM, Aaron GJ, </a:t>
            </a:r>
            <a:r>
              <a:rPr lang="en-US" sz="1800" b="0" i="0" u="none" strike="noStrike" baseline="0" dirty="0" err="1">
                <a:solidFill>
                  <a:srgbClr val="000000"/>
                </a:solidFill>
                <a:latin typeface="Times New Roman" panose="02020603050405020304" pitchFamily="18" charset="0"/>
              </a:rPr>
              <a:t>Raiten</a:t>
            </a:r>
            <a:r>
              <a:rPr lang="en-US" sz="1800" b="0" i="0" u="none" strike="noStrike" baseline="0" dirty="0">
                <a:solidFill>
                  <a:srgbClr val="000000"/>
                </a:solidFill>
                <a:latin typeface="Times New Roman" panose="02020603050405020304" pitchFamily="18" charset="0"/>
              </a:rPr>
              <a:t> DJ, Brown KH, Flores-Ayala R. Overview of the biomarkers reflecting inflammation and nutritional determinants of anemia (BRINDA) project. Adv </a:t>
            </a:r>
            <a:r>
              <a:rPr lang="en-US" sz="1800" b="0" i="0" u="none" strike="noStrike" baseline="0" dirty="0" err="1">
                <a:solidFill>
                  <a:srgbClr val="000000"/>
                </a:solidFill>
                <a:latin typeface="Times New Roman" panose="02020603050405020304" pitchFamily="18" charset="0"/>
              </a:rPr>
              <a:t>Nutr</a:t>
            </a:r>
            <a:r>
              <a:rPr lang="en-US" sz="1800" b="0" i="0" u="none" strike="noStrike" baseline="0" dirty="0">
                <a:solidFill>
                  <a:srgbClr val="000000"/>
                </a:solidFill>
                <a:latin typeface="Times New Roman" panose="02020603050405020304" pitchFamily="18" charset="0"/>
              </a:rPr>
              <a:t>. 2016;7:349–56. [PubMed: 26980818] </a:t>
            </a:r>
          </a:p>
          <a:p>
            <a:pPr algn="just"/>
            <a:r>
              <a:rPr lang="en-US" sz="1800" b="0" i="0" u="none" strike="noStrike" baseline="0" dirty="0">
                <a:solidFill>
                  <a:srgbClr val="000000"/>
                </a:solidFill>
                <a:latin typeface="Times New Roman" panose="02020603050405020304" pitchFamily="18" charset="0"/>
              </a:rPr>
              <a:t>36. Bah A, Pasricha SR, </a:t>
            </a:r>
            <a:r>
              <a:rPr lang="en-US" sz="1800" b="0" i="0" u="none" strike="noStrike" baseline="0" dirty="0" err="1">
                <a:solidFill>
                  <a:srgbClr val="000000"/>
                </a:solidFill>
                <a:latin typeface="Times New Roman" panose="02020603050405020304" pitchFamily="18" charset="0"/>
              </a:rPr>
              <a:t>Jallow</a:t>
            </a:r>
            <a:r>
              <a:rPr lang="en-US" sz="1800" b="0" i="0" u="none" strike="noStrike" baseline="0" dirty="0">
                <a:solidFill>
                  <a:srgbClr val="000000"/>
                </a:solidFill>
                <a:latin typeface="Times New Roman" panose="02020603050405020304" pitchFamily="18" charset="0"/>
              </a:rPr>
              <a:t> MW, </a:t>
            </a:r>
            <a:r>
              <a:rPr lang="en-US" sz="1800" b="0" i="0" u="none" strike="noStrike" baseline="0" dirty="0" err="1">
                <a:solidFill>
                  <a:srgbClr val="000000"/>
                </a:solidFill>
                <a:latin typeface="Times New Roman" panose="02020603050405020304" pitchFamily="18" charset="0"/>
              </a:rPr>
              <a:t>Sise</a:t>
            </a:r>
            <a:r>
              <a:rPr lang="en-US" sz="1800" b="0" i="0" u="none" strike="noStrike" baseline="0" dirty="0">
                <a:solidFill>
                  <a:srgbClr val="000000"/>
                </a:solidFill>
                <a:latin typeface="Times New Roman" panose="02020603050405020304" pitchFamily="18" charset="0"/>
              </a:rPr>
              <a:t> EA, </a:t>
            </a:r>
            <a:r>
              <a:rPr lang="en-US" sz="1800" b="0" i="0" u="none" strike="noStrike" baseline="0" dirty="0" err="1">
                <a:solidFill>
                  <a:srgbClr val="000000"/>
                </a:solidFill>
                <a:latin typeface="Times New Roman" panose="02020603050405020304" pitchFamily="18" charset="0"/>
              </a:rPr>
              <a:t>Wegmuller</a:t>
            </a:r>
            <a:r>
              <a:rPr lang="en-US" sz="1800" b="0" i="0" u="none" strike="noStrike" baseline="0" dirty="0">
                <a:solidFill>
                  <a:srgbClr val="000000"/>
                </a:solidFill>
                <a:latin typeface="Times New Roman" panose="02020603050405020304" pitchFamily="18" charset="0"/>
              </a:rPr>
              <a:t> R, Armitage AE, et al. Serum hepcidin concentrations decline during pregnancy and may identify iron deficiency: analysis of a longitudinal pregnancy cohort in the Gambia. J </a:t>
            </a:r>
            <a:r>
              <a:rPr lang="en-US" sz="1800" b="0" i="0" u="none" strike="noStrike" baseline="0" dirty="0" err="1">
                <a:solidFill>
                  <a:srgbClr val="000000"/>
                </a:solidFill>
                <a:latin typeface="Times New Roman" panose="02020603050405020304" pitchFamily="18" charset="0"/>
              </a:rPr>
              <a:t>Nutr</a:t>
            </a:r>
            <a:r>
              <a:rPr lang="en-US" sz="1800" b="0" i="0" u="none" strike="noStrike" baseline="0" dirty="0">
                <a:solidFill>
                  <a:srgbClr val="000000"/>
                </a:solidFill>
                <a:latin typeface="Times New Roman" panose="02020603050405020304" pitchFamily="18" charset="0"/>
              </a:rPr>
              <a:t>. 2017;147:1131–7. [PubMed: 28424258] </a:t>
            </a:r>
            <a:endParaRPr lang="en-US" dirty="0"/>
          </a:p>
        </p:txBody>
      </p:sp>
      <p:sp>
        <p:nvSpPr>
          <p:cNvPr id="5" name="Footer Placeholder 4">
            <a:extLst>
              <a:ext uri="{FF2B5EF4-FFF2-40B4-BE49-F238E27FC236}">
                <a16:creationId xmlns:a16="http://schemas.microsoft.com/office/drawing/2014/main" xmlns="" id="{BE6F02E6-595D-747F-ABE7-FC6178D33FE4}"/>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ADD8D893-0736-46EB-479D-066182532FF6}"/>
              </a:ext>
            </a:extLst>
          </p:cNvPr>
          <p:cNvSpPr>
            <a:spLocks noGrp="1"/>
          </p:cNvSpPr>
          <p:nvPr>
            <p:ph type="sldNum" sz="quarter" idx="12"/>
          </p:nvPr>
        </p:nvSpPr>
        <p:spPr/>
        <p:txBody>
          <a:bodyPr/>
          <a:lstStyle/>
          <a:p>
            <a:fld id="{28B54A7E-2395-4D35-824E-25842394C6F0}" type="slidenum">
              <a:rPr lang="en-IN" smtClean="0"/>
              <a:t>24</a:t>
            </a:fld>
            <a:endParaRPr lang="en-IN"/>
          </a:p>
        </p:txBody>
      </p:sp>
      <p:sp>
        <p:nvSpPr>
          <p:cNvPr id="7" name="Rectangle 6">
            <a:extLst>
              <a:ext uri="{FF2B5EF4-FFF2-40B4-BE49-F238E27FC236}">
                <a16:creationId xmlns:a16="http://schemas.microsoft.com/office/drawing/2014/main" xmlns="" id="{B968C81D-8B1D-714B-F725-DF957F80B733}"/>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95336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DA5B6E6-AB55-065B-99D8-24943F0D5C1F}"/>
              </a:ext>
            </a:extLst>
          </p:cNvPr>
          <p:cNvSpPr>
            <a:spLocks noGrp="1"/>
          </p:cNvSpPr>
          <p:nvPr>
            <p:ph idx="1"/>
          </p:nvPr>
        </p:nvSpPr>
        <p:spPr>
          <a:xfrm>
            <a:off x="838200" y="709127"/>
            <a:ext cx="10515600" cy="5467836"/>
          </a:xfrm>
        </p:spPr>
        <p:txBody>
          <a:bodyPr>
            <a:normAutofit fontScale="92500"/>
          </a:bodyPr>
          <a:lstStyle/>
          <a:p>
            <a:pPr marL="0" indent="0">
              <a:buNone/>
            </a:pPr>
            <a:endParaRPr lang="en-US" sz="1800" b="0" i="0" u="none" strike="noStrike" baseline="0" dirty="0">
              <a:solidFill>
                <a:srgbClr val="000000"/>
              </a:solidFill>
              <a:latin typeface="Times New Roman" panose="02020603050405020304" pitchFamily="18" charset="0"/>
            </a:endParaRPr>
          </a:p>
          <a:p>
            <a:pPr algn="just"/>
            <a:r>
              <a:rPr lang="en-US" sz="1800" b="0" i="0" u="none" strike="noStrike" baseline="0" dirty="0">
                <a:solidFill>
                  <a:srgbClr val="000000"/>
                </a:solidFill>
                <a:latin typeface="Times New Roman" panose="02020603050405020304" pitchFamily="18" charset="0"/>
              </a:rPr>
              <a:t>37. Shaw JG, Friedman JF. Iron deficiency anemia: focus on infectious diseases in lesser developed countries. Anemia. 2011;2011:260380:1–10.</a:t>
            </a:r>
          </a:p>
          <a:p>
            <a:pPr algn="just"/>
            <a:r>
              <a:rPr lang="en-US" sz="1800" b="0" i="0" u="none" strike="noStrike" baseline="0" dirty="0">
                <a:solidFill>
                  <a:srgbClr val="000000"/>
                </a:solidFill>
                <a:latin typeface="Times New Roman" panose="02020603050405020304" pitchFamily="18" charset="0"/>
              </a:rPr>
              <a:t>38. Nair M, Choudhury MK, Choudhury SS, </a:t>
            </a:r>
            <a:r>
              <a:rPr lang="en-US" sz="1800" b="0" i="0" u="none" strike="noStrike" baseline="0" dirty="0" err="1">
                <a:solidFill>
                  <a:srgbClr val="000000"/>
                </a:solidFill>
                <a:latin typeface="Times New Roman" panose="02020603050405020304" pitchFamily="18" charset="0"/>
              </a:rPr>
              <a:t>Kakoty</a:t>
            </a:r>
            <a:r>
              <a:rPr lang="en-US" sz="1800" b="0" i="0" u="none" strike="noStrike" baseline="0" dirty="0">
                <a:solidFill>
                  <a:srgbClr val="000000"/>
                </a:solidFill>
                <a:latin typeface="Times New Roman" panose="02020603050405020304" pitchFamily="18" charset="0"/>
              </a:rPr>
              <a:t> SD, Sarma UC, Webster P, et al. Association between maternal </a:t>
            </a:r>
            <a:r>
              <a:rPr lang="en-US" sz="1800" b="0" i="0" u="none" strike="noStrike" baseline="0" dirty="0" err="1">
                <a:solidFill>
                  <a:srgbClr val="000000"/>
                </a:solidFill>
                <a:latin typeface="Times New Roman" panose="02020603050405020304" pitchFamily="18" charset="0"/>
              </a:rPr>
              <a:t>anaemia</a:t>
            </a:r>
            <a:r>
              <a:rPr lang="en-US" sz="1800" b="0" i="0" u="none" strike="noStrike" baseline="0" dirty="0">
                <a:solidFill>
                  <a:srgbClr val="000000"/>
                </a:solidFill>
                <a:latin typeface="Times New Roman" panose="02020603050405020304" pitchFamily="18" charset="0"/>
              </a:rPr>
              <a:t> and pregnancy outcomes: a cohort study in Assam, India. BMJ Glob health. 2016;1:e000026.</a:t>
            </a:r>
          </a:p>
          <a:p>
            <a:pPr algn="just"/>
            <a:r>
              <a:rPr lang="en-US" sz="1800" b="0" i="0" u="none" strike="noStrike" baseline="0" dirty="0">
                <a:solidFill>
                  <a:srgbClr val="000000"/>
                </a:solidFill>
                <a:latin typeface="Times New Roman" panose="02020603050405020304" pitchFamily="18" charset="0"/>
              </a:rPr>
              <a:t>39. Rahman MM, Abe SK, Rahman MS, Kanda M, Narita S, </a:t>
            </a:r>
            <a:r>
              <a:rPr lang="en-US" sz="1800" b="0" i="0" u="none" strike="noStrike" baseline="0" dirty="0" err="1">
                <a:solidFill>
                  <a:srgbClr val="000000"/>
                </a:solidFill>
                <a:latin typeface="Times New Roman" panose="02020603050405020304" pitchFamily="18" charset="0"/>
              </a:rPr>
              <a:t>Bilano</a:t>
            </a:r>
            <a:r>
              <a:rPr lang="en-US" sz="1800" b="0" i="0" u="none" strike="noStrike" baseline="0" dirty="0">
                <a:solidFill>
                  <a:srgbClr val="000000"/>
                </a:solidFill>
                <a:latin typeface="Times New Roman" panose="02020603050405020304" pitchFamily="18" charset="0"/>
              </a:rPr>
              <a:t> V, et al. Maternal anemia and risk of adverse birth and health outcomes in low- and middle-income countries: systematic review and meta-analysis. Am J Clin </a:t>
            </a:r>
            <a:r>
              <a:rPr lang="en-US" sz="1800" b="0" i="0" u="none" strike="noStrike" baseline="0" dirty="0" err="1">
                <a:solidFill>
                  <a:srgbClr val="000000"/>
                </a:solidFill>
                <a:latin typeface="Times New Roman" panose="02020603050405020304" pitchFamily="18" charset="0"/>
              </a:rPr>
              <a:t>Nutr</a:t>
            </a:r>
            <a:r>
              <a:rPr lang="en-US" sz="1800" b="0" i="0" u="none" strike="noStrike" baseline="0" dirty="0">
                <a:solidFill>
                  <a:srgbClr val="000000"/>
                </a:solidFill>
                <a:latin typeface="Times New Roman" panose="02020603050405020304" pitchFamily="18" charset="0"/>
              </a:rPr>
              <a:t>. 2016;103:495–504. [PubMed: 26739036] </a:t>
            </a:r>
          </a:p>
          <a:p>
            <a:pPr algn="just"/>
            <a:r>
              <a:rPr lang="en-US" sz="1800" b="0" i="0" u="none" strike="noStrike" baseline="0" dirty="0">
                <a:solidFill>
                  <a:srgbClr val="000000"/>
                </a:solidFill>
                <a:latin typeface="Times New Roman" panose="02020603050405020304" pitchFamily="18" charset="0"/>
              </a:rPr>
              <a:t>40. </a:t>
            </a:r>
            <a:r>
              <a:rPr lang="en-US" sz="1800" b="0" i="0" u="none" strike="noStrike" baseline="0" dirty="0" err="1">
                <a:solidFill>
                  <a:srgbClr val="000000"/>
                </a:solidFill>
                <a:latin typeface="Times New Roman" panose="02020603050405020304" pitchFamily="18" charset="0"/>
              </a:rPr>
              <a:t>Sukrat</a:t>
            </a:r>
            <a:r>
              <a:rPr lang="en-US" sz="1800" b="0" i="0" u="none" strike="noStrike" baseline="0" dirty="0">
                <a:solidFill>
                  <a:srgbClr val="000000"/>
                </a:solidFill>
                <a:latin typeface="Times New Roman" panose="02020603050405020304" pitchFamily="18" charset="0"/>
              </a:rPr>
              <a:t> B, </a:t>
            </a:r>
            <a:r>
              <a:rPr lang="en-US" sz="1800" b="0" i="0" u="none" strike="noStrike" baseline="0" dirty="0" err="1">
                <a:solidFill>
                  <a:srgbClr val="000000"/>
                </a:solidFill>
                <a:latin typeface="Times New Roman" panose="02020603050405020304" pitchFamily="18" charset="0"/>
              </a:rPr>
              <a:t>Wilasrusmee</a:t>
            </a:r>
            <a:r>
              <a:rPr lang="en-US" sz="1800" b="0" i="0" u="none" strike="noStrike" baseline="0" dirty="0">
                <a:solidFill>
                  <a:srgbClr val="000000"/>
                </a:solidFill>
                <a:latin typeface="Times New Roman" panose="02020603050405020304" pitchFamily="18" charset="0"/>
              </a:rPr>
              <a:t> C, </a:t>
            </a:r>
            <a:r>
              <a:rPr lang="en-US" sz="1800" b="0" i="0" u="none" strike="noStrike" baseline="0" dirty="0" err="1">
                <a:solidFill>
                  <a:srgbClr val="000000"/>
                </a:solidFill>
                <a:latin typeface="Times New Roman" panose="02020603050405020304" pitchFamily="18" charset="0"/>
              </a:rPr>
              <a:t>Siribumrungwong</a:t>
            </a:r>
            <a:r>
              <a:rPr lang="en-US" sz="1800" b="0" i="0" u="none" strike="noStrike" baseline="0" dirty="0">
                <a:solidFill>
                  <a:srgbClr val="000000"/>
                </a:solidFill>
                <a:latin typeface="Times New Roman" panose="02020603050405020304" pitchFamily="18" charset="0"/>
              </a:rPr>
              <a:t> B, McEvoy M, </a:t>
            </a:r>
            <a:r>
              <a:rPr lang="en-US" sz="1800" b="0" i="0" u="none" strike="noStrike" baseline="0" dirty="0" err="1">
                <a:solidFill>
                  <a:srgbClr val="000000"/>
                </a:solidFill>
                <a:latin typeface="Times New Roman" panose="02020603050405020304" pitchFamily="18" charset="0"/>
              </a:rPr>
              <a:t>Okascharoen</a:t>
            </a:r>
            <a:r>
              <a:rPr lang="en-US" sz="1800" b="0" i="0" u="none" strike="noStrike" baseline="0" dirty="0">
                <a:solidFill>
                  <a:srgbClr val="000000"/>
                </a:solidFill>
                <a:latin typeface="Times New Roman" panose="02020603050405020304" pitchFamily="18" charset="0"/>
              </a:rPr>
              <a:t> C, Attia J, et al. Hemoglobin concentration and pregnancy outcomes: a systematic review and meta-analysis. Biomed Res int. 2013;2013:769057:1–9.</a:t>
            </a:r>
          </a:p>
          <a:p>
            <a:pPr algn="just"/>
            <a:r>
              <a:rPr lang="en-US" sz="1800" b="0" i="0" u="none" strike="noStrike" baseline="0" dirty="0">
                <a:solidFill>
                  <a:srgbClr val="000000"/>
                </a:solidFill>
                <a:latin typeface="Times New Roman" panose="02020603050405020304" pitchFamily="18" charset="0"/>
              </a:rPr>
              <a:t>41. </a:t>
            </a:r>
            <a:r>
              <a:rPr lang="en-US" sz="1800" b="0" i="0" u="none" strike="noStrike" baseline="0" dirty="0" err="1">
                <a:solidFill>
                  <a:srgbClr val="000000"/>
                </a:solidFill>
                <a:latin typeface="Times New Roman" panose="02020603050405020304" pitchFamily="18" charset="0"/>
              </a:rPr>
              <a:t>Alwan</a:t>
            </a:r>
            <a:r>
              <a:rPr lang="en-US" sz="1800" b="0" i="0" u="none" strike="noStrike" baseline="0" dirty="0">
                <a:solidFill>
                  <a:srgbClr val="000000"/>
                </a:solidFill>
                <a:latin typeface="Times New Roman" panose="02020603050405020304" pitchFamily="18" charset="0"/>
              </a:rPr>
              <a:t> NA, Cade JE, McArdle HJ, Greenwood DC, Hayes HE, Simpson NA. Maternal iron status in early pregnancy and birth outcomes: insights from the baby’s vascular health and iron in pregnancy study. Br J </a:t>
            </a:r>
            <a:r>
              <a:rPr lang="en-US" sz="1800" b="0" i="0" u="none" strike="noStrike" baseline="0" dirty="0" err="1">
                <a:solidFill>
                  <a:srgbClr val="000000"/>
                </a:solidFill>
                <a:latin typeface="Times New Roman" panose="02020603050405020304" pitchFamily="18" charset="0"/>
              </a:rPr>
              <a:t>Nutr</a:t>
            </a:r>
            <a:r>
              <a:rPr lang="en-US" sz="1800" b="0" i="0" u="none" strike="noStrike" baseline="0" dirty="0">
                <a:solidFill>
                  <a:srgbClr val="000000"/>
                </a:solidFill>
                <a:latin typeface="Times New Roman" panose="02020603050405020304" pitchFamily="18" charset="0"/>
              </a:rPr>
              <a:t>. 2015;113:1985–92. [PubMed: 25946517] </a:t>
            </a:r>
          </a:p>
          <a:p>
            <a:pPr algn="just"/>
            <a:r>
              <a:rPr lang="en-US" sz="1800" b="0" i="0" u="none" strike="noStrike" baseline="0" dirty="0">
                <a:solidFill>
                  <a:srgbClr val="000000"/>
                </a:solidFill>
                <a:latin typeface="Times New Roman" panose="02020603050405020304" pitchFamily="18" charset="0"/>
              </a:rPr>
              <a:t>42. </a:t>
            </a:r>
            <a:r>
              <a:rPr lang="en-US" sz="1800" b="0" i="0" u="none" strike="noStrike" baseline="0" dirty="0" err="1">
                <a:solidFill>
                  <a:srgbClr val="000000"/>
                </a:solidFill>
                <a:latin typeface="Times New Roman" panose="02020603050405020304" pitchFamily="18" charset="0"/>
              </a:rPr>
              <a:t>Breymann</a:t>
            </a:r>
            <a:r>
              <a:rPr lang="en-US" sz="1800" b="0" i="0" u="none" strike="noStrike" baseline="0" dirty="0">
                <a:solidFill>
                  <a:srgbClr val="000000"/>
                </a:solidFill>
                <a:latin typeface="Times New Roman" panose="02020603050405020304" pitchFamily="18" charset="0"/>
              </a:rPr>
              <a:t> C. Iron deficiency anemia in pregnancy. Semin </a:t>
            </a:r>
            <a:r>
              <a:rPr lang="en-US" sz="1800" b="0" i="0" u="none" strike="noStrike" baseline="0" dirty="0" err="1">
                <a:solidFill>
                  <a:srgbClr val="000000"/>
                </a:solidFill>
                <a:latin typeface="Times New Roman" panose="02020603050405020304" pitchFamily="18" charset="0"/>
              </a:rPr>
              <a:t>Hematol</a:t>
            </a:r>
            <a:r>
              <a:rPr lang="en-US" sz="1800" b="0" i="0" u="none" strike="noStrike" baseline="0" dirty="0">
                <a:solidFill>
                  <a:srgbClr val="000000"/>
                </a:solidFill>
                <a:latin typeface="Times New Roman" panose="02020603050405020304" pitchFamily="18" charset="0"/>
              </a:rPr>
              <a:t>. 2015;52:339–47. [PubMed: 26404445] </a:t>
            </a:r>
          </a:p>
          <a:p>
            <a:pPr algn="just"/>
            <a:r>
              <a:rPr lang="en-US" sz="1800" b="0" i="0" u="none" strike="noStrike" baseline="0" dirty="0">
                <a:solidFill>
                  <a:srgbClr val="000000"/>
                </a:solidFill>
                <a:latin typeface="Times New Roman" panose="02020603050405020304" pitchFamily="18" charset="0"/>
              </a:rPr>
              <a:t>43. </a:t>
            </a:r>
            <a:r>
              <a:rPr lang="en-US" sz="1800" b="0" i="0" u="none" strike="noStrike" baseline="0" dirty="0" err="1">
                <a:solidFill>
                  <a:srgbClr val="000000"/>
                </a:solidFill>
                <a:latin typeface="Times New Roman" panose="02020603050405020304" pitchFamily="18" charset="0"/>
              </a:rPr>
              <a:t>Camaschella</a:t>
            </a:r>
            <a:r>
              <a:rPr lang="en-US" sz="1800" b="0" i="0" u="none" strike="noStrike" baseline="0" dirty="0">
                <a:solidFill>
                  <a:srgbClr val="000000"/>
                </a:solidFill>
                <a:latin typeface="Times New Roman" panose="02020603050405020304" pitchFamily="18" charset="0"/>
              </a:rPr>
              <a:t> C. New insights into iron deficiency and iron deficiency anemia. Blood Rev. 2017;31:225–33. [PubMed: 28216263] </a:t>
            </a:r>
          </a:p>
          <a:p>
            <a:pPr algn="just"/>
            <a:r>
              <a:rPr lang="en-US" sz="1800" b="0" i="0" u="none" strike="noStrike" baseline="0" dirty="0">
                <a:solidFill>
                  <a:srgbClr val="000000"/>
                </a:solidFill>
                <a:latin typeface="Times New Roman" panose="02020603050405020304" pitchFamily="18" charset="0"/>
              </a:rPr>
              <a:t>44. Fisher AL, Nemeth E. Iron homeostasis during pregnancy. Am J Clin </a:t>
            </a:r>
            <a:r>
              <a:rPr lang="en-US" sz="1800" b="0" i="0" u="none" strike="noStrike" baseline="0" dirty="0" err="1">
                <a:solidFill>
                  <a:srgbClr val="000000"/>
                </a:solidFill>
                <a:latin typeface="Times New Roman" panose="02020603050405020304" pitchFamily="18" charset="0"/>
              </a:rPr>
              <a:t>Nutr</a:t>
            </a:r>
            <a:r>
              <a:rPr lang="en-US" sz="1800" b="0" i="0" u="none" strike="noStrike" baseline="0" dirty="0">
                <a:solidFill>
                  <a:srgbClr val="000000"/>
                </a:solidFill>
                <a:latin typeface="Times New Roman" panose="02020603050405020304" pitchFamily="18" charset="0"/>
              </a:rPr>
              <a:t>. 2017;106:1567S–74S. </a:t>
            </a:r>
            <a:endParaRPr lang="en-US" dirty="0"/>
          </a:p>
        </p:txBody>
      </p:sp>
      <p:sp>
        <p:nvSpPr>
          <p:cNvPr id="5" name="Footer Placeholder 4">
            <a:extLst>
              <a:ext uri="{FF2B5EF4-FFF2-40B4-BE49-F238E27FC236}">
                <a16:creationId xmlns:a16="http://schemas.microsoft.com/office/drawing/2014/main" xmlns="" id="{A372EEFE-0073-8D07-4B5D-53FF06B7E179}"/>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CC562861-6E22-9E95-E567-384E2972A247}"/>
              </a:ext>
            </a:extLst>
          </p:cNvPr>
          <p:cNvSpPr>
            <a:spLocks noGrp="1"/>
          </p:cNvSpPr>
          <p:nvPr>
            <p:ph type="sldNum" sz="quarter" idx="12"/>
          </p:nvPr>
        </p:nvSpPr>
        <p:spPr/>
        <p:txBody>
          <a:bodyPr/>
          <a:lstStyle/>
          <a:p>
            <a:fld id="{28B54A7E-2395-4D35-824E-25842394C6F0}" type="slidenum">
              <a:rPr lang="en-IN" smtClean="0"/>
              <a:t>25</a:t>
            </a:fld>
            <a:endParaRPr lang="en-IN"/>
          </a:p>
        </p:txBody>
      </p:sp>
      <p:sp>
        <p:nvSpPr>
          <p:cNvPr id="7" name="Rectangle 6">
            <a:extLst>
              <a:ext uri="{FF2B5EF4-FFF2-40B4-BE49-F238E27FC236}">
                <a16:creationId xmlns:a16="http://schemas.microsoft.com/office/drawing/2014/main" xmlns="" id="{F671D48A-9FBE-3611-9870-CD5602C77171}"/>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2088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xmlns="" id="{ED716F82-0471-039C-20BB-2076556846BA}"/>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11D27F9A-EF82-9AF6-3329-A91D1A82BC9F}"/>
              </a:ext>
            </a:extLst>
          </p:cNvPr>
          <p:cNvSpPr>
            <a:spLocks noGrp="1"/>
          </p:cNvSpPr>
          <p:nvPr>
            <p:ph type="sldNum" sz="quarter" idx="12"/>
          </p:nvPr>
        </p:nvSpPr>
        <p:spPr/>
        <p:txBody>
          <a:bodyPr/>
          <a:lstStyle/>
          <a:p>
            <a:fld id="{28B54A7E-2395-4D35-824E-25842394C6F0}" type="slidenum">
              <a:rPr lang="en-IN" smtClean="0"/>
              <a:t>26</a:t>
            </a:fld>
            <a:endParaRPr lang="en-IN"/>
          </a:p>
        </p:txBody>
      </p:sp>
      <p:sp>
        <p:nvSpPr>
          <p:cNvPr id="7" name="Rectangle 6">
            <a:extLst>
              <a:ext uri="{FF2B5EF4-FFF2-40B4-BE49-F238E27FC236}">
                <a16:creationId xmlns:a16="http://schemas.microsoft.com/office/drawing/2014/main" xmlns="" id="{D8F15879-BE36-215A-A0A1-E2B26651E312}"/>
              </a:ext>
            </a:extLst>
          </p:cNvPr>
          <p:cNvSpPr/>
          <p:nvPr/>
        </p:nvSpPr>
        <p:spPr>
          <a:xfrm>
            <a:off x="2912981" y="2352100"/>
            <a:ext cx="6366038" cy="156966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9600" b="1" cap="none" spc="50" dirty="0">
                <a:ln w="11430"/>
                <a:solidFill>
                  <a:srgbClr val="C00000"/>
                </a:solidFill>
                <a:effectLst>
                  <a:outerShdw blurRad="76200" dist="50800" dir="5400000" algn="tl" rotWithShape="0">
                    <a:srgbClr val="000000">
                      <a:alpha val="65000"/>
                    </a:srgbClr>
                  </a:outerShdw>
                </a:effectLst>
              </a:rPr>
              <a:t>THANK YOU</a:t>
            </a:r>
          </a:p>
        </p:txBody>
      </p:sp>
      <p:sp>
        <p:nvSpPr>
          <p:cNvPr id="9" name="Rectangle 8">
            <a:extLst>
              <a:ext uri="{FF2B5EF4-FFF2-40B4-BE49-F238E27FC236}">
                <a16:creationId xmlns:a16="http://schemas.microsoft.com/office/drawing/2014/main" xmlns="" id="{F63EFAB2-2117-6738-91F9-948DA79413F5}"/>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Flowchart: Process 9"/>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1"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7723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1171575" y="625791"/>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1600"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733424" y="1484581"/>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600" dirty="0">
              <a:latin typeface="Times New Roman" panose="02020603050405020304" pitchFamily="18" charset="0"/>
              <a:cs typeface="Times New Roman" panose="02020603050405020304" pitchFamily="18" charset="0"/>
            </a:endParaRPr>
          </a:p>
        </p:txBody>
      </p:sp>
      <p:sp>
        <p:nvSpPr>
          <p:cNvPr id="7" name="Rectangle 6"/>
          <p:cNvSpPr/>
          <p:nvPr/>
        </p:nvSpPr>
        <p:spPr>
          <a:xfrm>
            <a:off x="1068544" y="550357"/>
            <a:ext cx="9740721" cy="5755422"/>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INTRODUCTION</a:t>
            </a:r>
            <a:r>
              <a:rPr lang="en-US" sz="1600" dirty="0">
                <a:latin typeface="Times New Roman" panose="02020603050405020304" pitchFamily="18" charset="0"/>
                <a:cs typeface="Times New Roman" panose="02020603050405020304" pitchFamily="18" charset="0"/>
              </a:rPr>
              <a:t> </a:t>
            </a:r>
          </a:p>
          <a:p>
            <a:pPr algn="just"/>
            <a:endParaRPr lang="en-US" sz="16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Over 1.6 billion people worldwide suffer from anemia, making it a serious public health issue. </a:t>
            </a:r>
          </a:p>
          <a:p>
            <a:pPr marL="285750" indent="-285750" algn="jus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Reduced cognitive performance, physical labor capacity , poor neurodevelopment in offspring, and an increased risk of maternal and newborn mortality have all been linked to anemia. </a:t>
            </a:r>
          </a:p>
          <a:p>
            <a:pPr marL="285750" indent="-285750" algn="jus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India has one of the highest rates of anemia worldwide, with severe consequences for mortality, disability, and lost production . </a:t>
            </a:r>
          </a:p>
          <a:p>
            <a:pPr marL="285750" indent="-285750" algn="jus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In India, anemia is thought to afflict 56% of women who are of reproductive age, 59% of pregnant women, 63% of nursing women, and 70% of small children.</a:t>
            </a:r>
          </a:p>
          <a:p>
            <a:pPr marL="285750" indent="-285750" algn="jus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The most common cause of anemia worldwide is iron deficiency, and the recommended course of therapy for both treating and preventing anemia is iron supplementation. </a:t>
            </a:r>
          </a:p>
          <a:p>
            <a:pPr marL="285750" indent="-285750" algn="jus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An iron deficiency is thought to be the cause of approximately 50% of anemia (50%, 95%CI: 47–53%). </a:t>
            </a:r>
          </a:p>
          <a:p>
            <a:pPr marL="285750" indent="-285750" algn="jus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Recent research, however, suggests that the percentage of anemia caused by iron deficiency may be significantly lower, especially in environments with high anemia frequency and high exposure to inflammation. </a:t>
            </a:r>
          </a:p>
          <a:p>
            <a:pPr marL="285750" indent="-285750" algn="jus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The </a:t>
            </a:r>
            <a:r>
              <a:rPr lang="en-US" sz="1600" dirty="0" err="1">
                <a:latin typeface="Times New Roman" panose="02020603050405020304" pitchFamily="18" charset="0"/>
                <a:cs typeface="Times New Roman" panose="02020603050405020304" pitchFamily="18" charset="0"/>
              </a:rPr>
              <a:t>aetiology</a:t>
            </a:r>
            <a:r>
              <a:rPr lang="en-US" sz="1600" dirty="0">
                <a:latin typeface="Times New Roman" panose="02020603050405020304" pitchFamily="18" charset="0"/>
                <a:cs typeface="Times New Roman" panose="02020603050405020304" pitchFamily="18" charset="0"/>
              </a:rPr>
              <a:t> of anemia is influenced by both non-nutritional factors like inflammation and nutritional factors like vitamin B12 and folate. These factors also have an impact on human health. </a:t>
            </a:r>
          </a:p>
          <a:p>
            <a:pPr marL="285750" indent="-285750" algn="jus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Clarifying the cause of anemia in the early stages of pregnancy and how it affects perinatal outcomes may aid in the development of screening programs and focused anemia prevention initiatives.</a:t>
            </a:r>
          </a:p>
          <a:p>
            <a:pPr marL="285750" indent="-285750" algn="jus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Thus, among expectant mothers and their babies taking part in a </a:t>
            </a:r>
            <a:r>
              <a:rPr lang="en-US" sz="1600" dirty="0" err="1">
                <a:latin typeface="Times New Roman" panose="02020603050405020304" pitchFamily="18" charset="0"/>
                <a:cs typeface="Times New Roman" panose="02020603050405020304" pitchFamily="18" charset="0"/>
              </a:rPr>
              <a:t>randomised</a:t>
            </a:r>
            <a:r>
              <a:rPr lang="en-US" sz="1600" dirty="0">
                <a:latin typeface="Times New Roman" panose="02020603050405020304" pitchFamily="18" charset="0"/>
                <a:cs typeface="Times New Roman" panose="02020603050405020304" pitchFamily="18" charset="0"/>
              </a:rPr>
              <a:t> trial of vitamin B12 supplementation in Bangalore, India, we performed a prospective observational analysis. </a:t>
            </a:r>
          </a:p>
          <a:p>
            <a:pPr marL="285750" indent="-285750" algn="jus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The aims of this study were to: (1) evaluate the prevalence of </a:t>
            </a:r>
            <a:r>
              <a:rPr lang="en-US" sz="1600" dirty="0" err="1">
                <a:latin typeface="Times New Roman" panose="02020603050405020304" pitchFamily="18" charset="0"/>
                <a:cs typeface="Times New Roman" panose="02020603050405020304" pitchFamily="18" charset="0"/>
              </a:rPr>
              <a:t>anaemia</a:t>
            </a:r>
            <a:r>
              <a:rPr lang="en-US" sz="1600" dirty="0">
                <a:latin typeface="Times New Roman" panose="02020603050405020304" pitchFamily="18" charset="0"/>
                <a:cs typeface="Times New Roman" panose="02020603050405020304" pitchFamily="18" charset="0"/>
              </a:rPr>
              <a:t>, iron deficiency, iron deficiency </a:t>
            </a:r>
            <a:r>
              <a:rPr lang="en-US" sz="1600" dirty="0" err="1">
                <a:latin typeface="Times New Roman" panose="02020603050405020304" pitchFamily="18" charset="0"/>
                <a:cs typeface="Times New Roman" panose="02020603050405020304" pitchFamily="18" charset="0"/>
              </a:rPr>
              <a:t>anaemia</a:t>
            </a:r>
            <a:r>
              <a:rPr lang="en-US" sz="1600" dirty="0">
                <a:latin typeface="Times New Roman" panose="02020603050405020304" pitchFamily="18" charset="0"/>
                <a:cs typeface="Times New Roman" panose="02020603050405020304" pitchFamily="18" charset="0"/>
              </a:rPr>
              <a:t> (IDA), and inflammation in pregnant women; and (2) explore the relationships between maternal biomarkers of iron status with the risks of bad pregnancy and infant outcomes.</a:t>
            </a:r>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3"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a:t>
            </a:fld>
            <a:endParaRPr lang="en-IN"/>
          </a:p>
        </p:txBody>
      </p:sp>
    </p:spTree>
    <p:extLst>
      <p:ext uri="{BB962C8B-B14F-4D97-AF65-F5344CB8AC3E}">
        <p14:creationId xmlns:p14="http://schemas.microsoft.com/office/powerpoint/2010/main" val="2295640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1171575" y="903387"/>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lnSpc>
                <a:spcPct val="150000"/>
              </a:lnSpc>
              <a:buFont typeface="Courier New" panose="02070309020205020404" pitchFamily="49" charset="0"/>
              <a:buChar char="o"/>
            </a:pPr>
            <a:endParaRPr lang="en-IN" sz="16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76879615-7990-821D-EEC0-5B890DEDE4A6}"/>
              </a:ext>
            </a:extLst>
          </p:cNvPr>
          <p:cNvSpPr txBox="1"/>
          <p:nvPr/>
        </p:nvSpPr>
        <p:spPr>
          <a:xfrm>
            <a:off x="1171575" y="753035"/>
            <a:ext cx="6520143" cy="2862322"/>
          </a:xfrm>
          <a:prstGeom prst="rect">
            <a:avLst/>
          </a:prstGeom>
          <a:noFill/>
        </p:spPr>
        <p:txBody>
          <a:bodyPr wrap="square" rtlCol="0">
            <a:spAutoFit/>
          </a:bodyPr>
          <a:lstStyle/>
          <a:p>
            <a:pPr algn="just"/>
            <a:r>
              <a:rPr lang="en-US" b="1" dirty="0">
                <a:latin typeface="Times New Roman" panose="02020603050405020304" pitchFamily="18" charset="0"/>
                <a:cs typeface="Times New Roman" panose="02020603050405020304" pitchFamily="18" charset="0"/>
              </a:rPr>
              <a:t>OBJECTIVE OF STUDY</a:t>
            </a:r>
          </a:p>
          <a:p>
            <a:pPr algn="just"/>
            <a:endParaRPr lang="en-US" b="1"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We studied the prevalence of</a:t>
            </a:r>
          </a:p>
          <a:p>
            <a:pPr algn="just"/>
            <a:endParaRPr lang="en-US"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Inflammation</a:t>
            </a:r>
          </a:p>
          <a:p>
            <a:pPr marL="285750" indent="-28575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Iron deficiency</a:t>
            </a:r>
          </a:p>
          <a:p>
            <a:pPr marL="285750" indent="-28575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Anemia </a:t>
            </a:r>
          </a:p>
          <a:p>
            <a:pPr algn="just"/>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during pregnancy in India and how these conditions were related to poor pregnancy and neonatal outcomes.</a:t>
            </a:r>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a:t>
            </a:fld>
            <a:endParaRPr lang="en-IN"/>
          </a:p>
        </p:txBody>
      </p:sp>
    </p:spTree>
    <p:extLst>
      <p:ext uri="{BB962C8B-B14F-4D97-AF65-F5344CB8AC3E}">
        <p14:creationId xmlns:p14="http://schemas.microsoft.com/office/powerpoint/2010/main" val="71753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F0DAF4C-857B-8B7E-C6E7-6C555C737F8D}"/>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METHODOLOGY</a:t>
            </a:r>
          </a:p>
        </p:txBody>
      </p:sp>
      <p:sp>
        <p:nvSpPr>
          <p:cNvPr id="3" name="Content Placeholder 2">
            <a:extLst>
              <a:ext uri="{FF2B5EF4-FFF2-40B4-BE49-F238E27FC236}">
                <a16:creationId xmlns:a16="http://schemas.microsoft.com/office/drawing/2014/main" xmlns="" id="{B1FB21FC-FA67-899B-AA02-20747DD75B05}"/>
              </a:ext>
            </a:extLst>
          </p:cNvPr>
          <p:cNvSpPr>
            <a:spLocks noGrp="1"/>
          </p:cNvSpPr>
          <p:nvPr>
            <p:ph idx="1"/>
          </p:nvPr>
        </p:nvSpPr>
        <p:spPr>
          <a:xfrm>
            <a:off x="93306" y="1474237"/>
            <a:ext cx="11831216" cy="4702726"/>
          </a:xfrm>
        </p:spPr>
        <p:txBody>
          <a:bodyPr>
            <a:noAutofit/>
          </a:bodyPr>
          <a:lstStyle/>
          <a:p>
            <a:pPr marL="457200" lvl="1" indent="0" algn="just">
              <a:buNone/>
            </a:pPr>
            <a:r>
              <a:rPr lang="en-US" sz="2200" b="1" dirty="0">
                <a:latin typeface="Times New Roman" panose="02020603050405020304" pitchFamily="18" charset="0"/>
                <a:cs typeface="Times New Roman" panose="02020603050405020304" pitchFamily="18" charset="0"/>
              </a:rPr>
              <a:t>STUDY DESIGN</a:t>
            </a:r>
            <a:endParaRPr lang="en-US" sz="2200" dirty="0">
              <a:latin typeface="Times New Roman" panose="02020603050405020304" pitchFamily="18" charset="0"/>
              <a:cs typeface="Times New Roman" panose="02020603050405020304" pitchFamily="18" charset="0"/>
            </a:endParaRPr>
          </a:p>
          <a:p>
            <a:pPr marL="457200" lvl="1" indent="0" algn="just">
              <a:buNone/>
            </a:pPr>
            <a:r>
              <a:rPr lang="en-US" sz="2200" dirty="0">
                <a:latin typeface="Times New Roman" panose="02020603050405020304" pitchFamily="18" charset="0"/>
                <a:cs typeface="Times New Roman" panose="02020603050405020304" pitchFamily="18" charset="0"/>
              </a:rPr>
              <a:t>It was a prospective design</a:t>
            </a:r>
          </a:p>
          <a:p>
            <a:pPr marL="457200" lvl="1" indent="0" algn="just">
              <a:buNone/>
            </a:pPr>
            <a:endParaRPr lang="en-US" sz="2200" b="1" dirty="0">
              <a:latin typeface="Times New Roman" panose="02020603050405020304" pitchFamily="18" charset="0"/>
              <a:cs typeface="Times New Roman" panose="02020603050405020304" pitchFamily="18" charset="0"/>
            </a:endParaRPr>
          </a:p>
          <a:p>
            <a:pPr marL="457200" lvl="1" indent="0" algn="just">
              <a:buNone/>
            </a:pPr>
            <a:r>
              <a:rPr lang="en-US" sz="2200" b="1" dirty="0">
                <a:latin typeface="Times New Roman" panose="02020603050405020304" pitchFamily="18" charset="0"/>
                <a:cs typeface="Times New Roman" panose="02020603050405020304" pitchFamily="18" charset="0"/>
              </a:rPr>
              <a:t>Study Population  </a:t>
            </a:r>
          </a:p>
          <a:p>
            <a:pPr marL="457200" lvl="1" indent="0" algn="just">
              <a:buNone/>
            </a:pPr>
            <a:r>
              <a:rPr lang="en-US" sz="2200" dirty="0">
                <a:latin typeface="Times New Roman" panose="02020603050405020304" pitchFamily="18" charset="0"/>
                <a:cs typeface="Times New Roman" panose="02020603050405020304" pitchFamily="18" charset="0"/>
              </a:rPr>
              <a:t>In Bangalore, India, pregnant women were recruited to take part in a </a:t>
            </a:r>
            <a:r>
              <a:rPr lang="en-US" sz="2200" dirty="0" err="1">
                <a:latin typeface="Times New Roman" panose="02020603050405020304" pitchFamily="18" charset="0"/>
                <a:cs typeface="Times New Roman" panose="02020603050405020304" pitchFamily="18" charset="0"/>
              </a:rPr>
              <a:t>randomised</a:t>
            </a:r>
            <a:r>
              <a:rPr lang="en-US" sz="2200" dirty="0">
                <a:latin typeface="Times New Roman" panose="02020603050405020304" pitchFamily="18" charset="0"/>
                <a:cs typeface="Times New Roman" panose="02020603050405020304" pitchFamily="18" charset="0"/>
              </a:rPr>
              <a:t>, double-blind, placebo-controlled trial of vitamin B12 supplementation. The purpose of this experiment was to investigate how daily vitamin B12 supplementation affected pregnancy-related indicators of the mother's vitamin B12 status. The trial's design and primary outcomes have already been reported (#NCT00641862). In summary, 366 pregnant women were selected from Hosahalli Referral Hospital in Bangalore, India, and randomly assigned to receive either a placebo or daily vitamin B12 supplementation from the time of pregnancy until six weeks after giving birth. Results showed that vitamin B12 supplementation during pregnancy raised the concentrations of the vitamin in the mother, breast milk, and baby. Starting during their initial prenatal appointment, every woman was given daily iron and folic acid (500 </a:t>
            </a:r>
            <a:r>
              <a:rPr lang="en-US" sz="2200" dirty="0" err="1">
                <a:latin typeface="Times New Roman" panose="02020603050405020304" pitchFamily="18" charset="0"/>
                <a:cs typeface="Times New Roman" panose="02020603050405020304" pitchFamily="18" charset="0"/>
              </a:rPr>
              <a:t>μg</a:t>
            </a:r>
            <a:r>
              <a:rPr lang="en-US" sz="2200" dirty="0">
                <a:latin typeface="Times New Roman" panose="02020603050405020304" pitchFamily="18" charset="0"/>
                <a:cs typeface="Times New Roman" panose="02020603050405020304" pitchFamily="18" charset="0"/>
              </a:rPr>
              <a:t>) supplements, adhering to the guidelines of care.</a:t>
            </a:r>
          </a:p>
        </p:txBody>
      </p:sp>
      <p:sp>
        <p:nvSpPr>
          <p:cNvPr id="5" name="Footer Placeholder 4">
            <a:extLst>
              <a:ext uri="{FF2B5EF4-FFF2-40B4-BE49-F238E27FC236}">
                <a16:creationId xmlns:a16="http://schemas.microsoft.com/office/drawing/2014/main" xmlns="" id="{0079F0F0-DE66-B769-11A4-745149D73273}"/>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25B95474-945E-14EC-75A9-248F717589AC}"/>
              </a:ext>
            </a:extLst>
          </p:cNvPr>
          <p:cNvSpPr>
            <a:spLocks noGrp="1"/>
          </p:cNvSpPr>
          <p:nvPr>
            <p:ph type="sldNum" sz="quarter" idx="12"/>
          </p:nvPr>
        </p:nvSpPr>
        <p:spPr/>
        <p:txBody>
          <a:bodyPr/>
          <a:lstStyle/>
          <a:p>
            <a:fld id="{28B54A7E-2395-4D35-824E-25842394C6F0}" type="slidenum">
              <a:rPr lang="en-IN" smtClean="0"/>
              <a:t>5</a:t>
            </a:fld>
            <a:endParaRPr lang="en-IN"/>
          </a:p>
        </p:txBody>
      </p:sp>
      <p:sp>
        <p:nvSpPr>
          <p:cNvPr id="7" name="Rectangle 6">
            <a:extLst>
              <a:ext uri="{FF2B5EF4-FFF2-40B4-BE49-F238E27FC236}">
                <a16:creationId xmlns:a16="http://schemas.microsoft.com/office/drawing/2014/main" xmlns="" id="{8EDC0379-FBDB-5EC9-2716-E8F2A970E96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0"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6287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2594567-C6AB-012D-E5BF-F2EA50B9F252}"/>
              </a:ext>
            </a:extLst>
          </p:cNvPr>
          <p:cNvSpPr>
            <a:spLocks noGrp="1"/>
          </p:cNvSpPr>
          <p:nvPr>
            <p:ph idx="1"/>
          </p:nvPr>
        </p:nvSpPr>
        <p:spPr>
          <a:xfrm>
            <a:off x="845976" y="883233"/>
            <a:ext cx="10515600" cy="4351338"/>
          </a:xfrm>
        </p:spPr>
        <p:txBody>
          <a:bodyPr>
            <a:noAutofit/>
          </a:bodyPr>
          <a:lstStyle/>
          <a:p>
            <a:pPr marL="0" indent="0" algn="just">
              <a:buNone/>
            </a:pPr>
            <a:r>
              <a:rPr lang="en-US" sz="2200" b="1" dirty="0">
                <a:latin typeface="Times New Roman" panose="02020603050405020304" pitchFamily="18" charset="0"/>
                <a:cs typeface="Times New Roman" panose="02020603050405020304" pitchFamily="18" charset="0"/>
              </a:rPr>
              <a:t>Study period</a:t>
            </a:r>
          </a:p>
          <a:p>
            <a:pPr marL="0" indent="0" algn="just">
              <a:buNone/>
            </a:pPr>
            <a:r>
              <a:rPr lang="en-US" sz="2200" dirty="0">
                <a:latin typeface="Times New Roman" panose="02020603050405020304" pitchFamily="18" charset="0"/>
                <a:cs typeface="Times New Roman" panose="02020603050405020304" pitchFamily="18" charset="0"/>
              </a:rPr>
              <a:t>   6 weeks postpartum</a:t>
            </a:r>
          </a:p>
          <a:p>
            <a:pPr marL="0" indent="0" algn="just">
              <a:buNone/>
            </a:pPr>
            <a:endParaRPr lang="en-US" sz="2200" dirty="0">
              <a:latin typeface="Times New Roman" panose="02020603050405020304" pitchFamily="18" charset="0"/>
              <a:cs typeface="Times New Roman" panose="02020603050405020304" pitchFamily="18" charset="0"/>
            </a:endParaRPr>
          </a:p>
          <a:p>
            <a:pPr marL="0" indent="0" algn="just">
              <a:buNone/>
            </a:pPr>
            <a:r>
              <a:rPr lang="en-US" sz="2200" b="1" dirty="0">
                <a:latin typeface="Times New Roman" panose="02020603050405020304" pitchFamily="18" charset="0"/>
                <a:cs typeface="Times New Roman" panose="02020603050405020304" pitchFamily="18" charset="0"/>
              </a:rPr>
              <a:t>Inclusion criteria</a:t>
            </a:r>
            <a:endParaRPr lang="en-US" sz="2200" b="1" i="0" u="none" strike="noStrike" baseline="0" dirty="0">
              <a:solidFill>
                <a:srgbClr val="000000"/>
              </a:solidFill>
              <a:latin typeface="Times New Roman" panose="02020603050405020304" pitchFamily="18" charset="0"/>
              <a:cs typeface="Times New Roman" panose="02020603050405020304" pitchFamily="18" charset="0"/>
            </a:endParaRPr>
          </a:p>
          <a:p>
            <a:pPr marL="0" indent="0" algn="just">
              <a:buNone/>
            </a:pPr>
            <a:r>
              <a:rPr lang="en-US" sz="22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Women who were at least eighteen years old, ≤14 weeks gestation at enrollment, in good health, and carrying a single fetus were eligible to take part in this study. </a:t>
            </a:r>
          </a:p>
          <a:p>
            <a:pPr marL="0" indent="0" algn="just">
              <a:buNone/>
            </a:pPr>
            <a:endParaRPr lang="en-US" sz="2200" dirty="0">
              <a:latin typeface="Times New Roman" panose="02020603050405020304" pitchFamily="18" charset="0"/>
              <a:cs typeface="Times New Roman" panose="02020603050405020304" pitchFamily="18" charset="0"/>
            </a:endParaRPr>
          </a:p>
          <a:p>
            <a:pPr marL="0" indent="0" algn="just">
              <a:buNone/>
            </a:pPr>
            <a:r>
              <a:rPr lang="en-US" sz="2200" b="1" dirty="0">
                <a:latin typeface="Times New Roman" panose="02020603050405020304" pitchFamily="18" charset="0"/>
                <a:cs typeface="Times New Roman" panose="02020603050405020304" pitchFamily="18" charset="0"/>
              </a:rPr>
              <a:t>Exclusion criteria</a:t>
            </a:r>
          </a:p>
          <a:p>
            <a:pPr marL="0" indent="0" algn="just">
              <a:buNone/>
            </a:pPr>
            <a:r>
              <a:rPr lang="en-US" sz="2200" dirty="0">
                <a:latin typeface="Times New Roman" panose="02020603050405020304" pitchFamily="18" charset="0"/>
                <a:cs typeface="Times New Roman" panose="02020603050405020304" pitchFamily="18" charset="0"/>
              </a:rPr>
              <a:t>Women with known medical conditions, such as syphilis, hepatitis B, or HIV infection, were not allowed to participate. Exclusion criteria also included women who had a history of cesarean delivery, were taking daily vitamin supplements in addition to iron and folic acid, or had a major prior medical condition that required frequent drug use.</a:t>
            </a:r>
          </a:p>
          <a:p>
            <a:pPr marL="0" indent="0" algn="just">
              <a:buNone/>
            </a:pPr>
            <a:r>
              <a:rPr lang="en-US" sz="2200" dirty="0">
                <a:latin typeface="Times New Roman" panose="02020603050405020304" pitchFamily="18" charset="0"/>
                <a:cs typeface="Times New Roman" panose="02020603050405020304" pitchFamily="18" charset="0"/>
              </a:rPr>
              <a:t>    </a:t>
            </a:r>
          </a:p>
        </p:txBody>
      </p:sp>
      <p:sp>
        <p:nvSpPr>
          <p:cNvPr id="5" name="Footer Placeholder 4">
            <a:extLst>
              <a:ext uri="{FF2B5EF4-FFF2-40B4-BE49-F238E27FC236}">
                <a16:creationId xmlns:a16="http://schemas.microsoft.com/office/drawing/2014/main" xmlns="" id="{DE5853AC-A62B-6BB3-9C10-83AABF727CA0}"/>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A1EF510F-6CA7-6D32-B7E6-48454FB90171}"/>
              </a:ext>
            </a:extLst>
          </p:cNvPr>
          <p:cNvSpPr>
            <a:spLocks noGrp="1"/>
          </p:cNvSpPr>
          <p:nvPr>
            <p:ph type="sldNum" sz="quarter" idx="12"/>
          </p:nvPr>
        </p:nvSpPr>
        <p:spPr/>
        <p:txBody>
          <a:bodyPr/>
          <a:lstStyle/>
          <a:p>
            <a:fld id="{28B54A7E-2395-4D35-824E-25842394C6F0}" type="slidenum">
              <a:rPr lang="en-IN" smtClean="0"/>
              <a:t>6</a:t>
            </a:fld>
            <a:endParaRPr lang="en-IN"/>
          </a:p>
        </p:txBody>
      </p:sp>
      <p:sp>
        <p:nvSpPr>
          <p:cNvPr id="2" name="Rectangle 1">
            <a:extLst>
              <a:ext uri="{FF2B5EF4-FFF2-40B4-BE49-F238E27FC236}">
                <a16:creationId xmlns:a16="http://schemas.microsoft.com/office/drawing/2014/main" xmlns="" id="{8B82514A-5AD7-7C34-2C5E-B7E1F2CC301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5109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4E846CA-D7B5-0153-6DE9-0E65A8B68499}"/>
              </a:ext>
            </a:extLst>
          </p:cNvPr>
          <p:cNvSpPr>
            <a:spLocks noGrp="1"/>
          </p:cNvSpPr>
          <p:nvPr>
            <p:ph idx="1"/>
          </p:nvPr>
        </p:nvSpPr>
        <p:spPr>
          <a:xfrm>
            <a:off x="838200" y="1253331"/>
            <a:ext cx="10515600" cy="4351338"/>
          </a:xfrm>
        </p:spPr>
        <p:txBody>
          <a:bodyPr>
            <a:normAutofit/>
          </a:bodyPr>
          <a:lstStyle/>
          <a:p>
            <a:pPr marL="0" indent="0" algn="just">
              <a:buNone/>
            </a:pPr>
            <a:r>
              <a:rPr lang="en-US" sz="2200" b="1" dirty="0">
                <a:latin typeface="Times New Roman" panose="02020603050405020304" pitchFamily="18" charset="0"/>
                <a:cs typeface="Times New Roman" panose="02020603050405020304" pitchFamily="18" charset="0"/>
              </a:rPr>
              <a:t>Follow up procedure</a:t>
            </a:r>
          </a:p>
          <a:p>
            <a:pPr marL="0" indent="0" algn="just">
              <a:buNone/>
            </a:pPr>
            <a:r>
              <a:rPr lang="en-US" sz="2200" dirty="0">
                <a:latin typeface="Times New Roman" panose="02020603050405020304" pitchFamily="18" charset="0"/>
                <a:cs typeface="Times New Roman" panose="02020603050405020304" pitchFamily="18" charset="0"/>
              </a:rPr>
              <a:t> Measurements were taken by study personnel who were trained, and the weight of the infant was recorded on an electronic weighing scale to the nearest 0.01 kg. Using standardized protocols and calibrated instruments, research assistants with training measured the length of the infant in supine position, the circumference of the mid-upper arm, the circumference of the head and chest, and the skinfolds of the triceps and biceps.</a:t>
            </a:r>
          </a:p>
        </p:txBody>
      </p:sp>
      <p:sp>
        <p:nvSpPr>
          <p:cNvPr id="5" name="Footer Placeholder 4">
            <a:extLst>
              <a:ext uri="{FF2B5EF4-FFF2-40B4-BE49-F238E27FC236}">
                <a16:creationId xmlns:a16="http://schemas.microsoft.com/office/drawing/2014/main" xmlns="" id="{D8153330-0B87-0129-A62E-C40565271DA5}"/>
              </a:ext>
            </a:extLst>
          </p:cNvPr>
          <p:cNvSpPr>
            <a:spLocks noGrp="1"/>
          </p:cNvSpPr>
          <p:nvPr>
            <p:ph type="ftr" sz="quarter" idx="11"/>
          </p:nvPr>
        </p:nvSpPr>
        <p:spPr/>
        <p:txBody>
          <a:bodyPr/>
          <a:lstStyle/>
          <a:p>
            <a:r>
              <a:rPr lang="en-IN" smtClean="0"/>
              <a:t>RDP</a:t>
            </a:r>
            <a:endParaRPr lang="en-IN" dirty="0"/>
          </a:p>
        </p:txBody>
      </p:sp>
      <p:sp>
        <p:nvSpPr>
          <p:cNvPr id="6" name="Slide Number Placeholder 5">
            <a:extLst>
              <a:ext uri="{FF2B5EF4-FFF2-40B4-BE49-F238E27FC236}">
                <a16:creationId xmlns:a16="http://schemas.microsoft.com/office/drawing/2014/main" xmlns="" id="{4A55ABDA-3A75-DD42-816C-5094A12B490C}"/>
              </a:ext>
            </a:extLst>
          </p:cNvPr>
          <p:cNvSpPr>
            <a:spLocks noGrp="1"/>
          </p:cNvSpPr>
          <p:nvPr>
            <p:ph type="sldNum" sz="quarter" idx="12"/>
          </p:nvPr>
        </p:nvSpPr>
        <p:spPr/>
        <p:txBody>
          <a:bodyPr/>
          <a:lstStyle/>
          <a:p>
            <a:fld id="{28B54A7E-2395-4D35-824E-25842394C6F0}" type="slidenum">
              <a:rPr lang="en-IN" smtClean="0"/>
              <a:t>7</a:t>
            </a:fld>
            <a:endParaRPr lang="en-IN"/>
          </a:p>
        </p:txBody>
      </p:sp>
      <p:sp>
        <p:nvSpPr>
          <p:cNvPr id="2" name="Rectangle 1">
            <a:extLst>
              <a:ext uri="{FF2B5EF4-FFF2-40B4-BE49-F238E27FC236}">
                <a16:creationId xmlns:a16="http://schemas.microsoft.com/office/drawing/2014/main" xmlns="" id="{F4B65AC1-FD3C-BFE7-B9E3-4D47FBC49AB4}"/>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1491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449BD6C-1E99-6784-C4B6-56343EE163F1}"/>
              </a:ext>
            </a:extLst>
          </p:cNvPr>
          <p:cNvSpPr>
            <a:spLocks noGrp="1"/>
          </p:cNvSpPr>
          <p:nvPr>
            <p:ph idx="1"/>
          </p:nvPr>
        </p:nvSpPr>
        <p:spPr>
          <a:xfrm>
            <a:off x="833437" y="491346"/>
            <a:ext cx="10515600" cy="4351338"/>
          </a:xfrm>
        </p:spPr>
        <p:txBody>
          <a:bodyPr>
            <a:noAutofit/>
          </a:bodyPr>
          <a:lstStyle/>
          <a:p>
            <a:pPr marL="0" indent="0" algn="just">
              <a:buNone/>
            </a:pPr>
            <a:r>
              <a:rPr lang="en-US" sz="2200" b="1" dirty="0">
                <a:latin typeface="Times New Roman" panose="02020603050405020304" pitchFamily="18" charset="0"/>
                <a:cs typeface="Times New Roman" panose="02020603050405020304" pitchFamily="18" charset="0"/>
              </a:rPr>
              <a:t>Blood sample collection</a:t>
            </a:r>
          </a:p>
          <a:p>
            <a:pPr marL="0" indent="0" algn="just">
              <a:buNone/>
            </a:pPr>
            <a:endParaRPr lang="en-US" sz="2200" dirty="0">
              <a:latin typeface="Times New Roman" panose="02020603050405020304" pitchFamily="18" charset="0"/>
              <a:cs typeface="Times New Roman" panose="02020603050405020304" pitchFamily="18" charset="0"/>
            </a:endParaRPr>
          </a:p>
          <a:p>
            <a:pPr marL="0" indent="0" algn="just">
              <a:buNone/>
            </a:pPr>
            <a:r>
              <a:rPr lang="en-US" sz="2200" dirty="0">
                <a:latin typeface="Times New Roman" panose="02020603050405020304" pitchFamily="18" charset="0"/>
                <a:cs typeface="Times New Roman" panose="02020603050405020304" pitchFamily="18" charset="0"/>
              </a:rPr>
              <a:t>Mother blood samples were taken during enrollment (≤14 weeks) study visits, as well as in the second and third trimesters, scheduled to correspond with the early, mid, and late stages of gestation (median [IQR]: 10.6 (9.1, 12.6), mid, (24.1 (23.7, 25.0), and late, (33.1 (32.7, 33.6) weeks) stages. By venipuncture, infant blood samples were taken at six weeks of age. Previous descriptions of the trial's laboratory protocols and biochemical analyses can be found [10]. In short, around 10 milliliters of blood were extracted via venipuncture from pregnant women and their 6-week-old babies. The blood was collected in BD Biosciences EDTA and plain vacutainers, which were kept on ice until they were separated in a refrigerated centrifuge, which happened within 4 hours of the blood being extracted. On whole-blood samples, hemoglobin and the total blood count were </a:t>
            </a:r>
            <a:r>
              <a:rPr lang="en-US" sz="2200" dirty="0" err="1">
                <a:latin typeface="Times New Roman" panose="02020603050405020304" pitchFamily="18" charset="0"/>
                <a:cs typeface="Times New Roman" panose="02020603050405020304" pitchFamily="18" charset="0"/>
              </a:rPr>
              <a:t>examinedsamples</a:t>
            </a:r>
            <a:r>
              <a:rPr lang="en-US" sz="2200" dirty="0">
                <a:latin typeface="Times New Roman" panose="02020603050405020304" pitchFamily="18" charset="0"/>
                <a:cs typeface="Times New Roman" panose="02020603050405020304" pitchFamily="18" charset="0"/>
              </a:rPr>
              <a:t> in a Horiba Medicals automated Coulter counter (ABX </a:t>
            </a:r>
            <a:r>
              <a:rPr lang="en-US" sz="2200" dirty="0" err="1">
                <a:latin typeface="Times New Roman" panose="02020603050405020304" pitchFamily="18" charset="0"/>
                <a:cs typeface="Times New Roman" panose="02020603050405020304" pitchFamily="18" charset="0"/>
              </a:rPr>
              <a:t>Pentra</a:t>
            </a:r>
            <a:r>
              <a:rPr lang="en-US" sz="2200" dirty="0">
                <a:latin typeface="Times New Roman" panose="02020603050405020304" pitchFamily="18" charset="0"/>
                <a:cs typeface="Times New Roman" panose="02020603050405020304" pitchFamily="18" charset="0"/>
              </a:rPr>
              <a:t> C+). Red blood cells (RBCs) and plasma were kept apart and at −80 °C or lower until analysis.</a:t>
            </a:r>
          </a:p>
        </p:txBody>
      </p:sp>
      <p:sp>
        <p:nvSpPr>
          <p:cNvPr id="5" name="Footer Placeholder 4">
            <a:extLst>
              <a:ext uri="{FF2B5EF4-FFF2-40B4-BE49-F238E27FC236}">
                <a16:creationId xmlns:a16="http://schemas.microsoft.com/office/drawing/2014/main" xmlns="" id="{A326259C-6E18-D081-28FE-B5DF0DEF1B5D}"/>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5B90A844-AFFD-264E-DE5B-D8BCCCFA6A9C}"/>
              </a:ext>
            </a:extLst>
          </p:cNvPr>
          <p:cNvSpPr>
            <a:spLocks noGrp="1"/>
          </p:cNvSpPr>
          <p:nvPr>
            <p:ph type="sldNum" sz="quarter" idx="12"/>
          </p:nvPr>
        </p:nvSpPr>
        <p:spPr/>
        <p:txBody>
          <a:bodyPr/>
          <a:lstStyle/>
          <a:p>
            <a:fld id="{28B54A7E-2395-4D35-824E-25842394C6F0}" type="slidenum">
              <a:rPr lang="en-IN" smtClean="0"/>
              <a:t>8</a:t>
            </a:fld>
            <a:endParaRPr lang="en-IN"/>
          </a:p>
        </p:txBody>
      </p:sp>
      <p:sp>
        <p:nvSpPr>
          <p:cNvPr id="2" name="Rectangle 1">
            <a:extLst>
              <a:ext uri="{FF2B5EF4-FFF2-40B4-BE49-F238E27FC236}">
                <a16:creationId xmlns:a16="http://schemas.microsoft.com/office/drawing/2014/main" xmlns="" id="{923BD8C3-9E54-3578-4CD3-B44EFB0DDD7F}"/>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3042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AFE6DC9-8B2C-71AE-7359-5D3EC1E255F3}"/>
              </a:ext>
            </a:extLst>
          </p:cNvPr>
          <p:cNvSpPr>
            <a:spLocks noGrp="1"/>
          </p:cNvSpPr>
          <p:nvPr>
            <p:ph idx="1"/>
          </p:nvPr>
        </p:nvSpPr>
        <p:spPr>
          <a:xfrm>
            <a:off x="838200" y="677958"/>
            <a:ext cx="10515600" cy="5545559"/>
          </a:xfrm>
        </p:spPr>
        <p:txBody>
          <a:bodyPr>
            <a:normAutofit fontScale="55000" lnSpcReduction="20000"/>
          </a:bodyPr>
          <a:lstStyle/>
          <a:p>
            <a:pPr marL="0" indent="0" algn="just">
              <a:buNone/>
            </a:pPr>
            <a:r>
              <a:rPr lang="en-US" sz="3500" b="1" dirty="0">
                <a:latin typeface="Times New Roman" panose="02020603050405020304" pitchFamily="18" charset="0"/>
                <a:cs typeface="Times New Roman" panose="02020603050405020304" pitchFamily="18" charset="0"/>
              </a:rPr>
              <a:t>Biomarkers</a:t>
            </a:r>
          </a:p>
          <a:p>
            <a:pPr algn="just"/>
            <a:r>
              <a:rPr lang="en-US" sz="3500" dirty="0">
                <a:latin typeface="Times New Roman" panose="02020603050405020304" pitchFamily="18" charset="0"/>
                <a:cs typeface="Times New Roman" panose="02020603050405020304" pitchFamily="18" charset="0"/>
              </a:rPr>
              <a:t>Electrochemiluminescence (</a:t>
            </a:r>
            <a:r>
              <a:rPr lang="en-US" sz="3500" dirty="0" err="1">
                <a:latin typeface="Times New Roman" panose="02020603050405020304" pitchFamily="18" charset="0"/>
                <a:cs typeface="Times New Roman" panose="02020603050405020304" pitchFamily="18" charset="0"/>
              </a:rPr>
              <a:t>Elecsys</a:t>
            </a:r>
            <a:r>
              <a:rPr lang="en-US" sz="3500" dirty="0">
                <a:latin typeface="Times New Roman" panose="02020603050405020304" pitchFamily="18" charset="0"/>
                <a:cs typeface="Times New Roman" panose="02020603050405020304" pitchFamily="18" charset="0"/>
              </a:rPr>
              <a:t> 2010, Roche Diagnostics Mannheim, USA) was used to assess serum ferritin. Using a Roche Hitachi 902 analyzer (Roche Diagnostics, Germany), the particle-enhanced immune-</a:t>
            </a:r>
            <a:r>
              <a:rPr lang="en-US" sz="3500" dirty="0" err="1">
                <a:latin typeface="Times New Roman" panose="02020603050405020304" pitchFamily="18" charset="0"/>
                <a:cs typeface="Times New Roman" panose="02020603050405020304" pitchFamily="18" charset="0"/>
              </a:rPr>
              <a:t>turbidometric</a:t>
            </a:r>
            <a:r>
              <a:rPr lang="en-US" sz="3500" dirty="0">
                <a:latin typeface="Times New Roman" panose="02020603050405020304" pitchFamily="18" charset="0"/>
                <a:cs typeface="Times New Roman" panose="02020603050405020304" pitchFamily="18" charset="0"/>
              </a:rPr>
              <a:t> assay was used to assess serum C-reactive protein and alpha-1-acid glycoprotein (AGP). The competitive enzyme immunoassay method (Peninsula Laboratories, LLC, </a:t>
            </a:r>
            <a:r>
              <a:rPr lang="en-US" sz="3500" dirty="0" err="1">
                <a:latin typeface="Times New Roman" panose="02020603050405020304" pitchFamily="18" charset="0"/>
                <a:cs typeface="Times New Roman" panose="02020603050405020304" pitchFamily="18" charset="0"/>
              </a:rPr>
              <a:t>Bachem</a:t>
            </a:r>
            <a:r>
              <a:rPr lang="en-US" sz="3500" dirty="0">
                <a:latin typeface="Times New Roman" panose="02020603050405020304" pitchFamily="18" charset="0"/>
                <a:cs typeface="Times New Roman" panose="02020603050405020304" pitchFamily="18" charset="0"/>
              </a:rPr>
              <a:t> Group) was used to test hepcidin.</a:t>
            </a:r>
          </a:p>
          <a:p>
            <a:pPr algn="just"/>
            <a:r>
              <a:rPr lang="en-US" sz="3500" dirty="0">
                <a:latin typeface="Times New Roman" panose="02020603050405020304" pitchFamily="18" charset="0"/>
                <a:cs typeface="Times New Roman" panose="02020603050405020304" pitchFamily="18" charset="0"/>
              </a:rPr>
              <a:t>Low hemoglobin concentrations were characterized as anemia according to trimester-specific cutoffs (i.e., hemoglobin &lt; 11.0 g/dl in the first trimester, hemoglobin &lt; 10.5 g/dl in the second trimester, and hemoglobin &lt; 11.0 g/dl in the third trimester). The thresholds for iron deficiency and iron insufficiency were respectively SF &lt; 15.0 </a:t>
            </a:r>
            <a:r>
              <a:rPr lang="en-US" sz="3500" dirty="0" err="1">
                <a:latin typeface="Times New Roman" panose="02020603050405020304" pitchFamily="18" charset="0"/>
                <a:cs typeface="Times New Roman" panose="02020603050405020304" pitchFamily="18" charset="0"/>
              </a:rPr>
              <a:t>μg</a:t>
            </a:r>
            <a:r>
              <a:rPr lang="en-US" sz="3500" dirty="0">
                <a:latin typeface="Times New Roman" panose="02020603050405020304" pitchFamily="18" charset="0"/>
                <a:cs typeface="Times New Roman" panose="02020603050405020304" pitchFamily="18" charset="0"/>
              </a:rPr>
              <a:t>/l and SF &lt; 30.0 </a:t>
            </a:r>
            <a:r>
              <a:rPr lang="en-US" sz="3500" dirty="0" err="1">
                <a:latin typeface="Times New Roman" panose="02020603050405020304" pitchFamily="18" charset="0"/>
                <a:cs typeface="Times New Roman" panose="02020603050405020304" pitchFamily="18" charset="0"/>
              </a:rPr>
              <a:t>μg</a:t>
            </a:r>
            <a:r>
              <a:rPr lang="en-US" sz="3500" dirty="0">
                <a:latin typeface="Times New Roman" panose="02020603050405020304" pitchFamily="18" charset="0"/>
                <a:cs typeface="Times New Roman" panose="02020603050405020304" pitchFamily="18" charset="0"/>
              </a:rPr>
              <a:t>/l. Using established cutoffs (CRP &gt; 5.0 mg/l and AGP &gt; 1.0 g/l), inflammation was defined as increased levels of either CRP or AGP. The definition of anemia of inflammation was established as anemia with high inflammatory biomarkers (i.e., Hb &lt; 11.0 g/dl, SF &gt; 15.0 </a:t>
            </a:r>
            <a:r>
              <a:rPr lang="en-US" sz="3500" dirty="0" err="1">
                <a:latin typeface="Times New Roman" panose="02020603050405020304" pitchFamily="18" charset="0"/>
                <a:cs typeface="Times New Roman" panose="02020603050405020304" pitchFamily="18" charset="0"/>
              </a:rPr>
              <a:t>μg</a:t>
            </a:r>
            <a:r>
              <a:rPr lang="en-US" sz="3500" dirty="0">
                <a:latin typeface="Times New Roman" panose="02020603050405020304" pitchFamily="18" charset="0"/>
                <a:cs typeface="Times New Roman" panose="02020603050405020304" pitchFamily="18" charset="0"/>
              </a:rPr>
              <a:t>/l, plus CRP &gt; 5.0 mg/l, or AGP &gt; 1.0 g/l) and normal serum ferritin concentrations.</a:t>
            </a:r>
          </a:p>
          <a:p>
            <a:pPr algn="just"/>
            <a:r>
              <a:rPr lang="en-US" sz="3500" dirty="0">
                <a:latin typeface="Times New Roman" panose="02020603050405020304" pitchFamily="18" charset="0"/>
                <a:cs typeface="Times New Roman" panose="02020603050405020304" pitchFamily="18" charset="0"/>
              </a:rPr>
              <a:t>The World Health Organization's categories were used to classify maternal body mass index (BMI), which was defined as the ratio of weight in kilograms to height in meters squared (m2) [16]. Less than 37 full weeks of gestation was considered preterm birth. A baby born under 2.5 kg was considered low birth weight. Using the INTERGROWTH reference, small for gestational age (SGA) was defined as birth weight &lt;10th percentile of the gestational age [17]. The infant ponderal index (g/cm3) was calculated by dividing the weight in grams by the length in centimeters cubed. World Health Organization (WHO) guidelines were used to compute the weight-for-length (WLZ), weight-for-age (WAZ), and length-for-age (LAZ) z-scores [18–20]. Using LAZ, WLZ, and WAZ, respectively, </a:t>
            </a:r>
            <a:r>
              <a:rPr lang="en-US" sz="3500" dirty="0" err="1">
                <a:latin typeface="Times New Roman" panose="02020603050405020304" pitchFamily="18" charset="0"/>
                <a:cs typeface="Times New Roman" panose="02020603050405020304" pitchFamily="18" charset="0"/>
              </a:rPr>
              <a:t>standardised</a:t>
            </a:r>
            <a:r>
              <a:rPr lang="en-US" sz="3500" dirty="0">
                <a:latin typeface="Times New Roman" panose="02020603050405020304" pitchFamily="18" charset="0"/>
                <a:cs typeface="Times New Roman" panose="02020603050405020304" pitchFamily="18" charset="0"/>
              </a:rPr>
              <a:t>, sex-specific z-scores &lt; −2 were used to define stunting, wasting, and underweight. </a:t>
            </a:r>
          </a:p>
          <a:p>
            <a:pPr marL="0" indent="0">
              <a:buNone/>
            </a:pPr>
            <a:endParaRPr lang="en-US" dirty="0"/>
          </a:p>
        </p:txBody>
      </p:sp>
      <p:sp>
        <p:nvSpPr>
          <p:cNvPr id="5" name="Footer Placeholder 4">
            <a:extLst>
              <a:ext uri="{FF2B5EF4-FFF2-40B4-BE49-F238E27FC236}">
                <a16:creationId xmlns:a16="http://schemas.microsoft.com/office/drawing/2014/main" xmlns="" id="{ADBBF60D-7E74-6A54-4944-EC23CAB9C104}"/>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FED8BD9B-CE23-1E79-A1B8-C72135CD2CD7}"/>
              </a:ext>
            </a:extLst>
          </p:cNvPr>
          <p:cNvSpPr>
            <a:spLocks noGrp="1"/>
          </p:cNvSpPr>
          <p:nvPr>
            <p:ph type="sldNum" sz="quarter" idx="12"/>
          </p:nvPr>
        </p:nvSpPr>
        <p:spPr/>
        <p:txBody>
          <a:bodyPr/>
          <a:lstStyle/>
          <a:p>
            <a:fld id="{28B54A7E-2395-4D35-824E-25842394C6F0}" type="slidenum">
              <a:rPr lang="en-IN" smtClean="0"/>
              <a:t>9</a:t>
            </a:fld>
            <a:endParaRPr lang="en-IN"/>
          </a:p>
        </p:txBody>
      </p:sp>
      <p:sp>
        <p:nvSpPr>
          <p:cNvPr id="2" name="Rectangle 1">
            <a:extLst>
              <a:ext uri="{FF2B5EF4-FFF2-40B4-BE49-F238E27FC236}">
                <a16:creationId xmlns:a16="http://schemas.microsoft.com/office/drawing/2014/main" xmlns="" id="{40026A41-6A36-FDAF-F7B8-2F01E57063FD}"/>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060943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2234</TotalTime>
  <Words>5013</Words>
  <Application>Microsoft Office PowerPoint</Application>
  <PresentationFormat>Widescreen</PresentationFormat>
  <Paragraphs>207</Paragraphs>
  <Slides>26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Calibri Light</vt:lpstr>
      <vt:lpstr>Courier New</vt:lpstr>
      <vt:lpstr>Times New Roman</vt:lpstr>
      <vt:lpstr>Office Theme</vt:lpstr>
      <vt:lpstr>PowerPoint Presentation</vt:lpstr>
      <vt:lpstr>PowerPoint Presentation</vt:lpstr>
      <vt:lpstr>PowerPoint Presentation</vt:lpstr>
      <vt:lpstr>PowerPoint Presentation</vt:lpstr>
      <vt:lpstr>METHODOLOGY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41</cp:revision>
  <dcterms:created xsi:type="dcterms:W3CDTF">2020-07-13T05:58:17Z</dcterms:created>
  <dcterms:modified xsi:type="dcterms:W3CDTF">2024-09-04T17:33:11Z</dcterms:modified>
</cp:coreProperties>
</file>