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handoutMasterIdLst>
    <p:handoutMasterId r:id="rId19"/>
  </p:handoutMasterIdLst>
  <p:sldIdLst>
    <p:sldId id="263" r:id="rId2"/>
    <p:sldId id="262" r:id="rId3"/>
    <p:sldId id="265" r:id="rId4"/>
    <p:sldId id="266" r:id="rId5"/>
    <p:sldId id="275" r:id="rId6"/>
    <p:sldId id="268" r:id="rId7"/>
    <p:sldId id="277" r:id="rId8"/>
    <p:sldId id="278" r:id="rId9"/>
    <p:sldId id="279" r:id="rId10"/>
    <p:sldId id="280" r:id="rId11"/>
    <p:sldId id="281" r:id="rId12"/>
    <p:sldId id="282" r:id="rId13"/>
    <p:sldId id="269" r:id="rId14"/>
    <p:sldId id="270" r:id="rId15"/>
    <p:sldId id="271" r:id="rId16"/>
    <p:sldId id="27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07-09-2024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07-09-2024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16</a:t>
            </a:fld>
            <a:endParaRPr lang="en-IN"/>
          </a:p>
        </p:txBody>
      </p:sp>
    </p:spTree>
    <p:extLst>
      <p:ext uri="{BB962C8B-B14F-4D97-AF65-F5344CB8AC3E}">
        <p14:creationId xmlns:p14="http://schemas.microsoft.com/office/powerpoint/2010/main" val="333853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7DAD18-0EE6-48C0-844F-73E71AD5C40A}" type="datetime1">
              <a:rPr lang="en-IN" smtClean="0"/>
              <a:t>07-09-2024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1DFA22-4054-4F7A-9655-B9B6CA78F32D}" type="datetime1">
              <a:rPr lang="en-IN" smtClean="0"/>
              <a:t>07-09-2024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CD0EDD-4136-4038-92F4-96674D4106EE}" type="datetime1">
              <a:rPr lang="en-IN" smtClean="0"/>
              <a:t>07-09-2024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9DB55F-41F9-46C3-A74E-A26AEA86347C}" type="datetime1">
              <a:rPr lang="en-IN" smtClean="0"/>
              <a:t>07-09-2024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85682-A5B9-41A7-A5FB-5B5D19A8A622}" type="datetime1">
              <a:rPr lang="en-IN" smtClean="0"/>
              <a:t>07-09-2024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F23F6C-A9BF-4AC3-9A5A-0576694FA9A7}" type="datetime1">
              <a:rPr lang="en-IN" smtClean="0"/>
              <a:t>07-09-2024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A2695A-4E3D-4769-B127-9B57C855C9A4}" type="datetime1">
              <a:rPr lang="en-IN" smtClean="0"/>
              <a:t>07-09-2024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BF7394-AD04-4730-94F8-901652DB510F}" type="datetime1">
              <a:rPr lang="en-IN" smtClean="0"/>
              <a:t>07-09-2024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A15E2-7CF5-4687-89C8-CEEF8B32732B}" type="datetime1">
              <a:rPr lang="en-IN" smtClean="0"/>
              <a:t>07-09-2024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82E9A6-3C4C-4C52-9CAD-1344251B81F0}" type="datetime1">
              <a:rPr lang="en-IN" smtClean="0"/>
              <a:t>07-09-2024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BBAAB35-9245-495D-8453-F5A758A87EA8}" type="datetime1">
              <a:rPr lang="en-IN" smtClean="0"/>
              <a:t>07-09-2024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B2AB37-9E46-4F06-B5D9-6D7679C15DF9}" type="datetime1">
              <a:rPr lang="en-IN" smtClean="0"/>
              <a:t>07-09-2024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9" name="Picture 8" descr="A close up of a sign&#10;&#10;Description automatically generated">
            <a:extLst>
              <a:ext uri="{FF2B5EF4-FFF2-40B4-BE49-F238E27FC236}">
                <a16:creationId xmlns:a16="http://schemas.microsoft.com/office/drawing/2014/main" xmlns="" id="{0C36A861-87F8-4ED6-BF0A-7B06788DCC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33462" y="365125"/>
            <a:ext cx="704738" cy="831542"/>
          </a:xfrm>
          <a:prstGeom prst="rect">
            <a:avLst/>
          </a:prstGeom>
        </p:spPr>
      </p:pic>
      <p:sp>
        <p:nvSpPr>
          <p:cNvPr id="7" name="TextBox 6"/>
          <p:cNvSpPr txBox="1"/>
          <p:nvPr userDrawn="1"/>
        </p:nvSpPr>
        <p:spPr>
          <a:xfrm rot="19937638">
            <a:off x="2146300" y="2992440"/>
            <a:ext cx="7899400" cy="707886"/>
          </a:xfrm>
          <a:prstGeom prst="rect">
            <a:avLst/>
          </a:prstGeom>
          <a:noFill/>
        </p:spPr>
        <p:txBody>
          <a:bodyPr wrap="square" rtlCol="0">
            <a:spAutoFit/>
          </a:bodyPr>
          <a:lstStyle/>
          <a:p>
            <a:pPr algn="l"/>
            <a:r>
              <a:rPr lang="en-US" sz="40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66937" y="931485"/>
            <a:ext cx="7848600" cy="954107"/>
          </a:xfrm>
          <a:prstGeom prst="rect">
            <a:avLst/>
          </a:prstGeom>
          <a:noFill/>
        </p:spPr>
        <p:txBody>
          <a:bodyPr wrap="square" rtlCol="0">
            <a:spAutoFit/>
          </a:bodyPr>
          <a:lstStyle/>
          <a:p>
            <a:pPr algn="ctr"/>
            <a:r>
              <a:rPr lang="en-US" sz="3600" b="1" dirty="0">
                <a:latin typeface="Times New Roman" panose="02020603050405020304" pitchFamily="18" charset="0"/>
                <a:cs typeface="Times New Roman" panose="02020603050405020304" pitchFamily="18" charset="0"/>
              </a:rPr>
              <a:t>J</a:t>
            </a:r>
            <a:r>
              <a:rPr lang="en-IN" sz="3600" b="1" dirty="0">
                <a:latin typeface="Times New Roman" panose="02020603050405020304" pitchFamily="18" charset="0"/>
                <a:cs typeface="Times New Roman" panose="02020603050405020304" pitchFamily="18" charset="0"/>
              </a:rPr>
              <a:t>OURNAL CLUB</a:t>
            </a:r>
          </a:p>
          <a:p>
            <a:pPr algn="ctr"/>
            <a:endParaRPr lang="en-IN" sz="2000" b="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a:t>
            </a:fld>
            <a:endParaRPr lang="en-IN"/>
          </a:p>
        </p:txBody>
      </p:sp>
      <p:sp>
        <p:nvSpPr>
          <p:cNvPr id="14" name="Flowchart: Process 13"/>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5"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239172" y="2178889"/>
            <a:ext cx="10358907" cy="1569660"/>
          </a:xfrm>
          <a:prstGeom prst="rect">
            <a:avLst/>
          </a:prstGeom>
        </p:spPr>
        <p:txBody>
          <a:bodyPr wrap="square">
            <a:spAutoFit/>
          </a:bodyPr>
          <a:lstStyle/>
          <a:p>
            <a:pPr algn="ctr"/>
            <a:r>
              <a:rPr lang="en-US" sz="3200" b="1" dirty="0">
                <a:latin typeface="Times New Roman" panose="02020603050405020304" pitchFamily="18" charset="0"/>
                <a:cs typeface="Times New Roman" panose="02020603050405020304" pitchFamily="18" charset="0"/>
              </a:rPr>
              <a:t>Drug related adverse pregnancy outcomes at a tertiary care hospital from the foothills of Himalayas: A Prospective observational study</a:t>
            </a:r>
          </a:p>
        </p:txBody>
      </p:sp>
      <p:sp>
        <p:nvSpPr>
          <p:cNvPr id="5" name="Rectangle 4"/>
          <p:cNvSpPr/>
          <p:nvPr/>
        </p:nvSpPr>
        <p:spPr>
          <a:xfrm>
            <a:off x="437881" y="3667454"/>
            <a:ext cx="11410682" cy="646331"/>
          </a:xfrm>
          <a:prstGeom prst="rect">
            <a:avLst/>
          </a:prstGeom>
        </p:spPr>
        <p:txBody>
          <a:bodyPr wrap="square">
            <a:spAutoFit/>
          </a:bodyPr>
          <a:lstStyle/>
          <a:p>
            <a:pPr algn="ctr"/>
            <a:r>
              <a:rPr lang="en-US" b="1" dirty="0" err="1">
                <a:latin typeface="Times New Roman" panose="02020603050405020304" pitchFamily="18" charset="0"/>
                <a:cs typeface="Times New Roman" panose="02020603050405020304" pitchFamily="18" charset="0"/>
              </a:rPr>
              <a:t>Chahat</a:t>
            </a:r>
            <a:r>
              <a:rPr lang="en-US" b="1" dirty="0">
                <a:latin typeface="Times New Roman" panose="02020603050405020304" pitchFamily="18" charset="0"/>
                <a:cs typeface="Times New Roman" panose="02020603050405020304" pitchFamily="18" charset="0"/>
              </a:rPr>
              <a:t> Choudhary1, </a:t>
            </a:r>
            <a:r>
              <a:rPr lang="en-US" b="1" dirty="0" err="1">
                <a:latin typeface="Times New Roman" panose="02020603050405020304" pitchFamily="18" charset="0"/>
                <a:cs typeface="Times New Roman" panose="02020603050405020304" pitchFamily="18" charset="0"/>
              </a:rPr>
              <a:t>Arkapal</a:t>
            </a:r>
            <a:r>
              <a:rPr lang="en-US" b="1" dirty="0">
                <a:latin typeface="Times New Roman" panose="02020603050405020304" pitchFamily="18" charset="0"/>
                <a:cs typeface="Times New Roman" panose="02020603050405020304" pitchFamily="18" charset="0"/>
              </a:rPr>
              <a:t> Bandyopadhyay1, </a:t>
            </a:r>
            <a:r>
              <a:rPr lang="en-US" b="1" dirty="0" err="1">
                <a:latin typeface="Times New Roman" panose="02020603050405020304" pitchFamily="18" charset="0"/>
                <a:cs typeface="Times New Roman" panose="02020603050405020304" pitchFamily="18" charset="0"/>
              </a:rPr>
              <a:t>Anupama</a:t>
            </a:r>
            <a:r>
              <a:rPr lang="en-US" b="1" dirty="0">
                <a:latin typeface="Times New Roman" panose="02020603050405020304" pitchFamily="18" charset="0"/>
                <a:cs typeface="Times New Roman" panose="02020603050405020304" pitchFamily="18" charset="0"/>
              </a:rPr>
              <a:t> Bahadur2, Jaya Chaturvedi2, </a:t>
            </a:r>
            <a:r>
              <a:rPr lang="en-US" b="1" dirty="0" err="1">
                <a:latin typeface="Times New Roman" panose="02020603050405020304" pitchFamily="18" charset="0"/>
                <a:cs typeface="Times New Roman" panose="02020603050405020304" pitchFamily="18" charset="0"/>
              </a:rPr>
              <a:t>Shailendra</a:t>
            </a:r>
            <a:r>
              <a:rPr lang="en-US" b="1" dirty="0">
                <a:latin typeface="Times New Roman" panose="02020603050405020304" pitchFamily="18" charset="0"/>
                <a:cs typeface="Times New Roman" panose="02020603050405020304" pitchFamily="18" charset="0"/>
              </a:rPr>
              <a:t> Handu1, </a:t>
            </a:r>
            <a:r>
              <a:rPr lang="en-US" b="1" dirty="0" err="1">
                <a:latin typeface="Times New Roman" panose="02020603050405020304" pitchFamily="18" charset="0"/>
                <a:cs typeface="Times New Roman" panose="02020603050405020304" pitchFamily="18" charset="0"/>
              </a:rPr>
              <a:t>Puneet</a:t>
            </a:r>
            <a:r>
              <a:rPr lang="en-US" b="1" dirty="0">
                <a:latin typeface="Times New Roman" panose="02020603050405020304" pitchFamily="18" charset="0"/>
                <a:cs typeface="Times New Roman" panose="02020603050405020304" pitchFamily="18" charset="0"/>
              </a:rPr>
              <a:t> Dhamija1</a:t>
            </a:r>
          </a:p>
        </p:txBody>
      </p:sp>
      <p:sp>
        <p:nvSpPr>
          <p:cNvPr id="6" name="Rectangle 5"/>
          <p:cNvSpPr/>
          <p:nvPr/>
        </p:nvSpPr>
        <p:spPr>
          <a:xfrm>
            <a:off x="631730" y="4313785"/>
            <a:ext cx="11022984" cy="646331"/>
          </a:xfrm>
          <a:prstGeom prst="rect">
            <a:avLst/>
          </a:prstGeom>
        </p:spPr>
        <p:txBody>
          <a:bodyPr wrap="square">
            <a:spAutoFit/>
          </a:bodyPr>
          <a:lstStyle/>
          <a:p>
            <a:pPr algn="ctr"/>
            <a:r>
              <a:rPr lang="en-US" b="1" dirty="0">
                <a:latin typeface="Times New Roman" panose="02020603050405020304" pitchFamily="18" charset="0"/>
                <a:cs typeface="Times New Roman" panose="02020603050405020304" pitchFamily="18" charset="0"/>
              </a:rPr>
              <a:t>1Departments of Pharmacology and 2Obstetrics and </a:t>
            </a:r>
            <a:r>
              <a:rPr lang="en-US" b="1" dirty="0" err="1">
                <a:latin typeface="Times New Roman" panose="02020603050405020304" pitchFamily="18" charset="0"/>
                <a:cs typeface="Times New Roman" panose="02020603050405020304" pitchFamily="18" charset="0"/>
              </a:rPr>
              <a:t>Gynaecology</a:t>
            </a:r>
            <a:r>
              <a:rPr lang="en-US" b="1" dirty="0">
                <a:latin typeface="Times New Roman" panose="02020603050405020304" pitchFamily="18" charset="0"/>
                <a:cs typeface="Times New Roman" panose="02020603050405020304" pitchFamily="18" charset="0"/>
              </a:rPr>
              <a:t>, All India Institute of Medical Sciences, </a:t>
            </a:r>
            <a:r>
              <a:rPr lang="en-US" b="1" dirty="0" err="1">
                <a:latin typeface="Times New Roman" panose="02020603050405020304" pitchFamily="18" charset="0"/>
                <a:cs typeface="Times New Roman" panose="02020603050405020304" pitchFamily="18" charset="0"/>
              </a:rPr>
              <a:t>Rishikesh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Uttarakhand</a:t>
            </a:r>
            <a:r>
              <a:rPr lang="en-US" b="1" dirty="0">
                <a:latin typeface="Times New Roman" panose="02020603050405020304" pitchFamily="18" charset="0"/>
                <a:cs typeface="Times New Roman" panose="02020603050405020304" pitchFamily="18" charset="0"/>
              </a:rPr>
              <a:t>, India</a:t>
            </a:r>
          </a:p>
        </p:txBody>
      </p:sp>
      <p:sp>
        <p:nvSpPr>
          <p:cNvPr id="8" name="Rectangle 7"/>
          <p:cNvSpPr/>
          <p:nvPr/>
        </p:nvSpPr>
        <p:spPr>
          <a:xfrm>
            <a:off x="1774157" y="5156020"/>
            <a:ext cx="8634159"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Journal of Family Medicine and Primary Care  Volume 10 : Issue 11 : November 2021</a:t>
            </a:r>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10</a:t>
            </a:fld>
            <a:endParaRPr lang="en-IN"/>
          </a:p>
        </p:txBody>
      </p:sp>
      <p:sp>
        <p:nvSpPr>
          <p:cNvPr id="6" name="Flowchart: Process 5"/>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b="1" dirty="0"/>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1108347" y="137492"/>
            <a:ext cx="10637185" cy="5786790"/>
          </a:xfrm>
          <a:prstGeom prst="rect">
            <a:avLst/>
          </a:prstGeom>
        </p:spPr>
      </p:pic>
    </p:spTree>
    <p:extLst>
      <p:ext uri="{BB962C8B-B14F-4D97-AF65-F5344CB8AC3E}">
        <p14:creationId xmlns:p14="http://schemas.microsoft.com/office/powerpoint/2010/main" val="4117773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11</a:t>
            </a:fld>
            <a:endParaRPr lang="en-IN"/>
          </a:p>
        </p:txBody>
      </p:sp>
      <p:sp>
        <p:nvSpPr>
          <p:cNvPr id="6" name="Rectangle 5"/>
          <p:cNvSpPr/>
          <p:nvPr/>
        </p:nvSpPr>
        <p:spPr>
          <a:xfrm>
            <a:off x="1141927" y="1534200"/>
            <a:ext cx="10668000" cy="3539430"/>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Total 337 adverse events were recorded among study population. Most common ADE reported in study population was back pain 44 (13.06%) followed by constipation 28 (8.31%), vomiting 27 (8.01%), nausea 22 (6.54%), allergic reaction 21 (6.23%), drowsiness 21 (6.23%). 18 (5.34%) ADR were headache and fatigue. Severity assessment was done for presenting ADRs. Serious and </a:t>
            </a:r>
            <a:r>
              <a:rPr lang="en-US" sz="2800" dirty="0" err="1">
                <a:latin typeface="Times New Roman" panose="02020603050405020304" pitchFamily="18" charset="0"/>
                <a:cs typeface="Times New Roman" panose="02020603050405020304" pitchFamily="18" charset="0"/>
              </a:rPr>
              <a:t>nonserious</a:t>
            </a:r>
            <a:r>
              <a:rPr lang="en-US" sz="2800" dirty="0">
                <a:latin typeface="Times New Roman" panose="02020603050405020304" pitchFamily="18" charset="0"/>
                <a:cs typeface="Times New Roman" panose="02020603050405020304" pitchFamily="18" charset="0"/>
              </a:rPr>
              <a:t> adverse events occurring during the study were 10.3% and 89.6%, respectively. Among 34 serious adverse events, 24 of them were nausea and vomiting</a:t>
            </a:r>
          </a:p>
        </p:txBody>
      </p:sp>
    </p:spTree>
    <p:extLst>
      <p:ext uri="{BB962C8B-B14F-4D97-AF65-F5344CB8AC3E}">
        <p14:creationId xmlns:p14="http://schemas.microsoft.com/office/powerpoint/2010/main" val="3674018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12</a:t>
            </a:fld>
            <a:endParaRPr lang="en-IN"/>
          </a:p>
        </p:txBody>
      </p:sp>
      <p:pic>
        <p:nvPicPr>
          <p:cNvPr id="6" name="Picture 5"/>
          <p:cNvPicPr>
            <a:picLocks noChangeAspect="1"/>
          </p:cNvPicPr>
          <p:nvPr/>
        </p:nvPicPr>
        <p:blipFill>
          <a:blip r:embed="rId2"/>
          <a:stretch>
            <a:fillRect/>
          </a:stretch>
        </p:blipFill>
        <p:spPr>
          <a:xfrm>
            <a:off x="1029773" y="557748"/>
            <a:ext cx="10795543" cy="3241519"/>
          </a:xfrm>
          <a:prstGeom prst="rect">
            <a:avLst/>
          </a:prstGeom>
        </p:spPr>
      </p:pic>
      <p:sp>
        <p:nvSpPr>
          <p:cNvPr id="7" name="Rectangle 6"/>
          <p:cNvSpPr/>
          <p:nvPr/>
        </p:nvSpPr>
        <p:spPr>
          <a:xfrm>
            <a:off x="1029774" y="4062146"/>
            <a:ext cx="10795542" cy="1938992"/>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Bivariate logistic regression was used to analyze the association with various variables with occurrence of APOs. Values with P &lt; 0.2 were included in multivariate logistic regression model. It was found that total number of comorbidities (P = 0.037) and total number of drugs consumed during pregnancy (P = 0.02) were statistically significantly associated with the occurrence of APO among the study participants</a:t>
            </a:r>
          </a:p>
        </p:txBody>
      </p:sp>
    </p:spTree>
    <p:extLst>
      <p:ext uri="{BB962C8B-B14F-4D97-AF65-F5344CB8AC3E}">
        <p14:creationId xmlns:p14="http://schemas.microsoft.com/office/powerpoint/2010/main" val="3293928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3"/>
          <p:cNvSpPr/>
          <p:nvPr/>
        </p:nvSpPr>
        <p:spPr>
          <a:xfrm>
            <a:off x="971549" y="464635"/>
            <a:ext cx="10928529" cy="338554"/>
          </a:xfrm>
          <a:prstGeom prst="rect">
            <a:avLst/>
          </a:prstGeom>
        </p:spPr>
        <p:txBody>
          <a:bodyPr wrap="square">
            <a:spAutoFit/>
          </a:bodyPr>
          <a:lstStyle/>
          <a:p>
            <a:r>
              <a:rPr lang="en-US" sz="1600" b="1" dirty="0" smtClean="0">
                <a:latin typeface="Times New Roman" panose="02020603050405020304" pitchFamily="18" charset="0"/>
                <a:cs typeface="Times New Roman" panose="02020603050405020304" pitchFamily="18" charset="0"/>
              </a:rPr>
              <a:t>DISCUSSION</a:t>
            </a:r>
            <a:endParaRPr lang="en-US" sz="1600" b="1"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13</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71549" y="1160511"/>
            <a:ext cx="11018682" cy="4401205"/>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This study highlighted the pregnancy registry‑based analysis of drug usage at tertiary care center. Prevalence of APO at AIIMS, </a:t>
            </a:r>
            <a:r>
              <a:rPr lang="en-US" sz="2000" dirty="0" err="1">
                <a:latin typeface="Times New Roman" panose="02020603050405020304" pitchFamily="18" charset="0"/>
                <a:cs typeface="Times New Roman" panose="02020603050405020304" pitchFamily="18" charset="0"/>
              </a:rPr>
              <a:t>Rishikesh</a:t>
            </a:r>
            <a:r>
              <a:rPr lang="en-US" sz="2000" dirty="0">
                <a:latin typeface="Times New Roman" panose="02020603050405020304" pitchFamily="18" charset="0"/>
                <a:cs typeface="Times New Roman" panose="02020603050405020304" pitchFamily="18" charset="0"/>
              </a:rPr>
              <a:t> a tertiary care hospital in Northern India catering to the population of mainly two states of Uttar Pradesh and </a:t>
            </a:r>
            <a:r>
              <a:rPr lang="en-US" sz="2000" dirty="0" err="1">
                <a:latin typeface="Times New Roman" panose="02020603050405020304" pitchFamily="18" charset="0"/>
                <a:cs typeface="Times New Roman" panose="02020603050405020304" pitchFamily="18" charset="0"/>
              </a:rPr>
              <a:t>Uttarakhand</a:t>
            </a:r>
            <a:r>
              <a:rPr lang="en-US" sz="2000" dirty="0">
                <a:latin typeface="Times New Roman" panose="02020603050405020304" pitchFamily="18" charset="0"/>
                <a:cs typeface="Times New Roman" panose="02020603050405020304" pitchFamily="18" charset="0"/>
              </a:rPr>
              <a:t> was 8.1%. Incidence in our study was similar to the previously conducted studies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Our study showed IUGR in 1.64% participants, whereas national data showed incidence of 9.65</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Lesser incidence of IUGR cases in our study is probably due to limited sample size. The prevalence of APO in African countries is probably higher due to poor socioeconomic conditions, low antenatal check‑up’s and lack of basic medical facilities. Antenatal screening for anemia, pre‑</a:t>
            </a:r>
            <a:r>
              <a:rPr lang="en-US" sz="2000" dirty="0" err="1">
                <a:latin typeface="Times New Roman" panose="02020603050405020304" pitchFamily="18" charset="0"/>
                <a:cs typeface="Times New Roman" panose="02020603050405020304" pitchFamily="18" charset="0"/>
              </a:rPr>
              <a:t>eclampsia</a:t>
            </a:r>
            <a:r>
              <a:rPr lang="en-US" sz="2000" dirty="0">
                <a:latin typeface="Times New Roman" panose="02020603050405020304" pitchFamily="18" charset="0"/>
                <a:cs typeface="Times New Roman" panose="02020603050405020304" pitchFamily="18" charset="0"/>
              </a:rPr>
              <a:t>, GDM, previous pregnancy loss, and regular antenatal visits are contributing factors that may reduce occurrence of APO . IUD has been reported in 2% of pregnancies worldwide where most common causes include placental abnormalities followed by congenital </a:t>
            </a:r>
            <a:r>
              <a:rPr lang="en-US" sz="2000" dirty="0" err="1" smtClean="0">
                <a:latin typeface="Times New Roman" panose="02020603050405020304" pitchFamily="18" charset="0"/>
                <a:cs typeface="Times New Roman" panose="02020603050405020304" pitchFamily="18" charset="0"/>
              </a:rPr>
              <a:t>anomalies.Incidence</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of IUD was 2.3% in our study which was slightly higher than previous reports. This was probably due to associated comorbidities like SLE, </a:t>
            </a:r>
            <a:r>
              <a:rPr lang="en-US" sz="2000" dirty="0" err="1">
                <a:latin typeface="Times New Roman" panose="02020603050405020304" pitchFamily="18" charset="0"/>
                <a:cs typeface="Times New Roman" panose="02020603050405020304" pitchFamily="18" charset="0"/>
              </a:rPr>
              <a:t>retroplacental</a:t>
            </a:r>
            <a:r>
              <a:rPr lang="en-US" sz="2000" dirty="0">
                <a:latin typeface="Times New Roman" panose="02020603050405020304" pitchFamily="18" charset="0"/>
                <a:cs typeface="Times New Roman" panose="02020603050405020304" pitchFamily="18" charset="0"/>
              </a:rPr>
              <a:t> hemorrhage, PIH and fibroid uterus. Prevalence of congenital anomalies in our study was 1.31% which is lower to that of 3.0% global prevalence as estimated by </a:t>
            </a:r>
            <a:r>
              <a:rPr lang="en-US" sz="2000" dirty="0" smtClean="0">
                <a:latin typeface="Times New Roman" panose="02020603050405020304" pitchFamily="18" charset="0"/>
                <a:cs typeface="Times New Roman" panose="02020603050405020304" pitchFamily="18" charset="0"/>
              </a:rPr>
              <a:t>WHO.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2591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713973" y="861858"/>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971550" y="523304"/>
            <a:ext cx="8030782"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CONCLUSION</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14</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371129" y="1628466"/>
            <a:ext cx="10316045" cy="2677656"/>
          </a:xfrm>
          <a:prstGeom prst="rect">
            <a:avLst/>
          </a:prstGeom>
          <a:no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APO has been associated with significant morbidity and mortality. Pregnancy registries have been associated with detection of signals for further research in drug‑related adverse outcomes. Inappropriate usage of drugs has been shown to be associated with APOs. Our study warrants a need for further well‑designed studies on APOs on larger patient populations.</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4260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AF324B62-A799-D140-227A-EF164EE2E1C4}"/>
              </a:ext>
            </a:extLst>
          </p:cNvPr>
          <p:cNvSpPr txBox="1"/>
          <p:nvPr/>
        </p:nvSpPr>
        <p:spPr>
          <a:xfrm>
            <a:off x="971550" y="555812"/>
            <a:ext cx="3609415" cy="369332"/>
          </a:xfrm>
          <a:prstGeom prst="rect">
            <a:avLst/>
          </a:prstGeom>
          <a:noFill/>
        </p:spPr>
        <p:txBody>
          <a:bodyPr wrap="square" rtlCol="0">
            <a:spAutoFit/>
          </a:bodyPr>
          <a:lstStyle/>
          <a:p>
            <a:pPr algn="l"/>
            <a:r>
              <a:rPr lang="en-US" b="1" dirty="0" smtClean="0">
                <a:latin typeface="Times New Roman" panose="02020603050405020304" pitchFamily="18" charset="0"/>
                <a:cs typeface="Times New Roman" panose="02020603050405020304" pitchFamily="18" charset="0"/>
              </a:rPr>
              <a:t>REFERENCE</a:t>
            </a:r>
            <a:endParaRPr lang="en-US"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15</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300766" y="1238124"/>
            <a:ext cx="10386409" cy="4247317"/>
          </a:xfrm>
          <a:prstGeom prst="rect">
            <a:avLst/>
          </a:prstGeom>
          <a:noFill/>
        </p:spPr>
        <p:txBody>
          <a:bodyPr wrap="square" rtlCol="0">
            <a:spAutoFit/>
          </a:bodyPr>
          <a:lstStyle/>
          <a:p>
            <a:pPr marL="342900" indent="-342900" algn="just">
              <a:buFont typeface="+mj-lt"/>
              <a:buAutoNum type="arabicPeriod"/>
            </a:pP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Athukorala</a:t>
            </a:r>
            <a:r>
              <a:rPr lang="en-US" dirty="0">
                <a:latin typeface="Times New Roman" panose="02020603050405020304" pitchFamily="18" charset="0"/>
                <a:cs typeface="Times New Roman" panose="02020603050405020304" pitchFamily="18" charset="0"/>
              </a:rPr>
              <a:t> C, </a:t>
            </a:r>
            <a:r>
              <a:rPr lang="en-US" dirty="0" err="1">
                <a:latin typeface="Times New Roman" panose="02020603050405020304" pitchFamily="18" charset="0"/>
                <a:cs typeface="Times New Roman" panose="02020603050405020304" pitchFamily="18" charset="0"/>
              </a:rPr>
              <a:t>Rumbold</a:t>
            </a:r>
            <a:r>
              <a:rPr lang="en-US" dirty="0">
                <a:latin typeface="Times New Roman" panose="02020603050405020304" pitchFamily="18" charset="0"/>
                <a:cs typeface="Times New Roman" panose="02020603050405020304" pitchFamily="18" charset="0"/>
              </a:rPr>
              <a:t> AR, </a:t>
            </a:r>
            <a:r>
              <a:rPr lang="en-US" dirty="0" err="1">
                <a:latin typeface="Times New Roman" panose="02020603050405020304" pitchFamily="18" charset="0"/>
                <a:cs typeface="Times New Roman" panose="02020603050405020304" pitchFamily="18" charset="0"/>
              </a:rPr>
              <a:t>Willson</a:t>
            </a:r>
            <a:r>
              <a:rPr lang="en-US" dirty="0">
                <a:latin typeface="Times New Roman" panose="02020603050405020304" pitchFamily="18" charset="0"/>
                <a:cs typeface="Times New Roman" panose="02020603050405020304" pitchFamily="18" charset="0"/>
              </a:rPr>
              <a:t> KJ, </a:t>
            </a:r>
            <a:r>
              <a:rPr lang="en-US" dirty="0" err="1">
                <a:latin typeface="Times New Roman" panose="02020603050405020304" pitchFamily="18" charset="0"/>
                <a:cs typeface="Times New Roman" panose="02020603050405020304" pitchFamily="18" charset="0"/>
              </a:rPr>
              <a:t>Crowther</a:t>
            </a:r>
            <a:r>
              <a:rPr lang="en-US" dirty="0">
                <a:latin typeface="Times New Roman" panose="02020603050405020304" pitchFamily="18" charset="0"/>
                <a:cs typeface="Times New Roman" panose="02020603050405020304" pitchFamily="18" charset="0"/>
              </a:rPr>
              <a:t> CA. The risk of adverse pregnancy outcomes in women who are overweight or obese. BMC Pregnancy Childbirth 2010;10. </a:t>
            </a:r>
            <a:r>
              <a:rPr lang="en-US" dirty="0" err="1">
                <a:latin typeface="Times New Roman" panose="02020603050405020304" pitchFamily="18" charset="0"/>
                <a:cs typeface="Times New Roman" panose="02020603050405020304" pitchFamily="18" charset="0"/>
              </a:rPr>
              <a:t>doi</a:t>
            </a:r>
            <a:r>
              <a:rPr lang="en-US" dirty="0">
                <a:latin typeface="Times New Roman" panose="02020603050405020304" pitchFamily="18" charset="0"/>
                <a:cs typeface="Times New Roman" panose="02020603050405020304" pitchFamily="18" charset="0"/>
              </a:rPr>
              <a:t>: 10.1186/1471‑2393‑10‑56. </a:t>
            </a:r>
            <a:endParaRPr lang="en-US"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dirty="0" err="1" smtClean="0">
                <a:latin typeface="Times New Roman" panose="02020603050405020304" pitchFamily="18" charset="0"/>
                <a:cs typeface="Times New Roman" panose="02020603050405020304" pitchFamily="18" charset="0"/>
              </a:rPr>
              <a:t>Werler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MM, Mitchell AA, Hernandez‑Diaz S, </a:t>
            </a:r>
            <a:r>
              <a:rPr lang="en-US" dirty="0" err="1">
                <a:latin typeface="Times New Roman" panose="02020603050405020304" pitchFamily="18" charset="0"/>
                <a:cs typeface="Times New Roman" panose="02020603050405020304" pitchFamily="18" charset="0"/>
              </a:rPr>
              <a:t>Honein</a:t>
            </a:r>
            <a:r>
              <a:rPr lang="en-US" dirty="0">
                <a:latin typeface="Times New Roman" panose="02020603050405020304" pitchFamily="18" charset="0"/>
                <a:cs typeface="Times New Roman" panose="02020603050405020304" pitchFamily="18" charset="0"/>
              </a:rPr>
              <a:t> MA. Use of over‑the‑counter medications during pregnancy. Am J </a:t>
            </a:r>
            <a:r>
              <a:rPr lang="en-US" dirty="0" err="1">
                <a:latin typeface="Times New Roman" panose="02020603050405020304" pitchFamily="18" charset="0"/>
                <a:cs typeface="Times New Roman" panose="02020603050405020304" pitchFamily="18" charset="0"/>
              </a:rPr>
              <a:t>Obstet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Gynecol</a:t>
            </a:r>
            <a:r>
              <a:rPr lang="en-US" dirty="0">
                <a:latin typeface="Times New Roman" panose="02020603050405020304" pitchFamily="18" charset="0"/>
                <a:cs typeface="Times New Roman" panose="02020603050405020304" pitchFamily="18" charset="0"/>
              </a:rPr>
              <a:t> 2005;193:771‑7. </a:t>
            </a:r>
            <a:endParaRPr lang="en-US"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dirty="0" err="1" smtClean="0">
                <a:latin typeface="Times New Roman" panose="02020603050405020304" pitchFamily="18" charset="0"/>
                <a:cs typeface="Times New Roman" panose="02020603050405020304" pitchFamily="18" charset="0"/>
              </a:rPr>
              <a:t>Sammaritano</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LR, </a:t>
            </a:r>
            <a:r>
              <a:rPr lang="en-US" dirty="0" err="1">
                <a:latin typeface="Times New Roman" panose="02020603050405020304" pitchFamily="18" charset="0"/>
                <a:cs typeface="Times New Roman" panose="02020603050405020304" pitchFamily="18" charset="0"/>
              </a:rPr>
              <a:t>Bermas</a:t>
            </a:r>
            <a:r>
              <a:rPr lang="en-US" dirty="0">
                <a:latin typeface="Times New Roman" panose="02020603050405020304" pitchFamily="18" charset="0"/>
                <a:cs typeface="Times New Roman" panose="02020603050405020304" pitchFamily="18" charset="0"/>
              </a:rPr>
              <a:t> BL. Management of pregnancy and lactation. Best </a:t>
            </a:r>
            <a:r>
              <a:rPr lang="en-US" dirty="0" err="1">
                <a:latin typeface="Times New Roman" panose="02020603050405020304" pitchFamily="18" charset="0"/>
                <a:cs typeface="Times New Roman" panose="02020603050405020304" pitchFamily="18" charset="0"/>
              </a:rPr>
              <a:t>Pract</a:t>
            </a:r>
            <a:r>
              <a:rPr lang="en-US" dirty="0">
                <a:latin typeface="Times New Roman" panose="02020603050405020304" pitchFamily="18" charset="0"/>
                <a:cs typeface="Times New Roman" panose="02020603050405020304" pitchFamily="18" charset="0"/>
              </a:rPr>
              <a:t> Res </a:t>
            </a:r>
            <a:r>
              <a:rPr lang="en-US" dirty="0" err="1">
                <a:latin typeface="Times New Roman" panose="02020603050405020304" pitchFamily="18" charset="0"/>
                <a:cs typeface="Times New Roman" panose="02020603050405020304" pitchFamily="18" charset="0"/>
              </a:rPr>
              <a:t>Clin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Rheumatol</a:t>
            </a:r>
            <a:r>
              <a:rPr lang="en-US" dirty="0">
                <a:latin typeface="Times New Roman" panose="02020603050405020304" pitchFamily="18" charset="0"/>
                <a:cs typeface="Times New Roman" panose="02020603050405020304" pitchFamily="18" charset="0"/>
              </a:rPr>
              <a:t> 2018;32:750‑66. De </a:t>
            </a:r>
            <a:r>
              <a:rPr lang="en-US" dirty="0" err="1">
                <a:latin typeface="Times New Roman" panose="02020603050405020304" pitchFamily="18" charset="0"/>
                <a:cs typeface="Times New Roman" panose="02020603050405020304" pitchFamily="18" charset="0"/>
              </a:rPr>
              <a:t>Santis</a:t>
            </a:r>
            <a:r>
              <a:rPr lang="en-US" dirty="0">
                <a:latin typeface="Times New Roman" panose="02020603050405020304" pitchFamily="18" charset="0"/>
                <a:cs typeface="Times New Roman" panose="02020603050405020304" pitchFamily="18" charset="0"/>
              </a:rPr>
              <a:t> M, </a:t>
            </a:r>
            <a:r>
              <a:rPr lang="en-US" dirty="0" err="1">
                <a:latin typeface="Times New Roman" panose="02020603050405020304" pitchFamily="18" charset="0"/>
                <a:cs typeface="Times New Roman" panose="02020603050405020304" pitchFamily="18" charset="0"/>
              </a:rPr>
              <a:t>Straface</a:t>
            </a:r>
            <a:r>
              <a:rPr lang="en-US" dirty="0">
                <a:latin typeface="Times New Roman" panose="02020603050405020304" pitchFamily="18" charset="0"/>
                <a:cs typeface="Times New Roman" panose="02020603050405020304" pitchFamily="18" charset="0"/>
              </a:rPr>
              <a:t> G, Carducci B, </a:t>
            </a:r>
            <a:r>
              <a:rPr lang="en-US" dirty="0" err="1">
                <a:latin typeface="Times New Roman" panose="02020603050405020304" pitchFamily="18" charset="0"/>
                <a:cs typeface="Times New Roman" panose="02020603050405020304" pitchFamily="18" charset="0"/>
              </a:rPr>
              <a:t>Cavaliere</a:t>
            </a:r>
            <a:r>
              <a:rPr lang="en-US" dirty="0">
                <a:latin typeface="Times New Roman" panose="02020603050405020304" pitchFamily="18" charset="0"/>
                <a:cs typeface="Times New Roman" panose="02020603050405020304" pitchFamily="18" charset="0"/>
              </a:rPr>
              <a:t> AF, De </a:t>
            </a:r>
            <a:r>
              <a:rPr lang="en-US" dirty="0" err="1">
                <a:latin typeface="Times New Roman" panose="02020603050405020304" pitchFamily="18" charset="0"/>
                <a:cs typeface="Times New Roman" panose="02020603050405020304" pitchFamily="18" charset="0"/>
              </a:rPr>
              <a:t>Santis</a:t>
            </a:r>
            <a:r>
              <a:rPr lang="en-US" dirty="0">
                <a:latin typeface="Times New Roman" panose="02020603050405020304" pitchFamily="18" charset="0"/>
                <a:cs typeface="Times New Roman" panose="02020603050405020304" pitchFamily="18" charset="0"/>
              </a:rPr>
              <a:t> L, </a:t>
            </a:r>
            <a:r>
              <a:rPr lang="en-US" dirty="0" err="1">
                <a:latin typeface="Times New Roman" panose="02020603050405020304" pitchFamily="18" charset="0"/>
                <a:cs typeface="Times New Roman" panose="02020603050405020304" pitchFamily="18" charset="0"/>
              </a:rPr>
              <a:t>Lucchese</a:t>
            </a:r>
            <a:r>
              <a:rPr lang="en-US" dirty="0">
                <a:latin typeface="Times New Roman" panose="02020603050405020304" pitchFamily="18" charset="0"/>
                <a:cs typeface="Times New Roman" panose="02020603050405020304" pitchFamily="18" charset="0"/>
              </a:rPr>
              <a:t> A, et al. </a:t>
            </a:r>
            <a:endParaRPr lang="en-US"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dirty="0" smtClean="0">
                <a:latin typeface="Times New Roman" panose="02020603050405020304" pitchFamily="18" charset="0"/>
                <a:cs typeface="Times New Roman" panose="02020603050405020304" pitchFamily="18" charset="0"/>
              </a:rPr>
              <a:t>Risk </a:t>
            </a:r>
            <a:r>
              <a:rPr lang="en-US" dirty="0">
                <a:latin typeface="Times New Roman" panose="02020603050405020304" pitchFamily="18" charset="0"/>
                <a:cs typeface="Times New Roman" panose="02020603050405020304" pitchFamily="18" charset="0"/>
              </a:rPr>
              <a:t>of drug‑induced congenital defects. </a:t>
            </a:r>
            <a:r>
              <a:rPr lang="en-US" dirty="0" err="1">
                <a:latin typeface="Times New Roman" panose="02020603050405020304" pitchFamily="18" charset="0"/>
                <a:cs typeface="Times New Roman" panose="02020603050405020304" pitchFamily="18" charset="0"/>
              </a:rPr>
              <a:t>Eur</a:t>
            </a:r>
            <a:r>
              <a:rPr lang="en-US" dirty="0">
                <a:latin typeface="Times New Roman" panose="02020603050405020304" pitchFamily="18" charset="0"/>
                <a:cs typeface="Times New Roman" panose="02020603050405020304" pitchFamily="18" charset="0"/>
              </a:rPr>
              <a:t> J </a:t>
            </a:r>
            <a:r>
              <a:rPr lang="en-US" dirty="0" err="1">
                <a:latin typeface="Times New Roman" panose="02020603050405020304" pitchFamily="18" charset="0"/>
                <a:cs typeface="Times New Roman" panose="02020603050405020304" pitchFamily="18" charset="0"/>
              </a:rPr>
              <a:t>Obstet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Gynecol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Reprod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Biol</a:t>
            </a:r>
            <a:r>
              <a:rPr lang="en-US" dirty="0">
                <a:latin typeface="Times New Roman" panose="02020603050405020304" pitchFamily="18" charset="0"/>
                <a:cs typeface="Times New Roman" panose="02020603050405020304" pitchFamily="18" charset="0"/>
              </a:rPr>
              <a:t> 2004;117:10‑19. </a:t>
            </a:r>
            <a:r>
              <a:rPr lang="en-US" dirty="0" err="1">
                <a:latin typeface="Times New Roman" panose="02020603050405020304" pitchFamily="18" charset="0"/>
                <a:cs typeface="Times New Roman" panose="02020603050405020304" pitchFamily="18" charset="0"/>
              </a:rPr>
              <a:t>Vallance</a:t>
            </a:r>
            <a:r>
              <a:rPr lang="en-US" dirty="0">
                <a:latin typeface="Times New Roman" panose="02020603050405020304" pitchFamily="18" charset="0"/>
                <a:cs typeface="Times New Roman" panose="02020603050405020304" pitchFamily="18" charset="0"/>
              </a:rPr>
              <a:t> P. Drugs and the fetus. BMJ (Clinical Research ed.) 1996;312:1053‑4. </a:t>
            </a:r>
            <a:endParaRPr lang="en-US"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dirty="0" err="1" smtClean="0">
                <a:latin typeface="Times New Roman" panose="02020603050405020304" pitchFamily="18" charset="0"/>
                <a:cs typeface="Times New Roman" panose="02020603050405020304" pitchFamily="18" charset="0"/>
              </a:rPr>
              <a:t>Tsegaye</a:t>
            </a:r>
            <a:r>
              <a:rPr lang="en-US" dirty="0">
                <a:latin typeface="Times New Roman" panose="02020603050405020304" pitchFamily="18" charset="0"/>
                <a:cs typeface="Times New Roman" panose="02020603050405020304" pitchFamily="18" charset="0"/>
              </a:rPr>
              <a:t>, B., </a:t>
            </a:r>
            <a:r>
              <a:rPr lang="en-US" dirty="0" err="1">
                <a:latin typeface="Times New Roman" panose="02020603050405020304" pitchFamily="18" charset="0"/>
                <a:cs typeface="Times New Roman" panose="02020603050405020304" pitchFamily="18" charset="0"/>
              </a:rPr>
              <a:t>Kassa</a:t>
            </a:r>
            <a:r>
              <a:rPr lang="en-US" dirty="0">
                <a:latin typeface="Times New Roman" panose="02020603050405020304" pitchFamily="18" charset="0"/>
                <a:cs typeface="Times New Roman" panose="02020603050405020304" pitchFamily="18" charset="0"/>
              </a:rPr>
              <a:t>, A. Prevalence of adverse birth outcome and associated factors among women who delivered in </a:t>
            </a:r>
            <a:r>
              <a:rPr lang="en-US" dirty="0" err="1">
                <a:latin typeface="Times New Roman" panose="02020603050405020304" pitchFamily="18" charset="0"/>
                <a:cs typeface="Times New Roman" panose="02020603050405020304" pitchFamily="18" charset="0"/>
              </a:rPr>
              <a:t>Hawassa</a:t>
            </a:r>
            <a:r>
              <a:rPr lang="en-US" dirty="0">
                <a:latin typeface="Times New Roman" panose="02020603050405020304" pitchFamily="18" charset="0"/>
                <a:cs typeface="Times New Roman" panose="02020603050405020304" pitchFamily="18" charset="0"/>
              </a:rPr>
              <a:t> town governmental health institutions, south Ethiopia, in 2017. </a:t>
            </a:r>
            <a:endParaRPr lang="en-US"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dirty="0" err="1" smtClean="0">
                <a:latin typeface="Times New Roman" panose="02020603050405020304" pitchFamily="18" charset="0"/>
                <a:cs typeface="Times New Roman" panose="02020603050405020304" pitchFamily="18" charset="0"/>
              </a:rPr>
              <a:t>Reprod</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Health 2018;15:193. </a:t>
            </a:r>
            <a:r>
              <a:rPr lang="en-US" dirty="0" err="1">
                <a:latin typeface="Times New Roman" panose="02020603050405020304" pitchFamily="18" charset="0"/>
                <a:cs typeface="Times New Roman" panose="02020603050405020304" pitchFamily="18" charset="0"/>
              </a:rPr>
              <a:t>Chaibva</a:t>
            </a:r>
            <a:r>
              <a:rPr lang="en-US" dirty="0">
                <a:latin typeface="Times New Roman" panose="02020603050405020304" pitchFamily="18" charset="0"/>
                <a:cs typeface="Times New Roman" panose="02020603050405020304" pitchFamily="18" charset="0"/>
              </a:rPr>
              <a:t> BV, </a:t>
            </a:r>
            <a:r>
              <a:rPr lang="en-US" dirty="0" err="1">
                <a:latin typeface="Times New Roman" panose="02020603050405020304" pitchFamily="18" charset="0"/>
                <a:cs typeface="Times New Roman" panose="02020603050405020304" pitchFamily="18" charset="0"/>
              </a:rPr>
              <a:t>Olorunju</a:t>
            </a:r>
            <a:r>
              <a:rPr lang="en-US" dirty="0">
                <a:latin typeface="Times New Roman" panose="02020603050405020304" pitchFamily="18" charset="0"/>
                <a:cs typeface="Times New Roman" panose="02020603050405020304" pitchFamily="18" charset="0"/>
              </a:rPr>
              <a:t> S, </a:t>
            </a:r>
            <a:r>
              <a:rPr lang="en-US" dirty="0" err="1">
                <a:latin typeface="Times New Roman" panose="02020603050405020304" pitchFamily="18" charset="0"/>
                <a:cs typeface="Times New Roman" panose="02020603050405020304" pitchFamily="18" charset="0"/>
              </a:rPr>
              <a:t>Nyadundu</a:t>
            </a:r>
            <a:r>
              <a:rPr lang="en-US" dirty="0">
                <a:latin typeface="Times New Roman" panose="02020603050405020304" pitchFamily="18" charset="0"/>
                <a:cs typeface="Times New Roman" panose="02020603050405020304" pitchFamily="18" charset="0"/>
              </a:rPr>
              <a:t> S, </a:t>
            </a:r>
            <a:r>
              <a:rPr lang="en-US" dirty="0" err="1">
                <a:latin typeface="Times New Roman" panose="02020603050405020304" pitchFamily="18" charset="0"/>
                <a:cs typeface="Times New Roman" panose="02020603050405020304" pitchFamily="18" charset="0"/>
              </a:rPr>
              <a:t>Beke</a:t>
            </a:r>
            <a:r>
              <a:rPr lang="en-US" dirty="0">
                <a:latin typeface="Times New Roman" panose="02020603050405020304" pitchFamily="18" charset="0"/>
                <a:cs typeface="Times New Roman" panose="02020603050405020304" pitchFamily="18" charset="0"/>
              </a:rPr>
              <a:t> A. </a:t>
            </a:r>
            <a:endParaRPr lang="en-US"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dirty="0" smtClean="0">
                <a:latin typeface="Times New Roman" panose="02020603050405020304" pitchFamily="18" charset="0"/>
                <a:cs typeface="Times New Roman" panose="02020603050405020304" pitchFamily="18" charset="0"/>
              </a:rPr>
              <a:t>Adverse </a:t>
            </a:r>
            <a:r>
              <a:rPr lang="en-US" dirty="0">
                <a:latin typeface="Times New Roman" panose="02020603050405020304" pitchFamily="18" charset="0"/>
                <a:cs typeface="Times New Roman" panose="02020603050405020304" pitchFamily="18" charset="0"/>
              </a:rPr>
              <a:t>pregnancy outcomes, ‘stillbirths and early neonatal deaths’ in </a:t>
            </a:r>
            <a:r>
              <a:rPr lang="en-US" dirty="0" err="1">
                <a:latin typeface="Times New Roman" panose="02020603050405020304" pitchFamily="18" charset="0"/>
                <a:cs typeface="Times New Roman" panose="02020603050405020304" pitchFamily="18" charset="0"/>
              </a:rPr>
              <a:t>Mutare</a:t>
            </a:r>
            <a:r>
              <a:rPr lang="en-US" dirty="0">
                <a:latin typeface="Times New Roman" panose="02020603050405020304" pitchFamily="18" charset="0"/>
                <a:cs typeface="Times New Roman" panose="02020603050405020304" pitchFamily="18" charset="0"/>
              </a:rPr>
              <a:t> district, Zimbabwe (2014): A descriptive study. </a:t>
            </a:r>
            <a:r>
              <a:rPr lang="en-US" dirty="0" smtClean="0">
                <a:latin typeface="Times New Roman" panose="02020603050405020304" pitchFamily="18" charset="0"/>
                <a:cs typeface="Times New Roman" panose="02020603050405020304" pitchFamily="18" charset="0"/>
              </a:rPr>
              <a:t>BMC </a:t>
            </a:r>
            <a:r>
              <a:rPr lang="en-US" dirty="0">
                <a:latin typeface="Times New Roman" panose="02020603050405020304" pitchFamily="18" charset="0"/>
                <a:cs typeface="Times New Roman" panose="02020603050405020304" pitchFamily="18" charset="0"/>
              </a:rPr>
              <a:t>Pregnancy Childbirth 2019;19:86. </a:t>
            </a:r>
            <a:endParaRPr lang="en-US"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n-US" dirty="0" err="1" smtClean="0">
                <a:latin typeface="Times New Roman" panose="02020603050405020304" pitchFamily="18" charset="0"/>
                <a:cs typeface="Times New Roman" panose="02020603050405020304" pitchFamily="18" charset="0"/>
              </a:rPr>
              <a:t>Andemel</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N, </a:t>
            </a:r>
            <a:r>
              <a:rPr lang="en-US" dirty="0" err="1">
                <a:latin typeface="Times New Roman" panose="02020603050405020304" pitchFamily="18" charset="0"/>
                <a:cs typeface="Times New Roman" panose="02020603050405020304" pitchFamily="18" charset="0"/>
              </a:rPr>
              <a:t>Gaoussou</a:t>
            </a:r>
            <a:r>
              <a:rPr lang="en-US" dirty="0">
                <a:latin typeface="Times New Roman" panose="02020603050405020304" pitchFamily="18" charset="0"/>
                <a:cs typeface="Times New Roman" panose="02020603050405020304" pitchFamily="18" charset="0"/>
              </a:rPr>
              <a:t> S, Barry A, </a:t>
            </a:r>
            <a:r>
              <a:rPr lang="en-US" dirty="0" err="1">
                <a:latin typeface="Times New Roman" panose="02020603050405020304" pitchFamily="18" charset="0"/>
                <a:cs typeface="Times New Roman" panose="02020603050405020304" pitchFamily="18" charset="0"/>
              </a:rPr>
              <a:t>Issiaka</a:t>
            </a:r>
            <a:r>
              <a:rPr lang="en-US" dirty="0">
                <a:latin typeface="Times New Roman" panose="02020603050405020304" pitchFamily="18" charset="0"/>
                <a:cs typeface="Times New Roman" panose="02020603050405020304" pitchFamily="18" charset="0"/>
              </a:rPr>
              <a:t> D, </a:t>
            </a:r>
            <a:r>
              <a:rPr lang="en-US" dirty="0" err="1">
                <a:latin typeface="Times New Roman" panose="02020603050405020304" pitchFamily="18" charset="0"/>
                <a:cs typeface="Times New Roman" panose="02020603050405020304" pitchFamily="18" charset="0"/>
              </a:rPr>
              <a:t>Mahamar</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Traore</a:t>
            </a:r>
            <a:r>
              <a:rPr lang="en-US" dirty="0">
                <a:latin typeface="Times New Roman" panose="02020603050405020304" pitchFamily="18" charset="0"/>
                <a:cs typeface="Times New Roman" panose="02020603050405020304" pitchFamily="18" charset="0"/>
              </a:rPr>
              <a:t> M, et al. Adverse pregnancy outcomes among women presenting at antenatal clinics in </a:t>
            </a:r>
            <a:r>
              <a:rPr lang="en-US" dirty="0" err="1">
                <a:latin typeface="Times New Roman" panose="02020603050405020304" pitchFamily="18" charset="0"/>
                <a:cs typeface="Times New Roman" panose="02020603050405020304" pitchFamily="18" charset="0"/>
              </a:rPr>
              <a:t>Ouélessébougou</a:t>
            </a:r>
            <a:r>
              <a:rPr lang="en-US" dirty="0">
                <a:latin typeface="Times New Roman" panose="02020603050405020304" pitchFamily="18" charset="0"/>
                <a:cs typeface="Times New Roman" panose="02020603050405020304" pitchFamily="18" charset="0"/>
              </a:rPr>
              <a:t>, Mali. </a:t>
            </a:r>
            <a:r>
              <a:rPr lang="en-US" dirty="0" err="1">
                <a:latin typeface="Times New Roman" panose="02020603050405020304" pitchFamily="18" charset="0"/>
                <a:cs typeface="Times New Roman" panose="02020603050405020304" pitchFamily="18" charset="0"/>
              </a:rPr>
              <a:t>Reprod</a:t>
            </a:r>
            <a:r>
              <a:rPr lang="en-US" dirty="0">
                <a:latin typeface="Times New Roman" panose="02020603050405020304" pitchFamily="18" charset="0"/>
                <a:cs typeface="Times New Roman" panose="02020603050405020304" pitchFamily="18" charset="0"/>
              </a:rPr>
              <a:t> Health 2020;17:39</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177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16</a:t>
            </a:fld>
            <a:endParaRPr lang="en-IN"/>
          </a:p>
        </p:txBody>
      </p:sp>
      <p:sp>
        <p:nvSpPr>
          <p:cNvPr id="7" name="TextBox 6"/>
          <p:cNvSpPr txBox="1"/>
          <p:nvPr/>
        </p:nvSpPr>
        <p:spPr>
          <a:xfrm>
            <a:off x="3339921" y="2743201"/>
            <a:ext cx="5512158" cy="1107996"/>
          </a:xfrm>
          <a:prstGeom prst="rect">
            <a:avLst/>
          </a:prstGeom>
          <a:noFill/>
        </p:spPr>
        <p:txBody>
          <a:bodyPr wrap="square" rtlCol="0">
            <a:spAutoFit/>
          </a:bodyPr>
          <a:lstStyle/>
          <a:p>
            <a:pPr algn="l"/>
            <a:r>
              <a:rPr lang="en-US" sz="6600" b="1" dirty="0" smtClean="0">
                <a:latin typeface="Times New Roman" panose="02020603050405020304" pitchFamily="18" charset="0"/>
                <a:cs typeface="Times New Roman" panose="02020603050405020304" pitchFamily="18" charset="0"/>
              </a:rPr>
              <a:t>THANK YOU </a:t>
            </a:r>
            <a:endParaRPr lang="en-US" sz="6600" b="1" dirty="0">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462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455251"/>
            <a:ext cx="1645194"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ABSTRACT </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83587" y="1065501"/>
            <a:ext cx="11056000" cy="5262979"/>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Context and Aim: </a:t>
            </a:r>
            <a:r>
              <a:rPr lang="en-US" sz="1600" dirty="0">
                <a:latin typeface="Times New Roman" panose="02020603050405020304" pitchFamily="18" charset="0"/>
                <a:cs typeface="Times New Roman" panose="02020603050405020304" pitchFamily="18" charset="0"/>
              </a:rPr>
              <a:t>Safety of drug usage during pregnancy is of utmost importance. Unrestricted usage of drugs may lead to undesirable and unpredictable pregnancy outcomes. This study was designed to detect drug‑related adverse pregnancy outcomes, perform prescription audit and develop a pregnancy drug registry. </a:t>
            </a:r>
            <a:endParaRPr lang="en-US" sz="1600" dirty="0" smtClean="0">
              <a:latin typeface="Times New Roman" panose="02020603050405020304" pitchFamily="18" charset="0"/>
              <a:cs typeface="Times New Roman" panose="02020603050405020304" pitchFamily="18" charset="0"/>
            </a:endParaRPr>
          </a:p>
          <a:p>
            <a:pPr algn="just"/>
            <a:r>
              <a:rPr lang="en-US" sz="1600" b="1" dirty="0" smtClean="0">
                <a:latin typeface="Times New Roman" panose="02020603050405020304" pitchFamily="18" charset="0"/>
                <a:cs typeface="Times New Roman" panose="02020603050405020304" pitchFamily="18" charset="0"/>
              </a:rPr>
              <a:t>Methods </a:t>
            </a:r>
            <a:r>
              <a:rPr lang="en-US" sz="1600" b="1" dirty="0">
                <a:latin typeface="Times New Roman" panose="02020603050405020304" pitchFamily="18" charset="0"/>
                <a:cs typeface="Times New Roman" panose="02020603050405020304" pitchFamily="18" charset="0"/>
              </a:rPr>
              <a:t>and Materials: </a:t>
            </a:r>
            <a:r>
              <a:rPr lang="en-US" sz="1600" dirty="0">
                <a:latin typeface="Times New Roman" panose="02020603050405020304" pitchFamily="18" charset="0"/>
                <a:cs typeface="Times New Roman" panose="02020603050405020304" pitchFamily="18" charset="0"/>
              </a:rPr>
              <a:t>A prospective observational study was conducted at a tertiary care hospital in northern India. Pregnant females attending antenatal clinic, irrespective of their duration of pregnancy were included in the study over a period of 1 year. The participants were followed up monthly during their pregnancy till the pregnancy outcome. Adverse pregnancy outcomes were evaluated and causality assessment was done using the WHO‑UMC scale. Statistical Analysis: Descriptive and inferential statistical tools were used for appropriate variables. Regression model was used to establish relationship between factors proposed to be responsible for adverse pregnancy outcomes. Presence of adverse pregnancy outcome was used as an independent variable. Microsoft Excel and Strata (version 12) were used for statistical analysis. </a:t>
            </a:r>
            <a:endParaRPr lang="en-US" sz="1600" dirty="0" smtClean="0">
              <a:latin typeface="Times New Roman" panose="02020603050405020304" pitchFamily="18" charset="0"/>
              <a:cs typeface="Times New Roman" panose="02020603050405020304" pitchFamily="18" charset="0"/>
            </a:endParaRPr>
          </a:p>
          <a:p>
            <a:pPr algn="just"/>
            <a:r>
              <a:rPr lang="en-US" sz="1600" b="1" dirty="0" smtClean="0">
                <a:latin typeface="Times New Roman" panose="02020603050405020304" pitchFamily="18" charset="0"/>
                <a:cs typeface="Times New Roman" panose="02020603050405020304" pitchFamily="18" charset="0"/>
              </a:rPr>
              <a:t>Results</a:t>
            </a:r>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 total 326 pregnant women were screened out of which 305 were included in the final analysis. Mean age of participants was 27.82 (±4.51) years. Pre‑existing comorbidities were present in 4.26% of participants. Average number of drugs per participant was 6.32 (±1.94). Most drugs prescribed to participants were from FDA category B (49.23%) and category A (33.60%). Mean ADR reported per patient was 1.16 (±1.18) with involvement of musculoskeletal (56.42%) and gastrointestinal (7.16%) being most frequent. Adverse pregnancy outcomes were reported in 25 participants among which IUGR (24%) followed by IUD (20%) and ectopic pregnancy (16%) were most frequently observed. Multivariate logistic regression showed number of comorbidities (P = 0.037) and number of drugs consumed during pregnancy (P = 0.02) to be statistically significantly associated with occurrence of adverse pregnancy outcome. </a:t>
            </a:r>
            <a:endParaRPr lang="en-US" sz="1600" dirty="0" smtClean="0">
              <a:latin typeface="Times New Roman" panose="02020603050405020304" pitchFamily="18" charset="0"/>
              <a:cs typeface="Times New Roman" panose="02020603050405020304" pitchFamily="18" charset="0"/>
            </a:endParaRPr>
          </a:p>
          <a:p>
            <a:pPr algn="just"/>
            <a:r>
              <a:rPr lang="en-US" sz="1600" b="1" dirty="0" smtClean="0">
                <a:latin typeface="Times New Roman" panose="02020603050405020304" pitchFamily="18" charset="0"/>
                <a:cs typeface="Times New Roman" panose="02020603050405020304" pitchFamily="18" charset="0"/>
              </a:rPr>
              <a:t>Conclusions</a:t>
            </a:r>
            <a:r>
              <a:rPr lang="en-US" sz="1600" b="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Pregnancy registries have been instrumental in detection of signals for further research in drug‑related adverse outcomes. Inappropriate usage of drugs has been shown to be associated with adverse pregnancy outcomes. Our study warrants need for further well‑designed studies on adverse pregnancy outcomes in larger patient populations</a:t>
            </a:r>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171575" y="625791"/>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7" name="Rectangle 6"/>
          <p:cNvSpPr/>
          <p:nvPr/>
        </p:nvSpPr>
        <p:spPr>
          <a:xfrm>
            <a:off x="1068544" y="550357"/>
            <a:ext cx="9740721"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INTRODUCTION</a:t>
            </a:r>
            <a:r>
              <a:rPr lang="en-US" sz="1600" dirty="0">
                <a:latin typeface="Times New Roman" panose="02020603050405020304" pitchFamily="18" charset="0"/>
                <a:cs typeface="Times New Roman" panose="02020603050405020304" pitchFamily="18" charset="0"/>
              </a:rPr>
              <a:t> </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71550" y="961132"/>
            <a:ext cx="11083075" cy="5632311"/>
          </a:xfrm>
          <a:prstGeom prst="rect">
            <a:avLst/>
          </a:prstGeom>
          <a:noFill/>
        </p:spPr>
        <p:txBody>
          <a:bodyPr wrap="square" rtlCol="0">
            <a:spAutoFit/>
          </a:bodyPr>
          <a:lstStyle/>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Pregnancy is a highly variable physiological state where medication use can have a significant impact on the outcome</a:t>
            </a:r>
            <a:r>
              <a:rPr lang="en-US" sz="2400" dirty="0" smtClean="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r>
              <a:rPr lang="en-US" sz="2400" dirty="0" smtClean="0">
                <a:latin typeface="Times New Roman" panose="02020603050405020304" pitchFamily="18" charset="0"/>
                <a:cs typeface="Times New Roman" panose="02020603050405020304" pitchFamily="18" charset="0"/>
              </a:rPr>
              <a:t>Safety </a:t>
            </a:r>
            <a:r>
              <a:rPr lang="en-US" sz="2400" dirty="0">
                <a:latin typeface="Times New Roman" panose="02020603050405020304" pitchFamily="18" charset="0"/>
                <a:cs typeface="Times New Roman" panose="02020603050405020304" pitchFamily="18" charset="0"/>
              </a:rPr>
              <a:t>of the drug usage is a key consideration in every pregnancy. Use of over‑the‑counter medications during pregnancy may be even higher as many women take dietary or herbal supplement other than multivitamins or folic </a:t>
            </a:r>
            <a:r>
              <a:rPr lang="en-US" sz="2400" dirty="0" smtClean="0">
                <a:latin typeface="Times New Roman" panose="02020603050405020304" pitchFamily="18" charset="0"/>
                <a:cs typeface="Times New Roman" panose="02020603050405020304" pitchFamily="18" charset="0"/>
              </a:rPr>
              <a:t>acid.</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Identification and safety profile of use of medications in pregnancy is still </a:t>
            </a:r>
            <a:r>
              <a:rPr lang="en-US" sz="2400" dirty="0" smtClean="0">
                <a:latin typeface="Times New Roman" panose="02020603050405020304" pitchFamily="18" charset="0"/>
                <a:cs typeface="Times New Roman" panose="02020603050405020304" pitchFamily="18" charset="0"/>
              </a:rPr>
              <a:t>incomplete.</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Pregnancy outcomes may vary from adverse maternal outcomes, a normal live birth, low birth weight, prematurity, stillbirth, intrauterine fetal death, early or late neonatal death and wide spectrum of congenital </a:t>
            </a:r>
            <a:r>
              <a:rPr lang="en-US" sz="2400" dirty="0" smtClean="0">
                <a:latin typeface="Times New Roman" panose="02020603050405020304" pitchFamily="18" charset="0"/>
                <a:cs typeface="Times New Roman" panose="02020603050405020304" pitchFamily="18" charset="0"/>
              </a:rPr>
              <a:t>anomalies.</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The objective of the study was to observe the possible association between medication intake during antenatal phase and adverse pregnancy outcomes (APOs) from the first trimester to delivery or till termination of pregnancy. There is limited data on drug-induced APOs from the region. This study is the first of its kind to provide comprehensive analysis of drug‑related APOs in a tertiary care hospital in Himalayan foothills.</a:t>
            </a:r>
          </a:p>
        </p:txBody>
      </p:sp>
    </p:spTree>
    <p:extLst>
      <p:ext uri="{BB962C8B-B14F-4D97-AF65-F5344CB8AC3E}">
        <p14:creationId xmlns:p14="http://schemas.microsoft.com/office/powerpoint/2010/main" val="229564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171575" y="903387"/>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lnSpc>
                <a:spcPct val="150000"/>
              </a:lnSpc>
              <a:buFont typeface="Courier New" panose="02070309020205020404" pitchFamily="49" charset="0"/>
              <a:buChar char="o"/>
            </a:pPr>
            <a:endParaRPr lang="en-IN"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76879615-7990-821D-EEC0-5B890DEDE4A6}"/>
              </a:ext>
            </a:extLst>
          </p:cNvPr>
          <p:cNvSpPr txBox="1"/>
          <p:nvPr/>
        </p:nvSpPr>
        <p:spPr>
          <a:xfrm>
            <a:off x="1171575" y="753035"/>
            <a:ext cx="6520143" cy="369332"/>
          </a:xfrm>
          <a:prstGeom prst="rect">
            <a:avLst/>
          </a:prstGeom>
          <a:noFill/>
        </p:spPr>
        <p:txBody>
          <a:bodyPr wrap="square" rtlCol="0">
            <a:spAutoFit/>
          </a:bodyPr>
          <a:lstStyle/>
          <a:p>
            <a:pPr algn="l"/>
            <a:r>
              <a:rPr lang="en-US" b="1" dirty="0">
                <a:latin typeface="Times New Roman" panose="02020603050405020304" pitchFamily="18" charset="0"/>
                <a:cs typeface="Times New Roman" panose="02020603050405020304" pitchFamily="18" charset="0"/>
              </a:rPr>
              <a:t>OBJECTIVE OF STUDY </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171575" y="1682617"/>
            <a:ext cx="10515600" cy="1384995"/>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T</a:t>
            </a:r>
            <a:r>
              <a:rPr lang="en-US" sz="2800" dirty="0" smtClean="0">
                <a:latin typeface="Times New Roman" panose="02020603050405020304" pitchFamily="18" charset="0"/>
                <a:cs typeface="Times New Roman" panose="02020603050405020304" pitchFamily="18" charset="0"/>
              </a:rPr>
              <a:t>o </a:t>
            </a:r>
            <a:r>
              <a:rPr lang="en-US" sz="2800" dirty="0">
                <a:latin typeface="Times New Roman" panose="02020603050405020304" pitchFamily="18" charset="0"/>
                <a:cs typeface="Times New Roman" panose="02020603050405020304" pitchFamily="18" charset="0"/>
              </a:rPr>
              <a:t>observe the possible association between medication intake during antenatal phase and adverse pregnancy outcomes (APOs) from the first trimester to delivery or till termination of </a:t>
            </a:r>
            <a:r>
              <a:rPr lang="en-US" sz="2800" dirty="0" smtClean="0">
                <a:latin typeface="Times New Roman" panose="02020603050405020304" pitchFamily="18" charset="0"/>
                <a:cs typeface="Times New Roman" panose="02020603050405020304" pitchFamily="18" charset="0"/>
              </a:rPr>
              <a:t>pregnancy.</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753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5</a:t>
            </a:fld>
            <a:endParaRPr lang="en-IN"/>
          </a:p>
        </p:txBody>
      </p:sp>
      <p:sp>
        <p:nvSpPr>
          <p:cNvPr id="6" name="Rectangle 5"/>
          <p:cNvSpPr/>
          <p:nvPr/>
        </p:nvSpPr>
        <p:spPr>
          <a:xfrm>
            <a:off x="1473484" y="1145078"/>
            <a:ext cx="5091202" cy="369332"/>
          </a:xfrm>
          <a:prstGeom prst="rect">
            <a:avLst/>
          </a:prstGeom>
        </p:spPr>
        <p:txBody>
          <a:bodyPr wrap="none">
            <a:spAutoFit/>
          </a:bodyPr>
          <a:lstStyle/>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Study </a:t>
            </a:r>
            <a:r>
              <a:rPr lang="en-US" dirty="0" smtClean="0">
                <a:latin typeface="Times New Roman" panose="02020603050405020304" pitchFamily="18" charset="0"/>
                <a:cs typeface="Times New Roman" panose="02020603050405020304" pitchFamily="18" charset="0"/>
              </a:rPr>
              <a:t>design  - </a:t>
            </a:r>
            <a:r>
              <a:rPr lang="en-US" dirty="0">
                <a:latin typeface="Times New Roman" panose="02020603050405020304" pitchFamily="18" charset="0"/>
                <a:cs typeface="Times New Roman" panose="02020603050405020304" pitchFamily="18" charset="0"/>
              </a:rPr>
              <a:t>A Prospective observational study</a:t>
            </a:r>
          </a:p>
        </p:txBody>
      </p:sp>
      <p:sp>
        <p:nvSpPr>
          <p:cNvPr id="7" name="Rectangle 6"/>
          <p:cNvSpPr/>
          <p:nvPr/>
        </p:nvSpPr>
        <p:spPr>
          <a:xfrm>
            <a:off x="1473484" y="2058336"/>
            <a:ext cx="3415294" cy="369332"/>
          </a:xfrm>
          <a:prstGeom prst="rect">
            <a:avLst/>
          </a:prstGeom>
        </p:spPr>
        <p:txBody>
          <a:bodyPr wrap="none">
            <a:spAutoFit/>
          </a:bodyPr>
          <a:lstStyle/>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Study </a:t>
            </a:r>
            <a:r>
              <a:rPr lang="en-US" dirty="0" smtClean="0">
                <a:latin typeface="Times New Roman" panose="02020603050405020304" pitchFamily="18" charset="0"/>
                <a:cs typeface="Times New Roman" panose="02020603050405020304" pitchFamily="18" charset="0"/>
              </a:rPr>
              <a:t>population - </a:t>
            </a:r>
            <a:r>
              <a:rPr lang="en-US" dirty="0">
                <a:latin typeface="Times New Roman" panose="02020603050405020304" pitchFamily="18" charset="0"/>
                <a:cs typeface="Times New Roman" panose="02020603050405020304" pitchFamily="18" charset="0"/>
              </a:rPr>
              <a:t>326 patients</a:t>
            </a:r>
          </a:p>
        </p:txBody>
      </p:sp>
      <p:sp>
        <p:nvSpPr>
          <p:cNvPr id="8" name="Rectangle 7"/>
          <p:cNvSpPr/>
          <p:nvPr/>
        </p:nvSpPr>
        <p:spPr>
          <a:xfrm>
            <a:off x="1486308" y="2789210"/>
            <a:ext cx="4724050" cy="369332"/>
          </a:xfrm>
          <a:prstGeom prst="rect">
            <a:avLst/>
          </a:prstGeom>
        </p:spPr>
        <p:txBody>
          <a:bodyPr wrap="none">
            <a:spAutoFit/>
          </a:bodyPr>
          <a:lstStyle/>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Study </a:t>
            </a:r>
            <a:r>
              <a:rPr lang="en-US" dirty="0" smtClean="0">
                <a:latin typeface="Times New Roman" panose="02020603050405020304" pitchFamily="18" charset="0"/>
                <a:cs typeface="Times New Roman" panose="02020603050405020304" pitchFamily="18" charset="0"/>
              </a:rPr>
              <a:t>period - </a:t>
            </a:r>
            <a:r>
              <a:rPr lang="en-US" dirty="0">
                <a:latin typeface="Times New Roman" panose="02020603050405020304" pitchFamily="18" charset="0"/>
                <a:cs typeface="Times New Roman" panose="02020603050405020304" pitchFamily="18" charset="0"/>
              </a:rPr>
              <a:t>October 2019 to October 2020</a:t>
            </a:r>
          </a:p>
        </p:txBody>
      </p:sp>
      <p:sp>
        <p:nvSpPr>
          <p:cNvPr id="9" name="Rectangle 8"/>
          <p:cNvSpPr/>
          <p:nvPr/>
        </p:nvSpPr>
        <p:spPr>
          <a:xfrm>
            <a:off x="1486308" y="3630701"/>
            <a:ext cx="10555262" cy="1200329"/>
          </a:xfrm>
          <a:prstGeom prst="rect">
            <a:avLst/>
          </a:prstGeom>
        </p:spPr>
        <p:txBody>
          <a:bodyPr wrap="none">
            <a:spAutoFit/>
          </a:bodyPr>
          <a:lstStyle/>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INCLUSION </a:t>
            </a:r>
            <a:r>
              <a:rPr lang="en-US" dirty="0" smtClean="0">
                <a:latin typeface="Times New Roman" panose="02020603050405020304" pitchFamily="18" charset="0"/>
                <a:cs typeface="Times New Roman" panose="02020603050405020304" pitchFamily="18" charset="0"/>
              </a:rPr>
              <a:t>CRITERIA - </a:t>
            </a:r>
            <a:r>
              <a:rPr lang="en-US" dirty="0">
                <a:latin typeface="Times New Roman" panose="02020603050405020304" pitchFamily="18" charset="0"/>
                <a:cs typeface="Times New Roman" panose="02020603050405020304" pitchFamily="18" charset="0"/>
              </a:rPr>
              <a:t>All patients attending the ANC over a period of 1 year (October 2019 to October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2020</a:t>
            </a:r>
            <a:r>
              <a:rPr lang="en-US" dirty="0">
                <a:latin typeface="Times New Roman" panose="02020603050405020304" pitchFamily="18" charset="0"/>
                <a:cs typeface="Times New Roman" panose="02020603050405020304" pitchFamily="18" charset="0"/>
              </a:rPr>
              <a:t>) were screened for inclusion in the study. Women with at least one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documented </a:t>
            </a:r>
            <a:r>
              <a:rPr lang="en-US" dirty="0">
                <a:latin typeface="Times New Roman" panose="02020603050405020304" pitchFamily="18" charset="0"/>
                <a:cs typeface="Times New Roman" panose="02020603050405020304" pitchFamily="18" charset="0"/>
              </a:rPr>
              <a:t>follow‑up visit or women having one of the APOs during period of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study </a:t>
            </a:r>
            <a:r>
              <a:rPr lang="en-US" dirty="0">
                <a:latin typeface="Times New Roman" panose="02020603050405020304" pitchFamily="18" charset="0"/>
                <a:cs typeface="Times New Roman" panose="02020603050405020304" pitchFamily="18" charset="0"/>
              </a:rPr>
              <a:t>were </a:t>
            </a:r>
            <a:r>
              <a:rPr lang="en-US" dirty="0" smtClean="0">
                <a:latin typeface="Times New Roman" panose="02020603050405020304" pitchFamily="18" charset="0"/>
                <a:cs typeface="Times New Roman" panose="02020603050405020304" pitchFamily="18" charset="0"/>
              </a:rPr>
              <a:t>included. </a:t>
            </a:r>
            <a:endParaRPr lang="en-US" dirty="0">
              <a:latin typeface="Times New Roman" panose="02020603050405020304" pitchFamily="18" charset="0"/>
              <a:cs typeface="Times New Roman" panose="02020603050405020304" pitchFamily="18" charset="0"/>
            </a:endParaRPr>
          </a:p>
        </p:txBody>
      </p:sp>
      <p:sp>
        <p:nvSpPr>
          <p:cNvPr id="10" name="Rectangle 9"/>
          <p:cNvSpPr/>
          <p:nvPr/>
        </p:nvSpPr>
        <p:spPr>
          <a:xfrm>
            <a:off x="1486308" y="4783985"/>
            <a:ext cx="10032875" cy="369332"/>
          </a:xfrm>
          <a:prstGeom prst="rect">
            <a:avLst/>
          </a:prstGeom>
        </p:spPr>
        <p:txBody>
          <a:bodyPr wrap="none">
            <a:spAutoFit/>
          </a:bodyPr>
          <a:lstStyle/>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EXCLUSION </a:t>
            </a:r>
            <a:r>
              <a:rPr lang="en-US" dirty="0" smtClean="0">
                <a:latin typeface="Times New Roman" panose="02020603050405020304" pitchFamily="18" charset="0"/>
                <a:cs typeface="Times New Roman" panose="02020603050405020304" pitchFamily="18" charset="0"/>
              </a:rPr>
              <a:t>CRITERIA -  </a:t>
            </a:r>
            <a:r>
              <a:rPr lang="en-US" dirty="0">
                <a:latin typeface="Times New Roman" panose="02020603050405020304" pitchFamily="18" charset="0"/>
                <a:cs typeface="Times New Roman" panose="02020603050405020304" pitchFamily="18" charset="0"/>
              </a:rPr>
              <a:t>21 patients were lost to follow up hence excluded from the final analysis.</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11" name="Rectangle 10"/>
          <p:cNvSpPr/>
          <p:nvPr/>
        </p:nvSpPr>
        <p:spPr>
          <a:xfrm>
            <a:off x="1486308" y="383770"/>
            <a:ext cx="3153427" cy="523220"/>
          </a:xfrm>
          <a:prstGeom prst="rect">
            <a:avLst/>
          </a:prstGeom>
        </p:spPr>
        <p:txBody>
          <a:bodyPr wrap="none">
            <a:spAutoFit/>
          </a:bodyPr>
          <a:lstStyle/>
          <a:p>
            <a:r>
              <a:rPr lang="en-US" sz="2800" b="1" dirty="0">
                <a:latin typeface="Times New Roman" panose="02020603050405020304" pitchFamily="18" charset="0"/>
                <a:cs typeface="Times New Roman" panose="02020603050405020304" pitchFamily="18" charset="0"/>
              </a:rPr>
              <a:t>METHODOLOGY</a:t>
            </a:r>
          </a:p>
        </p:txBody>
      </p:sp>
      <p:sp>
        <p:nvSpPr>
          <p:cNvPr id="12" name="Flowchart: Process 11"/>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648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6" name="Rectangle 5"/>
          <p:cNvSpPr/>
          <p:nvPr/>
        </p:nvSpPr>
        <p:spPr>
          <a:xfrm>
            <a:off x="971550" y="310845"/>
            <a:ext cx="10812620" cy="338554"/>
          </a:xfrm>
          <a:prstGeom prst="rect">
            <a:avLst/>
          </a:prstGeom>
        </p:spPr>
        <p:txBody>
          <a:bodyPr wrap="square">
            <a:spAutoFit/>
          </a:bodyPr>
          <a:lstStyle/>
          <a:p>
            <a:r>
              <a:rPr lang="en-US" sz="1600" b="1" dirty="0" smtClean="0">
                <a:latin typeface="Times New Roman" panose="02020603050405020304" pitchFamily="18" charset="0"/>
                <a:cs typeface="Times New Roman" panose="02020603050405020304" pitchFamily="18" charset="0"/>
              </a:rPr>
              <a:t>RESULTS</a:t>
            </a:r>
            <a:endParaRPr lang="en-US" sz="1600"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6</a:t>
            </a:fld>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5"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971549" y="649399"/>
            <a:ext cx="5326219" cy="6041171"/>
          </a:xfrm>
          <a:prstGeom prst="rect">
            <a:avLst/>
          </a:prstGeom>
        </p:spPr>
      </p:pic>
      <p:sp>
        <p:nvSpPr>
          <p:cNvPr id="8" name="Rectangle 7"/>
          <p:cNvSpPr/>
          <p:nvPr/>
        </p:nvSpPr>
        <p:spPr>
          <a:xfrm>
            <a:off x="6377860" y="804282"/>
            <a:ext cx="5406310" cy="4770537"/>
          </a:xfrm>
          <a:prstGeom prst="rect">
            <a:avLst/>
          </a:prstGeom>
        </p:spPr>
        <p:txBody>
          <a:bodyPr wrap="square">
            <a:spAutoFit/>
          </a:bodyPr>
          <a:lstStyle/>
          <a:p>
            <a:pPr algn="just"/>
            <a:r>
              <a:rPr lang="en-US" sz="1600" dirty="0">
                <a:latin typeface="Times New Roman" panose="02020603050405020304" pitchFamily="18" charset="0"/>
                <a:cs typeface="Times New Roman" panose="02020603050405020304" pitchFamily="18" charset="0"/>
              </a:rPr>
              <a:t>A total of 326 patients were screened over the study period. 21 patients were lost to follow up hence excluded from the final analysis. Among them 19 patients moved to other hospitals for their delivery and two refused to participate in the study. Final analysis included 305 participants. Mean age of participants recruited in the study 27.82 (±4.51) years with range of 20 to 47. Majority (95.74%) of the participants did not have any significant past medical history whereas 4.26% of total had pre‑existing diseases like diabetes mellitus (1.64%), seizure (1.31%), and tuberculosis (0.98). Among the participants, 241 (79.02%) had no history of any obstetric complications while 53 (17.38%) had undergone caesarean section due to previous pregnancy. 8 (2.62%) had recurrent abortion due to unknown cause and 2 (0.66%) had intrauterine death of fetus. None of participants were smokers or alcoholic. In total, 186 (60.98%) participants in the study did not have any comorbid condition during the course of pregnancy while 104 (34.01%) had at least one comorbid condition in antenatal period and 15 (4.92%) suffered from more than one comorbidity</a:t>
            </a:r>
          </a:p>
        </p:txBody>
      </p:sp>
    </p:spTree>
    <p:extLst>
      <p:ext uri="{BB962C8B-B14F-4D97-AF65-F5344CB8AC3E}">
        <p14:creationId xmlns:p14="http://schemas.microsoft.com/office/powerpoint/2010/main" val="572354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7</a:t>
            </a:fld>
            <a:endParaRPr lang="en-IN"/>
          </a:p>
        </p:txBody>
      </p:sp>
      <p:sp>
        <p:nvSpPr>
          <p:cNvPr id="6" name="Flowchart: Process 5"/>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921352" y="774483"/>
            <a:ext cx="6504502" cy="5378024"/>
          </a:xfrm>
          <a:prstGeom prst="rect">
            <a:avLst/>
          </a:prstGeom>
        </p:spPr>
      </p:pic>
      <p:sp>
        <p:nvSpPr>
          <p:cNvPr id="3" name="Rectangle 2"/>
          <p:cNvSpPr/>
          <p:nvPr/>
        </p:nvSpPr>
        <p:spPr>
          <a:xfrm>
            <a:off x="6921321" y="662484"/>
            <a:ext cx="4953000" cy="5693866"/>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Mean hemoglobin level in first trimester was 10.36 (±1.6) g/</a:t>
            </a:r>
            <a:r>
              <a:rPr lang="en-US" sz="2800" dirty="0" err="1">
                <a:latin typeface="Times New Roman" panose="02020603050405020304" pitchFamily="18" charset="0"/>
                <a:cs typeface="Times New Roman" panose="02020603050405020304" pitchFamily="18" charset="0"/>
              </a:rPr>
              <a:t>dL</a:t>
            </a:r>
            <a:r>
              <a:rPr lang="en-US" sz="2800" dirty="0">
                <a:latin typeface="Times New Roman" panose="02020603050405020304" pitchFamily="18" charset="0"/>
                <a:cs typeface="Times New Roman" panose="02020603050405020304" pitchFamily="18" charset="0"/>
              </a:rPr>
              <a:t>, second trimester was 10.72 (±1.8) g/</a:t>
            </a:r>
            <a:r>
              <a:rPr lang="en-US" sz="2800" dirty="0" err="1">
                <a:latin typeface="Times New Roman" panose="02020603050405020304" pitchFamily="18" charset="0"/>
                <a:cs typeface="Times New Roman" panose="02020603050405020304" pitchFamily="18" charset="0"/>
              </a:rPr>
              <a:t>dL</a:t>
            </a:r>
            <a:r>
              <a:rPr lang="en-US" sz="2800" dirty="0">
                <a:latin typeface="Times New Roman" panose="02020603050405020304" pitchFamily="18" charset="0"/>
                <a:cs typeface="Times New Roman" panose="02020603050405020304" pitchFamily="18" charset="0"/>
              </a:rPr>
              <a:t>, and in third trimester was 11.12 (±2.64) g/</a:t>
            </a:r>
            <a:r>
              <a:rPr lang="en-US" sz="2800" dirty="0" err="1">
                <a:latin typeface="Times New Roman" panose="02020603050405020304" pitchFamily="18" charset="0"/>
                <a:cs typeface="Times New Roman" panose="02020603050405020304" pitchFamily="18" charset="0"/>
              </a:rPr>
              <a:t>dL</a:t>
            </a:r>
            <a:r>
              <a:rPr lang="en-US" sz="2800" dirty="0">
                <a:latin typeface="Times New Roman" panose="02020603050405020304" pitchFamily="18" charset="0"/>
                <a:cs typeface="Times New Roman" panose="02020603050405020304" pitchFamily="18" charset="0"/>
              </a:rPr>
              <a:t>. There was a statistically significant difference between mean hemoglobin levels among first and second trimester (P = 0.0004), second and third trimester (P = 0.0001). None of the participants showed severe hemoglobin deficiency status </a:t>
            </a:r>
          </a:p>
        </p:txBody>
      </p:sp>
    </p:spTree>
    <p:extLst>
      <p:ext uri="{BB962C8B-B14F-4D97-AF65-F5344CB8AC3E}">
        <p14:creationId xmlns:p14="http://schemas.microsoft.com/office/powerpoint/2010/main" val="1369653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8</a:t>
            </a:fld>
            <a:endParaRPr lang="en-IN"/>
          </a:p>
        </p:txBody>
      </p:sp>
      <p:sp>
        <p:nvSpPr>
          <p:cNvPr id="6" name="Flowchart: Process 5"/>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8"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176416" y="1481674"/>
            <a:ext cx="7724368" cy="4610034"/>
          </a:xfrm>
          <a:prstGeom prst="rect">
            <a:avLst/>
          </a:prstGeom>
        </p:spPr>
      </p:pic>
    </p:spTree>
    <p:extLst>
      <p:ext uri="{BB962C8B-B14F-4D97-AF65-F5344CB8AC3E}">
        <p14:creationId xmlns:p14="http://schemas.microsoft.com/office/powerpoint/2010/main" val="4292889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9</a:t>
            </a:fld>
            <a:endParaRPr lang="en-IN"/>
          </a:p>
        </p:txBody>
      </p:sp>
      <p:sp>
        <p:nvSpPr>
          <p:cNvPr id="6" name="Flowchart: Process 5"/>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921352" y="576731"/>
            <a:ext cx="6038503" cy="5566491"/>
          </a:xfrm>
          <a:prstGeom prst="rect">
            <a:avLst/>
          </a:prstGeom>
        </p:spPr>
      </p:pic>
      <p:sp>
        <p:nvSpPr>
          <p:cNvPr id="3" name="Rectangle 2"/>
          <p:cNvSpPr/>
          <p:nvPr/>
        </p:nvSpPr>
        <p:spPr>
          <a:xfrm>
            <a:off x="7005444" y="913051"/>
            <a:ext cx="4907514" cy="4401205"/>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Among 305 participants, 25 major APOs were noted. IUD (6), IUGR (5) followed by ectopic pregnancy (4), spontaneous abortion (3), </a:t>
            </a:r>
            <a:r>
              <a:rPr lang="en-US" sz="2800" dirty="0" err="1">
                <a:latin typeface="Times New Roman" panose="02020603050405020304" pitchFamily="18" charset="0"/>
                <a:cs typeface="Times New Roman" panose="02020603050405020304" pitchFamily="18" charset="0"/>
              </a:rPr>
              <a:t>valvular</a:t>
            </a:r>
            <a:r>
              <a:rPr lang="en-US" sz="2800" dirty="0">
                <a:latin typeface="Times New Roman" panose="02020603050405020304" pitchFamily="18" charset="0"/>
                <a:cs typeface="Times New Roman" panose="02020603050405020304" pitchFamily="18" charset="0"/>
              </a:rPr>
              <a:t> heart defects (3), </a:t>
            </a:r>
            <a:r>
              <a:rPr lang="en-US" sz="2800" dirty="0" err="1">
                <a:latin typeface="Times New Roman" panose="02020603050405020304" pitchFamily="18" charset="0"/>
                <a:cs typeface="Times New Roman" panose="02020603050405020304" pitchFamily="18" charset="0"/>
              </a:rPr>
              <a:t>orofacial</a:t>
            </a:r>
            <a:r>
              <a:rPr lang="en-US" sz="2800" dirty="0">
                <a:latin typeface="Times New Roman" panose="02020603050405020304" pitchFamily="18" charset="0"/>
                <a:cs typeface="Times New Roman" panose="02020603050405020304" pitchFamily="18" charset="0"/>
              </a:rPr>
              <a:t> malformation (cleft lip/palate) in 2 cases were seen. 1 case each was reported with trisomy 21, and preterm delivery</a:t>
            </a:r>
          </a:p>
        </p:txBody>
      </p:sp>
    </p:spTree>
    <p:extLst>
      <p:ext uri="{BB962C8B-B14F-4D97-AF65-F5344CB8AC3E}">
        <p14:creationId xmlns:p14="http://schemas.microsoft.com/office/powerpoint/2010/main" val="24894478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588</TotalTime>
  <Words>1873</Words>
  <Application>Microsoft Office PowerPoint</Application>
  <PresentationFormat>Widescreen</PresentationFormat>
  <Paragraphs>96</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42</cp:revision>
  <dcterms:created xsi:type="dcterms:W3CDTF">2020-07-13T05:58:17Z</dcterms:created>
  <dcterms:modified xsi:type="dcterms:W3CDTF">2024-09-07T10:10:32Z</dcterms:modified>
</cp:coreProperties>
</file>