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handoutMasterIdLst>
    <p:handoutMasterId r:id="rId25"/>
  </p:handoutMasterIdLst>
  <p:sldIdLst>
    <p:sldId id="263" r:id="rId2"/>
    <p:sldId id="262" r:id="rId3"/>
    <p:sldId id="265" r:id="rId4"/>
    <p:sldId id="266" r:id="rId5"/>
    <p:sldId id="278" r:id="rId6"/>
    <p:sldId id="279" r:id="rId7"/>
    <p:sldId id="289" r:id="rId8"/>
    <p:sldId id="280" r:id="rId9"/>
    <p:sldId id="290" r:id="rId10"/>
    <p:sldId id="268" r:id="rId11"/>
    <p:sldId id="291" r:id="rId12"/>
    <p:sldId id="281" r:id="rId13"/>
    <p:sldId id="282" r:id="rId14"/>
    <p:sldId id="283" r:id="rId15"/>
    <p:sldId id="269" r:id="rId16"/>
    <p:sldId id="270" r:id="rId17"/>
    <p:sldId id="271" r:id="rId18"/>
    <p:sldId id="284" r:id="rId19"/>
    <p:sldId id="285" r:id="rId20"/>
    <p:sldId id="286" r:id="rId21"/>
    <p:sldId id="287" r:id="rId22"/>
    <p:sldId id="28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04-09-2024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22</a:t>
            </a:fld>
            <a:endParaRPr lang="en-IN"/>
          </a:p>
        </p:txBody>
      </p:sp>
    </p:spTree>
    <p:extLst>
      <p:ext uri="{BB962C8B-B14F-4D97-AF65-F5344CB8AC3E}">
        <p14:creationId xmlns:p14="http://schemas.microsoft.com/office/powerpoint/2010/main" val="107925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3A1E3F-3B2E-4C09-B96E-445E1513EEAC}"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93BAA4-E53C-4855-9564-733E181C1A94}"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0D9F0B-84A5-4FC4-9613-0227AA772F02}"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D9D3D5-9BAF-4EC5-A1C7-DEB04CEF91AE}"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0DE22E-B6B2-4EBD-A0DF-E1541BB71F3E}" type="datetime1">
              <a:rPr lang="en-IN" smtClean="0"/>
              <a:t>04-09-2024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A3402F-6FE1-450F-AE96-2E86C35EACD9}" type="datetime1">
              <a:rPr lang="en-IN" smtClean="0"/>
              <a:t>04-09-2024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BB9BF-D7A6-4A0B-9861-73A6AC83E5BB}" type="datetime1">
              <a:rPr lang="en-IN" smtClean="0"/>
              <a:t>04-09-2024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5E909C-500F-4485-8666-31FB6FF2EDD7}"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F9E34D-A714-4502-89B4-AF97A239A170}"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424589-0676-4054-B10F-5238D975328F}"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95B84-3776-4719-9D23-79F4F50ACB83}"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7DB878-2C36-40E6-82AC-8388F8980073}" type="datetime1">
              <a:rPr lang="en-IN" smtClean="0"/>
              <a:t>04-09-2024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9" name="Picture 8" descr="A close up of a sign&#10;&#10;Description automatically generated">
            <a:extLst>
              <a:ext uri="{FF2B5EF4-FFF2-40B4-BE49-F238E27FC236}">
                <a16:creationId xmlns="" xmlns:a16="http://schemas.microsoft.com/office/drawing/2014/main" id="{0C36A861-87F8-4ED6-BF0A-7B06788DCC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3462" y="365125"/>
            <a:ext cx="704738" cy="831542"/>
          </a:xfrm>
          <a:prstGeom prst="rect">
            <a:avLst/>
          </a:prstGeom>
        </p:spPr>
      </p:pic>
      <p:sp>
        <p:nvSpPr>
          <p:cNvPr id="7" name="TextBox 6"/>
          <p:cNvSpPr txBox="1"/>
          <p:nvPr userDrawn="1"/>
        </p:nvSpPr>
        <p:spPr>
          <a:xfrm rot="19898689">
            <a:off x="2152649" y="2705894"/>
            <a:ext cx="7886700"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1922239" y="1069193"/>
            <a:ext cx="7848600" cy="1015663"/>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J</a:t>
            </a:r>
            <a:r>
              <a:rPr lang="en-IN" sz="4000" b="1" dirty="0">
                <a:latin typeface="Times New Roman" panose="02020603050405020304" pitchFamily="18" charset="0"/>
                <a:cs typeface="Times New Roman" panose="02020603050405020304" pitchFamily="18" charset="0"/>
              </a:rPr>
              <a:t>OURNAL CLUB</a:t>
            </a:r>
          </a:p>
          <a:p>
            <a:pPr algn="ctr"/>
            <a:endParaRPr lang="en-IN" sz="2000" b="1"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506621" y="1912447"/>
            <a:ext cx="11422964" cy="1569660"/>
          </a:xfrm>
          <a:prstGeom prst="rect">
            <a:avLst/>
          </a:prstGeom>
        </p:spPr>
        <p:txBody>
          <a:bodyPr wrap="square">
            <a:spAutoFit/>
          </a:bodyPr>
          <a:lstStyle/>
          <a:p>
            <a:pPr algn="ctr"/>
            <a:r>
              <a:rPr lang="en-US" sz="3200" b="1" dirty="0">
                <a:latin typeface="Times New Roman" panose="02020603050405020304" pitchFamily="18" charset="0"/>
                <a:cs typeface="Times New Roman" panose="02020603050405020304" pitchFamily="18" charset="0"/>
              </a:rPr>
              <a:t>A prospective study on drug utilization pattern of anti-diabetic drugs in a tertiary </a:t>
            </a:r>
            <a:r>
              <a:rPr lang="en-US" sz="3200" b="1" dirty="0" smtClean="0">
                <a:latin typeface="Times New Roman" panose="02020603050405020304" pitchFamily="18" charset="0"/>
                <a:cs typeface="Times New Roman" panose="02020603050405020304" pitchFamily="18" charset="0"/>
              </a:rPr>
              <a:t>care teaching </a:t>
            </a:r>
            <a:r>
              <a:rPr lang="en-US" sz="3200" b="1" dirty="0">
                <a:latin typeface="Times New Roman" panose="02020603050405020304" pitchFamily="18" charset="0"/>
                <a:cs typeface="Times New Roman" panose="02020603050405020304" pitchFamily="18" charset="0"/>
              </a:rPr>
              <a:t>hospital of eastern Uttar </a:t>
            </a:r>
            <a:r>
              <a:rPr lang="en-US" sz="3200" b="1" dirty="0" smtClean="0">
                <a:latin typeface="Times New Roman" panose="02020603050405020304" pitchFamily="18" charset="0"/>
                <a:cs typeface="Times New Roman" panose="02020603050405020304" pitchFamily="18" charset="0"/>
              </a:rPr>
              <a:t>  Pradesh</a:t>
            </a:r>
            <a:r>
              <a:rPr lang="en-US" sz="3200" b="1" dirty="0">
                <a:latin typeface="Times New Roman" panose="02020603050405020304" pitchFamily="18" charset="0"/>
                <a:cs typeface="Times New Roman" panose="02020603050405020304" pitchFamily="18" charset="0"/>
              </a:rPr>
              <a:t>, India</a:t>
            </a:r>
          </a:p>
        </p:txBody>
      </p:sp>
      <p:sp>
        <p:nvSpPr>
          <p:cNvPr id="7" name="Rectangle 6"/>
          <p:cNvSpPr/>
          <p:nvPr/>
        </p:nvSpPr>
        <p:spPr>
          <a:xfrm>
            <a:off x="696792" y="3460699"/>
            <a:ext cx="11206256"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Chaudhary K. Pankaj1*, Singh P. Satendra2, Pandey Dhananjay1, </a:t>
            </a:r>
            <a:r>
              <a:rPr lang="en-US" sz="1600" b="1" dirty="0" err="1">
                <a:latin typeface="Times New Roman" panose="02020603050405020304" pitchFamily="18" charset="0"/>
                <a:cs typeface="Times New Roman" panose="02020603050405020304" pitchFamily="18" charset="0"/>
              </a:rPr>
              <a:t>Ranjan</a:t>
            </a:r>
            <a:r>
              <a:rPr lang="en-US" sz="1600" b="1" dirty="0">
                <a:latin typeface="Times New Roman" panose="02020603050405020304" pitchFamily="18" charset="0"/>
                <a:cs typeface="Times New Roman" panose="02020603050405020304" pitchFamily="18" charset="0"/>
              </a:rPr>
              <a:t> Kumud3, Chaudhary Rajmangal4, </a:t>
            </a:r>
            <a:r>
              <a:rPr lang="en-US" sz="1600" b="1" dirty="0" err="1">
                <a:latin typeface="Times New Roman" panose="02020603050405020304" pitchFamily="18" charset="0"/>
                <a:cs typeface="Times New Roman" panose="02020603050405020304" pitchFamily="18" charset="0"/>
              </a:rPr>
              <a:t>Pratap</a:t>
            </a:r>
            <a:r>
              <a:rPr lang="en-US" sz="1600" b="1" dirty="0">
                <a:latin typeface="Times New Roman" panose="02020603050405020304" pitchFamily="18" charset="0"/>
                <a:cs typeface="Times New Roman" panose="02020603050405020304" pitchFamily="18" charset="0"/>
              </a:rPr>
              <a:t> Bhanu1 </a:t>
            </a:r>
          </a:p>
        </p:txBody>
      </p:sp>
      <p:sp>
        <p:nvSpPr>
          <p:cNvPr id="8" name="Rectangle 7"/>
          <p:cNvSpPr/>
          <p:nvPr/>
        </p:nvSpPr>
        <p:spPr>
          <a:xfrm>
            <a:off x="208219" y="3844095"/>
            <a:ext cx="11894685"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1Department of Pharmacology, 2Department of Microbiology, 3Department of Anatomy, 4Department of Biochemistry</a:t>
            </a:r>
            <a:r>
              <a:rPr lang="en-US" b="1" dirty="0" smtClean="0">
                <a:latin typeface="Times New Roman" panose="02020603050405020304" pitchFamily="18" charset="0"/>
                <a:cs typeface="Times New Roman" panose="02020603050405020304" pitchFamily="18" charset="0"/>
              </a:rPr>
              <a:t>,</a:t>
            </a:r>
          </a:p>
          <a:p>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GMC, </a:t>
            </a:r>
            <a:r>
              <a:rPr lang="en-US" b="1" dirty="0" err="1">
                <a:latin typeface="Times New Roman" panose="02020603050405020304" pitchFamily="18" charset="0"/>
                <a:cs typeface="Times New Roman" panose="02020603050405020304" pitchFamily="18" charset="0"/>
              </a:rPr>
              <a:t>Azamgarh</a:t>
            </a:r>
            <a:r>
              <a:rPr lang="en-US" b="1" dirty="0">
                <a:latin typeface="Times New Roman" panose="02020603050405020304" pitchFamily="18" charset="0"/>
                <a:cs typeface="Times New Roman" panose="02020603050405020304" pitchFamily="18" charset="0"/>
              </a:rPr>
              <a:t>, Uttar Pradesh, India </a:t>
            </a:r>
          </a:p>
        </p:txBody>
      </p:sp>
      <p:sp>
        <p:nvSpPr>
          <p:cNvPr id="9" name="Rectangle 8"/>
          <p:cNvSpPr/>
          <p:nvPr/>
        </p:nvSpPr>
        <p:spPr>
          <a:xfrm>
            <a:off x="533159" y="4498896"/>
            <a:ext cx="11369888"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International Journal of Research in Medical Sciences </a:t>
            </a:r>
            <a:r>
              <a:rPr lang="en-US" b="1" dirty="0" err="1">
                <a:latin typeface="Times New Roman" panose="02020603050405020304" pitchFamily="18" charset="0"/>
                <a:cs typeface="Times New Roman" panose="02020603050405020304" pitchFamily="18" charset="0"/>
              </a:rPr>
              <a:t>Pankaj</a:t>
            </a:r>
            <a:r>
              <a:rPr lang="en-US" b="1" dirty="0">
                <a:latin typeface="Times New Roman" panose="02020603050405020304" pitchFamily="18" charset="0"/>
                <a:cs typeface="Times New Roman" panose="02020603050405020304" pitchFamily="18" charset="0"/>
              </a:rPr>
              <a:t> CK et al. </a:t>
            </a:r>
            <a:r>
              <a:rPr lang="en-US" b="1" dirty="0" err="1">
                <a:latin typeface="Times New Roman" panose="02020603050405020304" pitchFamily="18" charset="0"/>
                <a:cs typeface="Times New Roman" panose="02020603050405020304" pitchFamily="18" charset="0"/>
              </a:rPr>
              <a:t>Int</a:t>
            </a:r>
            <a:r>
              <a:rPr lang="en-US" b="1" dirty="0">
                <a:latin typeface="Times New Roman" panose="02020603050405020304" pitchFamily="18" charset="0"/>
                <a:cs typeface="Times New Roman" panose="02020603050405020304" pitchFamily="18" charset="0"/>
              </a:rPr>
              <a:t> J Res Med Sci. 2019 Mar;7(3):669-675 </a:t>
            </a:r>
          </a:p>
        </p:txBody>
      </p:sp>
      <p:sp>
        <p:nvSpPr>
          <p:cNvPr id="15" name="Flowchart: Process 14"/>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a:t>
            </a:fld>
            <a:endParaRPr lang="en-IN"/>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74580" y="446154"/>
            <a:ext cx="1645194" cy="400110"/>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ABSTRACT </a:t>
            </a:r>
          </a:p>
        </p:txBody>
      </p:sp>
      <p:sp>
        <p:nvSpPr>
          <p:cNvPr id="5" name="Rectangle 4"/>
          <p:cNvSpPr/>
          <p:nvPr/>
        </p:nvSpPr>
        <p:spPr>
          <a:xfrm>
            <a:off x="646021" y="933622"/>
            <a:ext cx="11395725" cy="5632311"/>
          </a:xfrm>
          <a:prstGeom prst="rect">
            <a:avLst/>
          </a:prstGeom>
        </p:spPr>
        <p:txBody>
          <a:bodyPr wrap="square">
            <a:spAutoFit/>
          </a:bodyPr>
          <a:lstStyle/>
          <a:p>
            <a:pPr algn="just"/>
            <a:r>
              <a:rPr lang="en-US" sz="2000" b="1" u="sng" dirty="0">
                <a:latin typeface="Times New Roman" panose="02020603050405020304" pitchFamily="18" charset="0"/>
                <a:cs typeface="Times New Roman" panose="02020603050405020304" pitchFamily="18" charset="0"/>
              </a:rPr>
              <a:t>Background: </a:t>
            </a:r>
            <a:r>
              <a:rPr lang="en-US" sz="2000" dirty="0">
                <a:latin typeface="Times New Roman" panose="02020603050405020304" pitchFamily="18" charset="0"/>
                <a:cs typeface="Times New Roman" panose="02020603050405020304" pitchFamily="18" charset="0"/>
              </a:rPr>
              <a:t>Diabetes mellitus is a metabolic disorder with common denominator of hyperglycemia, arising from a variety of pathogenic mechanisms. The aim of the study was to evaluate the drug utilization pattern of anti-diabetic drugs in diabetic patients and observe adverse drug events (ADEs) associated with anti-diabetic therapy in a prospective way. </a:t>
            </a:r>
            <a:endParaRPr lang="en-US" sz="2000" dirty="0" smtClean="0">
              <a:latin typeface="Times New Roman" panose="02020603050405020304" pitchFamily="18" charset="0"/>
              <a:cs typeface="Times New Roman" panose="02020603050405020304" pitchFamily="18" charset="0"/>
            </a:endParaRPr>
          </a:p>
          <a:p>
            <a:pPr algn="just"/>
            <a:r>
              <a:rPr lang="en-US" sz="2000" b="1" u="sng" dirty="0" smtClean="0">
                <a:latin typeface="Times New Roman" panose="02020603050405020304" pitchFamily="18" charset="0"/>
                <a:cs typeface="Times New Roman" panose="02020603050405020304" pitchFamily="18" charset="0"/>
              </a:rPr>
              <a:t>Methods</a:t>
            </a:r>
            <a:r>
              <a:rPr lang="en-US" sz="2000" b="1" u="sng"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 prospective study was carried out in diabetic patients visiting the Departments of General Medicine in a tertiary care teaching hospital. Demographic data, drug utilization pattern and ADEs due to Anti-diabetic drugs were summarized. </a:t>
            </a:r>
            <a:endParaRPr lang="en-US" sz="2000" dirty="0" smtClean="0">
              <a:latin typeface="Times New Roman" panose="02020603050405020304" pitchFamily="18" charset="0"/>
              <a:cs typeface="Times New Roman" panose="02020603050405020304" pitchFamily="18" charset="0"/>
            </a:endParaRPr>
          </a:p>
          <a:p>
            <a:pPr algn="just"/>
            <a:r>
              <a:rPr lang="en-US" sz="2000" b="1" u="sng" dirty="0" smtClean="0">
                <a:latin typeface="Times New Roman" panose="02020603050405020304" pitchFamily="18" charset="0"/>
                <a:cs typeface="Times New Roman" panose="02020603050405020304" pitchFamily="18" charset="0"/>
              </a:rPr>
              <a:t>Results</a:t>
            </a:r>
            <a:r>
              <a:rPr lang="en-US" sz="2000" b="1" u="sng"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the present study, 153 (54%) of the 282 diabetic patients were males and 129 (46%) were females. Majority of patients were in the age group of 51-60 years (31.20%) and most of the patients (31.56%) had a diabetic history of 11-15 years. Metformin was the most commonly prescribed drug (64.89%). Majority of the patients (36.87%) were on multidrug therapy. Co-morbid condition was found in 232 patients (82.26%) where hypertension (22.69%) being the most common co-morbid condition. 32 ADRs were observed with Nausea being the most common ADR reported. </a:t>
            </a:r>
            <a:endParaRPr lang="en-US" sz="2000" dirty="0" smtClean="0">
              <a:latin typeface="Times New Roman" panose="02020603050405020304" pitchFamily="18" charset="0"/>
              <a:cs typeface="Times New Roman" panose="02020603050405020304" pitchFamily="18" charset="0"/>
            </a:endParaRPr>
          </a:p>
          <a:p>
            <a:pPr algn="just"/>
            <a:r>
              <a:rPr lang="en-US" sz="2000" b="1" u="sng" dirty="0" smtClean="0">
                <a:latin typeface="Times New Roman" panose="02020603050405020304" pitchFamily="18" charset="0"/>
                <a:cs typeface="Times New Roman" panose="02020603050405020304" pitchFamily="18" charset="0"/>
              </a:rPr>
              <a:t>Conclusions</a:t>
            </a:r>
            <a:r>
              <a:rPr lang="en-US" sz="2000" b="1" u="sng"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present study helps to find out current prescribing pattern of oral diabetic medications with different co-morbidities with respect to diagnosis, cost of treatment and it also highlight the need for comprehensive management of diabetic patients, including life style changes, dietary control, hypoglycemic agents, cardiovascular prevention, treatment of complications and co-morbidity. Therefore, through the existing prescribing patterns, attempts can be made to improve the quality and efficiency of drug therapy. </a:t>
            </a: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a:t>
            </a:fld>
            <a:endParaRPr lang="en-IN"/>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62579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Rectangle 6"/>
          <p:cNvSpPr/>
          <p:nvPr/>
        </p:nvSpPr>
        <p:spPr>
          <a:xfrm>
            <a:off x="1068544" y="550357"/>
            <a:ext cx="9740721"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INTRODUCTION</a:t>
            </a:r>
            <a:r>
              <a:rPr lang="en-US" sz="1600" dirty="0" smtClean="0">
                <a:latin typeface="Times New Roman" panose="02020603050405020304" pitchFamily="18" charset="0"/>
                <a:cs typeface="Times New Roman" panose="02020603050405020304" pitchFamily="18" charset="0"/>
              </a:rPr>
              <a:t> </a:t>
            </a:r>
          </a:p>
        </p:txBody>
      </p:sp>
      <p:sp>
        <p:nvSpPr>
          <p:cNvPr id="5" name="TextBox 4"/>
          <p:cNvSpPr txBox="1"/>
          <p:nvPr/>
        </p:nvSpPr>
        <p:spPr>
          <a:xfrm>
            <a:off x="733424" y="1144122"/>
            <a:ext cx="11308322" cy="4708981"/>
          </a:xfrm>
          <a:prstGeom prst="rect">
            <a:avLst/>
          </a:prstGeom>
          <a:noFill/>
        </p:spPr>
        <p:txBody>
          <a:bodyPr wrap="square" rtlCol="0">
            <a:spAutoFit/>
          </a:bodyPr>
          <a:lstStyle/>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Drug utilization has been defined as the marketing, distribution, prescription, and use of drugs in a society, with emphasis on the resulting medical and social consequences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principal aim of drug utilization studies (DUS) is to facilitate the rational use of drugs in population</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Diabetes Mellitus (DM) is a most common metabolic disorder characterized by hyperglycemic.2 Diabetes has emerged as a major healthcare problem in India. India has the largest population of diabetes in the world. The international diabetes federation (IDF) estimates the number of people with diabetes in India will reach 80million by the year 2025. </a:t>
            </a:r>
            <a:endParaRPr lang="en-US" sz="20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American Association of Clinical Endocrinologists/American College of Endocrinology (AACE/ACE-2015) is considered the “gold standard” consensus guidelines for the management of DM. </a:t>
            </a:r>
            <a:endParaRPr lang="en-US" sz="20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current pharmacotherapy of diabetes mellitus includes treatment with drugs such as insulin and oral hypoglycemic agents. The main classes include agents sulfonylureas, </a:t>
            </a:r>
            <a:r>
              <a:rPr lang="en-US" sz="2000" dirty="0" err="1">
                <a:latin typeface="Times New Roman" panose="02020603050405020304" pitchFamily="18" charset="0"/>
                <a:cs typeface="Times New Roman" panose="02020603050405020304" pitchFamily="18" charset="0"/>
              </a:rPr>
              <a:t>biguanides</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α-</a:t>
            </a:r>
            <a:r>
              <a:rPr lang="en-US" sz="2000" dirty="0" err="1">
                <a:latin typeface="Times New Roman" panose="02020603050405020304" pitchFamily="18" charset="0"/>
                <a:cs typeface="Times New Roman" panose="02020603050405020304" pitchFamily="18" charset="0"/>
              </a:rPr>
              <a:t>glucosidase</a:t>
            </a:r>
            <a:r>
              <a:rPr lang="en-US" sz="2000" dirty="0">
                <a:latin typeface="Times New Roman" panose="02020603050405020304" pitchFamily="18" charset="0"/>
                <a:cs typeface="Times New Roman" panose="02020603050405020304" pitchFamily="18" charset="0"/>
              </a:rPr>
              <a:t> inhibitors, </a:t>
            </a:r>
            <a:r>
              <a:rPr lang="en-US" sz="2000" dirty="0" err="1">
                <a:latin typeface="Times New Roman" panose="02020603050405020304" pitchFamily="18" charset="0"/>
                <a:cs typeface="Times New Roman" panose="02020603050405020304" pitchFamily="18" charset="0"/>
              </a:rPr>
              <a:t>thiazolidinediones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dipeptidyl</a:t>
            </a:r>
            <a:r>
              <a:rPr lang="en-US" sz="2000" dirty="0">
                <a:latin typeface="Times New Roman" panose="02020603050405020304" pitchFamily="18" charset="0"/>
                <a:cs typeface="Times New Roman" panose="02020603050405020304" pitchFamily="18" charset="0"/>
              </a:rPr>
              <a:t> peptidase-4 inhibitors</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It is necessary to follow a treatment protocol in common co-morbidities associated with type 2 diabetes</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So, authors have aimed to study the drug utilization pattern of Antidiabetic drugs in diabetes mellitus Patients in a tertiary care teaching hospital of Eastern Uttar Pradesh, India.</a:t>
            </a: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3</a:t>
            </a:fld>
            <a:endParaRPr lang="en-IN"/>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64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903387"/>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150000"/>
              </a:lnSpc>
              <a:buFont typeface="Courier New" panose="02070309020205020404" pitchFamily="49" charset="0"/>
              <a:buChar char="o"/>
            </a:pPr>
            <a:endParaRPr lang="en-IN" sz="1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6879615-7990-821D-EEC0-5B890DEDE4A6}"/>
              </a:ext>
            </a:extLst>
          </p:cNvPr>
          <p:cNvSpPr txBox="1"/>
          <p:nvPr/>
        </p:nvSpPr>
        <p:spPr>
          <a:xfrm>
            <a:off x="1171575" y="753035"/>
            <a:ext cx="6520143" cy="369332"/>
          </a:xfrm>
          <a:prstGeom prst="rect">
            <a:avLst/>
          </a:prstGeom>
          <a:noFill/>
        </p:spPr>
        <p:txBody>
          <a:bodyPr wrap="square" rtlCol="0">
            <a:spAutoFit/>
          </a:bodyPr>
          <a:lstStyle/>
          <a:p>
            <a:pPr algn="l"/>
            <a:r>
              <a:rPr lang="en-US" b="1" dirty="0">
                <a:latin typeface="Times New Roman" panose="02020603050405020304" pitchFamily="18" charset="0"/>
                <a:cs typeface="Times New Roman" panose="02020603050405020304" pitchFamily="18" charset="0"/>
              </a:rPr>
              <a:t>OBJECTIVE OF STUDY </a:t>
            </a:r>
          </a:p>
        </p:txBody>
      </p:sp>
      <p:sp>
        <p:nvSpPr>
          <p:cNvPr id="4" name="Rectangle 3"/>
          <p:cNvSpPr/>
          <p:nvPr/>
        </p:nvSpPr>
        <p:spPr>
          <a:xfrm>
            <a:off x="971549" y="1498811"/>
            <a:ext cx="10812619" cy="2062103"/>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The aim of the study was to evaluate the drug utilization pattern of anti-diabetic drugs in diabetic patients and observe adverse drug events (ADEs) associated with anti-diabetic therapy in a prospective way. </a:t>
            </a: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5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a:t>
            </a:fld>
            <a:endParaRPr lang="en-IN"/>
          </a:p>
        </p:txBody>
      </p:sp>
      <p:sp>
        <p:nvSpPr>
          <p:cNvPr id="7" name="Rectangle 6"/>
          <p:cNvSpPr/>
          <p:nvPr/>
        </p:nvSpPr>
        <p:spPr>
          <a:xfrm>
            <a:off x="1373673" y="939016"/>
            <a:ext cx="4833944" cy="461665"/>
          </a:xfrm>
          <a:prstGeom prst="rect">
            <a:avLst/>
          </a:prstGeom>
        </p:spPr>
        <p:txBody>
          <a:bodyPr wrap="square">
            <a:spAutoFit/>
          </a:bodyPr>
          <a:lstStyle/>
          <a:p>
            <a:pPr marL="285750" indent="-285750">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Study </a:t>
            </a:r>
            <a:r>
              <a:rPr lang="en-US" sz="2400" b="1" dirty="0" smtClean="0">
                <a:latin typeface="Times New Roman" panose="02020603050405020304" pitchFamily="18" charset="0"/>
                <a:cs typeface="Times New Roman" panose="02020603050405020304" pitchFamily="18" charset="0"/>
              </a:rPr>
              <a:t>design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 prospective study</a:t>
            </a:r>
          </a:p>
        </p:txBody>
      </p:sp>
      <p:sp>
        <p:nvSpPr>
          <p:cNvPr id="8" name="Rectangle 7"/>
          <p:cNvSpPr/>
          <p:nvPr/>
        </p:nvSpPr>
        <p:spPr>
          <a:xfrm>
            <a:off x="1373673" y="1866294"/>
            <a:ext cx="5889188" cy="461665"/>
          </a:xfrm>
          <a:prstGeom prst="rect">
            <a:avLst/>
          </a:prstGeom>
        </p:spPr>
        <p:txBody>
          <a:bodyPr wrap="square">
            <a:spAutoFit/>
          </a:bodyPr>
          <a:lstStyle/>
          <a:p>
            <a:pPr marL="285750" indent="-285750">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Study </a:t>
            </a:r>
            <a:r>
              <a:rPr lang="en-US" sz="2400" b="1" dirty="0" smtClean="0">
                <a:latin typeface="Times New Roman" panose="02020603050405020304" pitchFamily="18" charset="0"/>
                <a:cs typeface="Times New Roman" panose="02020603050405020304" pitchFamily="18" charset="0"/>
              </a:rPr>
              <a:t>population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282 patients </a:t>
            </a:r>
          </a:p>
        </p:txBody>
      </p:sp>
      <p:sp>
        <p:nvSpPr>
          <p:cNvPr id="9" name="Rectangle 8"/>
          <p:cNvSpPr/>
          <p:nvPr/>
        </p:nvSpPr>
        <p:spPr>
          <a:xfrm>
            <a:off x="1373673" y="2793572"/>
            <a:ext cx="6585457" cy="461665"/>
          </a:xfrm>
          <a:prstGeom prst="rect">
            <a:avLst/>
          </a:prstGeom>
        </p:spPr>
        <p:txBody>
          <a:bodyPr wrap="none">
            <a:spAutoFit/>
          </a:bodyPr>
          <a:lstStyle/>
          <a:p>
            <a:pPr marL="285750" indent="-285750">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Study </a:t>
            </a:r>
            <a:r>
              <a:rPr lang="en-US" sz="2400" b="1" dirty="0" smtClean="0">
                <a:latin typeface="Times New Roman" panose="02020603050405020304" pitchFamily="18" charset="0"/>
                <a:cs typeface="Times New Roman" panose="02020603050405020304" pitchFamily="18" charset="0"/>
              </a:rPr>
              <a:t>period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6 months (June-November 2018) </a:t>
            </a:r>
          </a:p>
        </p:txBody>
      </p:sp>
      <p:sp>
        <p:nvSpPr>
          <p:cNvPr id="10" name="Rectangle 9"/>
          <p:cNvSpPr/>
          <p:nvPr/>
        </p:nvSpPr>
        <p:spPr>
          <a:xfrm>
            <a:off x="1373673" y="3720850"/>
            <a:ext cx="10487769" cy="707886"/>
          </a:xfrm>
          <a:prstGeom prst="rect">
            <a:avLst/>
          </a:prstGeom>
        </p:spPr>
        <p:txBody>
          <a:bodyPr wrap="square">
            <a:spAutoFit/>
          </a:bodyPr>
          <a:lstStyle/>
          <a:p>
            <a:pPr marL="285750" indent="-28575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INCLUSION </a:t>
            </a:r>
            <a:r>
              <a:rPr lang="en-US" sz="2000" b="1" dirty="0" smtClean="0">
                <a:latin typeface="Times New Roman" panose="02020603050405020304" pitchFamily="18" charset="0"/>
                <a:cs typeface="Times New Roman" panose="02020603050405020304" pitchFamily="18" charset="0"/>
              </a:rPr>
              <a:t>CRITERIA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All cases diagnosed with diabetes mellitus (both type 1and type 2) </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admitted </a:t>
            </a:r>
            <a:r>
              <a:rPr lang="en-US" sz="2000" dirty="0">
                <a:latin typeface="Times New Roman" panose="02020603050405020304" pitchFamily="18" charset="0"/>
                <a:cs typeface="Times New Roman" panose="02020603050405020304" pitchFamily="18" charset="0"/>
              </a:rPr>
              <a:t>at the In and out patient Department of General Medicine. </a:t>
            </a:r>
          </a:p>
        </p:txBody>
      </p:sp>
      <p:sp>
        <p:nvSpPr>
          <p:cNvPr id="11" name="Rectangle 10"/>
          <p:cNvSpPr/>
          <p:nvPr/>
        </p:nvSpPr>
        <p:spPr>
          <a:xfrm>
            <a:off x="1373673" y="5038600"/>
            <a:ext cx="7555530" cy="707886"/>
          </a:xfrm>
          <a:prstGeom prst="rect">
            <a:avLst/>
          </a:prstGeom>
        </p:spPr>
        <p:txBody>
          <a:bodyPr wrap="none">
            <a:spAutoFit/>
          </a:bodyPr>
          <a:lstStyle/>
          <a:p>
            <a:pPr marL="285750" indent="-28575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EXCLUSION </a:t>
            </a:r>
            <a:r>
              <a:rPr lang="en-US" sz="2000" b="1" dirty="0" smtClean="0">
                <a:latin typeface="Times New Roman" panose="02020603050405020304" pitchFamily="18" charset="0"/>
                <a:cs typeface="Times New Roman" panose="02020603050405020304" pitchFamily="18" charset="0"/>
              </a:rPr>
              <a:t>CRITERIA </a:t>
            </a:r>
            <a:r>
              <a:rPr lang="en-US" sz="2000" dirty="0" smtClean="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Patients with gestational diabetes. </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Pregnant female having diabetes. </a:t>
            </a:r>
          </a:p>
        </p:txBody>
      </p:sp>
      <p:sp>
        <p:nvSpPr>
          <p:cNvPr id="12" name="Rectangle 11"/>
          <p:cNvSpPr/>
          <p:nvPr/>
        </p:nvSpPr>
        <p:spPr>
          <a:xfrm>
            <a:off x="1485955" y="329152"/>
            <a:ext cx="2730235" cy="461665"/>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METHODOLOGY</a:t>
            </a:r>
          </a:p>
        </p:txBody>
      </p:sp>
      <p:sp>
        <p:nvSpPr>
          <p:cNvPr id="14" name="Rectangle 13">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Flowchart: Process 14"/>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82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sp>
        <p:nvSpPr>
          <p:cNvPr id="7" name="TextBox 6"/>
          <p:cNvSpPr txBox="1"/>
          <p:nvPr/>
        </p:nvSpPr>
        <p:spPr>
          <a:xfrm>
            <a:off x="1313645" y="618186"/>
            <a:ext cx="3219719" cy="369332"/>
          </a:xfrm>
          <a:prstGeom prst="rect">
            <a:avLst/>
          </a:prstGeom>
          <a:noFill/>
        </p:spPr>
        <p:txBody>
          <a:bodyPr wrap="square" rtlCol="0">
            <a:spAutoFit/>
          </a:bodyPr>
          <a:lstStyle/>
          <a:p>
            <a:pPr algn="l"/>
            <a:r>
              <a:rPr lang="en-US" b="1" dirty="0" smtClean="0">
                <a:latin typeface="Times New Roman" panose="02020603050405020304" pitchFamily="18" charset="0"/>
                <a:cs typeface="Times New Roman" panose="02020603050405020304" pitchFamily="18" charset="0"/>
              </a:rPr>
              <a:t>RESULT - </a:t>
            </a:r>
            <a:endParaRPr lang="en-US" b="1"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2"/>
          <a:srcRect l="2679" t="3165" r="4500" b="5401"/>
          <a:stretch/>
        </p:blipFill>
        <p:spPr>
          <a:xfrm>
            <a:off x="657895" y="1957588"/>
            <a:ext cx="6241746" cy="3258356"/>
          </a:xfrm>
          <a:prstGeom prst="rect">
            <a:avLst/>
          </a:prstGeom>
        </p:spPr>
      </p:pic>
      <p:pic>
        <p:nvPicPr>
          <p:cNvPr id="9" name="Picture 8"/>
          <p:cNvPicPr>
            <a:picLocks noChangeAspect="1"/>
          </p:cNvPicPr>
          <p:nvPr/>
        </p:nvPicPr>
        <p:blipFill>
          <a:blip r:embed="rId3"/>
          <a:stretch>
            <a:fillRect/>
          </a:stretch>
        </p:blipFill>
        <p:spPr>
          <a:xfrm>
            <a:off x="7011406" y="1999757"/>
            <a:ext cx="4910304" cy="3528812"/>
          </a:xfrm>
          <a:prstGeom prst="rect">
            <a:avLst/>
          </a:prstGeom>
        </p:spPr>
      </p:pic>
      <p:sp>
        <p:nvSpPr>
          <p:cNvPr id="11" name="Rectangle 10">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Flowchart: Process 11"/>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09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a:t>
            </a:fld>
            <a:endParaRPr lang="en-IN"/>
          </a:p>
        </p:txBody>
      </p:sp>
      <p:sp>
        <p:nvSpPr>
          <p:cNvPr id="7" name="Rectangle 6"/>
          <p:cNvSpPr/>
          <p:nvPr/>
        </p:nvSpPr>
        <p:spPr>
          <a:xfrm>
            <a:off x="987380" y="1370149"/>
            <a:ext cx="10217239" cy="3785652"/>
          </a:xfrm>
          <a:prstGeom prst="rect">
            <a:avLst/>
          </a:prstGeom>
        </p:spPr>
        <p:txBody>
          <a:bodyPr wrap="square">
            <a:spAutoFit/>
          </a:bodyPr>
          <a:lstStyle/>
          <a:p>
            <a:pPr algn="just"/>
            <a:r>
              <a:rPr lang="en-US" sz="2400" b="1" dirty="0" smtClean="0">
                <a:latin typeface="Times New Roman" panose="02020603050405020304" pitchFamily="18" charset="0"/>
                <a:cs typeface="Times New Roman" panose="02020603050405020304" pitchFamily="18" charset="0"/>
              </a:rPr>
              <a:t>TABLE 1 </a:t>
            </a:r>
            <a:r>
              <a:rPr lang="en-US" sz="2400" dirty="0" smtClean="0">
                <a:latin typeface="Times New Roman" panose="02020603050405020304" pitchFamily="18" charset="0"/>
                <a:cs typeface="Times New Roman" panose="02020603050405020304" pitchFamily="18" charset="0"/>
              </a:rPr>
              <a:t>- Out </a:t>
            </a:r>
            <a:r>
              <a:rPr lang="en-US" sz="2400" dirty="0">
                <a:latin typeface="Times New Roman" panose="02020603050405020304" pitchFamily="18" charset="0"/>
                <a:cs typeface="Times New Roman" panose="02020603050405020304" pitchFamily="18" charset="0"/>
              </a:rPr>
              <a:t>of 282 Patients of DM, 266 patients were diagnosed as type 2 diabetes mellitus while 16 were diagnosed as type 1 diabetes mellitus. These results are represented in Figure 2. Out of 282 Patients of DM, it was observed that Majority of patients were in the age group </a:t>
            </a:r>
            <a:r>
              <a:rPr lang="en-US" sz="2400" dirty="0" err="1">
                <a:latin typeface="Times New Roman" panose="02020603050405020304" pitchFamily="18" charset="0"/>
                <a:cs typeface="Times New Roman" panose="02020603050405020304" pitchFamily="18" charset="0"/>
              </a:rPr>
              <a:t>pf</a:t>
            </a:r>
            <a:r>
              <a:rPr lang="en-US" sz="2400" dirty="0">
                <a:latin typeface="Times New Roman" panose="02020603050405020304" pitchFamily="18" charset="0"/>
                <a:cs typeface="Times New Roman" panose="02020603050405020304" pitchFamily="18" charset="0"/>
              </a:rPr>
              <a:t> 51-60 (31.20%) years followed by age group of 41-50 (25.17%) years while Patients with age group of 30-40 (9.57%) was found to be </a:t>
            </a:r>
            <a:r>
              <a:rPr lang="en-US" sz="2400" dirty="0" smtClean="0">
                <a:latin typeface="Times New Roman" panose="02020603050405020304" pitchFamily="18" charset="0"/>
                <a:cs typeface="Times New Roman" panose="02020603050405020304" pitchFamily="18" charset="0"/>
              </a:rPr>
              <a:t>least</a:t>
            </a: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FIGURE 1 </a:t>
            </a:r>
            <a:r>
              <a:rPr lang="en-US" sz="2400" dirty="0">
                <a:latin typeface="Times New Roman" panose="02020603050405020304" pitchFamily="18" charset="0"/>
                <a:cs typeface="Times New Roman" panose="02020603050405020304" pitchFamily="18" charset="0"/>
              </a:rPr>
              <a:t>- During the study period, a total of 282 patients with Diabetes Mellitus were included from Department of medicine. Out of the 282 patients, 154 (54.6%) were males and 129 (45.74%) were females </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23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pic>
        <p:nvPicPr>
          <p:cNvPr id="7" name="Picture 6"/>
          <p:cNvPicPr>
            <a:picLocks noChangeAspect="1"/>
          </p:cNvPicPr>
          <p:nvPr/>
        </p:nvPicPr>
        <p:blipFill rotWithShape="1">
          <a:blip r:embed="rId2"/>
          <a:srcRect l="4271" t="1215" r="3293" b="2746"/>
          <a:stretch/>
        </p:blipFill>
        <p:spPr>
          <a:xfrm>
            <a:off x="995965" y="103029"/>
            <a:ext cx="5100035" cy="6104587"/>
          </a:xfrm>
          <a:prstGeom prst="rect">
            <a:avLst/>
          </a:prstGeom>
        </p:spPr>
      </p:pic>
      <p:pic>
        <p:nvPicPr>
          <p:cNvPr id="8" name="Picture 7"/>
          <p:cNvPicPr>
            <a:picLocks noChangeAspect="1"/>
          </p:cNvPicPr>
          <p:nvPr/>
        </p:nvPicPr>
        <p:blipFill rotWithShape="1">
          <a:blip r:embed="rId3"/>
          <a:srcRect l="2436" t="4636" r="3807"/>
          <a:stretch/>
        </p:blipFill>
        <p:spPr>
          <a:xfrm>
            <a:off x="6186151" y="1519707"/>
            <a:ext cx="5917543" cy="3953814"/>
          </a:xfrm>
          <a:prstGeom prst="rect">
            <a:avLst/>
          </a:prstGeom>
        </p:spPr>
      </p:pic>
      <p:sp>
        <p:nvSpPr>
          <p:cNvPr id="10" name="Rectangle 9">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lowchart: Process 10"/>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922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sp>
        <p:nvSpPr>
          <p:cNvPr id="7" name="Rectangle 6"/>
          <p:cNvSpPr/>
          <p:nvPr/>
        </p:nvSpPr>
        <p:spPr>
          <a:xfrm>
            <a:off x="1026018" y="1698458"/>
            <a:ext cx="10552090" cy="3323987"/>
          </a:xfrm>
          <a:prstGeom prst="rect">
            <a:avLst/>
          </a:prstGeom>
        </p:spPr>
        <p:txBody>
          <a:bodyPr wrap="square">
            <a:spAutoFit/>
          </a:bodyPr>
          <a:lstStyle/>
          <a:p>
            <a:pPr algn="just"/>
            <a:r>
              <a:rPr lang="en-US" sz="2400" b="1" dirty="0" smtClean="0">
                <a:latin typeface="Times New Roman" panose="02020603050405020304" pitchFamily="18" charset="0"/>
                <a:cs typeface="Times New Roman" panose="02020603050405020304" pitchFamily="18" charset="0"/>
              </a:rPr>
              <a:t>TABLE 2 - </a:t>
            </a:r>
            <a:r>
              <a:rPr lang="en-US" sz="2400" dirty="0" smtClean="0">
                <a:latin typeface="Times New Roman" panose="02020603050405020304" pitchFamily="18" charset="0"/>
                <a:cs typeface="Times New Roman" panose="02020603050405020304" pitchFamily="18" charset="0"/>
              </a:rPr>
              <a:t>Out </a:t>
            </a:r>
            <a:r>
              <a:rPr lang="en-US" sz="2400" dirty="0">
                <a:latin typeface="Times New Roman" panose="02020603050405020304" pitchFamily="18" charset="0"/>
                <a:cs typeface="Times New Roman" panose="02020603050405020304" pitchFamily="18" charset="0"/>
              </a:rPr>
              <a:t>of 282 Patients it was observed that 183 (64.89%) Patients was prescribed with metformin which was highest of all group of drugs. 152 (53.90%) patients were prescribed with sulfonylureas group of drugs of which </a:t>
            </a:r>
            <a:r>
              <a:rPr lang="en-US" sz="2400" dirty="0" err="1">
                <a:latin typeface="Times New Roman" panose="02020603050405020304" pitchFamily="18" charset="0"/>
                <a:cs typeface="Times New Roman" panose="02020603050405020304" pitchFamily="18" charset="0"/>
              </a:rPr>
              <a:t>glimepride</a:t>
            </a:r>
            <a:r>
              <a:rPr lang="en-US" sz="2400" dirty="0">
                <a:latin typeface="Times New Roman" panose="02020603050405020304" pitchFamily="18" charset="0"/>
                <a:cs typeface="Times New Roman" panose="02020603050405020304" pitchFamily="18" charset="0"/>
              </a:rPr>
              <a:t> (24.11%) was the most commonly prescribed drugs. Insulin was prescribed in 80 (28.36%) patients. DPP-4 Inhibitors was prescribed in 84 (29.78%) Patients of which </a:t>
            </a:r>
            <a:r>
              <a:rPr lang="en-US" sz="2400" dirty="0" err="1">
                <a:latin typeface="Times New Roman" panose="02020603050405020304" pitchFamily="18" charset="0"/>
                <a:cs typeface="Times New Roman" panose="02020603050405020304" pitchFamily="18" charset="0"/>
              </a:rPr>
              <a:t>vildagliptin</a:t>
            </a:r>
            <a:r>
              <a:rPr lang="en-US" sz="2400" dirty="0">
                <a:latin typeface="Times New Roman" panose="02020603050405020304" pitchFamily="18" charset="0"/>
                <a:cs typeface="Times New Roman" panose="02020603050405020304" pitchFamily="18" charset="0"/>
              </a:rPr>
              <a:t> was the most commonly prescribed drugs. </a:t>
            </a:r>
            <a:r>
              <a:rPr lang="en-US" sz="2400" dirty="0" err="1">
                <a:latin typeface="Times New Roman" panose="02020603050405020304" pitchFamily="18" charset="0"/>
                <a:cs typeface="Times New Roman" panose="02020603050405020304" pitchFamily="18" charset="0"/>
              </a:rPr>
              <a:t>Thiazolidinediones</a:t>
            </a:r>
            <a:r>
              <a:rPr lang="en-US" sz="2400" dirty="0">
                <a:latin typeface="Times New Roman" panose="02020603050405020304" pitchFamily="18" charset="0"/>
                <a:cs typeface="Times New Roman" panose="02020603050405020304" pitchFamily="18" charset="0"/>
              </a:rPr>
              <a:t> was prescribed in 22 (7.80%) patients and α- </a:t>
            </a:r>
            <a:r>
              <a:rPr lang="en-US" sz="2400" dirty="0" err="1">
                <a:latin typeface="Times New Roman" panose="02020603050405020304" pitchFamily="18" charset="0"/>
                <a:cs typeface="Times New Roman" panose="02020603050405020304" pitchFamily="18" charset="0"/>
              </a:rPr>
              <a:t>Glucosidase</a:t>
            </a:r>
            <a:r>
              <a:rPr lang="en-US" sz="2400" dirty="0">
                <a:latin typeface="Times New Roman" panose="02020603050405020304" pitchFamily="18" charset="0"/>
                <a:cs typeface="Times New Roman" panose="02020603050405020304" pitchFamily="18" charset="0"/>
              </a:rPr>
              <a:t> Inhibitors in 19 (6.73%) patients while GLP-1 Analog was the least commonly prescribed drugs 9 (3.19</a:t>
            </a:r>
            <a:r>
              <a:rPr lang="en-US" sz="2400"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82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6" name="Rectangle 5"/>
          <p:cNvSpPr/>
          <p:nvPr/>
        </p:nvSpPr>
        <p:spPr>
          <a:xfrm>
            <a:off x="971550" y="543174"/>
            <a:ext cx="10812620"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RESULTS</a:t>
            </a:r>
            <a:endParaRPr lang="en-US" sz="16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648854" y="543174"/>
            <a:ext cx="6627187" cy="2416974"/>
          </a:xfrm>
          <a:prstGeom prst="rect">
            <a:avLst/>
          </a:prstGeom>
        </p:spPr>
      </p:pic>
      <p:pic>
        <p:nvPicPr>
          <p:cNvPr id="5" name="Picture 4"/>
          <p:cNvPicPr>
            <a:picLocks noChangeAspect="1"/>
          </p:cNvPicPr>
          <p:nvPr/>
        </p:nvPicPr>
        <p:blipFill>
          <a:blip r:embed="rId3"/>
          <a:stretch>
            <a:fillRect/>
          </a:stretch>
        </p:blipFill>
        <p:spPr>
          <a:xfrm>
            <a:off x="3101567" y="2913687"/>
            <a:ext cx="5721760" cy="3573764"/>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a:t>
            </a:fld>
            <a:endParaRPr lang="en-IN"/>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354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7" name="Rectangle 6"/>
          <p:cNvSpPr/>
          <p:nvPr/>
        </p:nvSpPr>
        <p:spPr>
          <a:xfrm>
            <a:off x="1206321" y="1750194"/>
            <a:ext cx="10384664" cy="3416320"/>
          </a:xfrm>
          <a:prstGeom prst="rect">
            <a:avLst/>
          </a:prstGeom>
        </p:spPr>
        <p:txBody>
          <a:bodyPr wrap="square">
            <a:spAutoFit/>
          </a:bodyPr>
          <a:lstStyle/>
          <a:p>
            <a:pPr algn="just"/>
            <a:r>
              <a:rPr lang="en-US" sz="2400" b="1" dirty="0" smtClean="0">
                <a:latin typeface="Times New Roman" panose="02020603050405020304" pitchFamily="18" charset="0"/>
                <a:cs typeface="Times New Roman" panose="02020603050405020304" pitchFamily="18" charset="0"/>
              </a:rPr>
              <a:t>TABLE 3 </a:t>
            </a:r>
            <a:r>
              <a:rPr lang="en-US" sz="2400" dirty="0" smtClean="0">
                <a:latin typeface="Times New Roman" panose="02020603050405020304" pitchFamily="18" charset="0"/>
                <a:cs typeface="Times New Roman" panose="02020603050405020304" pitchFamily="18" charset="0"/>
              </a:rPr>
              <a:t>- It </a:t>
            </a:r>
            <a:r>
              <a:rPr lang="en-US" sz="2400" dirty="0">
                <a:latin typeface="Times New Roman" panose="02020603050405020304" pitchFamily="18" charset="0"/>
                <a:cs typeface="Times New Roman" panose="02020603050405020304" pitchFamily="18" charset="0"/>
              </a:rPr>
              <a:t>was observed that out of 282 patients, in 152 (53.90%) patients’ total cost of drug per month was less than 100 rupees. Similarly, in 73 (25.88%) patients, total cost of drug per month was between 100-200 rupees while in 57 (20.21%) patients, total cost of drug per month was more than 200 rupees. </a:t>
            </a:r>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FIGURE 3 </a:t>
            </a:r>
            <a:r>
              <a:rPr lang="en-US" sz="2400" dirty="0">
                <a:latin typeface="Times New Roman" panose="02020603050405020304" pitchFamily="18" charset="0"/>
                <a:cs typeface="Times New Roman" panose="02020603050405020304" pitchFamily="18" charset="0"/>
              </a:rPr>
              <a:t>- Among 282 patients of DM maximum no. of patients had a history of Diabetes between 11-15 (31.56%) years followed by 16-20 (19.14%) years followed by 6-10 (16.31%) years while only 23 (8.15%) patients had a history of diabetes 21-25 years</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571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pic>
        <p:nvPicPr>
          <p:cNvPr id="7" name="Picture 6"/>
          <p:cNvPicPr>
            <a:picLocks noChangeAspect="1"/>
          </p:cNvPicPr>
          <p:nvPr/>
        </p:nvPicPr>
        <p:blipFill>
          <a:blip r:embed="rId2"/>
          <a:stretch>
            <a:fillRect/>
          </a:stretch>
        </p:blipFill>
        <p:spPr>
          <a:xfrm>
            <a:off x="838200" y="989050"/>
            <a:ext cx="6078291" cy="5244379"/>
          </a:xfrm>
          <a:prstGeom prst="rect">
            <a:avLst/>
          </a:prstGeom>
        </p:spPr>
      </p:pic>
      <p:sp>
        <p:nvSpPr>
          <p:cNvPr id="8" name="Rectangle 7"/>
          <p:cNvSpPr/>
          <p:nvPr/>
        </p:nvSpPr>
        <p:spPr>
          <a:xfrm>
            <a:off x="6916491" y="537269"/>
            <a:ext cx="5194479" cy="6001643"/>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Out of 282 Patients, Co-morbid conditions were found in 232 patients. Among the 232 patients, 36 Patients had more than two comorbid conditions in our study while 50 Patients were without any comorbidity. The comorbid conditions found were cardiovascular (hypertension, coronary artery disease), Chronic Kidney Disease (CKD), Micro vascular Complications (MVCs) like neuropathy, retinopathy etc. while 16 (9.25%) Patients was found with other types of complication. Hypertension accounted for Maximum (22.69%) of the total comorbidities followed by CKD, CAD.</a:t>
            </a:r>
          </a:p>
        </p:txBody>
      </p:sp>
      <p:sp>
        <p:nvSpPr>
          <p:cNvPr id="10" name="Rectangle 9">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lowchart: Process 10"/>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IN" smtClean="0"/>
              <a:t>RDP</a:t>
            </a:r>
            <a:endParaRPr lang="en-IN"/>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466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B54A7E-2395-4D35-824E-25842394C6F0}" type="slidenum">
              <a:rPr lang="en-IN" smtClean="0"/>
              <a:t>13</a:t>
            </a:fld>
            <a:endParaRPr lang="en-IN"/>
          </a:p>
        </p:txBody>
      </p:sp>
      <p:pic>
        <p:nvPicPr>
          <p:cNvPr id="7" name="Picture 6"/>
          <p:cNvPicPr>
            <a:picLocks noChangeAspect="1"/>
          </p:cNvPicPr>
          <p:nvPr/>
        </p:nvPicPr>
        <p:blipFill>
          <a:blip r:embed="rId2"/>
          <a:stretch>
            <a:fillRect/>
          </a:stretch>
        </p:blipFill>
        <p:spPr>
          <a:xfrm>
            <a:off x="838200" y="1015955"/>
            <a:ext cx="6374667" cy="5217420"/>
          </a:xfrm>
          <a:prstGeom prst="rect">
            <a:avLst/>
          </a:prstGeom>
        </p:spPr>
      </p:pic>
      <p:sp>
        <p:nvSpPr>
          <p:cNvPr id="8" name="Rectangle 7"/>
          <p:cNvSpPr/>
          <p:nvPr/>
        </p:nvSpPr>
        <p:spPr>
          <a:xfrm>
            <a:off x="7303019" y="1209264"/>
            <a:ext cx="4597060" cy="4401205"/>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Out of 282 patients, maximum no. (104) of patients were prescribed with dual therapy (36.87%) while 87(30.85%) patients were prescribed with triple therapy and 28 (9.92%) patients was prescribed with </a:t>
            </a:r>
            <a:r>
              <a:rPr lang="en-US" sz="2800" dirty="0" err="1">
                <a:latin typeface="Times New Roman" panose="02020603050405020304" pitchFamily="18" charset="0"/>
                <a:cs typeface="Times New Roman" panose="02020603050405020304" pitchFamily="18" charset="0"/>
              </a:rPr>
              <a:t>monotherapy</a:t>
            </a:r>
            <a:r>
              <a:rPr lang="en-US" sz="2800" dirty="0">
                <a:latin typeface="Times New Roman" panose="02020603050405020304" pitchFamily="18" charset="0"/>
                <a:cs typeface="Times New Roman" panose="02020603050405020304" pitchFamily="18" charset="0"/>
              </a:rPr>
              <a:t>. 63 (22.34%) patients were prescribed with more than three drugs</a:t>
            </a:r>
          </a:p>
        </p:txBody>
      </p:sp>
      <p:sp>
        <p:nvSpPr>
          <p:cNvPr id="11" name="Rectangle 10">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IN" smtClean="0"/>
              <a:t>RDP</a:t>
            </a:r>
            <a:endParaRPr lang="en-IN"/>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908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pic>
        <p:nvPicPr>
          <p:cNvPr id="7" name="Picture 6"/>
          <p:cNvPicPr>
            <a:picLocks noChangeAspect="1"/>
          </p:cNvPicPr>
          <p:nvPr/>
        </p:nvPicPr>
        <p:blipFill>
          <a:blip r:embed="rId2"/>
          <a:stretch>
            <a:fillRect/>
          </a:stretch>
        </p:blipFill>
        <p:spPr>
          <a:xfrm>
            <a:off x="671386" y="1118271"/>
            <a:ext cx="7069277" cy="5238079"/>
          </a:xfrm>
          <a:prstGeom prst="rect">
            <a:avLst/>
          </a:prstGeom>
        </p:spPr>
      </p:pic>
      <p:sp>
        <p:nvSpPr>
          <p:cNvPr id="8" name="Rectangle 7"/>
          <p:cNvSpPr/>
          <p:nvPr/>
        </p:nvSpPr>
        <p:spPr>
          <a:xfrm>
            <a:off x="7645757" y="1350091"/>
            <a:ext cx="4254322" cy="3970318"/>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In present study, 53 (18.79%) patients were observed with ADEs out of which 32 (11.34%) was seen with nausea followed by hypoglycemia in 12 (4.25%) patients and GIT Upset was seen in 9 (3.19%) of patients</a:t>
            </a:r>
          </a:p>
        </p:txBody>
      </p:sp>
      <p:sp>
        <p:nvSpPr>
          <p:cNvPr id="10" name="Rectangle 9">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lowchart: Process 10"/>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020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Rectangle 3"/>
          <p:cNvSpPr/>
          <p:nvPr/>
        </p:nvSpPr>
        <p:spPr>
          <a:xfrm>
            <a:off x="971549" y="464635"/>
            <a:ext cx="10928529"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DISCUSSION</a:t>
            </a:r>
            <a:endParaRPr lang="en-US" sz="1600" b="1" dirty="0">
              <a:latin typeface="Times New Roman" panose="02020603050405020304" pitchFamily="18" charset="0"/>
              <a:cs typeface="Times New Roman" panose="02020603050405020304" pitchFamily="18" charset="0"/>
            </a:endParaRPr>
          </a:p>
        </p:txBody>
      </p:sp>
      <p:sp>
        <p:nvSpPr>
          <p:cNvPr id="6" name="Rectangle 5"/>
          <p:cNvSpPr/>
          <p:nvPr/>
        </p:nvSpPr>
        <p:spPr>
          <a:xfrm>
            <a:off x="1019175" y="1247637"/>
            <a:ext cx="10668000" cy="4708981"/>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Diabetes mellitus is a chronic lifelong disease affecting a large spectrum of population in the developing countries including India. The WHO defines diabetes mellitus as “A chronic, metabolic disease characterized by elevated levels of blood glucose (or blood sugar), which leads over time to serious damage to the heart, blood vessels, eyes, kidneys, and nerves. total of 282 diabetic patients were evaluated during the study period and it was observed that male had preponderance in the prevalence of diabetes (Males 54.60%; Females 45.75%). DM was found to be most prevalent 88 (31.20%) in the age group of 51-60 years as aging causes increase prevalence of diabetes and carbohydrate intolerance. Prescriptions with two or more drugs were found to be common among patients above 51 years of age. With the advancing age, the co-morbidities also increase and consequently increase the number of prescribed medications. Cost of prescription is very important in chronic disease like diabetes as it may be a major cause for non adherence to treatment. In our study, cost for both insulin and oral antidiabetic agent was under 100 INR/patient/month for 152 (53.90%). In present study out of 282 Diabetic Patients, 16(5.67%) was suffering from Type I DM while 266 (94.32%) was suffering Type II DM which is almost similar to a study done by Agrawal R et al, who reported 96.52% 0f patients with Type II DM while 3.48% with Type I DM out of 230 Patients</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591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1061702" y="516338"/>
            <a:ext cx="8030782"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CONCLUSION</a:t>
            </a:r>
          </a:p>
        </p:txBody>
      </p:sp>
      <p:sp>
        <p:nvSpPr>
          <p:cNvPr id="4" name="Rectangle 3"/>
          <p:cNvSpPr/>
          <p:nvPr/>
        </p:nvSpPr>
        <p:spPr>
          <a:xfrm>
            <a:off x="841415" y="1221066"/>
            <a:ext cx="11098172" cy="4093428"/>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Diabetes should be managed properly to enhance the quality of life of the patient. In the study carried out most of the prescriptions were rational, but further improvement is needed. The present study has clearly delineated the drug utilization pattern of diagnosed diabetic patients at GMC, </a:t>
            </a:r>
            <a:r>
              <a:rPr lang="en-US" sz="2000" dirty="0" err="1">
                <a:latin typeface="Times New Roman" panose="02020603050405020304" pitchFamily="18" charset="0"/>
                <a:cs typeface="Times New Roman" panose="02020603050405020304" pitchFamily="18" charset="0"/>
              </a:rPr>
              <a:t>Azamgarh</a:t>
            </a:r>
            <a:r>
              <a:rPr lang="en-US" sz="2000" dirty="0">
                <a:latin typeface="Times New Roman" panose="02020603050405020304" pitchFamily="18" charset="0"/>
                <a:cs typeface="Times New Roman" panose="02020603050405020304" pitchFamily="18" charset="0"/>
              </a:rPr>
              <a:t> a tertiary care teaching hospital in Eastern Uttar Pradesh, India. More than 90% of patients were diagnosed as type 2 DM. High frequency of oral hypoglycemic agents were prescribed, reflecting higher </a:t>
            </a:r>
            <a:r>
              <a:rPr lang="en-US" sz="2000" dirty="0" err="1">
                <a:latin typeface="Times New Roman" panose="02020603050405020304" pitchFamily="18" charset="0"/>
                <a:cs typeface="Times New Roman" panose="02020603050405020304" pitchFamily="18" charset="0"/>
              </a:rPr>
              <a:t>glycemia</a:t>
            </a:r>
            <a:r>
              <a:rPr lang="en-US" sz="2000" dirty="0">
                <a:latin typeface="Times New Roman" panose="02020603050405020304" pitchFamily="18" charset="0"/>
                <a:cs typeface="Times New Roman" panose="02020603050405020304" pitchFamily="18" charset="0"/>
              </a:rPr>
              <a:t> at the time of diagnosis. Amongst this group of drugs </a:t>
            </a:r>
            <a:r>
              <a:rPr lang="en-US" sz="2000" dirty="0" err="1">
                <a:latin typeface="Times New Roman" panose="02020603050405020304" pitchFamily="18" charset="0"/>
                <a:cs typeface="Times New Roman" panose="02020603050405020304" pitchFamily="18" charset="0"/>
              </a:rPr>
              <a:t>biguanides</a:t>
            </a:r>
            <a:r>
              <a:rPr lang="en-US" sz="2000" dirty="0">
                <a:latin typeface="Times New Roman" panose="02020603050405020304" pitchFamily="18" charset="0"/>
                <a:cs typeface="Times New Roman" panose="02020603050405020304" pitchFamily="18" charset="0"/>
              </a:rPr>
              <a:t> accounted for the most commonly prescribed drug. </a:t>
            </a:r>
            <a:r>
              <a:rPr lang="en-US" sz="2000" dirty="0" err="1">
                <a:latin typeface="Times New Roman" panose="02020603050405020304" pitchFamily="18" charset="0"/>
                <a:cs typeface="Times New Roman" panose="02020603050405020304" pitchFamily="18" charset="0"/>
              </a:rPr>
              <a:t>Polypharmacy</a:t>
            </a:r>
            <a:r>
              <a:rPr lang="en-US" sz="2000" dirty="0">
                <a:latin typeface="Times New Roman" panose="02020603050405020304" pitchFamily="18" charset="0"/>
                <a:cs typeface="Times New Roman" panose="02020603050405020304" pitchFamily="18" charset="0"/>
              </a:rPr>
              <a:t> was found to be low, suggestive of more rational mode of prescribing. Present study showed, low cost of drugs per prescription as Generic drugs has been prescribed to the patients. So, it is necessary to taken care of quality of drugs. The choice of drug should be based economic status, associated conditions. Rational prescribing should focus on dose and duration as well as interaction with other medications. This can be done by prescribing a proper drug regimen consisting of hypoglycemic agents as well as diet control and exercise. Efforts from both patients and the physician should be made to meet the target glucose levels and have a better and healthy life. </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16</a:t>
            </a:fld>
            <a:endParaRPr lang="en-IN"/>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260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AF324B62-A799-D140-227A-EF164EE2E1C4}"/>
              </a:ext>
            </a:extLst>
          </p:cNvPr>
          <p:cNvSpPr txBox="1"/>
          <p:nvPr/>
        </p:nvSpPr>
        <p:spPr>
          <a:xfrm>
            <a:off x="971550" y="555812"/>
            <a:ext cx="3609415" cy="369332"/>
          </a:xfrm>
          <a:prstGeom prst="rect">
            <a:avLst/>
          </a:prstGeom>
          <a:noFill/>
        </p:spPr>
        <p:txBody>
          <a:bodyPr wrap="square" rtlCol="0">
            <a:spAutoFit/>
          </a:bodyPr>
          <a:lstStyle/>
          <a:p>
            <a:pPr algn="l"/>
            <a:r>
              <a:rPr lang="en-US" dirty="0" smtClean="0">
                <a:latin typeface="Times New Roman" panose="02020603050405020304" pitchFamily="18" charset="0"/>
                <a:cs typeface="Times New Roman" panose="02020603050405020304" pitchFamily="18" charset="0"/>
              </a:rPr>
              <a:t>REFERENCE</a:t>
            </a:r>
            <a:endParaRPr lang="en-US" dirty="0">
              <a:latin typeface="Times New Roman" panose="02020603050405020304" pitchFamily="18" charset="0"/>
              <a:cs typeface="Times New Roman" panose="02020603050405020304" pitchFamily="18" charset="0"/>
            </a:endParaRPr>
          </a:p>
        </p:txBody>
      </p:sp>
      <p:sp>
        <p:nvSpPr>
          <p:cNvPr id="4" name="Rectangle 3"/>
          <p:cNvSpPr/>
          <p:nvPr/>
        </p:nvSpPr>
        <p:spPr>
          <a:xfrm>
            <a:off x="604368" y="1211051"/>
            <a:ext cx="11578107" cy="5078313"/>
          </a:xfrm>
          <a:prstGeom prst="rect">
            <a:avLst/>
          </a:prstGeom>
        </p:spPr>
        <p:txBody>
          <a:bodyPr wrap="square">
            <a:spAutoFit/>
          </a:bodyPr>
          <a:lstStyle/>
          <a:p>
            <a:pPr marL="342900" indent="-342900" algn="just">
              <a:buAutoNum type="arabicPeriod"/>
            </a:pPr>
            <a:r>
              <a:rPr lang="en-US" dirty="0" smtClean="0">
                <a:latin typeface="Times New Roman" panose="02020603050405020304" pitchFamily="18" charset="0"/>
                <a:cs typeface="Times New Roman" panose="02020603050405020304" pitchFamily="18" charset="0"/>
              </a:rPr>
              <a:t>WHO</a:t>
            </a:r>
            <a:r>
              <a:rPr lang="en-US" dirty="0">
                <a:latin typeface="Times New Roman" panose="02020603050405020304" pitchFamily="18" charset="0"/>
                <a:cs typeface="Times New Roman" panose="02020603050405020304" pitchFamily="18" charset="0"/>
              </a:rPr>
              <a:t>. The selection of essential drugs. WHO Tech Rep. 1997;615:36. Available at: https://www.jscimedcentral.com/Pharmacology/phar macology-5-1078.pdf.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Dan </a:t>
            </a:r>
            <a:r>
              <a:rPr lang="en-US" dirty="0">
                <a:latin typeface="Times New Roman" panose="02020603050405020304" pitchFamily="18" charset="0"/>
                <a:cs typeface="Times New Roman" panose="02020603050405020304" pitchFamily="18" charset="0"/>
              </a:rPr>
              <a:t>LL, Anthony SF, Dennis LK, Stephen LH, Larry JJ, Joseph L. Harrison’s Principles of Internal Medicine. Eighteenth edition, McGraw-Hill Medical, New York, United States of America; 2012:2968.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King </a:t>
            </a:r>
            <a:r>
              <a:rPr lang="en-US" dirty="0">
                <a:latin typeface="Times New Roman" panose="02020603050405020304" pitchFamily="18" charset="0"/>
                <a:cs typeface="Times New Roman" panose="02020603050405020304" pitchFamily="18" charset="0"/>
              </a:rPr>
              <a:t>H, </a:t>
            </a:r>
            <a:r>
              <a:rPr lang="en-US" dirty="0" err="1">
                <a:latin typeface="Times New Roman" panose="02020603050405020304" pitchFamily="18" charset="0"/>
                <a:cs typeface="Times New Roman" panose="02020603050405020304" pitchFamily="18" charset="0"/>
              </a:rPr>
              <a:t>Aubert</a:t>
            </a:r>
            <a:r>
              <a:rPr lang="en-US" dirty="0">
                <a:latin typeface="Times New Roman" panose="02020603050405020304" pitchFamily="18" charset="0"/>
                <a:cs typeface="Times New Roman" panose="02020603050405020304" pitchFamily="18" charset="0"/>
              </a:rPr>
              <a:t> RE, Herman WH. Global burden of diabetes, 1995–2025: prevalence, numerical estimates, and projections. Diabetes Care. 1998 Sep 1;21(9):1414-31.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Sierra </a:t>
            </a:r>
            <a:r>
              <a:rPr lang="en-US" dirty="0">
                <a:latin typeface="Times New Roman" panose="02020603050405020304" pitchFamily="18" charset="0"/>
                <a:cs typeface="Times New Roman" panose="02020603050405020304" pitchFamily="18" charset="0"/>
              </a:rPr>
              <a:t>GN. the global pandemic of diabetes; for American journal of diabetes medicine. 2009. Available at: http://www.ijrpc.com/files/10-01 17/09.pdf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IDF </a:t>
            </a:r>
            <a:r>
              <a:rPr lang="en-US" dirty="0">
                <a:latin typeface="Times New Roman" panose="02020603050405020304" pitchFamily="18" charset="0"/>
                <a:cs typeface="Times New Roman" panose="02020603050405020304" pitchFamily="18" charset="0"/>
              </a:rPr>
              <a:t>Diabetes Atlas, 6th ed. 2013;1-160. Available at: https://www.idf.org/e-library/epidemiology research/diabetes-atlas/19-atlas-6th-edition.html.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Bope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ET, Kellerman RD. Conn’s Current Therapy 2014. Saunders-Elsevier, Philadelphia, United States of America; 2014;701-704. Available at: http://www.ijopp.org/sites/default/files/10.5530.ijop p_.9.4.3_0.pdf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Richard </a:t>
            </a:r>
            <a:r>
              <a:rPr lang="en-US" dirty="0">
                <a:latin typeface="Times New Roman" panose="02020603050405020304" pitchFamily="18" charset="0"/>
                <a:cs typeface="Times New Roman" panose="02020603050405020304" pitchFamily="18" charset="0"/>
              </a:rPr>
              <a:t>AH. Diabetes Mellitus/Pathophysiology: Etiologic factors associated with diabetes mellitus. In: Stephen M Setter, John R White. Textbook of Therapeutics: Drug and Disease Management. 8th </a:t>
            </a:r>
            <a:r>
              <a:rPr lang="en-US" dirty="0" err="1">
                <a:latin typeface="Times New Roman" panose="02020603050405020304" pitchFamily="18" charset="0"/>
                <a:cs typeface="Times New Roman" panose="02020603050405020304" pitchFamily="18" charset="0"/>
              </a:rPr>
              <a:t>ed</a:t>
            </a:r>
            <a:r>
              <a:rPr lang="en-US" dirty="0">
                <a:latin typeface="Times New Roman" panose="02020603050405020304" pitchFamily="18" charset="0"/>
                <a:cs typeface="Times New Roman" panose="02020603050405020304" pitchFamily="18" charset="0"/>
              </a:rPr>
              <a:t>, Lippincott Williams and Wilkins-</a:t>
            </a:r>
            <a:r>
              <a:rPr lang="en-US" dirty="0" err="1">
                <a:latin typeface="Times New Roman" panose="02020603050405020304" pitchFamily="18" charset="0"/>
                <a:cs typeface="Times New Roman" panose="02020603050405020304" pitchFamily="18" charset="0"/>
              </a:rPr>
              <a:t>Wolters</a:t>
            </a:r>
            <a:r>
              <a:rPr lang="en-US" dirty="0">
                <a:latin typeface="Times New Roman" panose="02020603050405020304" pitchFamily="18" charset="0"/>
                <a:cs typeface="Times New Roman" panose="02020603050405020304" pitchFamily="18" charset="0"/>
              </a:rPr>
              <a:t> Kluwer, Philadelphia, United States of America; 2007.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Baksaas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 </a:t>
            </a:r>
            <a:r>
              <a:rPr lang="en-US" dirty="0" err="1">
                <a:latin typeface="Times New Roman" panose="02020603050405020304" pitchFamily="18" charset="0"/>
                <a:cs typeface="Times New Roman" panose="02020603050405020304" pitchFamily="18" charset="0"/>
              </a:rPr>
              <a:t>Lunde</a:t>
            </a:r>
            <a:r>
              <a:rPr lang="en-US" dirty="0">
                <a:latin typeface="Times New Roman" panose="02020603050405020304" pitchFamily="18" charset="0"/>
                <a:cs typeface="Times New Roman" panose="02020603050405020304" pitchFamily="18" charset="0"/>
              </a:rPr>
              <a:t> PK. National drug policies: the need for drug utilization studies. Trends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Sci. 1986 Jan 1;7:331-4.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Fowler </a:t>
            </a:r>
            <a:r>
              <a:rPr lang="en-US" dirty="0">
                <a:latin typeface="Times New Roman" panose="02020603050405020304" pitchFamily="18" charset="0"/>
                <a:cs typeface="Times New Roman" panose="02020603050405020304" pitchFamily="18" charset="0"/>
              </a:rPr>
              <a:t>MJ. </a:t>
            </a:r>
            <a:r>
              <a:rPr lang="en-US" dirty="0" err="1">
                <a:latin typeface="Times New Roman" panose="02020603050405020304" pitchFamily="18" charset="0"/>
                <a:cs typeface="Times New Roman" panose="02020603050405020304" pitchFamily="18" charset="0"/>
              </a:rPr>
              <a:t>Microvascular</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macrovascular</a:t>
            </a:r>
            <a:r>
              <a:rPr lang="en-US" dirty="0">
                <a:latin typeface="Times New Roman" panose="02020603050405020304" pitchFamily="18" charset="0"/>
                <a:cs typeface="Times New Roman" panose="02020603050405020304" pitchFamily="18" charset="0"/>
              </a:rPr>
              <a:t> complications of diabetes.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Diab</a:t>
            </a:r>
            <a:r>
              <a:rPr lang="en-US" dirty="0">
                <a:latin typeface="Times New Roman" panose="02020603050405020304" pitchFamily="18" charset="0"/>
                <a:cs typeface="Times New Roman" panose="02020603050405020304" pitchFamily="18" charset="0"/>
              </a:rPr>
              <a:t>. 2008 Apr 1;26(2):77-82. </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77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
        <p:nvSpPr>
          <p:cNvPr id="7" name="Rectangle 6"/>
          <p:cNvSpPr/>
          <p:nvPr/>
        </p:nvSpPr>
        <p:spPr>
          <a:xfrm>
            <a:off x="553791" y="1337023"/>
            <a:ext cx="11457904" cy="4801314"/>
          </a:xfrm>
          <a:prstGeom prst="rect">
            <a:avLst/>
          </a:prstGeom>
        </p:spPr>
        <p:txBody>
          <a:bodyPr wrap="square">
            <a:spAutoFit/>
          </a:bodyPr>
          <a:lstStyle/>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Knowler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WC, Barrett-Connor E, Fowler SE, </a:t>
            </a:r>
            <a:r>
              <a:rPr lang="en-US" dirty="0" err="1">
                <a:latin typeface="Times New Roman" panose="02020603050405020304" pitchFamily="18" charset="0"/>
                <a:cs typeface="Times New Roman" panose="02020603050405020304" pitchFamily="18" charset="0"/>
              </a:rPr>
              <a:t>Hamman</a:t>
            </a:r>
            <a:r>
              <a:rPr lang="en-US" dirty="0">
                <a:latin typeface="Times New Roman" panose="02020603050405020304" pitchFamily="18" charset="0"/>
                <a:cs typeface="Times New Roman" panose="02020603050405020304" pitchFamily="18" charset="0"/>
              </a:rPr>
              <a:t> RF, </a:t>
            </a:r>
            <a:r>
              <a:rPr lang="en-US" dirty="0" err="1">
                <a:latin typeface="Times New Roman" panose="02020603050405020304" pitchFamily="18" charset="0"/>
                <a:cs typeface="Times New Roman" panose="02020603050405020304" pitchFamily="18" charset="0"/>
              </a:rPr>
              <a:t>Lachin</a:t>
            </a:r>
            <a:r>
              <a:rPr lang="en-US" dirty="0">
                <a:latin typeface="Times New Roman" panose="02020603050405020304" pitchFamily="18" charset="0"/>
                <a:cs typeface="Times New Roman" panose="02020603050405020304" pitchFamily="18" charset="0"/>
              </a:rPr>
              <a:t> JM, Walker EA, et al. Reduction in the incidence of type 2 diabetes with lifestyle intervention or metformin. New </a:t>
            </a:r>
            <a:r>
              <a:rPr lang="en-US" dirty="0" err="1">
                <a:latin typeface="Times New Roman" panose="02020603050405020304" pitchFamily="18" charset="0"/>
                <a:cs typeface="Times New Roman" panose="02020603050405020304" pitchFamily="18" charset="0"/>
              </a:rPr>
              <a:t>Eng</a:t>
            </a:r>
            <a:r>
              <a:rPr lang="en-US" dirty="0">
                <a:latin typeface="Times New Roman" panose="02020603050405020304" pitchFamily="18" charset="0"/>
                <a:cs typeface="Times New Roman" panose="02020603050405020304" pitchFamily="18" charset="0"/>
              </a:rPr>
              <a:t> J Med. 2002 Feb;346(6):393-403.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Garber </a:t>
            </a:r>
            <a:r>
              <a:rPr lang="en-US" dirty="0">
                <a:latin typeface="Times New Roman" panose="02020603050405020304" pitchFamily="18" charset="0"/>
                <a:cs typeface="Times New Roman" panose="02020603050405020304" pitchFamily="18" charset="0"/>
              </a:rPr>
              <a:t>AJ, Abrahamson MJ, </a:t>
            </a:r>
            <a:r>
              <a:rPr lang="en-US" dirty="0" err="1">
                <a:latin typeface="Times New Roman" panose="02020603050405020304" pitchFamily="18" charset="0"/>
                <a:cs typeface="Times New Roman" panose="02020603050405020304" pitchFamily="18" charset="0"/>
              </a:rPr>
              <a:t>Barzilay</a:t>
            </a:r>
            <a:r>
              <a:rPr lang="en-US" dirty="0">
                <a:latin typeface="Times New Roman" panose="02020603050405020304" pitchFamily="18" charset="0"/>
                <a:cs typeface="Times New Roman" panose="02020603050405020304" pitchFamily="18" charset="0"/>
              </a:rPr>
              <a:t> JI, Blonde L, </a:t>
            </a:r>
            <a:r>
              <a:rPr lang="en-US" dirty="0" err="1">
                <a:latin typeface="Times New Roman" panose="02020603050405020304" pitchFamily="18" charset="0"/>
                <a:cs typeface="Times New Roman" panose="02020603050405020304" pitchFamily="18" charset="0"/>
              </a:rPr>
              <a:t>Bloomgarden</a:t>
            </a:r>
            <a:r>
              <a:rPr lang="en-US" dirty="0">
                <a:latin typeface="Times New Roman" panose="02020603050405020304" pitchFamily="18" charset="0"/>
                <a:cs typeface="Times New Roman" panose="02020603050405020304" pitchFamily="18" charset="0"/>
              </a:rPr>
              <a:t> ZT, Bush MA, et al. AACE/ACE comprehensive diabetes management algorithm 2015. Endocrine Practice. 2015 Apr;21(4):438-47.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American Diabetes Association. Standards of medical care in diabetes-2010. </a:t>
            </a:r>
            <a:r>
              <a:rPr lang="en-US" dirty="0" err="1">
                <a:latin typeface="Times New Roman" panose="02020603050405020304" pitchFamily="18" charset="0"/>
                <a:cs typeface="Times New Roman" panose="02020603050405020304" pitchFamily="18" charset="0"/>
              </a:rPr>
              <a:t>Diab</a:t>
            </a:r>
            <a:r>
              <a:rPr lang="en-US" dirty="0">
                <a:latin typeface="Times New Roman" panose="02020603050405020304" pitchFamily="18" charset="0"/>
                <a:cs typeface="Times New Roman" panose="02020603050405020304" pitchFamily="18" charset="0"/>
              </a:rPr>
              <a:t> Care. 2010 Jan 1;33(Supplement 1):S11-61.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NICE Clinical guideline-87. Type 2 diabetes. 2014. Available at: http://www.ijopp.org/sites/default/files/10.5530.ijop p_.9.4.3_0.pdf.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Unger </a:t>
            </a:r>
            <a:r>
              <a:rPr lang="en-US" dirty="0">
                <a:latin typeface="Times New Roman" panose="02020603050405020304" pitchFamily="18" charset="0"/>
                <a:cs typeface="Times New Roman" panose="02020603050405020304" pitchFamily="18" charset="0"/>
              </a:rPr>
              <a:t>J. Current strategies for evaluating, monitoring, and treating type 2 diabetes mellitus. Am J Med. 2008 Jun 1;121(6):S3-8.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Krentz</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AJ, Bailey CJ. Oral antidiabetic agents: current role in type 2 diabetes mellitus. Drugs. 2005;65(3):385-411.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El-</a:t>
            </a:r>
            <a:r>
              <a:rPr lang="en-US" dirty="0" err="1" smtClean="0">
                <a:latin typeface="Times New Roman" panose="02020603050405020304" pitchFamily="18" charset="0"/>
                <a:cs typeface="Times New Roman" panose="02020603050405020304" pitchFamily="18" charset="0"/>
              </a:rPr>
              <a:t>Kaissi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 </a:t>
            </a:r>
            <a:r>
              <a:rPr lang="en-US" dirty="0" err="1">
                <a:latin typeface="Times New Roman" panose="02020603050405020304" pitchFamily="18" charset="0"/>
                <a:cs typeface="Times New Roman" panose="02020603050405020304" pitchFamily="18" charset="0"/>
              </a:rPr>
              <a:t>Sherbeeni</a:t>
            </a:r>
            <a:r>
              <a:rPr lang="en-US" dirty="0">
                <a:latin typeface="Times New Roman" panose="02020603050405020304" pitchFamily="18" charset="0"/>
                <a:cs typeface="Times New Roman" panose="02020603050405020304" pitchFamily="18" charset="0"/>
              </a:rPr>
              <a:t> S. Pharmacological management of type 2 diabetes mellitus: An update. </a:t>
            </a:r>
            <a:r>
              <a:rPr lang="en-US" dirty="0" err="1">
                <a:latin typeface="Times New Roman" panose="02020603050405020304" pitchFamily="18" charset="0"/>
                <a:cs typeface="Times New Roman" panose="02020603050405020304" pitchFamily="18" charset="0"/>
              </a:rPr>
              <a:t>Curr</a:t>
            </a:r>
            <a:r>
              <a:rPr lang="en-US" dirty="0">
                <a:latin typeface="Times New Roman" panose="02020603050405020304" pitchFamily="18" charset="0"/>
                <a:cs typeface="Times New Roman" panose="02020603050405020304" pitchFamily="18" charset="0"/>
              </a:rPr>
              <a:t> Diabetes Rev. 2011;7(6):392-405.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Diagnostic </a:t>
            </a:r>
            <a:r>
              <a:rPr lang="en-US" dirty="0">
                <a:latin typeface="Times New Roman" panose="02020603050405020304" pitchFamily="18" charset="0"/>
                <a:cs typeface="Times New Roman" panose="02020603050405020304" pitchFamily="18" charset="0"/>
              </a:rPr>
              <a:t>Criteria. 2005. ICMR Guidelines for Management of Type 2 Diabetes. Available at: https://www.peertechz.com/articles/assessment-of prescription-pattern-of-antidiabetic-drugs-in-the outpatient-department-of-a-tertiary-care hospital.pdf.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Joshi </a:t>
            </a:r>
            <a:r>
              <a:rPr lang="en-US" dirty="0">
                <a:latin typeface="Times New Roman" panose="02020603050405020304" pitchFamily="18" charset="0"/>
                <a:cs typeface="Times New Roman" panose="02020603050405020304" pitchFamily="18" charset="0"/>
              </a:rPr>
              <a:t>SR. Management of obese Indian patient. Indian J </a:t>
            </a:r>
            <a:r>
              <a:rPr lang="en-US" dirty="0" err="1">
                <a:latin typeface="Times New Roman" panose="02020603050405020304" pitchFamily="18" charset="0"/>
                <a:cs typeface="Times New Roman" panose="02020603050405020304" pitchFamily="18" charset="0"/>
              </a:rPr>
              <a:t>Obes</a:t>
            </a:r>
            <a:r>
              <a:rPr lang="en-US" dirty="0">
                <a:latin typeface="Times New Roman" panose="02020603050405020304" pitchFamily="18" charset="0"/>
                <a:cs typeface="Times New Roman" panose="02020603050405020304" pitchFamily="18" charset="0"/>
              </a:rPr>
              <a:t>. 2005;I(1):11-20. </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52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19</a:t>
            </a:fld>
            <a:endParaRPr lang="en-IN"/>
          </a:p>
        </p:txBody>
      </p:sp>
      <p:sp>
        <p:nvSpPr>
          <p:cNvPr id="7" name="Rectangle 6"/>
          <p:cNvSpPr/>
          <p:nvPr/>
        </p:nvSpPr>
        <p:spPr>
          <a:xfrm>
            <a:off x="497985" y="1214984"/>
            <a:ext cx="11694015" cy="4801314"/>
          </a:xfrm>
          <a:prstGeom prst="rect">
            <a:avLst/>
          </a:prstGeom>
        </p:spPr>
        <p:txBody>
          <a:bodyPr wrap="square">
            <a:spAutoFit/>
          </a:bodyPr>
          <a:lstStyle/>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Kumar </a:t>
            </a:r>
            <a:r>
              <a:rPr lang="en-US" dirty="0">
                <a:latin typeface="Times New Roman" panose="02020603050405020304" pitchFamily="18" charset="0"/>
                <a:cs typeface="Times New Roman" panose="02020603050405020304" pitchFamily="18" charset="0"/>
              </a:rPr>
              <a:t>P, </a:t>
            </a:r>
            <a:r>
              <a:rPr lang="en-US" dirty="0" err="1">
                <a:latin typeface="Times New Roman" panose="02020603050405020304" pitchFamily="18" charset="0"/>
                <a:cs typeface="Times New Roman" panose="02020603050405020304" pitchFamily="18" charset="0"/>
              </a:rPr>
              <a:t>Mallik</a:t>
            </a:r>
            <a:r>
              <a:rPr lang="en-US" dirty="0">
                <a:latin typeface="Times New Roman" panose="02020603050405020304" pitchFamily="18" charset="0"/>
                <a:cs typeface="Times New Roman" panose="02020603050405020304" pitchFamily="18" charset="0"/>
              </a:rPr>
              <a:t> D, Mukhopadhyay DK, </a:t>
            </a:r>
            <a:r>
              <a:rPr lang="en-US" dirty="0" err="1">
                <a:latin typeface="Times New Roman" panose="02020603050405020304" pitchFamily="18" charset="0"/>
                <a:cs typeface="Times New Roman" panose="02020603050405020304" pitchFamily="18" charset="0"/>
              </a:rPr>
              <a:t>Sinhababu</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Mahapatra</a:t>
            </a:r>
            <a:r>
              <a:rPr lang="en-US" dirty="0">
                <a:latin typeface="Times New Roman" panose="02020603050405020304" pitchFamily="18" charset="0"/>
                <a:cs typeface="Times New Roman" panose="02020603050405020304" pitchFamily="18" charset="0"/>
              </a:rPr>
              <a:t> BS, </a:t>
            </a:r>
            <a:r>
              <a:rPr lang="en-US" dirty="0" err="1">
                <a:latin typeface="Times New Roman" panose="02020603050405020304" pitchFamily="18" charset="0"/>
                <a:cs typeface="Times New Roman" panose="02020603050405020304" pitchFamily="18" charset="0"/>
              </a:rPr>
              <a:t>Chakrabarti</a:t>
            </a:r>
            <a:r>
              <a:rPr lang="en-US" dirty="0">
                <a:latin typeface="Times New Roman" panose="02020603050405020304" pitchFamily="18" charset="0"/>
                <a:cs typeface="Times New Roman" panose="02020603050405020304" pitchFamily="18" charset="0"/>
              </a:rPr>
              <a:t> P. Prevalence of diabetes mellitus, impaired fasting glucose, impaired glucose tolerance, and its correlates among police personnel in Bankura District of West Bengal. Indian J Public Health. 2013 Jan 1;57(1):24.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Vengurlekar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 Shukla P, </a:t>
            </a:r>
            <a:r>
              <a:rPr lang="en-US" dirty="0" err="1">
                <a:latin typeface="Times New Roman" panose="02020603050405020304" pitchFamily="18" charset="0"/>
                <a:cs typeface="Times New Roman" panose="02020603050405020304" pitchFamily="18" charset="0"/>
              </a:rPr>
              <a:t>Patidar</a:t>
            </a:r>
            <a:r>
              <a:rPr lang="en-US" dirty="0">
                <a:latin typeface="Times New Roman" panose="02020603050405020304" pitchFamily="18" charset="0"/>
                <a:cs typeface="Times New Roman" panose="02020603050405020304" pitchFamily="18" charset="0"/>
              </a:rPr>
              <a:t> P, </a:t>
            </a:r>
            <a:r>
              <a:rPr lang="en-US" dirty="0" err="1">
                <a:latin typeface="Times New Roman" panose="02020603050405020304" pitchFamily="18" charset="0"/>
                <a:cs typeface="Times New Roman" panose="02020603050405020304" pitchFamily="18" charset="0"/>
              </a:rPr>
              <a:t>Bafna</a:t>
            </a:r>
            <a:r>
              <a:rPr lang="en-US" dirty="0">
                <a:latin typeface="Times New Roman" panose="02020603050405020304" pitchFamily="18" charset="0"/>
                <a:cs typeface="Times New Roman" panose="02020603050405020304" pitchFamily="18" charset="0"/>
              </a:rPr>
              <a:t> R, Jain S. Prescribing pattern of antidiabetic drugs in Indore city hospital. Indian J </a:t>
            </a:r>
            <a:r>
              <a:rPr lang="en-US" dirty="0" err="1">
                <a:latin typeface="Times New Roman" panose="02020603050405020304" pitchFamily="18" charset="0"/>
                <a:cs typeface="Times New Roman" panose="02020603050405020304" pitchFamily="18" charset="0"/>
              </a:rPr>
              <a:t>Pharmaceut</a:t>
            </a:r>
            <a:r>
              <a:rPr lang="en-US" dirty="0">
                <a:latin typeface="Times New Roman" panose="02020603050405020304" pitchFamily="18" charset="0"/>
                <a:cs typeface="Times New Roman" panose="02020603050405020304" pitchFamily="18" charset="0"/>
              </a:rPr>
              <a:t> Sci. 2008;70(5):637-40.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Boccuzzi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SJ, </a:t>
            </a:r>
            <a:r>
              <a:rPr lang="en-US" dirty="0" err="1">
                <a:latin typeface="Times New Roman" panose="02020603050405020304" pitchFamily="18" charset="0"/>
                <a:cs typeface="Times New Roman" panose="02020603050405020304" pitchFamily="18" charset="0"/>
              </a:rPr>
              <a:t>Wogen</a:t>
            </a:r>
            <a:r>
              <a:rPr lang="en-US" dirty="0">
                <a:latin typeface="Times New Roman" panose="02020603050405020304" pitchFamily="18" charset="0"/>
                <a:cs typeface="Times New Roman" panose="02020603050405020304" pitchFamily="18" charset="0"/>
              </a:rPr>
              <a:t> J, Fox J, Sung JC, Shah AB, Kim J. Utilization of oral hypoglycemic agents in a drug-insured U.S. Population. </a:t>
            </a:r>
            <a:r>
              <a:rPr lang="en-US" dirty="0" err="1">
                <a:latin typeface="Times New Roman" panose="02020603050405020304" pitchFamily="18" charset="0"/>
                <a:cs typeface="Times New Roman" panose="02020603050405020304" pitchFamily="18" charset="0"/>
              </a:rPr>
              <a:t>Diab</a:t>
            </a:r>
            <a:r>
              <a:rPr lang="en-US" dirty="0">
                <a:latin typeface="Times New Roman" panose="02020603050405020304" pitchFamily="18" charset="0"/>
                <a:cs typeface="Times New Roman" panose="02020603050405020304" pitchFamily="18" charset="0"/>
              </a:rPr>
              <a:t> Care. 2004;24(8):1411-5.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Johnson </a:t>
            </a:r>
            <a:r>
              <a:rPr lang="en-US" dirty="0">
                <a:latin typeface="Times New Roman" panose="02020603050405020304" pitchFamily="18" charset="0"/>
                <a:cs typeface="Times New Roman" panose="02020603050405020304" pitchFamily="18" charset="0"/>
              </a:rPr>
              <a:t>JA, </a:t>
            </a:r>
            <a:r>
              <a:rPr lang="en-US" dirty="0" err="1">
                <a:latin typeface="Times New Roman" panose="02020603050405020304" pitchFamily="18" charset="0"/>
                <a:cs typeface="Times New Roman" panose="02020603050405020304" pitchFamily="18" charset="0"/>
              </a:rPr>
              <a:t>Pohar</a:t>
            </a:r>
            <a:r>
              <a:rPr lang="en-US" dirty="0">
                <a:latin typeface="Times New Roman" panose="02020603050405020304" pitchFamily="18" charset="0"/>
                <a:cs typeface="Times New Roman" panose="02020603050405020304" pitchFamily="18" charset="0"/>
              </a:rPr>
              <a:t> SL, </a:t>
            </a:r>
            <a:r>
              <a:rPr lang="en-US" dirty="0" err="1">
                <a:latin typeface="Times New Roman" panose="02020603050405020304" pitchFamily="18" charset="0"/>
                <a:cs typeface="Times New Roman" panose="02020603050405020304" pitchFamily="18" charset="0"/>
              </a:rPr>
              <a:t>Secnik</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Yurgin</a:t>
            </a:r>
            <a:r>
              <a:rPr lang="en-US" dirty="0">
                <a:latin typeface="Times New Roman" panose="02020603050405020304" pitchFamily="18" charset="0"/>
                <a:cs typeface="Times New Roman" panose="02020603050405020304" pitchFamily="18" charset="0"/>
              </a:rPr>
              <a:t> N, </a:t>
            </a:r>
            <a:r>
              <a:rPr lang="en-US" dirty="0" err="1">
                <a:latin typeface="Times New Roman" panose="02020603050405020304" pitchFamily="18" charset="0"/>
                <a:cs typeface="Times New Roman" panose="02020603050405020304" pitchFamily="18" charset="0"/>
              </a:rPr>
              <a:t>Hirji</a:t>
            </a:r>
            <a:r>
              <a:rPr lang="en-US" dirty="0">
                <a:latin typeface="Times New Roman" panose="02020603050405020304" pitchFamily="18" charset="0"/>
                <a:cs typeface="Times New Roman" panose="02020603050405020304" pitchFamily="18" charset="0"/>
              </a:rPr>
              <a:t> Z. Utilization of diabetes medication and cost of testing supplies in Saskatchewan, 2001. BMC Health Services Res. 2006 Dec;6(1):159.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Yurgin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 </a:t>
            </a:r>
            <a:r>
              <a:rPr lang="en-US" dirty="0" err="1">
                <a:latin typeface="Times New Roman" panose="02020603050405020304" pitchFamily="18" charset="0"/>
                <a:cs typeface="Times New Roman" panose="02020603050405020304" pitchFamily="18" charset="0"/>
              </a:rPr>
              <a:t>Secnik</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Lage</a:t>
            </a:r>
            <a:r>
              <a:rPr lang="en-US" dirty="0">
                <a:latin typeface="Times New Roman" panose="02020603050405020304" pitchFamily="18" charset="0"/>
                <a:cs typeface="Times New Roman" panose="02020603050405020304" pitchFamily="18" charset="0"/>
              </a:rPr>
              <a:t> MJ. Antidiabetic prescriptions and glycemic control in German patients with type 2 diabetes mellitus: a retrospective database study.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Ther</a:t>
            </a:r>
            <a:r>
              <a:rPr lang="en-US" dirty="0">
                <a:latin typeface="Times New Roman" panose="02020603050405020304" pitchFamily="18" charset="0"/>
                <a:cs typeface="Times New Roman" panose="02020603050405020304" pitchFamily="18" charset="0"/>
              </a:rPr>
              <a:t>. 2007;29(2):316-25.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John </a:t>
            </a:r>
            <a:r>
              <a:rPr lang="en-US" dirty="0">
                <a:latin typeface="Times New Roman" panose="02020603050405020304" pitchFamily="18" charset="0"/>
                <a:cs typeface="Times New Roman" panose="02020603050405020304" pitchFamily="18" charset="0"/>
              </a:rPr>
              <a:t>L, </a:t>
            </a:r>
            <a:r>
              <a:rPr lang="en-US" dirty="0" err="1">
                <a:latin typeface="Times New Roman" panose="02020603050405020304" pitchFamily="18" charset="0"/>
                <a:cs typeface="Times New Roman" panose="02020603050405020304" pitchFamily="18" charset="0"/>
              </a:rPr>
              <a:t>Arifulla</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Sreedharan</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Muttappallymyalil</a:t>
            </a:r>
            <a:r>
              <a:rPr lang="en-US" dirty="0">
                <a:latin typeface="Times New Roman" panose="02020603050405020304" pitchFamily="18" charset="0"/>
                <a:cs typeface="Times New Roman" panose="02020603050405020304" pitchFamily="18" charset="0"/>
              </a:rPr>
              <a:t> J, Das R, John J, </a:t>
            </a:r>
            <a:r>
              <a:rPr lang="en-US" dirty="0" err="1">
                <a:latin typeface="Times New Roman" panose="02020603050405020304" pitchFamily="18" charset="0"/>
                <a:cs typeface="Times New Roman" panose="02020603050405020304" pitchFamily="18" charset="0"/>
              </a:rPr>
              <a:t>Basha</a:t>
            </a:r>
            <a:r>
              <a:rPr lang="en-US" dirty="0">
                <a:latin typeface="Times New Roman" panose="02020603050405020304" pitchFamily="18" charset="0"/>
                <a:cs typeface="Times New Roman" panose="02020603050405020304" pitchFamily="18" charset="0"/>
              </a:rPr>
              <a:t> A. Age and gender based </a:t>
            </a:r>
            <a:r>
              <a:rPr lang="en-US" dirty="0" err="1">
                <a:latin typeface="Times New Roman" panose="02020603050405020304" pitchFamily="18" charset="0"/>
                <a:cs typeface="Times New Roman" panose="02020603050405020304" pitchFamily="18" charset="0"/>
              </a:rPr>
              <a:t>utilisation</a:t>
            </a:r>
            <a:r>
              <a:rPr lang="en-US" dirty="0">
                <a:latin typeface="Times New Roman" panose="02020603050405020304" pitchFamily="18" charset="0"/>
                <a:cs typeface="Times New Roman" panose="02020603050405020304" pitchFamily="18" charset="0"/>
              </a:rPr>
              <a:t> pattern of antidiabetic drugs in Ajman, United Arab Emirates. Malaysian J </a:t>
            </a:r>
            <a:r>
              <a:rPr lang="en-US" dirty="0" err="1">
                <a:latin typeface="Times New Roman" panose="02020603050405020304" pitchFamily="18" charset="0"/>
                <a:cs typeface="Times New Roman" panose="02020603050405020304" pitchFamily="18" charset="0"/>
              </a:rPr>
              <a:t>Pharma</a:t>
            </a:r>
            <a:r>
              <a:rPr lang="en-US" dirty="0">
                <a:latin typeface="Times New Roman" panose="02020603050405020304" pitchFamily="18" charset="0"/>
                <a:cs typeface="Times New Roman" panose="02020603050405020304" pitchFamily="18" charset="0"/>
              </a:rPr>
              <a:t> Sci. 2012;10(1):79-85.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Sutharson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 </a:t>
            </a:r>
            <a:r>
              <a:rPr lang="en-US" dirty="0" err="1">
                <a:latin typeface="Times New Roman" panose="02020603050405020304" pitchFamily="18" charset="0"/>
                <a:cs typeface="Times New Roman" panose="02020603050405020304" pitchFamily="18" charset="0"/>
              </a:rPr>
              <a:t>Hariharan</a:t>
            </a:r>
            <a:r>
              <a:rPr lang="en-US" dirty="0">
                <a:latin typeface="Times New Roman" panose="02020603050405020304" pitchFamily="18" charset="0"/>
                <a:cs typeface="Times New Roman" panose="02020603050405020304" pitchFamily="18" charset="0"/>
              </a:rPr>
              <a:t> RS, </a:t>
            </a:r>
            <a:r>
              <a:rPr lang="en-US" dirty="0" err="1">
                <a:latin typeface="Times New Roman" panose="02020603050405020304" pitchFamily="18" charset="0"/>
                <a:cs typeface="Times New Roman" panose="02020603050405020304" pitchFamily="18" charset="0"/>
              </a:rPr>
              <a:t>Vamsadhara</a:t>
            </a:r>
            <a:r>
              <a:rPr lang="en-US" dirty="0">
                <a:latin typeface="Times New Roman" panose="02020603050405020304" pitchFamily="18" charset="0"/>
                <a:cs typeface="Times New Roman" panose="02020603050405020304" pitchFamily="18" charset="0"/>
              </a:rPr>
              <a:t> C. Drug utilization study in </a:t>
            </a:r>
            <a:r>
              <a:rPr lang="en-US" dirty="0" err="1">
                <a:latin typeface="Times New Roman" panose="02020603050405020304" pitchFamily="18" charset="0"/>
                <a:cs typeface="Times New Roman" panose="02020603050405020304" pitchFamily="18" charset="0"/>
              </a:rPr>
              <a:t>diabetology</a:t>
            </a:r>
            <a:r>
              <a:rPr lang="en-US" dirty="0">
                <a:latin typeface="Times New Roman" panose="02020603050405020304" pitchFamily="18" charset="0"/>
                <a:cs typeface="Times New Roman" panose="02020603050405020304" pitchFamily="18" charset="0"/>
              </a:rPr>
              <a:t> outpatient setting of a tertiary hospital. Indian J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2003 Jul 1;35(4):237-40.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Meneilly</a:t>
            </a:r>
            <a:r>
              <a:rPr lang="en-US" dirty="0">
                <a:latin typeface="Times New Roman" panose="02020603050405020304" pitchFamily="18" charset="0"/>
                <a:cs typeface="Times New Roman" panose="02020603050405020304" pitchFamily="18" charset="0"/>
              </a:rPr>
              <a:t> GS, Elliott T, </a:t>
            </a:r>
            <a:r>
              <a:rPr lang="en-US" dirty="0" err="1">
                <a:latin typeface="Times New Roman" panose="02020603050405020304" pitchFamily="18" charset="0"/>
                <a:cs typeface="Times New Roman" panose="02020603050405020304" pitchFamily="18" charset="0"/>
              </a:rPr>
              <a:t>Tessier</a:t>
            </a:r>
            <a:r>
              <a:rPr lang="en-US" dirty="0">
                <a:latin typeface="Times New Roman" panose="02020603050405020304" pitchFamily="18" charset="0"/>
                <a:cs typeface="Times New Roman" panose="02020603050405020304" pitchFamily="18" charset="0"/>
              </a:rPr>
              <a:t> D, </a:t>
            </a:r>
            <a:r>
              <a:rPr lang="en-US" dirty="0" err="1">
                <a:latin typeface="Times New Roman" panose="02020603050405020304" pitchFamily="18" charset="0"/>
                <a:cs typeface="Times New Roman" panose="02020603050405020304" pitchFamily="18" charset="0"/>
              </a:rPr>
              <a:t>Hards</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Tildesley</a:t>
            </a:r>
            <a:r>
              <a:rPr lang="en-US" dirty="0">
                <a:latin typeface="Times New Roman" panose="02020603050405020304" pitchFamily="18" charset="0"/>
                <a:cs typeface="Times New Roman" panose="02020603050405020304" pitchFamily="18" charset="0"/>
              </a:rPr>
              <a:t> H. NIDDM in the elderly. </a:t>
            </a:r>
            <a:r>
              <a:rPr lang="en-US" dirty="0" err="1">
                <a:latin typeface="Times New Roman" panose="02020603050405020304" pitchFamily="18" charset="0"/>
                <a:cs typeface="Times New Roman" panose="02020603050405020304" pitchFamily="18" charset="0"/>
              </a:rPr>
              <a:t>Diab</a:t>
            </a:r>
            <a:r>
              <a:rPr lang="en-US" dirty="0">
                <a:latin typeface="Times New Roman" panose="02020603050405020304" pitchFamily="18" charset="0"/>
                <a:cs typeface="Times New Roman" panose="02020603050405020304" pitchFamily="18" charset="0"/>
              </a:rPr>
              <a:t> Care. 1996 Dec 1;19(12):1320-5.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Rizvi </a:t>
            </a:r>
            <a:r>
              <a:rPr lang="en-US" dirty="0">
                <a:latin typeface="Times New Roman" panose="02020603050405020304" pitchFamily="18" charset="0"/>
                <a:cs typeface="Times New Roman" panose="02020603050405020304" pitchFamily="18" charset="0"/>
              </a:rPr>
              <a:t>AA. Management of diabetes in older adults. Am J Med Sci. 2007 Jan 1;333(1):35-47. </a:t>
            </a:r>
          </a:p>
        </p:txBody>
      </p:sp>
      <p:sp>
        <p:nvSpPr>
          <p:cNvPr id="10" name="Rectangle 9">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247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20</a:t>
            </a:fld>
            <a:endParaRPr lang="en-IN"/>
          </a:p>
        </p:txBody>
      </p:sp>
      <p:sp>
        <p:nvSpPr>
          <p:cNvPr id="7" name="Rectangle 6"/>
          <p:cNvSpPr/>
          <p:nvPr/>
        </p:nvSpPr>
        <p:spPr>
          <a:xfrm>
            <a:off x="619259" y="1234199"/>
            <a:ext cx="11139152" cy="5078313"/>
          </a:xfrm>
          <a:prstGeom prst="rect">
            <a:avLst/>
          </a:prstGeom>
        </p:spPr>
        <p:txBody>
          <a:bodyPr wrap="square">
            <a:spAutoFit/>
          </a:bodyPr>
          <a:lstStyle/>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Upadhyay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DK, </a:t>
            </a:r>
            <a:r>
              <a:rPr lang="en-US" dirty="0" err="1">
                <a:latin typeface="Times New Roman" panose="02020603050405020304" pitchFamily="18" charset="0"/>
                <a:cs typeface="Times New Roman" panose="02020603050405020304" pitchFamily="18" charset="0"/>
              </a:rPr>
              <a:t>Palaian</a:t>
            </a:r>
            <a:r>
              <a:rPr lang="en-US" dirty="0">
                <a:latin typeface="Times New Roman" panose="02020603050405020304" pitchFamily="18" charset="0"/>
                <a:cs typeface="Times New Roman" panose="02020603050405020304" pitchFamily="18" charset="0"/>
              </a:rPr>
              <a:t> S, Ravi Shankar P, Mishra P, </a:t>
            </a:r>
            <a:r>
              <a:rPr lang="en-US" dirty="0" err="1">
                <a:latin typeface="Times New Roman" panose="02020603050405020304" pitchFamily="18" charset="0"/>
                <a:cs typeface="Times New Roman" panose="02020603050405020304" pitchFamily="18" charset="0"/>
              </a:rPr>
              <a:t>Sah</a:t>
            </a:r>
            <a:r>
              <a:rPr lang="en-US" dirty="0">
                <a:latin typeface="Times New Roman" panose="02020603050405020304" pitchFamily="18" charset="0"/>
                <a:cs typeface="Times New Roman" panose="02020603050405020304" pitchFamily="18" charset="0"/>
              </a:rPr>
              <a:t> AK. Prescribing pattern in diabetic outpatients in a tertiary care teaching hospital in Nepal.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Diagn</a:t>
            </a:r>
            <a:r>
              <a:rPr lang="en-US" dirty="0">
                <a:latin typeface="Times New Roman" panose="02020603050405020304" pitchFamily="18" charset="0"/>
                <a:cs typeface="Times New Roman" panose="02020603050405020304" pitchFamily="18" charset="0"/>
              </a:rPr>
              <a:t> Res. 2007 Aug 1;1(4):248-55.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Kannan</a:t>
            </a:r>
            <a:r>
              <a:rPr lang="en-US" dirty="0">
                <a:latin typeface="Times New Roman" panose="02020603050405020304" pitchFamily="18" charset="0"/>
                <a:cs typeface="Times New Roman" panose="02020603050405020304" pitchFamily="18" charset="0"/>
              </a:rPr>
              <a:t>, Arshad, Kumar S. A study on drug utilization of oral hypoglycemic agents in type-2 diabetic patients. Asian J Pharm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Res. 2011;4:60-4.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Sutharson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 </a:t>
            </a:r>
            <a:r>
              <a:rPr lang="en-US" dirty="0" err="1">
                <a:latin typeface="Times New Roman" panose="02020603050405020304" pitchFamily="18" charset="0"/>
                <a:cs typeface="Times New Roman" panose="02020603050405020304" pitchFamily="18" charset="0"/>
              </a:rPr>
              <a:t>Hariharan</a:t>
            </a:r>
            <a:r>
              <a:rPr lang="en-US" dirty="0">
                <a:latin typeface="Times New Roman" panose="02020603050405020304" pitchFamily="18" charset="0"/>
                <a:cs typeface="Times New Roman" panose="02020603050405020304" pitchFamily="18" charset="0"/>
              </a:rPr>
              <a:t> RS, </a:t>
            </a:r>
            <a:r>
              <a:rPr lang="en-US" dirty="0" err="1">
                <a:latin typeface="Times New Roman" panose="02020603050405020304" pitchFamily="18" charset="0"/>
                <a:cs typeface="Times New Roman" panose="02020603050405020304" pitchFamily="18" charset="0"/>
              </a:rPr>
              <a:t>Vamsadhara</a:t>
            </a:r>
            <a:r>
              <a:rPr lang="en-US" dirty="0">
                <a:latin typeface="Times New Roman" panose="02020603050405020304" pitchFamily="18" charset="0"/>
                <a:cs typeface="Times New Roman" panose="02020603050405020304" pitchFamily="18" charset="0"/>
              </a:rPr>
              <a:t> C. Drug utilization study in </a:t>
            </a:r>
            <a:r>
              <a:rPr lang="en-US" dirty="0" err="1">
                <a:latin typeface="Times New Roman" panose="02020603050405020304" pitchFamily="18" charset="0"/>
                <a:cs typeface="Times New Roman" panose="02020603050405020304" pitchFamily="18" charset="0"/>
              </a:rPr>
              <a:t>diabetology</a:t>
            </a:r>
            <a:r>
              <a:rPr lang="en-US" dirty="0">
                <a:latin typeface="Times New Roman" panose="02020603050405020304" pitchFamily="18" charset="0"/>
                <a:cs typeface="Times New Roman" panose="02020603050405020304" pitchFamily="18" charset="0"/>
              </a:rPr>
              <a:t> outpatient setting of a tertiary hospital. Indian J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2003 Jul 1;35(4):237-40.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Karthikeyan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V, </a:t>
            </a:r>
            <a:r>
              <a:rPr lang="en-US" dirty="0" err="1">
                <a:latin typeface="Times New Roman" panose="02020603050405020304" pitchFamily="18" charset="0"/>
                <a:cs typeface="Times New Roman" panose="02020603050405020304" pitchFamily="18" charset="0"/>
              </a:rPr>
              <a:t>Maadhusudhan</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Selvamuthukumran</a:t>
            </a:r>
            <a:r>
              <a:rPr lang="en-US" dirty="0">
                <a:latin typeface="Times New Roman" panose="02020603050405020304" pitchFamily="18" charset="0"/>
                <a:cs typeface="Times New Roman" panose="02020603050405020304" pitchFamily="18" charset="0"/>
              </a:rPr>
              <a:t> S. Studies on Prescribing Pattern in the Management of Diabetes Mellitus in Rural Teaching Hospital. Saudi J Med Pharm Sci. 2016;2(5):100-7.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Priya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 </a:t>
            </a:r>
            <a:r>
              <a:rPr lang="en-US" dirty="0" err="1">
                <a:latin typeface="Times New Roman" panose="02020603050405020304" pitchFamily="18" charset="0"/>
                <a:cs typeface="Times New Roman" panose="02020603050405020304" pitchFamily="18" charset="0"/>
              </a:rPr>
              <a:t>Purohit</a:t>
            </a:r>
            <a:r>
              <a:rPr lang="en-US" dirty="0">
                <a:latin typeface="Times New Roman" panose="02020603050405020304" pitchFamily="18" charset="0"/>
                <a:cs typeface="Times New Roman" panose="02020603050405020304" pitchFamily="18" charset="0"/>
              </a:rPr>
              <a:t> S, Pandey BL, Mishra S. Evaluation of antidiabetic prescriptions from medical reimbursement applications at Banaras Hindu University health care facility. J </a:t>
            </a:r>
            <a:r>
              <a:rPr lang="en-US" dirty="0" err="1">
                <a:latin typeface="Times New Roman" panose="02020603050405020304" pitchFamily="18" charset="0"/>
                <a:cs typeface="Times New Roman" panose="02020603050405020304" pitchFamily="18" charset="0"/>
              </a:rPr>
              <a:t>Pharmaceut</a:t>
            </a:r>
            <a:r>
              <a:rPr lang="en-US" dirty="0">
                <a:latin typeface="Times New Roman" panose="02020603050405020304" pitchFamily="18" charset="0"/>
                <a:cs typeface="Times New Roman" panose="02020603050405020304" pitchFamily="18" charset="0"/>
              </a:rPr>
              <a:t> Care. 2014:49-54.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Sivasankari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V, </a:t>
            </a:r>
            <a:r>
              <a:rPr lang="en-US" dirty="0" err="1">
                <a:latin typeface="Times New Roman" panose="02020603050405020304" pitchFamily="18" charset="0"/>
                <a:cs typeface="Times New Roman" panose="02020603050405020304" pitchFamily="18" charset="0"/>
              </a:rPr>
              <a:t>Manivannan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Priyadarsini</a:t>
            </a:r>
            <a:r>
              <a:rPr lang="en-US" dirty="0">
                <a:latin typeface="Times New Roman" panose="02020603050405020304" pitchFamily="18" charset="0"/>
                <a:cs typeface="Times New Roman" panose="02020603050405020304" pitchFamily="18" charset="0"/>
              </a:rPr>
              <a:t> SP. Drug utilization pattern of anti-diabetic drugs in a rural area of </a:t>
            </a:r>
            <a:r>
              <a:rPr lang="en-US" dirty="0" err="1">
                <a:latin typeface="Times New Roman" panose="02020603050405020304" pitchFamily="18" charset="0"/>
                <a:cs typeface="Times New Roman" panose="02020603050405020304" pitchFamily="18" charset="0"/>
              </a:rPr>
              <a:t>Tamilnadu</a:t>
            </a:r>
            <a:r>
              <a:rPr lang="en-US" dirty="0">
                <a:latin typeface="Times New Roman" panose="02020603050405020304" pitchFamily="18" charset="0"/>
                <a:cs typeface="Times New Roman" panose="02020603050405020304" pitchFamily="18" charset="0"/>
              </a:rPr>
              <a:t>, South India–A prospective, observational study. </a:t>
            </a:r>
            <a:r>
              <a:rPr lang="en-US" dirty="0" err="1">
                <a:latin typeface="Times New Roman" panose="02020603050405020304" pitchFamily="18" charset="0"/>
                <a:cs typeface="Times New Roman" panose="02020603050405020304" pitchFamily="18" charset="0"/>
              </a:rPr>
              <a:t>Int</a:t>
            </a:r>
            <a:r>
              <a:rPr lang="en-US" dirty="0">
                <a:latin typeface="Times New Roman" panose="02020603050405020304" pitchFamily="18" charset="0"/>
                <a:cs typeface="Times New Roman" panose="02020603050405020304" pitchFamily="18" charset="0"/>
              </a:rPr>
              <a:t> J Pharm </a:t>
            </a:r>
            <a:r>
              <a:rPr lang="en-US" dirty="0" err="1">
                <a:latin typeface="Times New Roman" panose="02020603050405020304" pitchFamily="18" charset="0"/>
                <a:cs typeface="Times New Roman" panose="02020603050405020304" pitchFamily="18" charset="0"/>
              </a:rPr>
              <a:t>Biol</a:t>
            </a:r>
            <a:r>
              <a:rPr lang="en-US" dirty="0">
                <a:latin typeface="Times New Roman" panose="02020603050405020304" pitchFamily="18" charset="0"/>
                <a:cs typeface="Times New Roman" panose="02020603050405020304" pitchFamily="18" charset="0"/>
              </a:rPr>
              <a:t> Sci. 2013 Jan;4:514-9.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smtClean="0">
                <a:latin typeface="Times New Roman" panose="02020603050405020304" pitchFamily="18" charset="0"/>
                <a:cs typeface="Times New Roman" panose="02020603050405020304" pitchFamily="18" charset="0"/>
              </a:rPr>
              <a:t>Alex </a:t>
            </a:r>
            <a:r>
              <a:rPr lang="en-US" dirty="0">
                <a:latin typeface="Times New Roman" panose="02020603050405020304" pitchFamily="18" charset="0"/>
                <a:cs typeface="Times New Roman" panose="02020603050405020304" pitchFamily="18" charset="0"/>
              </a:rPr>
              <a:t>SM, </a:t>
            </a:r>
            <a:r>
              <a:rPr lang="en-US" dirty="0" err="1">
                <a:latin typeface="Times New Roman" panose="02020603050405020304" pitchFamily="18" charset="0"/>
                <a:cs typeface="Times New Roman" panose="02020603050405020304" pitchFamily="18" charset="0"/>
              </a:rPr>
              <a:t>Sreelekshmi</a:t>
            </a:r>
            <a:r>
              <a:rPr lang="en-US" dirty="0">
                <a:latin typeface="Times New Roman" panose="02020603050405020304" pitchFamily="18" charset="0"/>
                <a:cs typeface="Times New Roman" panose="02020603050405020304" pitchFamily="18" charset="0"/>
              </a:rPr>
              <a:t> BS, </a:t>
            </a:r>
            <a:r>
              <a:rPr lang="en-US" dirty="0" err="1">
                <a:latin typeface="Times New Roman" panose="02020603050405020304" pitchFamily="18" charset="0"/>
                <a:cs typeface="Times New Roman" panose="02020603050405020304" pitchFamily="18" charset="0"/>
              </a:rPr>
              <a:t>Smitha</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JijiKn</a:t>
            </a:r>
            <a:r>
              <a:rPr lang="en-US" dirty="0">
                <a:latin typeface="Times New Roman" panose="02020603050405020304" pitchFamily="18" charset="0"/>
                <a:cs typeface="Times New Roman" panose="02020603050405020304" pitchFamily="18" charset="0"/>
              </a:rPr>
              <a:t> MA, Devi PU. Drug Utilization Pattern of Anti-Diabetic Drugs Among Diabetic Outpatients in a Tertiary Care Hospital. Asian J </a:t>
            </a:r>
            <a:r>
              <a:rPr lang="en-US" dirty="0" err="1">
                <a:latin typeface="Times New Roman" panose="02020603050405020304" pitchFamily="18" charset="0"/>
                <a:cs typeface="Times New Roman" panose="02020603050405020304" pitchFamily="18" charset="0"/>
              </a:rPr>
              <a:t>Pharmaceut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Res. 2015;8(2).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Truter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 An investigation into antidiabetic medication prescribing in South Africa.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Pharma</a:t>
            </a:r>
            <a:r>
              <a:rPr lang="en-US" dirty="0">
                <a:latin typeface="Times New Roman" panose="02020603050405020304" pitchFamily="18" charset="0"/>
                <a:cs typeface="Times New Roman" panose="02020603050405020304" pitchFamily="18" charset="0"/>
              </a:rPr>
              <a:t> Therapeutics. 1998 Dec;23(6):417-22.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28"/>
            </a:pPr>
            <a:r>
              <a:rPr lang="en-US" dirty="0" err="1" smtClean="0">
                <a:latin typeface="Times New Roman" panose="02020603050405020304" pitchFamily="18" charset="0"/>
                <a:cs typeface="Times New Roman" panose="02020603050405020304" pitchFamily="18" charset="0"/>
              </a:rPr>
              <a:t>Boccuzzi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SJ, </a:t>
            </a:r>
            <a:r>
              <a:rPr lang="en-US" dirty="0" err="1">
                <a:latin typeface="Times New Roman" panose="02020603050405020304" pitchFamily="18" charset="0"/>
                <a:cs typeface="Times New Roman" panose="02020603050405020304" pitchFamily="18" charset="0"/>
              </a:rPr>
              <a:t>Wogen</a:t>
            </a:r>
            <a:r>
              <a:rPr lang="en-US" dirty="0">
                <a:latin typeface="Times New Roman" panose="02020603050405020304" pitchFamily="18" charset="0"/>
                <a:cs typeface="Times New Roman" panose="02020603050405020304" pitchFamily="18" charset="0"/>
              </a:rPr>
              <a:t> J, Fox J, Sung JC, Shah AB, Kim J. Utilization of oral hypoglycemic agents in a drug-insured US population. </a:t>
            </a:r>
            <a:r>
              <a:rPr lang="en-US" dirty="0" err="1">
                <a:latin typeface="Times New Roman" panose="02020603050405020304" pitchFamily="18" charset="0"/>
                <a:cs typeface="Times New Roman" panose="02020603050405020304" pitchFamily="18" charset="0"/>
              </a:rPr>
              <a:t>Diab</a:t>
            </a:r>
            <a:r>
              <a:rPr lang="en-US" dirty="0">
                <a:latin typeface="Times New Roman" panose="02020603050405020304" pitchFamily="18" charset="0"/>
                <a:cs typeface="Times New Roman" panose="02020603050405020304" pitchFamily="18" charset="0"/>
              </a:rPr>
              <a:t> Care. 2001 Aug 1;24(8):1411-5. </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04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21</a:t>
            </a:fld>
            <a:endParaRPr lang="en-IN"/>
          </a:p>
        </p:txBody>
      </p:sp>
      <p:sp>
        <p:nvSpPr>
          <p:cNvPr id="7" name="Rectangle 6"/>
          <p:cNvSpPr/>
          <p:nvPr/>
        </p:nvSpPr>
        <p:spPr>
          <a:xfrm>
            <a:off x="472226" y="1846255"/>
            <a:ext cx="11453612" cy="2585323"/>
          </a:xfrm>
          <a:prstGeom prst="rect">
            <a:avLst/>
          </a:prstGeom>
        </p:spPr>
        <p:txBody>
          <a:bodyPr wrap="square">
            <a:spAutoFit/>
          </a:bodyPr>
          <a:lstStyle/>
          <a:p>
            <a:pPr marL="342900" indent="-342900" algn="just">
              <a:buFont typeface="+mj-lt"/>
              <a:buAutoNum type="arabicPeriod" startAt="37"/>
            </a:pPr>
            <a:r>
              <a:rPr lang="en-US" dirty="0" smtClean="0">
                <a:latin typeface="Times New Roman" panose="02020603050405020304" pitchFamily="18" charset="0"/>
                <a:cs typeface="Times New Roman" panose="02020603050405020304" pitchFamily="18" charset="0"/>
              </a:rPr>
              <a:t>Patel </a:t>
            </a:r>
            <a:r>
              <a:rPr lang="en-US"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Oza</a:t>
            </a:r>
            <a:r>
              <a:rPr lang="en-US" dirty="0">
                <a:latin typeface="Times New Roman" panose="02020603050405020304" pitchFamily="18" charset="0"/>
                <a:cs typeface="Times New Roman" panose="02020603050405020304" pitchFamily="18" charset="0"/>
              </a:rPr>
              <a:t> B, Patel KP, Malhotra SD, Patel VJ. Pattern of antidiabetic drugs use in type 2 diabetic patients in a medicine outpatient clinic of a tertiary care teaching hospital. </a:t>
            </a:r>
            <a:r>
              <a:rPr lang="en-US" dirty="0" err="1">
                <a:latin typeface="Times New Roman" panose="02020603050405020304" pitchFamily="18" charset="0"/>
                <a:cs typeface="Times New Roman" panose="02020603050405020304" pitchFamily="18" charset="0"/>
              </a:rPr>
              <a:t>Int</a:t>
            </a:r>
            <a:r>
              <a:rPr lang="en-US" dirty="0">
                <a:latin typeface="Times New Roman" panose="02020603050405020304" pitchFamily="18" charset="0"/>
                <a:cs typeface="Times New Roman" panose="02020603050405020304" pitchFamily="18" charset="0"/>
              </a:rPr>
              <a:t> J Basic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2013;2:485 91.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37"/>
            </a:pPr>
            <a:r>
              <a:rPr lang="en-US" dirty="0" err="1" smtClean="0">
                <a:latin typeface="Times New Roman" panose="02020603050405020304" pitchFamily="18" charset="0"/>
                <a:cs typeface="Times New Roman" panose="02020603050405020304" pitchFamily="18" charset="0"/>
              </a:rPr>
              <a:t>Alam</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MS, </a:t>
            </a:r>
            <a:r>
              <a:rPr lang="en-US" dirty="0" err="1">
                <a:latin typeface="Times New Roman" panose="02020603050405020304" pitchFamily="18" charset="0"/>
                <a:cs typeface="Times New Roman" panose="02020603050405020304" pitchFamily="18" charset="0"/>
              </a:rPr>
              <a:t>Aqil</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Qadry</a:t>
            </a:r>
            <a:r>
              <a:rPr lang="en-US" dirty="0">
                <a:latin typeface="Times New Roman" panose="02020603050405020304" pitchFamily="18" charset="0"/>
                <a:cs typeface="Times New Roman" panose="02020603050405020304" pitchFamily="18" charset="0"/>
              </a:rPr>
              <a:t> SA, </a:t>
            </a:r>
            <a:r>
              <a:rPr lang="en-US" dirty="0" err="1">
                <a:latin typeface="Times New Roman" panose="02020603050405020304" pitchFamily="18" charset="0"/>
                <a:cs typeface="Times New Roman" panose="02020603050405020304" pitchFamily="18" charset="0"/>
              </a:rPr>
              <a:t>Kapur</a:t>
            </a:r>
            <a:r>
              <a:rPr lang="en-US" dirty="0">
                <a:latin typeface="Times New Roman" panose="02020603050405020304" pitchFamily="18" charset="0"/>
                <a:cs typeface="Times New Roman" panose="02020603050405020304" pitchFamily="18" charset="0"/>
              </a:rPr>
              <a:t> P, Pillai KK. Utilization pattern of oral hypoglycemic agents for diabetes mellitus type 2 patients attending out patient department at a University hospital in New Delhi.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Pharm. 2014;5:636-45.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37"/>
            </a:pPr>
            <a:r>
              <a:rPr lang="en-US" dirty="0" smtClean="0">
                <a:latin typeface="Times New Roman" panose="02020603050405020304" pitchFamily="18" charset="0"/>
                <a:cs typeface="Times New Roman" panose="02020603050405020304" pitchFamily="18" charset="0"/>
              </a:rPr>
              <a:t>Acharya </a:t>
            </a:r>
            <a:r>
              <a:rPr lang="en-US" dirty="0">
                <a:latin typeface="Times New Roman" panose="02020603050405020304" pitchFamily="18" charset="0"/>
                <a:cs typeface="Times New Roman" panose="02020603050405020304" pitchFamily="18" charset="0"/>
              </a:rPr>
              <a:t>KG, Shah KN, Solanki ND, </a:t>
            </a:r>
            <a:r>
              <a:rPr lang="en-US" dirty="0" err="1">
                <a:latin typeface="Times New Roman" panose="02020603050405020304" pitchFamily="18" charset="0"/>
                <a:cs typeface="Times New Roman" panose="02020603050405020304" pitchFamily="18" charset="0"/>
              </a:rPr>
              <a:t>Rana</a:t>
            </a:r>
            <a:r>
              <a:rPr lang="en-US" dirty="0">
                <a:latin typeface="Times New Roman" panose="02020603050405020304" pitchFamily="18" charset="0"/>
                <a:cs typeface="Times New Roman" panose="02020603050405020304" pitchFamily="18" charset="0"/>
              </a:rPr>
              <a:t> DA. Evaluation of antidiabetic prescription cost and adherence to treatment guidelines: a prospective, cross-sectional study at a tertiary care teaching hospital. J Basic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Pharm. 2013;4(4):82-8.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37"/>
            </a:pPr>
            <a:r>
              <a:rPr lang="en-US" dirty="0" smtClean="0">
                <a:latin typeface="Times New Roman" panose="02020603050405020304" pitchFamily="18" charset="0"/>
                <a:cs typeface="Times New Roman" panose="02020603050405020304" pitchFamily="18" charset="0"/>
              </a:rPr>
              <a:t>Agrawal </a:t>
            </a:r>
            <a:r>
              <a:rPr lang="en-US" dirty="0">
                <a:latin typeface="Times New Roman" panose="02020603050405020304" pitchFamily="18" charset="0"/>
                <a:cs typeface="Times New Roman" panose="02020603050405020304" pitchFamily="18" charset="0"/>
              </a:rPr>
              <a:t>R, </a:t>
            </a:r>
            <a:r>
              <a:rPr lang="en-US" dirty="0" err="1">
                <a:latin typeface="Times New Roman" panose="02020603050405020304" pitchFamily="18" charset="0"/>
                <a:cs typeface="Times New Roman" panose="02020603050405020304" pitchFamily="18" charset="0"/>
              </a:rPr>
              <a:t>Rath</a:t>
            </a:r>
            <a:r>
              <a:rPr lang="en-US" dirty="0">
                <a:latin typeface="Times New Roman" panose="02020603050405020304" pitchFamily="18" charset="0"/>
                <a:cs typeface="Times New Roman" panose="02020603050405020304" pitchFamily="18" charset="0"/>
              </a:rPr>
              <a:t> B, </a:t>
            </a:r>
            <a:r>
              <a:rPr lang="en-US" dirty="0" err="1">
                <a:latin typeface="Times New Roman" panose="02020603050405020304" pitchFamily="18" charset="0"/>
                <a:cs typeface="Times New Roman" panose="02020603050405020304" pitchFamily="18" charset="0"/>
              </a:rPr>
              <a:t>Saha</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Mohapatra</a:t>
            </a:r>
            <a:r>
              <a:rPr lang="en-US" dirty="0">
                <a:latin typeface="Times New Roman" panose="02020603050405020304" pitchFamily="18" charset="0"/>
                <a:cs typeface="Times New Roman" panose="02020603050405020304" pitchFamily="18" charset="0"/>
              </a:rPr>
              <a:t> S. Drug utilization pattern of antidiabetic agents in a tertiary care hospital of western Odisha, India </a:t>
            </a:r>
            <a:r>
              <a:rPr lang="en-US" dirty="0" err="1">
                <a:latin typeface="Times New Roman" panose="02020603050405020304" pitchFamily="18" charset="0"/>
                <a:cs typeface="Times New Roman" panose="02020603050405020304" pitchFamily="18" charset="0"/>
              </a:rPr>
              <a:t>Int</a:t>
            </a:r>
            <a:r>
              <a:rPr lang="en-US" dirty="0">
                <a:latin typeface="Times New Roman" panose="02020603050405020304" pitchFamily="18" charset="0"/>
                <a:cs typeface="Times New Roman" panose="02020603050405020304" pitchFamily="18" charset="0"/>
              </a:rPr>
              <a:t> J Basic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2016 Oct;5(5):2222-6.</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80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22</a:t>
            </a:fld>
            <a:endParaRPr lang="en-IN"/>
          </a:p>
        </p:txBody>
      </p:sp>
      <p:sp>
        <p:nvSpPr>
          <p:cNvPr id="7" name="TextBox 6"/>
          <p:cNvSpPr txBox="1"/>
          <p:nvPr/>
        </p:nvSpPr>
        <p:spPr>
          <a:xfrm>
            <a:off x="3285186" y="2472744"/>
            <a:ext cx="6697014" cy="1200329"/>
          </a:xfrm>
          <a:prstGeom prst="rect">
            <a:avLst/>
          </a:prstGeom>
          <a:noFill/>
        </p:spPr>
        <p:txBody>
          <a:bodyPr wrap="square" rtlCol="0">
            <a:spAutoFit/>
          </a:bodyPr>
          <a:lstStyle/>
          <a:p>
            <a:pPr algn="l"/>
            <a:r>
              <a:rPr lang="en-US" sz="7200" b="1" dirty="0" smtClean="0">
                <a:latin typeface="Times New Roman" panose="02020603050405020304" pitchFamily="18" charset="0"/>
                <a:cs typeface="Times New Roman" panose="02020603050405020304" pitchFamily="18" charset="0"/>
              </a:rPr>
              <a:t>THANK YOU </a:t>
            </a:r>
            <a:endParaRPr lang="en-US" sz="7200" b="1"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3267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566</TotalTime>
  <Words>3156</Words>
  <Application>Microsoft Office PowerPoint</Application>
  <PresentationFormat>Widescreen</PresentationFormat>
  <Paragraphs>146</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46</cp:revision>
  <dcterms:created xsi:type="dcterms:W3CDTF">2020-07-13T05:58:17Z</dcterms:created>
  <dcterms:modified xsi:type="dcterms:W3CDTF">2024-09-04T11:59:51Z</dcterms:modified>
</cp:coreProperties>
</file>