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63" r:id="rId2"/>
    <p:sldId id="262" r:id="rId3"/>
    <p:sldId id="265" r:id="rId4"/>
    <p:sldId id="266" r:id="rId5"/>
    <p:sldId id="278" r:id="rId6"/>
    <p:sldId id="279" r:id="rId7"/>
    <p:sldId id="280" r:id="rId8"/>
    <p:sldId id="282" r:id="rId9"/>
    <p:sldId id="285" r:id="rId10"/>
    <p:sldId id="283" r:id="rId11"/>
    <p:sldId id="284" r:id="rId12"/>
    <p:sldId id="268" r:id="rId13"/>
    <p:sldId id="269" r:id="rId14"/>
    <p:sldId id="270" r:id="rId15"/>
    <p:sldId id="271" r:id="rId16"/>
    <p:sldId id="286" r:id="rId17"/>
    <p:sldId id="287" r:id="rId18"/>
    <p:sldId id="28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04-09-2024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372468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5388C9-0141-45E3-B8CC-98A37EF92B3F}"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CB85C-9467-4367-A700-FF61257E2440}"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9DE593-36A0-407E-AC1C-350F310D114F}"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06235E-54F2-462B-B440-473F1A99302E}"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82D6AD-8AF5-42B3-8CEC-5E78DEFC56F9}" type="datetime1">
              <a:rPr lang="en-IN" smtClean="0"/>
              <a:t>04-09-2024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A6AB85-1D4E-4CFF-A99F-A5EB25CA122C}" type="datetime1">
              <a:rPr lang="en-IN" smtClean="0"/>
              <a:t>04-09-2024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99346-D485-4AF4-9C59-C6AAC51E2E93}" type="datetime1">
              <a:rPr lang="en-IN" smtClean="0"/>
              <a:t>04-09-2024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E16029-A170-46F1-B349-8290DCA99EFA}"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8502CB-1E5F-4020-A71C-0B31EF1B11DD}" type="datetime1">
              <a:rPr lang="en-IN" smtClean="0"/>
              <a:t>04-09-2024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DD70AE-078F-4D17-BC1E-6C8B538F8B3D}"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8AE0D8-CB26-4BEA-A6AD-E062A1B978B4}" type="datetime1">
              <a:rPr lang="en-IN" smtClean="0"/>
              <a:t>04-09-2024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980F9-3B0A-4589-9C06-FF683ABBF30A}" type="datetime1">
              <a:rPr lang="en-IN" smtClean="0"/>
              <a:t>04-09-2024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9" name="Picture 8" descr="A close up of a sign&#10;&#10;Description automatically generated">
            <a:extLst>
              <a:ext uri="{FF2B5EF4-FFF2-40B4-BE49-F238E27FC236}">
                <a16:creationId xmlns="" xmlns:a16="http://schemas.microsoft.com/office/drawing/2014/main" id="{0C36A861-87F8-4ED6-BF0A-7B06788DCC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3462" y="365125"/>
            <a:ext cx="704738" cy="831542"/>
          </a:xfrm>
          <a:prstGeom prst="rect">
            <a:avLst/>
          </a:prstGeom>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2166936" y="939501"/>
            <a:ext cx="7848600" cy="892552"/>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J</a:t>
            </a:r>
            <a:r>
              <a:rPr lang="en-IN" sz="3200" b="1" dirty="0">
                <a:latin typeface="Times New Roman" panose="02020603050405020304" pitchFamily="18" charset="0"/>
                <a:cs typeface="Times New Roman" panose="02020603050405020304" pitchFamily="18" charset="0"/>
              </a:rPr>
              <a:t>OURNAL CLUB</a:t>
            </a:r>
          </a:p>
          <a:p>
            <a:pPr algn="ctr"/>
            <a:endParaRPr lang="en-IN" sz="2000" b="1"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1305486" y="2167743"/>
            <a:ext cx="9923977" cy="954107"/>
          </a:xfrm>
          <a:prstGeom prst="rect">
            <a:avLst/>
          </a:prstGeom>
        </p:spPr>
        <p:txBody>
          <a:bodyPr wrap="square">
            <a:spAutoFit/>
          </a:bodyPr>
          <a:lstStyle/>
          <a:p>
            <a:r>
              <a:rPr lang="en-US" sz="2800" b="1" u="sng" dirty="0">
                <a:latin typeface="Times New Roman" panose="02020603050405020304" pitchFamily="18" charset="0"/>
                <a:cs typeface="Times New Roman" panose="02020603050405020304" pitchFamily="18" charset="0"/>
              </a:rPr>
              <a:t>Regular vitamin C supplementation during pregnancy </a:t>
            </a:r>
            <a:r>
              <a:rPr lang="en-US" sz="2800" b="1" u="sng" dirty="0" smtClean="0">
                <a:latin typeface="Times New Roman" panose="02020603050405020304" pitchFamily="18" charset="0"/>
                <a:cs typeface="Times New Roman" panose="02020603050405020304" pitchFamily="18" charset="0"/>
              </a:rPr>
              <a:t>reduces</a:t>
            </a:r>
          </a:p>
          <a:p>
            <a:r>
              <a:rPr lang="en-US" sz="2800" b="1" u="sng" dirty="0">
                <a:latin typeface="Times New Roman" panose="02020603050405020304" pitchFamily="18" charset="0"/>
                <a:cs typeface="Times New Roman" panose="02020603050405020304" pitchFamily="18" charset="0"/>
              </a:rPr>
              <a:t> </a:t>
            </a:r>
            <a:r>
              <a:rPr lang="en-US" sz="2800" b="1" u="sng" dirty="0" smtClean="0">
                <a:latin typeface="Times New Roman" panose="02020603050405020304" pitchFamily="18" charset="0"/>
                <a:cs typeface="Times New Roman" panose="02020603050405020304" pitchFamily="18" charset="0"/>
              </a:rPr>
              <a:t>  </a:t>
            </a:r>
            <a:r>
              <a:rPr lang="en-US" sz="2800" b="1" u="sng" dirty="0">
                <a:latin typeface="Times New Roman" panose="02020603050405020304" pitchFamily="18" charset="0"/>
                <a:cs typeface="Times New Roman" panose="02020603050405020304" pitchFamily="18" charset="0"/>
              </a:rPr>
              <a:t>hospitalization: outcomes of a Ugandan rural cohort study</a:t>
            </a:r>
          </a:p>
        </p:txBody>
      </p:sp>
      <p:sp>
        <p:nvSpPr>
          <p:cNvPr id="14" name="Rectangle 13"/>
          <p:cNvSpPr/>
          <p:nvPr/>
        </p:nvSpPr>
        <p:spPr>
          <a:xfrm>
            <a:off x="4176999" y="3623210"/>
            <a:ext cx="4180953" cy="400110"/>
          </a:xfrm>
          <a:prstGeom prst="rect">
            <a:avLst/>
          </a:prstGeom>
        </p:spPr>
        <p:txBody>
          <a:bodyPr wrap="none">
            <a:spAutoFit/>
          </a:bodyPr>
          <a:lstStyle/>
          <a:p>
            <a:r>
              <a:rPr lang="en-US" sz="2000" b="1" dirty="0" err="1">
                <a:latin typeface="Times New Roman" panose="02020603050405020304" pitchFamily="18" charset="0"/>
                <a:cs typeface="Times New Roman" panose="02020603050405020304" pitchFamily="18" charset="0"/>
              </a:rPr>
              <a:t>Unim</a:t>
            </a:r>
            <a:r>
              <a:rPr lang="en-US" sz="2000" b="1" dirty="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Hans &amp;, </a:t>
            </a:r>
            <a:r>
              <a:rPr lang="en-US" sz="2000" b="1" dirty="0" err="1">
                <a:latin typeface="Times New Roman" panose="02020603050405020304" pitchFamily="18" charset="0"/>
                <a:cs typeface="Times New Roman" panose="02020603050405020304" pitchFamily="18" charset="0"/>
              </a:rPr>
              <a:t>Byamukama</a:t>
            </a:r>
            <a:r>
              <a:rPr lang="en-US" sz="2000" b="1" dirty="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Edward</a:t>
            </a:r>
            <a:endParaRPr lang="en-US" sz="2000" b="1" dirty="0">
              <a:latin typeface="Times New Roman" panose="02020603050405020304" pitchFamily="18" charset="0"/>
              <a:cs typeface="Times New Roman" panose="02020603050405020304" pitchFamily="18" charset="0"/>
            </a:endParaRPr>
          </a:p>
        </p:txBody>
      </p:sp>
      <p:sp>
        <p:nvSpPr>
          <p:cNvPr id="15" name="Rectangle 14"/>
          <p:cNvSpPr/>
          <p:nvPr/>
        </p:nvSpPr>
        <p:spPr>
          <a:xfrm>
            <a:off x="475130" y="4092687"/>
            <a:ext cx="11467169"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1 Gastroenterology Unit, Department of Clinical Sciences, University “La </a:t>
            </a:r>
            <a:r>
              <a:rPr lang="en-US" b="1" dirty="0" err="1">
                <a:latin typeface="Times New Roman" panose="02020603050405020304" pitchFamily="18" charset="0"/>
                <a:cs typeface="Times New Roman" panose="02020603050405020304" pitchFamily="18" charset="0"/>
              </a:rPr>
              <a:t>Sapienza</a:t>
            </a:r>
            <a:r>
              <a:rPr lang="en-US" b="1" dirty="0">
                <a:latin typeface="Times New Roman" panose="02020603050405020304" pitchFamily="18" charset="0"/>
                <a:cs typeface="Times New Roman" panose="02020603050405020304" pitchFamily="18" charset="0"/>
              </a:rPr>
              <a:t>”, Rome, Italy, 2 St. </a:t>
            </a:r>
            <a:r>
              <a:rPr lang="en-US" b="1" dirty="0" smtClean="0">
                <a:latin typeface="Times New Roman" panose="02020603050405020304" pitchFamily="18" charset="0"/>
                <a:cs typeface="Times New Roman" panose="02020603050405020304" pitchFamily="18" charset="0"/>
              </a:rPr>
              <a:t>Mary's</a:t>
            </a:r>
          </a:p>
          <a:p>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Health Center, P.O.BOX 9 </a:t>
            </a:r>
            <a:r>
              <a:rPr lang="en-US" b="1" dirty="0" err="1">
                <a:latin typeface="Times New Roman" panose="02020603050405020304" pitchFamily="18" charset="0"/>
                <a:cs typeface="Times New Roman" panose="02020603050405020304" pitchFamily="18" charset="0"/>
              </a:rPr>
              <a:t>Kyeibuza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Kiruhura</a:t>
            </a:r>
            <a:r>
              <a:rPr lang="en-US" b="1" dirty="0">
                <a:latin typeface="Times New Roman" panose="02020603050405020304" pitchFamily="18" charset="0"/>
                <a:cs typeface="Times New Roman" panose="02020603050405020304" pitchFamily="18" charset="0"/>
              </a:rPr>
              <a:t> District , Uganda </a:t>
            </a:r>
          </a:p>
        </p:txBody>
      </p:sp>
      <p:sp>
        <p:nvSpPr>
          <p:cNvPr id="21" name="Rectangle 20"/>
          <p:cNvSpPr/>
          <p:nvPr/>
        </p:nvSpPr>
        <p:spPr>
          <a:xfrm>
            <a:off x="2372686" y="4737247"/>
            <a:ext cx="7437101"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Pan African Medical Journal. 2010, Volume 5, Article </a:t>
            </a:r>
            <a:r>
              <a:rPr lang="en-US" b="1" dirty="0" smtClean="0">
                <a:latin typeface="Times New Roman" panose="02020603050405020304" pitchFamily="18" charset="0"/>
                <a:cs typeface="Times New Roman" panose="02020603050405020304" pitchFamily="18" charset="0"/>
              </a:rPr>
              <a:t>5, ISSN</a:t>
            </a:r>
            <a:r>
              <a:rPr lang="en-US" b="1" dirty="0">
                <a:latin typeface="Times New Roman" panose="02020603050405020304" pitchFamily="18" charset="0"/>
                <a:cs typeface="Times New Roman" panose="02020603050405020304" pitchFamily="18" charset="0"/>
              </a:rPr>
              <a:t>: 1937- 8688</a:t>
            </a:r>
            <a:r>
              <a:rPr lang="en-US" b="1" dirty="0" smtClean="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p:txBody>
      </p:sp>
      <p:sp>
        <p:nvSpPr>
          <p:cNvPr id="20" name="Flowchart: Process 1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22"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971549" y="455251"/>
            <a:ext cx="1645194" cy="400110"/>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ABSTRACT </a:t>
            </a:r>
          </a:p>
        </p:txBody>
      </p:sp>
      <p:sp>
        <p:nvSpPr>
          <p:cNvPr id="7" name="TextBox 6"/>
          <p:cNvSpPr txBox="1"/>
          <p:nvPr/>
        </p:nvSpPr>
        <p:spPr>
          <a:xfrm>
            <a:off x="631065" y="1065501"/>
            <a:ext cx="11056110" cy="4708981"/>
          </a:xfrm>
          <a:prstGeom prst="rect">
            <a:avLst/>
          </a:prstGeom>
          <a:noFill/>
        </p:spPr>
        <p:txBody>
          <a:bodyPr wrap="square" rtlCol="0">
            <a:spAutoFit/>
          </a:bodyPr>
          <a:lstStyle/>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Vitamin C or ascorbic acid is a hydro-soluble lactone (synthesized from glucose) essential to human body and available from diet. Despite its broad availability in fruits and vegetables, in many developing countries the incidence of clinical symptoms due to the vitamin deficiency is still very high. Also, pregnant women in the developing countries are frequently hospitalized for several preventable reasons such as anemia in pregnancy, mostly iron-deficient anemia (IDA) and the upper/lower respiratory tract </a:t>
            </a:r>
            <a:r>
              <a:rPr lang="en-US" sz="2000" dirty="0" smtClean="0">
                <a:latin typeface="Times New Roman" panose="02020603050405020304" pitchFamily="18" charset="0"/>
                <a:cs typeface="Times New Roman" panose="02020603050405020304" pitchFamily="18" charset="0"/>
              </a:rPr>
              <a:t>infections. </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aim of the study was to investigate, in a Ugandan rural pregnant women cohort, the preventive effects of vitamin C supplementation on hospital admission</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384 pregnant women met the inclusion criteria and were randomly assigned to receive either 400 mg of vitamin C daily (187) or not (197) in addition to their standard antenatal vitamins until </a:t>
            </a:r>
            <a:r>
              <a:rPr lang="en-US" sz="2000" dirty="0" smtClean="0">
                <a:latin typeface="Times New Roman" panose="02020603050405020304" pitchFamily="18" charset="0"/>
                <a:cs typeface="Times New Roman" panose="02020603050405020304" pitchFamily="18" charset="0"/>
              </a:rPr>
              <a:t>delivery. </a:t>
            </a:r>
          </a:p>
          <a:p>
            <a:pPr marL="285750" indent="-285750" algn="just">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Results</a:t>
            </a:r>
            <a:r>
              <a:rPr lang="en-US" sz="2000" dirty="0">
                <a:latin typeface="Times New Roman" panose="02020603050405020304" pitchFamily="18" charset="0"/>
                <a:cs typeface="Times New Roman" panose="02020603050405020304" pitchFamily="18" charset="0"/>
              </a:rPr>
              <a:t>: 42.2% women in the vitamin C group and 27.9% in the control group were not hospitalized during pregnancy; this difference was found statistically significant</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Conclusion: </a:t>
            </a:r>
            <a:r>
              <a:rPr lang="en-US" sz="2000" dirty="0">
                <a:latin typeface="Times New Roman" panose="02020603050405020304" pitchFamily="18" charset="0"/>
                <a:cs typeface="Times New Roman" panose="02020603050405020304" pitchFamily="18" charset="0"/>
              </a:rPr>
              <a:t>The results of this study suggest including vitamin C in the guidelines of multivitamin prevention for pregnant women, especially in developing countries where seasonal availability of fruits and vegetables could result in adverse clinical outcomes. </a:t>
            </a: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62579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Rectangle 6"/>
          <p:cNvSpPr/>
          <p:nvPr/>
        </p:nvSpPr>
        <p:spPr>
          <a:xfrm>
            <a:off x="1068544" y="550357"/>
            <a:ext cx="9740721"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INTRODUCTION</a:t>
            </a:r>
            <a:r>
              <a:rPr lang="en-US" sz="1600" dirty="0" smtClean="0">
                <a:latin typeface="Times New Roman" panose="02020603050405020304" pitchFamily="18" charset="0"/>
                <a:cs typeface="Times New Roman" panose="02020603050405020304" pitchFamily="18" charset="0"/>
              </a:rPr>
              <a:t> </a:t>
            </a:r>
          </a:p>
        </p:txBody>
      </p:sp>
      <p:sp>
        <p:nvSpPr>
          <p:cNvPr id="6" name="TextBox 5"/>
          <p:cNvSpPr txBox="1"/>
          <p:nvPr/>
        </p:nvSpPr>
        <p:spPr>
          <a:xfrm>
            <a:off x="733424" y="1344018"/>
            <a:ext cx="11315197" cy="3477875"/>
          </a:xfrm>
          <a:prstGeom prst="rect">
            <a:avLst/>
          </a:prstGeom>
          <a:noFill/>
        </p:spPr>
        <p:txBody>
          <a:bodyPr wrap="square" rtlCol="0">
            <a:spAutoFit/>
          </a:bodyPr>
          <a:lstStyle/>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Vitamin C or ascorbic acid is a hydro-soluble lactone (synthesized from glucose) essential to human body for several functions. Chemically is considered an electron donor (reducing agent or antioxidant), and probably all of its biochemical and molecular roles can be accounted for by this </a:t>
            </a:r>
            <a:r>
              <a:rPr lang="en-US" sz="2000" dirty="0" smtClean="0">
                <a:latin typeface="Times New Roman" panose="02020603050405020304" pitchFamily="18" charset="0"/>
                <a:cs typeface="Times New Roman" panose="02020603050405020304" pitchFamily="18" charset="0"/>
              </a:rPr>
              <a:t>function. </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most important disorder of vitamin C deficiency is scurvy, characterized by gingival changes, pain in the extremities, deformed bone growth in infants, hemorrhagic manifestations, ulcerations and ultimately </a:t>
            </a:r>
            <a:r>
              <a:rPr lang="en-US" sz="2000" dirty="0" smtClean="0">
                <a:latin typeface="Times New Roman" panose="02020603050405020304" pitchFamily="18" charset="0"/>
                <a:cs typeface="Times New Roman" panose="02020603050405020304" pitchFamily="18" charset="0"/>
              </a:rPr>
              <a:t>death. </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 the developing countries, pregnant women are frequently hospitalized for several preventable reasons such as anemia in pregnancy, mostly iron-deficient anemia (IDA) and respiratory tract infections (RTI</a:t>
            </a:r>
            <a:r>
              <a:rPr lang="en-US" sz="2000" dirty="0" smtClean="0">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All this considerations led us to investigate, in an open-label cohort randomized study, the preventive effects of regular vitamin C supplementation on overall hospitalization rate in the pregnant women population attending a Ugandan rural health </a:t>
            </a:r>
            <a:r>
              <a:rPr lang="en-US" sz="2000" dirty="0" smtClean="0">
                <a:latin typeface="Times New Roman" panose="02020603050405020304" pitchFamily="18" charset="0"/>
                <a:cs typeface="Times New Roman" panose="02020603050405020304" pitchFamily="18" charset="0"/>
              </a:rPr>
              <a:t>center </a:t>
            </a:r>
            <a:r>
              <a:rPr lang="en-US" sz="2000" dirty="0">
                <a:latin typeface="Times New Roman" panose="02020603050405020304" pitchFamily="18" charset="0"/>
                <a:cs typeface="Times New Roman" panose="02020603050405020304" pitchFamily="18" charset="0"/>
              </a:rPr>
              <a:t>for antenatal assessment. </a:t>
            </a:r>
            <a:endParaRPr lang="en-US" sz="2000" dirty="0" smtClean="0">
              <a:latin typeface="Times New Roman" panose="02020603050405020304" pitchFamily="18" charset="0"/>
              <a:cs typeface="Times New Roman" panose="02020603050405020304" pitchFamily="18" charset="0"/>
            </a:endParaRP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2295640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 xmlns:a16="http://schemas.microsoft.com/office/drawing/2014/main" id="{76879615-7990-821D-EEC0-5B890DEDE4A6}"/>
              </a:ext>
            </a:extLst>
          </p:cNvPr>
          <p:cNvSpPr txBox="1"/>
          <p:nvPr/>
        </p:nvSpPr>
        <p:spPr>
          <a:xfrm>
            <a:off x="875361" y="469700"/>
            <a:ext cx="6520143" cy="461665"/>
          </a:xfrm>
          <a:prstGeom prst="rect">
            <a:avLst/>
          </a:prstGeom>
          <a:noFill/>
        </p:spPr>
        <p:txBody>
          <a:bodyPr wrap="square" rtlCol="0">
            <a:spAutoFit/>
          </a:bodyPr>
          <a:lstStyle/>
          <a:p>
            <a:pPr algn="l"/>
            <a:r>
              <a:rPr lang="en-US" sz="2400" b="1" dirty="0">
                <a:latin typeface="Times New Roman" panose="02020603050405020304" pitchFamily="18" charset="0"/>
                <a:cs typeface="Times New Roman" panose="02020603050405020304" pitchFamily="18" charset="0"/>
              </a:rPr>
              <a:t>OBJECTIVE OF STUDY </a:t>
            </a:r>
          </a:p>
        </p:txBody>
      </p:sp>
      <p:sp>
        <p:nvSpPr>
          <p:cNvPr id="4" name="TextBox 3"/>
          <p:cNvSpPr txBox="1"/>
          <p:nvPr/>
        </p:nvSpPr>
        <p:spPr>
          <a:xfrm>
            <a:off x="1390918" y="1223493"/>
            <a:ext cx="10109916" cy="1200329"/>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The aim of the study was to investigate, in a Ugandan rural pregnant women cohort, the preventive effects of vitamin C supplementation on hospital </a:t>
            </a:r>
            <a:r>
              <a:rPr lang="en-US" sz="2400" dirty="0" smtClean="0">
                <a:latin typeface="Times New Roman" panose="02020603050405020304" pitchFamily="18" charset="0"/>
                <a:cs typeface="Times New Roman" panose="02020603050405020304" pitchFamily="18" charset="0"/>
              </a:rPr>
              <a:t>admission. </a:t>
            </a:r>
            <a:endParaRPr lang="en-US" sz="2400" dirty="0">
              <a:latin typeface="Times New Roman" panose="02020603050405020304" pitchFamily="18" charset="0"/>
              <a:cs typeface="Times New Roman" panose="02020603050405020304"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71753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a:t>
            </a:fld>
            <a:endParaRPr lang="en-IN"/>
          </a:p>
        </p:txBody>
      </p:sp>
      <p:sp>
        <p:nvSpPr>
          <p:cNvPr id="8" name="Rectangle 7">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1030069" y="436740"/>
            <a:ext cx="2095445"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METHODOLOGY</a:t>
            </a:r>
          </a:p>
        </p:txBody>
      </p:sp>
      <p:sp>
        <p:nvSpPr>
          <p:cNvPr id="10" name="Rectangle 9"/>
          <p:cNvSpPr/>
          <p:nvPr/>
        </p:nvSpPr>
        <p:spPr>
          <a:xfrm>
            <a:off x="1373673" y="1441291"/>
            <a:ext cx="3288080" cy="369332"/>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Study </a:t>
            </a:r>
            <a:r>
              <a:rPr lang="en-US" b="1" dirty="0" smtClean="0">
                <a:latin typeface="Times New Roman" panose="02020603050405020304" pitchFamily="18" charset="0"/>
                <a:cs typeface="Times New Roman" panose="02020603050405020304" pitchFamily="18" charset="0"/>
              </a:rPr>
              <a:t>design </a:t>
            </a:r>
            <a:r>
              <a:rPr lang="en-US" dirty="0" smtClean="0">
                <a:latin typeface="Times New Roman" panose="02020603050405020304" pitchFamily="18" charset="0"/>
                <a:cs typeface="Times New Roman" panose="02020603050405020304" pitchFamily="18" charset="0"/>
              </a:rPr>
              <a:t>– cohort study . </a:t>
            </a:r>
            <a:endParaRPr lang="en-US" dirty="0">
              <a:latin typeface="Times New Roman" panose="02020603050405020304" pitchFamily="18" charset="0"/>
              <a:cs typeface="Times New Roman" panose="02020603050405020304" pitchFamily="18" charset="0"/>
            </a:endParaRPr>
          </a:p>
        </p:txBody>
      </p:sp>
      <p:sp>
        <p:nvSpPr>
          <p:cNvPr id="11" name="Rectangle 10"/>
          <p:cNvSpPr/>
          <p:nvPr/>
        </p:nvSpPr>
        <p:spPr>
          <a:xfrm>
            <a:off x="1373673" y="2076510"/>
            <a:ext cx="3538148" cy="369332"/>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Study </a:t>
            </a:r>
            <a:r>
              <a:rPr lang="en-US" b="1" dirty="0" smtClean="0">
                <a:latin typeface="Times New Roman" panose="02020603050405020304" pitchFamily="18" charset="0"/>
                <a:cs typeface="Times New Roman" panose="02020603050405020304" pitchFamily="18" charset="0"/>
              </a:rPr>
              <a:t>population </a:t>
            </a:r>
            <a:r>
              <a:rPr lang="en-US" dirty="0" smtClean="0">
                <a:latin typeface="Times New Roman" panose="02020603050405020304" pitchFamily="18" charset="0"/>
                <a:cs typeface="Times New Roman" panose="02020603050405020304" pitchFamily="18" charset="0"/>
              </a:rPr>
              <a:t>– 384 people. </a:t>
            </a:r>
          </a:p>
        </p:txBody>
      </p:sp>
      <p:sp>
        <p:nvSpPr>
          <p:cNvPr id="12" name="Rectangle 11"/>
          <p:cNvSpPr/>
          <p:nvPr/>
        </p:nvSpPr>
        <p:spPr>
          <a:xfrm>
            <a:off x="1380085" y="2787332"/>
            <a:ext cx="4916795" cy="369332"/>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Study </a:t>
            </a:r>
            <a:r>
              <a:rPr lang="en-US" b="1" dirty="0" smtClean="0">
                <a:latin typeface="Times New Roman" panose="02020603050405020304" pitchFamily="18" charset="0"/>
                <a:cs typeface="Times New Roman" panose="02020603050405020304" pitchFamily="18" charset="0"/>
              </a:rPr>
              <a:t>period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August 2007 and January </a:t>
            </a:r>
            <a:r>
              <a:rPr lang="en-US" dirty="0" smtClean="0">
                <a:latin typeface="Times New Roman" panose="02020603050405020304" pitchFamily="18" charset="0"/>
                <a:cs typeface="Times New Roman" panose="02020603050405020304" pitchFamily="18" charset="0"/>
              </a:rPr>
              <a:t>2009. </a:t>
            </a:r>
            <a:endParaRPr lang="en-US" dirty="0">
              <a:latin typeface="Times New Roman" panose="02020603050405020304" pitchFamily="18" charset="0"/>
              <a:cs typeface="Times New Roman" panose="02020603050405020304" pitchFamily="18" charset="0"/>
            </a:endParaRPr>
          </a:p>
        </p:txBody>
      </p:sp>
      <p:sp>
        <p:nvSpPr>
          <p:cNvPr id="13" name="Rectangle 12"/>
          <p:cNvSpPr/>
          <p:nvPr/>
        </p:nvSpPr>
        <p:spPr>
          <a:xfrm>
            <a:off x="1380085" y="3636426"/>
            <a:ext cx="10790198" cy="923330"/>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INCLUSION </a:t>
            </a:r>
            <a:r>
              <a:rPr lang="en-US" b="1" dirty="0" smtClean="0">
                <a:latin typeface="Times New Roman" panose="02020603050405020304" pitchFamily="18" charset="0"/>
                <a:cs typeface="Times New Roman" panose="02020603050405020304" pitchFamily="18" charset="0"/>
              </a:rPr>
              <a:t>CRITERIA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diagnosis of pregnancy confirmed serologically by B-HCG reagent test along </a:t>
            </a:r>
            <a:r>
              <a:rPr lang="en-US" dirty="0" smtClean="0">
                <a:latin typeface="Times New Roman" panose="02020603050405020304" pitchFamily="18" charset="0"/>
                <a:cs typeface="Times New Roman" panose="02020603050405020304" pitchFamily="18" charset="0"/>
              </a:rPr>
              <a:t>with</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referred </a:t>
            </a:r>
            <a:r>
              <a:rPr lang="en-US" dirty="0">
                <a:latin typeface="Times New Roman" panose="02020603050405020304" pitchFamily="18" charset="0"/>
                <a:cs typeface="Times New Roman" panose="02020603050405020304" pitchFamily="18" charset="0"/>
              </a:rPr>
              <a:t>last menstrual period (LMP) not exceeding the past three months, </a:t>
            </a:r>
            <a:r>
              <a:rPr lang="en-US" dirty="0" smtClean="0">
                <a:latin typeface="Times New Roman" panose="02020603050405020304" pitchFamily="18" charset="0"/>
                <a:cs typeface="Times New Roman" panose="02020603050405020304" pitchFamily="18" charset="0"/>
              </a:rPr>
              <a:t>aged</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t>
            </a:r>
            <a:r>
              <a:rPr lang="en-US" dirty="0">
                <a:latin typeface="Times New Roman" panose="02020603050405020304" pitchFamily="18" charset="0"/>
                <a:cs typeface="Times New Roman" panose="02020603050405020304" pitchFamily="18" charset="0"/>
              </a:rPr>
              <a:t>least 18. </a:t>
            </a:r>
          </a:p>
        </p:txBody>
      </p:sp>
      <p:sp>
        <p:nvSpPr>
          <p:cNvPr id="14" name="Rectangle 13"/>
          <p:cNvSpPr/>
          <p:nvPr/>
        </p:nvSpPr>
        <p:spPr>
          <a:xfrm>
            <a:off x="1373673" y="4877325"/>
            <a:ext cx="11072262" cy="1477328"/>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EXCLUSION </a:t>
            </a:r>
            <a:r>
              <a:rPr lang="en-US" b="1" dirty="0" smtClean="0">
                <a:latin typeface="Times New Roman" panose="02020603050405020304" pitchFamily="18" charset="0"/>
                <a:cs typeface="Times New Roman" panose="02020603050405020304" pitchFamily="18" charset="0"/>
              </a:rPr>
              <a:t>CRITERIA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referred pregnancy of more than three months by LMP, concomitant HIV </a:t>
            </a:r>
            <a:r>
              <a:rPr lang="en-US" dirty="0" smtClean="0">
                <a:latin typeface="Times New Roman" panose="02020603050405020304" pitchFamily="18" charset="0"/>
                <a:cs typeface="Times New Roman" panose="02020603050405020304" pitchFamily="18" charset="0"/>
              </a:rPr>
              <a:t>infection</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status</a:t>
            </a:r>
            <a:r>
              <a:rPr lang="en-US" dirty="0">
                <a:latin typeface="Times New Roman" panose="02020603050405020304" pitchFamily="18" charset="0"/>
                <a:cs typeface="Times New Roman" panose="02020603050405020304" pitchFamily="18" charset="0"/>
              </a:rPr>
              <a:t>, active or recent (&lt; two weeks) sexually transmitted disease (STD) infection,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medical </a:t>
            </a:r>
            <a:r>
              <a:rPr lang="en-US" dirty="0">
                <a:latin typeface="Times New Roman" panose="02020603050405020304" pitchFamily="18" charset="0"/>
                <a:cs typeface="Times New Roman" panose="02020603050405020304" pitchFamily="18" charset="0"/>
              </a:rPr>
              <a:t>record of any severe organ disease such as heart, liver or renal failure at </a:t>
            </a:r>
            <a:r>
              <a:rPr lang="en-US" dirty="0" smtClean="0">
                <a:latin typeface="Times New Roman" panose="02020603050405020304" pitchFamily="18" charset="0"/>
                <a:cs typeface="Times New Roman" panose="02020603050405020304" pitchFamily="18" charset="0"/>
              </a:rPr>
              <a:t>the</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time </a:t>
            </a:r>
            <a:r>
              <a:rPr lang="en-US" dirty="0">
                <a:latin typeface="Times New Roman" panose="02020603050405020304" pitchFamily="18" charset="0"/>
                <a:cs typeface="Times New Roman" panose="02020603050405020304" pitchFamily="18" charset="0"/>
              </a:rPr>
              <a:t>of assessment, diagnosis of pregnancy during inpatient admission for any </a:t>
            </a:r>
            <a:r>
              <a:rPr lang="en-US" dirty="0" smtClean="0">
                <a:latin typeface="Times New Roman" panose="02020603050405020304" pitchFamily="18" charset="0"/>
                <a:cs typeface="Times New Roman" panose="02020603050405020304" pitchFamily="18" charset="0"/>
              </a:rPr>
              <a:t>other</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reason. </a:t>
            </a:r>
            <a:endParaRPr lang="en-US" dirty="0">
              <a:latin typeface="Times New Roman" panose="02020603050405020304" pitchFamily="18" charset="0"/>
              <a:cs typeface="Times New Roman" panose="02020603050405020304" pitchFamily="18" charset="0"/>
            </a:endParaRPr>
          </a:p>
        </p:txBody>
      </p:sp>
      <p:sp>
        <p:nvSpPr>
          <p:cNvPr id="15" name="Flowchart: Process 14"/>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6"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22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sp>
        <p:nvSpPr>
          <p:cNvPr id="8" name="Rectangle 7">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a:stretch>
            <a:fillRect/>
          </a:stretch>
        </p:blipFill>
        <p:spPr>
          <a:xfrm>
            <a:off x="1184386" y="843767"/>
            <a:ext cx="10367339" cy="4951726"/>
          </a:xfrm>
          <a:prstGeom prst="rect">
            <a:avLst/>
          </a:prstGeom>
        </p:spPr>
      </p:pic>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IN" smtClean="0"/>
              <a:t>RDP</a:t>
            </a:r>
            <a:endParaRPr lang="en-IN"/>
          </a:p>
        </p:txBody>
      </p:sp>
    </p:spTree>
    <p:extLst>
      <p:ext uri="{BB962C8B-B14F-4D97-AF65-F5344CB8AC3E}">
        <p14:creationId xmlns:p14="http://schemas.microsoft.com/office/powerpoint/2010/main" val="4260846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a:t>
            </a:fld>
            <a:endParaRPr lang="en-IN"/>
          </a:p>
        </p:txBody>
      </p:sp>
      <p:sp>
        <p:nvSpPr>
          <p:cNvPr id="8" name="Rectangle 7">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a:stretch>
            <a:fillRect/>
          </a:stretch>
        </p:blipFill>
        <p:spPr>
          <a:xfrm>
            <a:off x="838200" y="956658"/>
            <a:ext cx="11075859" cy="4890349"/>
          </a:xfrm>
          <a:prstGeom prst="rect">
            <a:avLst/>
          </a:prstGeom>
        </p:spPr>
      </p:pic>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325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
        <p:nvSpPr>
          <p:cNvPr id="7" name="Rectangle 6">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a:stretch>
            <a:fillRect/>
          </a:stretch>
        </p:blipFill>
        <p:spPr>
          <a:xfrm>
            <a:off x="1017900" y="624827"/>
            <a:ext cx="10508692" cy="5626600"/>
          </a:xfrm>
          <a:prstGeom prst="rect">
            <a:avLst/>
          </a:prstGeom>
        </p:spPr>
      </p:pic>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2"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953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pic>
        <p:nvPicPr>
          <p:cNvPr id="7" name="Picture 6"/>
          <p:cNvPicPr>
            <a:picLocks noChangeAspect="1"/>
          </p:cNvPicPr>
          <p:nvPr/>
        </p:nvPicPr>
        <p:blipFill rotWithShape="1">
          <a:blip r:embed="rId2"/>
          <a:srcRect t="4075" r="2269" b="2448"/>
          <a:stretch/>
        </p:blipFill>
        <p:spPr>
          <a:xfrm>
            <a:off x="1296248" y="334850"/>
            <a:ext cx="10333877" cy="4949844"/>
          </a:xfrm>
          <a:prstGeom prst="rect">
            <a:avLst/>
          </a:prstGeom>
        </p:spPr>
      </p:pic>
      <p:pic>
        <p:nvPicPr>
          <p:cNvPr id="9" name="Picture 8"/>
          <p:cNvPicPr>
            <a:picLocks noChangeAspect="1"/>
          </p:cNvPicPr>
          <p:nvPr/>
        </p:nvPicPr>
        <p:blipFill>
          <a:blip r:embed="rId3"/>
          <a:stretch>
            <a:fillRect/>
          </a:stretch>
        </p:blipFill>
        <p:spPr>
          <a:xfrm>
            <a:off x="2209800" y="5549748"/>
            <a:ext cx="7893676" cy="358261"/>
          </a:xfrm>
          <a:prstGeom prst="rect">
            <a:avLst/>
          </a:prstGeom>
        </p:spPr>
      </p:pic>
      <p:sp>
        <p:nvSpPr>
          <p:cNvPr id="10" name="Rectangle 9">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Flowchart: Process 11"/>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67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
        <p:nvSpPr>
          <p:cNvPr id="7" name="Rectangle 6">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a:stretch>
            <a:fillRect/>
          </a:stretch>
        </p:blipFill>
        <p:spPr>
          <a:xfrm>
            <a:off x="938078" y="1550026"/>
            <a:ext cx="10721501" cy="3846222"/>
          </a:xfrm>
          <a:prstGeom prst="rect">
            <a:avLst/>
          </a:prstGeom>
        </p:spPr>
      </p:pic>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206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7" name="Rectangle 6">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2"/>
          <a:stretch>
            <a:fillRect/>
          </a:stretch>
        </p:blipFill>
        <p:spPr>
          <a:xfrm>
            <a:off x="983112" y="224629"/>
            <a:ext cx="6358282" cy="6131721"/>
          </a:xfrm>
          <a:prstGeom prst="rect">
            <a:avLst/>
          </a:prstGeom>
        </p:spPr>
      </p:pic>
      <p:sp>
        <p:nvSpPr>
          <p:cNvPr id="10" name="TextBox 9"/>
          <p:cNvSpPr txBox="1"/>
          <p:nvPr/>
        </p:nvSpPr>
        <p:spPr>
          <a:xfrm>
            <a:off x="7341394" y="682580"/>
            <a:ext cx="4738989" cy="5632311"/>
          </a:xfrm>
          <a:prstGeom prst="rect">
            <a:avLst/>
          </a:prstGeom>
          <a:noFill/>
        </p:spPr>
        <p:txBody>
          <a:bodyPr wrap="square" rtlCol="0">
            <a:spAutoFit/>
          </a:bodyPr>
          <a:lstStyle/>
          <a:p>
            <a:pPr marL="285750" indent="-285750" algn="jus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Of the four hundred patients assessed and entered into the trial, sixteen were excluded from further analysis after randomization, thirteen in the vitamin C group and three in the control group. Of these, six patients were found to have discontinued their treatment shortly after review and ten patients (7 vs. 3, respectively) failed to come back the following month for review despite repeated attempts to make contact with them.</a:t>
            </a:r>
          </a:p>
        </p:txBody>
      </p:sp>
      <p:sp>
        <p:nvSpPr>
          <p:cNvPr id="11" name="Flowchart: Process 10"/>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2"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345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6" name="Rectangle 5"/>
          <p:cNvSpPr/>
          <p:nvPr/>
        </p:nvSpPr>
        <p:spPr>
          <a:xfrm>
            <a:off x="971550" y="543174"/>
            <a:ext cx="10812620"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RESULTS</a:t>
            </a:r>
            <a:endParaRPr lang="en-US" sz="16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45351" y="1241714"/>
            <a:ext cx="11294236" cy="4893647"/>
          </a:xfrm>
          <a:prstGeom prst="rect">
            <a:avLst/>
          </a:prstGeom>
          <a:noFill/>
        </p:spPr>
        <p:txBody>
          <a:bodyPr wrap="square" rtlCol="0">
            <a:spAutoFit/>
          </a:bodyPr>
          <a:lstStyle/>
          <a:p>
            <a:pPr algn="just"/>
            <a:r>
              <a:rPr lang="en-US" sz="2400" b="1" dirty="0" smtClean="0">
                <a:latin typeface="Times New Roman" panose="02020603050405020304" pitchFamily="18" charset="0"/>
                <a:cs typeface="Times New Roman" panose="02020603050405020304" pitchFamily="18" charset="0"/>
              </a:rPr>
              <a:t>Table 1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Three hundred and eighty four evaluable patients of which (n=187) in the vitamin C group and (n=197) in the control group were included in the analysis. There were no significant differences between the two groups at baseline in relation to age, parity and BMI. Average weight gain during pregnancy was of 14kg in the vitamin C group of women and 15 kg in the control group, this difference was found statistically not significant. the average child birth weight at delivery was similar in both groups of women and the difference found statistically not </a:t>
            </a:r>
            <a:r>
              <a:rPr lang="en-US" sz="2400" dirty="0" smtClean="0">
                <a:latin typeface="Times New Roman" panose="02020603050405020304" pitchFamily="18" charset="0"/>
                <a:cs typeface="Times New Roman" panose="02020603050405020304" pitchFamily="18" charset="0"/>
              </a:rPr>
              <a:t>significant. </a:t>
            </a:r>
          </a:p>
          <a:p>
            <a:pPr algn="just"/>
            <a:r>
              <a:rPr lang="en-US" sz="2400" b="1" dirty="0" smtClean="0">
                <a:latin typeface="Times New Roman" panose="02020603050405020304" pitchFamily="18" charset="0"/>
                <a:cs typeface="Times New Roman" panose="02020603050405020304" pitchFamily="18" charset="0"/>
              </a:rPr>
              <a:t>Table 2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Child low birth weight was found in 29 women in the vitamin C group and in 47 women among the control group, this difference was considered </a:t>
            </a:r>
            <a:r>
              <a:rPr lang="en-US" sz="2400" dirty="0" smtClean="0">
                <a:latin typeface="Times New Roman" panose="02020603050405020304" pitchFamily="18" charset="0"/>
                <a:cs typeface="Times New Roman" panose="02020603050405020304" pitchFamily="18" charset="0"/>
              </a:rPr>
              <a:t>significant. </a:t>
            </a:r>
          </a:p>
          <a:p>
            <a:pPr algn="just"/>
            <a:r>
              <a:rPr lang="en-US" sz="2400" b="1" dirty="0" smtClean="0">
                <a:latin typeface="Times New Roman" panose="02020603050405020304" pitchFamily="18" charset="0"/>
                <a:cs typeface="Times New Roman" panose="02020603050405020304" pitchFamily="18" charset="0"/>
              </a:rPr>
              <a:t>Table 3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Comparing the groups in terms of overall number of hospitalizations during pregnancy, this different trend was found </a:t>
            </a:r>
            <a:r>
              <a:rPr lang="en-US" sz="2400" dirty="0" smtClean="0">
                <a:latin typeface="Times New Roman" panose="02020603050405020304" pitchFamily="18" charset="0"/>
                <a:cs typeface="Times New Roman" panose="02020603050405020304" pitchFamily="18" charset="0"/>
              </a:rPr>
              <a:t>significant. </a:t>
            </a:r>
          </a:p>
          <a:p>
            <a:pPr algn="just"/>
            <a:r>
              <a:rPr lang="en-US" sz="2400" b="1" dirty="0" smtClean="0">
                <a:latin typeface="Times New Roman" panose="02020603050405020304" pitchFamily="18" charset="0"/>
                <a:cs typeface="Times New Roman" panose="02020603050405020304" pitchFamily="18" charset="0"/>
              </a:rPr>
              <a:t>Table 4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From baseline to delivery there was a significant increase in systolic blood pressure both in the vitamin C and control </a:t>
            </a:r>
            <a:r>
              <a:rPr lang="en-US" sz="2400" dirty="0" smtClean="0">
                <a:latin typeface="Times New Roman" panose="02020603050405020304" pitchFamily="18" charset="0"/>
                <a:cs typeface="Times New Roman" panose="02020603050405020304" pitchFamily="18" charset="0"/>
              </a:rPr>
              <a:t>groups. </a:t>
            </a:r>
            <a:endParaRPr lang="en-US" sz="2400" dirty="0">
              <a:latin typeface="Times New Roman" panose="02020603050405020304" pitchFamily="18" charset="0"/>
              <a:cs typeface="Times New Roman" panose="02020603050405020304" pitchFamily="18" charset="0"/>
            </a:endParaRP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572354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Rectangle 3"/>
          <p:cNvSpPr/>
          <p:nvPr/>
        </p:nvSpPr>
        <p:spPr>
          <a:xfrm>
            <a:off x="971549" y="464635"/>
            <a:ext cx="10928529" cy="400110"/>
          </a:xfrm>
          <a:prstGeom prst="rect">
            <a:avLst/>
          </a:prstGeom>
        </p:spPr>
        <p:txBody>
          <a:bodyPr wrap="square">
            <a:spAutoFit/>
          </a:bodyPr>
          <a:lstStyle/>
          <a:p>
            <a:r>
              <a:rPr lang="en-US" sz="2000" b="1" dirty="0" smtClean="0">
                <a:latin typeface="Times New Roman" panose="02020603050405020304" pitchFamily="18" charset="0"/>
                <a:cs typeface="Times New Roman" panose="02020603050405020304" pitchFamily="18" charset="0"/>
              </a:rPr>
              <a:t>DISCUSSION</a:t>
            </a:r>
            <a:endParaRPr lang="en-US" sz="20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85775" y="1376208"/>
            <a:ext cx="11435500" cy="4093428"/>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In this randomized, open label, cohort study, the daily vitamin C supplementation provided important clinical signs in the group of women treated. First of all, the rate of women that did not require hospitalization during pregnancy was found significantly higher compared to the group of women undergoing only routine prevention of anemia with iron, folic acid and B-complex supplements. A high percentage of term pregnancies were achieved in both groups and this could be interpreted as more related to the continuous follow up and regular multivitamin supplementation provided to all women than a real picture of the cohort’s pregnancy outcome. In the case of children born with a body weight lower than 2500g, the significant difference found among groups in favor of the vitamin C women is intriguing as it can be interpreted as more and better energy supply to child during </a:t>
            </a:r>
            <a:r>
              <a:rPr lang="en-US" sz="2000" dirty="0" smtClean="0">
                <a:latin typeface="Times New Roman" panose="02020603050405020304" pitchFamily="18" charset="0"/>
                <a:cs typeface="Times New Roman" panose="02020603050405020304" pitchFamily="18" charset="0"/>
              </a:rPr>
              <a:t>gestation. </a:t>
            </a:r>
            <a:r>
              <a:rPr lang="en-US" sz="2000" dirty="0">
                <a:latin typeface="Times New Roman" panose="02020603050405020304" pitchFamily="18" charset="0"/>
                <a:cs typeface="Times New Roman" panose="02020603050405020304" pitchFamily="18" charset="0"/>
              </a:rPr>
              <a:t>A</a:t>
            </a:r>
            <a:r>
              <a:rPr lang="en-US" sz="2000" dirty="0" smtClean="0">
                <a:latin typeface="Times New Roman" panose="02020603050405020304" pitchFamily="18" charset="0"/>
                <a:cs typeface="Times New Roman" panose="02020603050405020304" pitchFamily="18" charset="0"/>
              </a:rPr>
              <a:t>lthough </a:t>
            </a:r>
            <a:r>
              <a:rPr lang="en-US" sz="2000" dirty="0">
                <a:latin typeface="Times New Roman" panose="02020603050405020304" pitchFamily="18" charset="0"/>
                <a:cs typeface="Times New Roman" panose="02020603050405020304" pitchFamily="18" charset="0"/>
              </a:rPr>
              <a:t>the average weight gain was normal in the two groups during pregnancy without any significant statistical difference, this was found lower in the vitamin C group compared to controls, and this could suggest the possibility of a better fatty acid catabolism provided by high dose vitamin C intake which is known to enhance </a:t>
            </a:r>
            <a:r>
              <a:rPr lang="en-US" sz="2000" dirty="0" err="1">
                <a:latin typeface="Times New Roman" panose="02020603050405020304" pitchFamily="18" charset="0"/>
                <a:cs typeface="Times New Roman" panose="02020603050405020304" pitchFamily="18" charset="0"/>
              </a:rPr>
              <a:t>carnitine</a:t>
            </a:r>
            <a:r>
              <a:rPr lang="en-US" sz="2000" dirty="0">
                <a:latin typeface="Times New Roman" panose="02020603050405020304" pitchFamily="18" charset="0"/>
                <a:cs typeface="Times New Roman" panose="02020603050405020304" pitchFamily="18" charset="0"/>
              </a:rPr>
              <a:t> synthesis, a fundamental long chain fatty acid transporter to the mitochondrial site for energy production in form of </a:t>
            </a:r>
            <a:r>
              <a:rPr lang="en-US" sz="2000" dirty="0" smtClean="0">
                <a:latin typeface="Times New Roman" panose="02020603050405020304" pitchFamily="18" charset="0"/>
                <a:cs typeface="Times New Roman" panose="02020603050405020304" pitchFamily="18" charset="0"/>
              </a:rPr>
              <a:t>ATP. </a:t>
            </a:r>
            <a:endParaRPr lang="en-US" sz="2000" dirty="0">
              <a:latin typeface="Times New Roman" panose="02020603050405020304" pitchFamily="18" charset="0"/>
              <a:cs typeface="Times New Roman" panose="02020603050405020304" pitchFamily="18" charset="0"/>
            </a:endParaRP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2362591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588806" y="86185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971550" y="523304"/>
            <a:ext cx="8030782" cy="400110"/>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CONCLUSION</a:t>
            </a:r>
          </a:p>
        </p:txBody>
      </p:sp>
      <p:sp>
        <p:nvSpPr>
          <p:cNvPr id="4" name="TextBox 3"/>
          <p:cNvSpPr txBox="1"/>
          <p:nvPr/>
        </p:nvSpPr>
        <p:spPr>
          <a:xfrm>
            <a:off x="263112" y="1509195"/>
            <a:ext cx="11732654" cy="3785652"/>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The regular supplementation of ascorbic acid to pregnant women proved to reduce hospitalization rate during pregnancy and provide overall mother-to-child health benefit, also to be safe as no patient complained or withdrew from the study due to side effects. Our results indicate the benefit of adding vitamin C in the guidelines of multivitamin supplementation to pregnant women. This is particularly important in developing countries were the hazards to a successful pregnancy outcome are greater due to numerous socio-political and environmental obstacles, nonetheless poor nutritional availability of regular fruit and vegetable portions, thus limiting strongly the normal bioavailability of several important vitamins such as ascorbic acid. However, further controlled studies with a larger women population are welcomed in order to confirm the findings of the present study.</a:t>
            </a: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34642609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AF324B62-A799-D140-227A-EF164EE2E1C4}"/>
              </a:ext>
            </a:extLst>
          </p:cNvPr>
          <p:cNvSpPr txBox="1"/>
          <p:nvPr/>
        </p:nvSpPr>
        <p:spPr>
          <a:xfrm>
            <a:off x="971550" y="555812"/>
            <a:ext cx="3609415" cy="369332"/>
          </a:xfrm>
          <a:prstGeom prst="rect">
            <a:avLst/>
          </a:prstGeom>
          <a:noFill/>
        </p:spPr>
        <p:txBody>
          <a:bodyPr wrap="square" rtlCol="0">
            <a:spAutoFit/>
          </a:bodyPr>
          <a:lstStyle/>
          <a:p>
            <a:pPr algn="l"/>
            <a:r>
              <a:rPr lang="en-US" b="1" dirty="0" smtClean="0">
                <a:latin typeface="Times New Roman" panose="02020603050405020304" pitchFamily="18" charset="0"/>
                <a:cs typeface="Times New Roman" panose="02020603050405020304" pitchFamily="18" charset="0"/>
              </a:rPr>
              <a:t>REFERENCE</a:t>
            </a:r>
            <a:endParaRPr lang="en-US" b="1" dirty="0">
              <a:latin typeface="Times New Roman" panose="02020603050405020304" pitchFamily="18" charset="0"/>
              <a:cs typeface="Times New Roman" panose="02020603050405020304" pitchFamily="18" charset="0"/>
            </a:endParaRPr>
          </a:p>
        </p:txBody>
      </p:sp>
      <p:sp>
        <p:nvSpPr>
          <p:cNvPr id="4" name="Rectangle 3"/>
          <p:cNvSpPr/>
          <p:nvPr/>
        </p:nvSpPr>
        <p:spPr>
          <a:xfrm>
            <a:off x="777696" y="1165961"/>
            <a:ext cx="11414304" cy="5078313"/>
          </a:xfrm>
          <a:prstGeom prst="rect">
            <a:avLst/>
          </a:prstGeom>
        </p:spPr>
        <p:txBody>
          <a:bodyPr wrap="square">
            <a:spAutoFit/>
          </a:bodyPr>
          <a:lstStyle/>
          <a:p>
            <a:pPr marL="342900" indent="-342900" algn="just">
              <a:buAutoNum type="arabicPeriod"/>
            </a:pPr>
            <a:r>
              <a:rPr lang="en-US" dirty="0" smtClean="0">
                <a:latin typeface="Times New Roman" panose="02020603050405020304" pitchFamily="18" charset="0"/>
                <a:cs typeface="Times New Roman" panose="02020603050405020304" pitchFamily="18" charset="0"/>
              </a:rPr>
              <a:t>Report </a:t>
            </a:r>
            <a:r>
              <a:rPr lang="en-US" dirty="0">
                <a:latin typeface="Times New Roman" panose="02020603050405020304" pitchFamily="18" charset="0"/>
                <a:cs typeface="Times New Roman" panose="02020603050405020304" pitchFamily="18" charset="0"/>
              </a:rPr>
              <a:t>of a joint FAO/WHO expert consultation. Vitamin and mineral requirements in human nutrition. Bangkok, Thailand, September 1998.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Nishikimi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 Fukuyama R, </a:t>
            </a:r>
            <a:r>
              <a:rPr lang="en-US" dirty="0" err="1">
                <a:latin typeface="Times New Roman" panose="02020603050405020304" pitchFamily="18" charset="0"/>
                <a:cs typeface="Times New Roman" panose="02020603050405020304" pitchFamily="18" charset="0"/>
              </a:rPr>
              <a:t>Minoshima</a:t>
            </a:r>
            <a:r>
              <a:rPr lang="en-US" dirty="0">
                <a:latin typeface="Times New Roman" panose="02020603050405020304" pitchFamily="18" charset="0"/>
                <a:cs typeface="Times New Roman" panose="02020603050405020304" pitchFamily="18" charset="0"/>
              </a:rPr>
              <a:t> S, Shimizu N, Yagi K. Cloning and chromosomal mapping of the human nonfunctional gene for </a:t>
            </a:r>
            <a:r>
              <a:rPr lang="en-US" dirty="0" err="1">
                <a:latin typeface="Times New Roman" panose="02020603050405020304" pitchFamily="18" charset="0"/>
                <a:cs typeface="Times New Roman" panose="02020603050405020304" pitchFamily="18" charset="0"/>
              </a:rPr>
              <a:t>Lgulono-gamma-lactone</a:t>
            </a:r>
            <a:r>
              <a:rPr lang="en-US" dirty="0">
                <a:latin typeface="Times New Roman" panose="02020603050405020304" pitchFamily="18" charset="0"/>
                <a:cs typeface="Times New Roman" panose="02020603050405020304" pitchFamily="18" charset="0"/>
              </a:rPr>
              <a:t> oxidase, the enzyme for L-ascorbic acid biosynthesis missing in man. J </a:t>
            </a:r>
            <a:r>
              <a:rPr lang="en-US" dirty="0" err="1">
                <a:latin typeface="Times New Roman" panose="02020603050405020304" pitchFamily="18" charset="0"/>
                <a:cs typeface="Times New Roman" panose="02020603050405020304" pitchFamily="18" charset="0"/>
              </a:rPr>
              <a:t>Biol</a:t>
            </a:r>
            <a:r>
              <a:rPr lang="en-US" dirty="0">
                <a:latin typeface="Times New Roman" panose="02020603050405020304" pitchFamily="18" charset="0"/>
                <a:cs typeface="Times New Roman" panose="02020603050405020304" pitchFamily="18" charset="0"/>
              </a:rPr>
              <a:t> Chem. 1994 May 6;269(18):13685-8.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Hathcock</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JN. Vitamin and Mineral Safety. 2nd Edition. 2004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Kallner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 Hartmann D, </a:t>
            </a:r>
            <a:r>
              <a:rPr lang="en-US" dirty="0" err="1">
                <a:latin typeface="Times New Roman" panose="02020603050405020304" pitchFamily="18" charset="0"/>
                <a:cs typeface="Times New Roman" panose="02020603050405020304" pitchFamily="18" charset="0"/>
              </a:rPr>
              <a:t>Hornig</a:t>
            </a:r>
            <a:r>
              <a:rPr lang="en-US" dirty="0">
                <a:latin typeface="Times New Roman" panose="02020603050405020304" pitchFamily="18" charset="0"/>
                <a:cs typeface="Times New Roman" panose="02020603050405020304" pitchFamily="18" charset="0"/>
              </a:rPr>
              <a:t> D. Steady-state turnover and body pool of ascorbic acid in man. Am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1979 Mar;32(3):530-9..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Krebs </a:t>
            </a:r>
            <a:r>
              <a:rPr lang="en-US" dirty="0">
                <a:latin typeface="Times New Roman" panose="02020603050405020304" pitchFamily="18" charset="0"/>
                <a:cs typeface="Times New Roman" panose="02020603050405020304" pitchFamily="18" charset="0"/>
              </a:rPr>
              <a:t>NA, Peters RA, Coward KH. Vitamin C requirement of human </a:t>
            </a:r>
            <a:r>
              <a:rPr lang="en-US" dirty="0" err="1">
                <a:latin typeface="Times New Roman" panose="02020603050405020304" pitchFamily="18" charset="0"/>
                <a:cs typeface="Times New Roman" panose="02020603050405020304" pitchFamily="18" charset="0"/>
              </a:rPr>
              <a:t>adults:experimental</a:t>
            </a:r>
            <a:r>
              <a:rPr lang="en-US" dirty="0">
                <a:latin typeface="Times New Roman" panose="02020603050405020304" pitchFamily="18" charset="0"/>
                <a:cs typeface="Times New Roman" panose="02020603050405020304" pitchFamily="18" charset="0"/>
              </a:rPr>
              <a:t> study of vitamin C deprivation in man. Lancet. 1948 Jun 5;1(6510):853-8.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Baker </a:t>
            </a:r>
            <a:r>
              <a:rPr lang="en-US" dirty="0">
                <a:latin typeface="Times New Roman" panose="02020603050405020304" pitchFamily="18" charset="0"/>
                <a:cs typeface="Times New Roman" panose="02020603050405020304" pitchFamily="18" charset="0"/>
              </a:rPr>
              <a:t>EM, Hodges RE, Hood J, </a:t>
            </a:r>
            <a:r>
              <a:rPr lang="en-US" dirty="0" err="1">
                <a:latin typeface="Times New Roman" panose="02020603050405020304" pitchFamily="18" charset="0"/>
                <a:cs typeface="Times New Roman" panose="02020603050405020304" pitchFamily="18" charset="0"/>
              </a:rPr>
              <a:t>Sauberlich</a:t>
            </a:r>
            <a:r>
              <a:rPr lang="en-US" dirty="0">
                <a:latin typeface="Times New Roman" panose="02020603050405020304" pitchFamily="18" charset="0"/>
                <a:cs typeface="Times New Roman" panose="02020603050405020304" pitchFamily="18" charset="0"/>
              </a:rPr>
              <a:t> HE, March SC. Metabolism of ascorbic-1–14C acid in experimental human scurvy. Am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1969 May;22(5):549-58.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err="1" smtClean="0">
                <a:latin typeface="Times New Roman" panose="02020603050405020304" pitchFamily="18" charset="0"/>
                <a:cs typeface="Times New Roman" panose="02020603050405020304" pitchFamily="18" charset="0"/>
              </a:rPr>
              <a:t>Haytowitz</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 Information from USDA’s Nutrient Data Book. J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1995 Jul;125(7):1952-5.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Bates </a:t>
            </a:r>
            <a:r>
              <a:rPr lang="en-US" dirty="0">
                <a:latin typeface="Times New Roman" panose="02020603050405020304" pitchFamily="18" charset="0"/>
                <a:cs typeface="Times New Roman" panose="02020603050405020304" pitchFamily="18" charset="0"/>
              </a:rPr>
              <a:t>CJ, Prentice AM, Paul AA. Seasonal variations in vitamins A, C, riboflavin and folate intakes and status of pregnant and lactating women in a rural Gambian </a:t>
            </a:r>
            <a:r>
              <a:rPr lang="en-US" dirty="0" err="1">
                <a:latin typeface="Times New Roman" panose="02020603050405020304" pitchFamily="18" charset="0"/>
                <a:cs typeface="Times New Roman" panose="02020603050405020304" pitchFamily="18" charset="0"/>
              </a:rPr>
              <a:t>community:some</a:t>
            </a:r>
            <a:r>
              <a:rPr lang="en-US" dirty="0">
                <a:latin typeface="Times New Roman" panose="02020603050405020304" pitchFamily="18" charset="0"/>
                <a:cs typeface="Times New Roman" panose="02020603050405020304" pitchFamily="18" charset="0"/>
              </a:rPr>
              <a:t> possible implications. </a:t>
            </a:r>
            <a:r>
              <a:rPr lang="en-US" dirty="0" err="1">
                <a:latin typeface="Times New Roman" panose="02020603050405020304" pitchFamily="18" charset="0"/>
                <a:cs typeface="Times New Roman" panose="02020603050405020304" pitchFamily="18" charset="0"/>
              </a:rPr>
              <a:t>Eur</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1994 Sep;48(9):660-8.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AutoNum type="arabicPeriod"/>
            </a:pPr>
            <a:r>
              <a:rPr lang="en-US" dirty="0" smtClean="0">
                <a:latin typeface="Times New Roman" panose="02020603050405020304" pitchFamily="18" charset="0"/>
                <a:cs typeface="Times New Roman" panose="02020603050405020304" pitchFamily="18" charset="0"/>
              </a:rPr>
              <a:t>Gregory </a:t>
            </a:r>
            <a:r>
              <a:rPr lang="en-US" dirty="0">
                <a:latin typeface="Times New Roman" panose="02020603050405020304" pitchFamily="18" charset="0"/>
                <a:cs typeface="Times New Roman" panose="02020603050405020304" pitchFamily="18" charset="0"/>
              </a:rPr>
              <a:t>JF. Ascorbic acid bioavailability in foods and supplements.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Rev. 1993; 51(10):301-303. This article on </a:t>
            </a:r>
            <a:r>
              <a:rPr lang="en-US" dirty="0" smtClean="0">
                <a:latin typeface="Times New Roman" panose="02020603050405020304" pitchFamily="18" charset="0"/>
                <a:cs typeface="Times New Roman" panose="02020603050405020304" pitchFamily="18" charset="0"/>
              </a:rPr>
              <a:t>PubMed. </a:t>
            </a: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63177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16</a:t>
            </a:fld>
            <a:endParaRPr lang="en-IN"/>
          </a:p>
        </p:txBody>
      </p:sp>
      <p:sp>
        <p:nvSpPr>
          <p:cNvPr id="7" name="TextBox 6"/>
          <p:cNvSpPr txBox="1"/>
          <p:nvPr/>
        </p:nvSpPr>
        <p:spPr>
          <a:xfrm>
            <a:off x="838200" y="592428"/>
            <a:ext cx="11152031" cy="5355312"/>
          </a:xfrm>
          <a:prstGeom prst="rect">
            <a:avLst/>
          </a:prstGeom>
          <a:noFill/>
        </p:spPr>
        <p:txBody>
          <a:bodyPr wrap="square" rtlCol="0">
            <a:spAutoFit/>
          </a:bodyPr>
          <a:lstStyle/>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Irwin </a:t>
            </a:r>
            <a:r>
              <a:rPr lang="en-US" dirty="0">
                <a:latin typeface="Times New Roman" panose="02020603050405020304" pitchFamily="18" charset="0"/>
                <a:cs typeface="Times New Roman" panose="02020603050405020304" pitchFamily="18" charset="0"/>
              </a:rPr>
              <a:t>MI, Hutchins BK. A conspectus of research on vitamin C requirements in man. J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1976 Jun;106(6):821-79.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Olson </a:t>
            </a:r>
            <a:r>
              <a:rPr lang="en-US" dirty="0">
                <a:latin typeface="Times New Roman" panose="02020603050405020304" pitchFamily="18" charset="0"/>
                <a:cs typeface="Times New Roman" panose="02020603050405020304" pitchFamily="18" charset="0"/>
              </a:rPr>
              <a:t>JA, Hodges RE. Recommended dietary intakes (RDI) of vitamin C in humans. Am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1987 Apr;45(4):693-703. This article on </a:t>
            </a:r>
            <a:r>
              <a:rPr lang="en-US" dirty="0" smtClean="0">
                <a:latin typeface="Times New Roman" panose="02020603050405020304" pitchFamily="18" charset="0"/>
                <a:cs typeface="Times New Roman" panose="02020603050405020304" pitchFamily="18" charset="0"/>
              </a:rPr>
              <a:t>PubMed</a:t>
            </a: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Carr </a:t>
            </a:r>
            <a:r>
              <a:rPr lang="en-US" dirty="0">
                <a:latin typeface="Times New Roman" panose="02020603050405020304" pitchFamily="18" charset="0"/>
                <a:cs typeface="Times New Roman" panose="02020603050405020304" pitchFamily="18" charset="0"/>
              </a:rPr>
              <a:t>AC, </a:t>
            </a:r>
            <a:r>
              <a:rPr lang="en-US" dirty="0" err="1">
                <a:latin typeface="Times New Roman" panose="02020603050405020304" pitchFamily="18" charset="0"/>
                <a:cs typeface="Times New Roman" panose="02020603050405020304" pitchFamily="18" charset="0"/>
              </a:rPr>
              <a:t>Frei</a:t>
            </a:r>
            <a:r>
              <a:rPr lang="en-US" dirty="0">
                <a:latin typeface="Times New Roman" panose="02020603050405020304" pitchFamily="18" charset="0"/>
                <a:cs typeface="Times New Roman" panose="02020603050405020304" pitchFamily="18" charset="0"/>
              </a:rPr>
              <a:t> B. Toward a new recommended dietary allowance for vitamin C based on antioxidant and health effects in humans. Am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1999;69(6):1086-1107.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Kubler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 </a:t>
            </a:r>
            <a:r>
              <a:rPr lang="en-US" dirty="0" err="1">
                <a:latin typeface="Times New Roman" panose="02020603050405020304" pitchFamily="18" charset="0"/>
                <a:cs typeface="Times New Roman" panose="02020603050405020304" pitchFamily="18" charset="0"/>
              </a:rPr>
              <a:t>Gehler</a:t>
            </a:r>
            <a:r>
              <a:rPr lang="en-US" dirty="0">
                <a:latin typeface="Times New Roman" panose="02020603050405020304" pitchFamily="18" charset="0"/>
                <a:cs typeface="Times New Roman" panose="02020603050405020304" pitchFamily="18" charset="0"/>
              </a:rPr>
              <a:t> J. On the kinetics of the intestinal absorption of ascorbic acid: a contribution to the calculation of an absorption process that is not proportional to the dose. </a:t>
            </a:r>
            <a:r>
              <a:rPr lang="en-US" dirty="0" err="1">
                <a:latin typeface="Times New Roman" panose="02020603050405020304" pitchFamily="18" charset="0"/>
                <a:cs typeface="Times New Roman" panose="02020603050405020304" pitchFamily="18" charset="0"/>
              </a:rPr>
              <a:t>Int</a:t>
            </a:r>
            <a:r>
              <a:rPr lang="en-US" dirty="0">
                <a:latin typeface="Times New Roman" panose="02020603050405020304" pitchFamily="18" charset="0"/>
                <a:cs typeface="Times New Roman" panose="02020603050405020304" pitchFamily="18" charset="0"/>
              </a:rPr>
              <a:t> Z </a:t>
            </a:r>
            <a:r>
              <a:rPr lang="en-US" dirty="0" err="1">
                <a:latin typeface="Times New Roman" panose="02020603050405020304" pitchFamily="18" charset="0"/>
                <a:cs typeface="Times New Roman" panose="02020603050405020304" pitchFamily="18" charset="0"/>
              </a:rPr>
              <a:t>Vitaminforsch</a:t>
            </a:r>
            <a:r>
              <a:rPr lang="en-US" dirty="0">
                <a:latin typeface="Times New Roman" panose="02020603050405020304" pitchFamily="18" charset="0"/>
                <a:cs typeface="Times New Roman" panose="02020603050405020304" pitchFamily="18" charset="0"/>
              </a:rPr>
              <a:t>. 1970;40(4):442-53.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Graumlich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JF, </a:t>
            </a:r>
            <a:r>
              <a:rPr lang="en-US" dirty="0" err="1">
                <a:latin typeface="Times New Roman" panose="02020603050405020304" pitchFamily="18" charset="0"/>
                <a:cs typeface="Times New Roman" panose="02020603050405020304" pitchFamily="18" charset="0"/>
              </a:rPr>
              <a:t>Ludden</a:t>
            </a:r>
            <a:r>
              <a:rPr lang="en-US" dirty="0">
                <a:latin typeface="Times New Roman" panose="02020603050405020304" pitchFamily="18" charset="0"/>
                <a:cs typeface="Times New Roman" panose="02020603050405020304" pitchFamily="18" charset="0"/>
              </a:rPr>
              <a:t> TM, </a:t>
            </a:r>
            <a:r>
              <a:rPr lang="en-US" dirty="0" err="1">
                <a:latin typeface="Times New Roman" panose="02020603050405020304" pitchFamily="18" charset="0"/>
                <a:cs typeface="Times New Roman" panose="02020603050405020304" pitchFamily="18" charset="0"/>
              </a:rPr>
              <a:t>Conry</a:t>
            </a:r>
            <a:r>
              <a:rPr lang="en-US" dirty="0">
                <a:latin typeface="Times New Roman" panose="02020603050405020304" pitchFamily="18" charset="0"/>
                <a:cs typeface="Times New Roman" panose="02020603050405020304" pitchFamily="18" charset="0"/>
              </a:rPr>
              <a:t>-Cantilena C, Cantilena LR </a:t>
            </a:r>
            <a:r>
              <a:rPr lang="en-US" dirty="0" err="1">
                <a:latin typeface="Times New Roman" panose="02020603050405020304" pitchFamily="18" charset="0"/>
                <a:cs typeface="Times New Roman" panose="02020603050405020304" pitchFamily="18" charset="0"/>
              </a:rPr>
              <a:t>Jr</a:t>
            </a:r>
            <a:r>
              <a:rPr lang="en-US" dirty="0">
                <a:latin typeface="Times New Roman" panose="02020603050405020304" pitchFamily="18" charset="0"/>
                <a:cs typeface="Times New Roman" panose="02020603050405020304" pitchFamily="18" charset="0"/>
              </a:rPr>
              <a:t>, Wang Y, Levine M. Pharmacokinetic model of ascorbic acid in humans during depletion and repletion. Pharm Res. 1997 Sep;14(9):1133-9..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Pauling </a:t>
            </a:r>
            <a:r>
              <a:rPr lang="en-US" dirty="0">
                <a:latin typeface="Times New Roman" panose="02020603050405020304" pitchFamily="18" charset="0"/>
                <a:cs typeface="Times New Roman" panose="02020603050405020304" pitchFamily="18" charset="0"/>
              </a:rPr>
              <a:t>LC. Vitamin C and the Common Cold. San Francisco: W. H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smtClean="0">
                <a:latin typeface="Times New Roman" panose="02020603050405020304" pitchFamily="18" charset="0"/>
                <a:cs typeface="Times New Roman" panose="02020603050405020304" pitchFamily="18" charset="0"/>
              </a:rPr>
              <a:t>Douglas </a:t>
            </a:r>
            <a:r>
              <a:rPr lang="en-US" dirty="0">
                <a:latin typeface="Times New Roman" panose="02020603050405020304" pitchFamily="18" charset="0"/>
                <a:cs typeface="Times New Roman" panose="02020603050405020304" pitchFamily="18" charset="0"/>
              </a:rPr>
              <a:t>RM, </a:t>
            </a:r>
            <a:r>
              <a:rPr lang="en-US" dirty="0" err="1">
                <a:latin typeface="Times New Roman" panose="02020603050405020304" pitchFamily="18" charset="0"/>
                <a:cs typeface="Times New Roman" panose="02020603050405020304" pitchFamily="18" charset="0"/>
              </a:rPr>
              <a:t>Hemila</a:t>
            </a:r>
            <a:r>
              <a:rPr lang="en-US" dirty="0">
                <a:latin typeface="Times New Roman" panose="02020603050405020304" pitchFamily="18" charset="0"/>
                <a:cs typeface="Times New Roman" panose="02020603050405020304" pitchFamily="18" charset="0"/>
              </a:rPr>
              <a:t> H, D´Souza R, </a:t>
            </a:r>
            <a:r>
              <a:rPr lang="en-US" dirty="0" err="1">
                <a:latin typeface="Times New Roman" panose="02020603050405020304" pitchFamily="18" charset="0"/>
                <a:cs typeface="Times New Roman" panose="02020603050405020304" pitchFamily="18" charset="0"/>
              </a:rPr>
              <a:t>Chalker</a:t>
            </a:r>
            <a:r>
              <a:rPr lang="en-US" dirty="0">
                <a:latin typeface="Times New Roman" panose="02020603050405020304" pitchFamily="18" charset="0"/>
                <a:cs typeface="Times New Roman" panose="02020603050405020304" pitchFamily="18" charset="0"/>
              </a:rPr>
              <a:t> EB, </a:t>
            </a:r>
            <a:r>
              <a:rPr lang="en-US" dirty="0" err="1">
                <a:latin typeface="Times New Roman" panose="02020603050405020304" pitchFamily="18" charset="0"/>
                <a:cs typeface="Times New Roman" panose="02020603050405020304" pitchFamily="18" charset="0"/>
              </a:rPr>
              <a:t>Treacy</a:t>
            </a:r>
            <a:r>
              <a:rPr lang="en-US" dirty="0">
                <a:latin typeface="Times New Roman" panose="02020603050405020304" pitchFamily="18" charset="0"/>
                <a:cs typeface="Times New Roman" panose="02020603050405020304" pitchFamily="18" charset="0"/>
              </a:rPr>
              <a:t> B. Vitamin C for preventing and treating the common cold. Cochrane Database </a:t>
            </a:r>
            <a:r>
              <a:rPr lang="en-US" dirty="0" err="1">
                <a:latin typeface="Times New Roman" panose="02020603050405020304" pitchFamily="18" charset="0"/>
                <a:cs typeface="Times New Roman" panose="02020603050405020304" pitchFamily="18" charset="0"/>
              </a:rPr>
              <a:t>Syst</a:t>
            </a:r>
            <a:r>
              <a:rPr lang="en-US" dirty="0">
                <a:latin typeface="Times New Roman" panose="02020603050405020304" pitchFamily="18" charset="0"/>
                <a:cs typeface="Times New Roman" panose="02020603050405020304" pitchFamily="18" charset="0"/>
              </a:rPr>
              <a:t> Rev. 2004; 4:CD000980.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Sasazuki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 Sasaki S, </a:t>
            </a:r>
            <a:r>
              <a:rPr lang="en-US" dirty="0" err="1">
                <a:latin typeface="Times New Roman" panose="02020603050405020304" pitchFamily="18" charset="0"/>
                <a:cs typeface="Times New Roman" panose="02020603050405020304" pitchFamily="18" charset="0"/>
              </a:rPr>
              <a:t>Tsubono</a:t>
            </a:r>
            <a:r>
              <a:rPr lang="en-US" dirty="0">
                <a:latin typeface="Times New Roman" panose="02020603050405020304" pitchFamily="18" charset="0"/>
                <a:cs typeface="Times New Roman" panose="02020603050405020304" pitchFamily="18" charset="0"/>
              </a:rPr>
              <a:t> Y, Okubo S, Hayashi M, </a:t>
            </a:r>
            <a:r>
              <a:rPr lang="en-US" dirty="0" err="1">
                <a:latin typeface="Times New Roman" panose="02020603050405020304" pitchFamily="18" charset="0"/>
                <a:cs typeface="Times New Roman" panose="02020603050405020304" pitchFamily="18" charset="0"/>
              </a:rPr>
              <a:t>Tsugane</a:t>
            </a:r>
            <a:r>
              <a:rPr lang="en-US" dirty="0">
                <a:latin typeface="Times New Roman" panose="02020603050405020304" pitchFamily="18" charset="0"/>
                <a:cs typeface="Times New Roman" panose="02020603050405020304" pitchFamily="18" charset="0"/>
              </a:rPr>
              <a:t> S. Effect of Vitamin C on common cold: randomized controlled trial. </a:t>
            </a:r>
            <a:r>
              <a:rPr lang="en-US" dirty="0" err="1">
                <a:latin typeface="Times New Roman" panose="02020603050405020304" pitchFamily="18" charset="0"/>
                <a:cs typeface="Times New Roman" panose="02020603050405020304" pitchFamily="18" charset="0"/>
              </a:rPr>
              <a:t>Eur</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2006; 60(1):9-17.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0"/>
            </a:pPr>
            <a:r>
              <a:rPr lang="en-US" dirty="0" err="1" smtClean="0">
                <a:latin typeface="Times New Roman" panose="02020603050405020304" pitchFamily="18" charset="0"/>
                <a:cs typeface="Times New Roman" panose="02020603050405020304" pitchFamily="18" charset="0"/>
              </a:rPr>
              <a:t>Hemilä</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 Vitamin C supplementation and common cold </a:t>
            </a:r>
            <a:r>
              <a:rPr lang="en-US" dirty="0" err="1">
                <a:latin typeface="Times New Roman" panose="02020603050405020304" pitchFamily="18" charset="0"/>
                <a:cs typeface="Times New Roman" panose="02020603050405020304" pitchFamily="18" charset="0"/>
              </a:rPr>
              <a:t>symptoms:factors</a:t>
            </a:r>
            <a:r>
              <a:rPr lang="en-US" dirty="0">
                <a:latin typeface="Times New Roman" panose="02020603050405020304" pitchFamily="18" charset="0"/>
                <a:cs typeface="Times New Roman" panose="02020603050405020304" pitchFamily="18" charset="0"/>
              </a:rPr>
              <a:t> affecting the magnitude of the benefit. Med Hypotheses. 1999 Feb;52(2):171-8. This article on </a:t>
            </a:r>
            <a:r>
              <a:rPr lang="en-US" dirty="0" smtClean="0">
                <a:latin typeface="Times New Roman" panose="02020603050405020304" pitchFamily="18" charset="0"/>
                <a:cs typeface="Times New Roman" panose="02020603050405020304" pitchFamily="18" charset="0"/>
              </a:rPr>
              <a:t>PubMed. </a:t>
            </a:r>
          </a:p>
        </p:txBody>
      </p:sp>
      <p:sp>
        <p:nvSpPr>
          <p:cNvPr id="8" name="Rectangle 7">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091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sp>
        <p:nvSpPr>
          <p:cNvPr id="8" name="Rectangle 7"/>
          <p:cNvSpPr/>
          <p:nvPr/>
        </p:nvSpPr>
        <p:spPr>
          <a:xfrm>
            <a:off x="180304" y="1872013"/>
            <a:ext cx="12011696" cy="3139321"/>
          </a:xfrm>
          <a:prstGeom prst="rect">
            <a:avLst/>
          </a:prstGeom>
        </p:spPr>
        <p:txBody>
          <a:bodyPr wrap="square">
            <a:spAutoFit/>
          </a:bodyPr>
          <a:lstStyle/>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World </a:t>
            </a:r>
            <a:r>
              <a:rPr lang="en-US" dirty="0">
                <a:latin typeface="Times New Roman" panose="02020603050405020304" pitchFamily="18" charset="0"/>
                <a:cs typeface="Times New Roman" panose="02020603050405020304" pitchFamily="18" charset="0"/>
              </a:rPr>
              <a:t>Health Organization. The prevalence of </a:t>
            </a:r>
            <a:r>
              <a:rPr lang="en-US" dirty="0" err="1">
                <a:latin typeface="Times New Roman" panose="02020603050405020304" pitchFamily="18" charset="0"/>
                <a:cs typeface="Times New Roman" panose="02020603050405020304" pitchFamily="18" charset="0"/>
              </a:rPr>
              <a:t>anaemia</a:t>
            </a:r>
            <a:r>
              <a:rPr lang="en-US" dirty="0">
                <a:latin typeface="Times New Roman" panose="02020603050405020304" pitchFamily="18" charset="0"/>
                <a:cs typeface="Times New Roman" panose="02020603050405020304" pitchFamily="18" charset="0"/>
              </a:rPr>
              <a:t> in women: a tabulation of available information. 2nd ed. Geneva:1992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Ajayi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OA. Iron stores in pregnant Nigerians and their infants at term. </a:t>
            </a:r>
            <a:r>
              <a:rPr lang="en-US" dirty="0" err="1">
                <a:latin typeface="Times New Roman" panose="02020603050405020304" pitchFamily="18" charset="0"/>
                <a:cs typeface="Times New Roman" panose="02020603050405020304" pitchFamily="18" charset="0"/>
              </a:rPr>
              <a:t>Eur</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1988 Jan;42(1):23-8.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Fleming </a:t>
            </a:r>
            <a:r>
              <a:rPr lang="en-US" dirty="0">
                <a:latin typeface="Times New Roman" panose="02020603050405020304" pitchFamily="18" charset="0"/>
                <a:cs typeface="Times New Roman" panose="02020603050405020304" pitchFamily="18" charset="0"/>
              </a:rPr>
              <a:t>AF, </a:t>
            </a:r>
            <a:r>
              <a:rPr lang="en-US" dirty="0" err="1">
                <a:latin typeface="Times New Roman" panose="02020603050405020304" pitchFamily="18" charset="0"/>
                <a:cs typeface="Times New Roman" panose="02020603050405020304" pitchFamily="18" charset="0"/>
              </a:rPr>
              <a:t>Ghatoura</a:t>
            </a:r>
            <a:r>
              <a:rPr lang="en-US" dirty="0">
                <a:latin typeface="Times New Roman" panose="02020603050405020304" pitchFamily="18" charset="0"/>
                <a:cs typeface="Times New Roman" panose="02020603050405020304" pitchFamily="18" charset="0"/>
              </a:rPr>
              <a:t> GBS, Harrison KA, Briggs ND, Dunn DT. The prevention of anemia in pregnancy in </a:t>
            </a:r>
            <a:r>
              <a:rPr lang="en-US" dirty="0" err="1">
                <a:latin typeface="Times New Roman" panose="02020603050405020304" pitchFamily="18" charset="0"/>
                <a:cs typeface="Times New Roman" panose="02020603050405020304" pitchFamily="18" charset="0"/>
              </a:rPr>
              <a:t>primigravidae</a:t>
            </a:r>
            <a:r>
              <a:rPr lang="en-US" dirty="0">
                <a:latin typeface="Times New Roman" panose="02020603050405020304" pitchFamily="18" charset="0"/>
                <a:cs typeface="Times New Roman" panose="02020603050405020304" pitchFamily="18" charset="0"/>
              </a:rPr>
              <a:t> in the guinea savanna of Nigeria. Ann Trop Med </a:t>
            </a:r>
            <a:r>
              <a:rPr lang="en-US" dirty="0" err="1">
                <a:latin typeface="Times New Roman" panose="02020603050405020304" pitchFamily="18" charset="0"/>
                <a:cs typeface="Times New Roman" panose="02020603050405020304" pitchFamily="18" charset="0"/>
              </a:rPr>
              <a:t>Parasitol</a:t>
            </a:r>
            <a:r>
              <a:rPr lang="en-US" dirty="0">
                <a:latin typeface="Times New Roman" panose="02020603050405020304" pitchFamily="18" charset="0"/>
                <a:cs typeface="Times New Roman" panose="02020603050405020304" pitchFamily="18" charset="0"/>
              </a:rPr>
              <a:t>. 1986 Apr;80(2):211-33. This article on PubMed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smtClean="0">
                <a:latin typeface="Times New Roman" panose="02020603050405020304" pitchFamily="18" charset="0"/>
                <a:cs typeface="Times New Roman" panose="02020603050405020304" pitchFamily="18" charset="0"/>
              </a:rPr>
              <a:t>EN </a:t>
            </a:r>
            <a:r>
              <a:rPr lang="en-US" dirty="0" err="1">
                <a:latin typeface="Times New Roman" panose="02020603050405020304" pitchFamily="18" charset="0"/>
                <a:cs typeface="Times New Roman" panose="02020603050405020304" pitchFamily="18" charset="0"/>
              </a:rPr>
              <a:t>Shu</a:t>
            </a:r>
            <a:r>
              <a:rPr lang="en-US" dirty="0">
                <a:latin typeface="Times New Roman" panose="02020603050405020304" pitchFamily="18" charset="0"/>
                <a:cs typeface="Times New Roman" panose="02020603050405020304" pitchFamily="18" charset="0"/>
              </a:rPr>
              <a:t>, SO </a:t>
            </a:r>
            <a:r>
              <a:rPr lang="en-US" dirty="0" err="1">
                <a:latin typeface="Times New Roman" panose="02020603050405020304" pitchFamily="18" charset="0"/>
                <a:cs typeface="Times New Roman" panose="02020603050405020304" pitchFamily="18" charset="0"/>
              </a:rPr>
              <a:t>Ogbodo</a:t>
            </a:r>
            <a:r>
              <a:rPr lang="en-US" dirty="0">
                <a:latin typeface="Times New Roman" panose="02020603050405020304" pitchFamily="18" charset="0"/>
                <a:cs typeface="Times New Roman" panose="02020603050405020304" pitchFamily="18" charset="0"/>
              </a:rPr>
              <a:t>. Role of ascorbic acid in the prevention of iron-deficiency </a:t>
            </a:r>
            <a:r>
              <a:rPr lang="en-US" dirty="0" err="1">
                <a:latin typeface="Times New Roman" panose="02020603050405020304" pitchFamily="18" charset="0"/>
                <a:cs typeface="Times New Roman" panose="02020603050405020304" pitchFamily="18" charset="0"/>
              </a:rPr>
              <a:t>anaemia</a:t>
            </a:r>
            <a:r>
              <a:rPr lang="en-US" dirty="0">
                <a:latin typeface="Times New Roman" panose="02020603050405020304" pitchFamily="18" charset="0"/>
                <a:cs typeface="Times New Roman" panose="02020603050405020304" pitchFamily="18" charset="0"/>
              </a:rPr>
              <a:t> in pregnancy. Biomedical Research. 2005; 16 (1): 40-44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startAt="19"/>
            </a:pPr>
            <a:r>
              <a:rPr lang="en-US" dirty="0" err="1" smtClean="0">
                <a:latin typeface="Times New Roman" panose="02020603050405020304" pitchFamily="18" charset="0"/>
                <a:cs typeface="Times New Roman" panose="02020603050405020304" pitchFamily="18" charset="0"/>
              </a:rPr>
              <a:t>Curlo</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 Influence of BMI on gastric acid secretion in acid related disease. Dig </a:t>
            </a:r>
            <a:r>
              <a:rPr lang="en-US" dirty="0" err="1">
                <a:latin typeface="Times New Roman" panose="02020603050405020304" pitchFamily="18" charset="0"/>
                <a:cs typeface="Times New Roman" panose="02020603050405020304" pitchFamily="18" charset="0"/>
              </a:rPr>
              <a:t>Liv</a:t>
            </a:r>
            <a:r>
              <a:rPr lang="en-US" dirty="0">
                <a:latin typeface="Times New Roman" panose="02020603050405020304" pitchFamily="18" charset="0"/>
                <a:cs typeface="Times New Roman" panose="02020603050405020304" pitchFamily="18" charset="0"/>
              </a:rPr>
              <a:t> Dis. 2009; 41(1):S83 24. Johnston CS, Meyer CG, </a:t>
            </a:r>
            <a:r>
              <a:rPr lang="en-US" dirty="0" err="1">
                <a:latin typeface="Times New Roman" panose="02020603050405020304" pitchFamily="18" charset="0"/>
                <a:cs typeface="Times New Roman" panose="02020603050405020304" pitchFamily="18" charset="0"/>
              </a:rPr>
              <a:t>Srilakshmi</a:t>
            </a:r>
            <a:r>
              <a:rPr lang="en-US" dirty="0">
                <a:latin typeface="Times New Roman" panose="02020603050405020304" pitchFamily="18" charset="0"/>
                <a:cs typeface="Times New Roman" panose="02020603050405020304" pitchFamily="18" charset="0"/>
              </a:rPr>
              <a:t> JC. Vitamin C elevates red blood cell glutathione in healthy adults. Am J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Nutr</a:t>
            </a:r>
            <a:r>
              <a:rPr lang="en-US" dirty="0">
                <a:latin typeface="Times New Roman" panose="02020603050405020304" pitchFamily="18" charset="0"/>
                <a:cs typeface="Times New Roman" panose="02020603050405020304" pitchFamily="18" charset="0"/>
              </a:rPr>
              <a:t>. 1993 Jul;58(1):103-5. This article on </a:t>
            </a:r>
            <a:r>
              <a:rPr lang="en-US" dirty="0" smtClean="0">
                <a:latin typeface="Times New Roman" panose="02020603050405020304" pitchFamily="18" charset="0"/>
                <a:cs typeface="Times New Roman" panose="02020603050405020304" pitchFamily="18" charset="0"/>
              </a:rPr>
              <a:t>PubMed.</a:t>
            </a:r>
            <a:endParaRPr lang="en-US"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469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
        <p:nvSpPr>
          <p:cNvPr id="7" name="Rectangle 6">
            <a:extLst>
              <a:ext uri="{FF2B5EF4-FFF2-40B4-BE49-F238E27FC236}">
                <a16:creationId xmlns:a16="http://schemas.microsoft.com/office/drawing/2014/main" xmlns="" id="{E42821C4-5ADE-F56C-9649-176720521A50}"/>
              </a:ext>
            </a:extLst>
          </p:cNvPr>
          <p:cNvSpPr/>
          <p:nvPr/>
        </p:nvSpPr>
        <p:spPr>
          <a:xfrm>
            <a:off x="2912981" y="2352100"/>
            <a:ext cx="6366038"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cap="none" spc="50" dirty="0">
                <a:ln w="11430"/>
                <a:solidFill>
                  <a:srgbClr val="C00000"/>
                </a:solidFill>
                <a:effectLst>
                  <a:outerShdw blurRad="76200" dist="50800" dir="5400000" algn="tl" rotWithShape="0">
                    <a:srgbClr val="000000">
                      <a:alpha val="65000"/>
                    </a:srgbClr>
                  </a:outerShdw>
                </a:effectLst>
              </a:rPr>
              <a:t>THANK YOU</a:t>
            </a:r>
          </a:p>
        </p:txBody>
      </p:sp>
      <p:sp>
        <p:nvSpPr>
          <p:cNvPr id="9" name="Rectangle 8">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Flowchart: Process 9"/>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0956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798</TotalTime>
  <Words>2094</Words>
  <Application>Microsoft Office PowerPoint</Application>
  <PresentationFormat>Widescreen</PresentationFormat>
  <Paragraphs>119</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60</cp:revision>
  <dcterms:created xsi:type="dcterms:W3CDTF">2020-07-13T05:58:17Z</dcterms:created>
  <dcterms:modified xsi:type="dcterms:W3CDTF">2024-09-04T12:04:55Z</dcterms:modified>
</cp:coreProperties>
</file>