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63" r:id="rId2"/>
    <p:sldId id="262" r:id="rId3"/>
    <p:sldId id="265" r:id="rId4"/>
    <p:sldId id="278" r:id="rId5"/>
    <p:sldId id="266" r:id="rId6"/>
    <p:sldId id="286" r:id="rId7"/>
    <p:sldId id="280" r:id="rId8"/>
    <p:sldId id="281" r:id="rId9"/>
    <p:sldId id="268" r:id="rId10"/>
    <p:sldId id="282" r:id="rId11"/>
    <p:sldId id="269" r:id="rId12"/>
    <p:sldId id="270" r:id="rId13"/>
    <p:sldId id="271" r:id="rId14"/>
    <p:sldId id="283" r:id="rId15"/>
    <p:sldId id="284" r:id="rId16"/>
    <p:sldId id="28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04-09-2024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04-09-2024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137584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03F5F8-6DEA-4EB5-8879-3CA3EDD9133F}"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55C803-2EFC-478D-9931-1F92F31CF0CA}"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E1DB5C-D6E4-4AC3-858C-F96EF5455440}"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66A835-7179-4DC5-919E-92534D761FE7}"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E3D365-D457-4552-A3F1-12DB515814EB}"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A7CCBA-C318-459D-B9B3-93DB0AED2DB5}"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93CDC8-8CB1-4087-BFC5-1FECC1C2523F}" type="datetime1">
              <a:rPr lang="en-IN" smtClean="0"/>
              <a:t>04-09-2024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261F72-EDC7-4DF6-817A-6801E25A9E45}" type="datetime1">
              <a:rPr lang="en-IN" smtClean="0"/>
              <a:t>04-09-2024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E57DB1-5F89-4C33-B537-05517AFFC47A}" type="datetime1">
              <a:rPr lang="en-IN" smtClean="0"/>
              <a:t>04-09-2024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6E53463-FCFB-4462-9267-2C84C4B74E29}"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21B237-E87B-429E-B7ED-53DF1E55D6EC}"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D2D1C-ABD6-4112-AA66-A819A1D60C6D}" type="datetime1">
              <a:rPr lang="en-IN" smtClean="0"/>
              <a:t>04-09-2024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9" name="Picture 8" descr="A close up of a sign&#10;&#10;Description automatically generated">
            <a:extLst>
              <a:ext uri="{FF2B5EF4-FFF2-40B4-BE49-F238E27FC236}">
                <a16:creationId xmlns:a16="http://schemas.microsoft.com/office/drawing/2014/main" xmlns="" id="{0C36A861-87F8-4ED6-BF0A-7B06788DCC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3462" y="365125"/>
            <a:ext cx="704738" cy="831542"/>
          </a:xfrm>
          <a:prstGeom prst="rect">
            <a:avLst/>
          </a:prstGeom>
        </p:spPr>
      </p:pic>
      <p:sp>
        <p:nvSpPr>
          <p:cNvPr id="7" name="TextBox 6"/>
          <p:cNvSpPr txBox="1"/>
          <p:nvPr userDrawn="1"/>
        </p:nvSpPr>
        <p:spPr>
          <a:xfrm rot="19814221">
            <a:off x="2108200" y="2713803"/>
            <a:ext cx="79756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xmlns="" id="{27E9D3EB-33E9-AE36-124D-63550A881BBA}"/>
              </a:ext>
            </a:extLst>
          </p:cNvPr>
          <p:cNvSpPr txBox="1"/>
          <p:nvPr/>
        </p:nvSpPr>
        <p:spPr>
          <a:xfrm>
            <a:off x="2025270" y="911485"/>
            <a:ext cx="7848600" cy="1015663"/>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J</a:t>
            </a:r>
            <a:r>
              <a:rPr lang="en-IN" sz="4000" b="1" dirty="0">
                <a:latin typeface="Times New Roman" panose="02020603050405020304" pitchFamily="18" charset="0"/>
                <a:cs typeface="Times New Roman" panose="02020603050405020304" pitchFamily="18" charset="0"/>
              </a:rPr>
              <a:t>OURNAL CLUB</a:t>
            </a:r>
          </a:p>
          <a:p>
            <a:pPr algn="ctr"/>
            <a:endParaRPr lang="en-IN" sz="20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D94B4456-0382-4229-49E7-4121D5CBC95F}"/>
              </a:ext>
            </a:extLst>
          </p:cNvPr>
          <p:cNvSpPr txBox="1"/>
          <p:nvPr/>
        </p:nvSpPr>
        <p:spPr>
          <a:xfrm>
            <a:off x="717380" y="2283854"/>
            <a:ext cx="10626529" cy="1384995"/>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Use of Antihypertensives in Patients Having Associated Renal Parenchymal Disorders: Cross Sectional Prescription Pattern Study in a Tertiary Care Hospital</a:t>
            </a:r>
            <a:endParaRPr lang="en-IN" sz="28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299683E6-574B-A473-D9BE-F79663935978}"/>
              </a:ext>
            </a:extLst>
          </p:cNvPr>
          <p:cNvSpPr txBox="1"/>
          <p:nvPr/>
        </p:nvSpPr>
        <p:spPr>
          <a:xfrm>
            <a:off x="5121793" y="4005725"/>
            <a:ext cx="2037510" cy="369332"/>
          </a:xfrm>
          <a:prstGeom prst="rect">
            <a:avLst/>
          </a:prstGeom>
          <a:noFill/>
        </p:spPr>
        <p:txBody>
          <a:bodyPr wrap="square" rtlCol="0">
            <a:spAutoFit/>
          </a:bodyPr>
          <a:lstStyle/>
          <a:p>
            <a:pPr algn="l"/>
            <a:r>
              <a:rPr lang="en-IN" b="1" u="sng" dirty="0" err="1">
                <a:latin typeface="Times New Roman" panose="02020603050405020304" pitchFamily="18" charset="0"/>
                <a:cs typeface="Times New Roman" panose="02020603050405020304" pitchFamily="18" charset="0"/>
              </a:rPr>
              <a:t>Supratim</a:t>
            </a:r>
            <a:r>
              <a:rPr lang="en-IN" b="1" u="sng" dirty="0">
                <a:latin typeface="Times New Roman" panose="02020603050405020304" pitchFamily="18" charset="0"/>
                <a:cs typeface="Times New Roman" panose="02020603050405020304" pitchFamily="18" charset="0"/>
              </a:rPr>
              <a:t> Datta*</a:t>
            </a:r>
          </a:p>
        </p:txBody>
      </p:sp>
      <p:sp>
        <p:nvSpPr>
          <p:cNvPr id="13" name="TextBox 12">
            <a:extLst>
              <a:ext uri="{FF2B5EF4-FFF2-40B4-BE49-F238E27FC236}">
                <a16:creationId xmlns:a16="http://schemas.microsoft.com/office/drawing/2014/main" xmlns="" id="{78BB1E2D-8704-4CDB-28A7-EF0A9140BC85}"/>
              </a:ext>
            </a:extLst>
          </p:cNvPr>
          <p:cNvSpPr txBox="1"/>
          <p:nvPr/>
        </p:nvSpPr>
        <p:spPr>
          <a:xfrm>
            <a:off x="89096" y="4375057"/>
            <a:ext cx="12102904" cy="369332"/>
          </a:xfrm>
          <a:prstGeom prst="rect">
            <a:avLst/>
          </a:prstGeom>
          <a:noFill/>
        </p:spPr>
        <p:txBody>
          <a:bodyPr wrap="square" rtlCol="0">
            <a:spAutoFit/>
          </a:bodyPr>
          <a:lstStyle/>
          <a:p>
            <a:pPr algn="l"/>
            <a:r>
              <a:rPr lang="en-US" b="1" u="sng" dirty="0">
                <a:latin typeface="Times New Roman" panose="02020603050405020304" pitchFamily="18" charset="0"/>
                <a:cs typeface="Times New Roman" panose="02020603050405020304" pitchFamily="18" charset="0"/>
              </a:rPr>
              <a:t>Department of Pharmacology, Sikkim Manipal Institute of Medical Sciences, 5th Mile; </a:t>
            </a:r>
            <a:r>
              <a:rPr lang="en-US" b="1" u="sng" dirty="0" err="1">
                <a:latin typeface="Times New Roman" panose="02020603050405020304" pitchFamily="18" charset="0"/>
                <a:cs typeface="Times New Roman" panose="02020603050405020304" pitchFamily="18" charset="0"/>
              </a:rPr>
              <a:t>Tadong</a:t>
            </a:r>
            <a:r>
              <a:rPr lang="en-US" b="1" u="sng" dirty="0">
                <a:latin typeface="Times New Roman" panose="02020603050405020304" pitchFamily="18" charset="0"/>
                <a:cs typeface="Times New Roman" panose="02020603050405020304" pitchFamily="18" charset="0"/>
              </a:rPr>
              <a:t>, Gangtok, Sikkim-737 102</a:t>
            </a:r>
            <a:endParaRPr lang="en-IN" b="1" u="sng"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xmlns="" id="{F4592212-F7D7-2C01-2076-5FB8B4316A04}"/>
              </a:ext>
            </a:extLst>
          </p:cNvPr>
          <p:cNvSpPr txBox="1"/>
          <p:nvPr/>
        </p:nvSpPr>
        <p:spPr>
          <a:xfrm>
            <a:off x="1545842" y="4773580"/>
            <a:ext cx="10557062" cy="369332"/>
          </a:xfrm>
          <a:prstGeom prst="rect">
            <a:avLst/>
          </a:prstGeom>
          <a:noFill/>
        </p:spPr>
        <p:txBody>
          <a:bodyPr wrap="square" rtlCol="0">
            <a:spAutoFit/>
          </a:bodyPr>
          <a:lstStyle/>
          <a:p>
            <a:pPr algn="l"/>
            <a:r>
              <a:rPr lang="en-US" b="1" u="sng" dirty="0">
                <a:latin typeface="Times New Roman" panose="02020603050405020304" pitchFamily="18" charset="0"/>
                <a:cs typeface="Times New Roman" panose="02020603050405020304" pitchFamily="18" charset="0"/>
              </a:rPr>
              <a:t>International Journal of Pharmaceutical Sciences and Drug Research 2011; 3(3): 256-259</a:t>
            </a:r>
            <a:endParaRPr lang="en-IN" b="1" u="sng" dirty="0">
              <a:latin typeface="Times New Roman" panose="02020603050405020304" pitchFamily="18" charset="0"/>
              <a:cs typeface="Times New Roman" panose="02020603050405020304" pitchFamily="18" charset="0"/>
            </a:endParaRPr>
          </a:p>
        </p:txBody>
      </p:sp>
      <p:sp>
        <p:nvSpPr>
          <p:cNvPr id="8" name="Footer Placeholder 7"/>
          <p:cNvSpPr>
            <a:spLocks noGrp="1"/>
          </p:cNvSpPr>
          <p:nvPr>
            <p:ph type="ftr" sz="quarter" idx="11"/>
          </p:nvPr>
        </p:nvSpPr>
        <p:spPr/>
        <p:txBody>
          <a:bodyPr/>
          <a:lstStyle/>
          <a:p>
            <a:r>
              <a:rPr lang="en-IN" smtClean="0"/>
              <a:t>RDP</a:t>
            </a:r>
            <a:endParaRPr lang="en-IN"/>
          </a:p>
        </p:txBody>
      </p:sp>
      <p:sp>
        <p:nvSpPr>
          <p:cNvPr id="15" name="Slide Number Placeholder 14"/>
          <p:cNvSpPr>
            <a:spLocks noGrp="1"/>
          </p:cNvSpPr>
          <p:nvPr>
            <p:ph type="sldNum" sz="quarter" idx="12"/>
          </p:nvPr>
        </p:nvSpPr>
        <p:spPr/>
        <p:txBody>
          <a:bodyPr/>
          <a:lstStyle/>
          <a:p>
            <a:fld id="{28B54A7E-2395-4D35-824E-25842394C6F0}" type="slidenum">
              <a:rPr lang="en-IN" smtClean="0"/>
              <a:t>1</a:t>
            </a:fld>
            <a:endParaRPr lang="en-IN"/>
          </a:p>
        </p:txBody>
      </p:sp>
      <p:sp>
        <p:nvSpPr>
          <p:cNvPr id="17" name="Flowchart: Process 1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8"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BFD1AF9E-6B83-5D5A-316E-7DA3FB38BBD3}"/>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D968A747-B022-8C2E-B547-AFA642FE2E9E}"/>
              </a:ext>
            </a:extLst>
          </p:cNvPr>
          <p:cNvSpPr>
            <a:spLocks noGrp="1"/>
          </p:cNvSpPr>
          <p:nvPr>
            <p:ph type="sldNum" sz="quarter" idx="12"/>
          </p:nvPr>
        </p:nvSpPr>
        <p:spPr/>
        <p:txBody>
          <a:bodyPr/>
          <a:lstStyle/>
          <a:p>
            <a:fld id="{28B54A7E-2395-4D35-824E-25842394C6F0}" type="slidenum">
              <a:rPr lang="en-IN" smtClean="0"/>
              <a:t>10</a:t>
            </a:fld>
            <a:endParaRPr lang="en-IN"/>
          </a:p>
        </p:txBody>
      </p:sp>
      <p:sp>
        <p:nvSpPr>
          <p:cNvPr id="9" name="TextBox 8">
            <a:extLst>
              <a:ext uri="{FF2B5EF4-FFF2-40B4-BE49-F238E27FC236}">
                <a16:creationId xmlns:a16="http://schemas.microsoft.com/office/drawing/2014/main" xmlns="" id="{E6D19A79-535A-3941-F813-07E7BCD5BE24}"/>
              </a:ext>
            </a:extLst>
          </p:cNvPr>
          <p:cNvSpPr txBox="1"/>
          <p:nvPr/>
        </p:nvSpPr>
        <p:spPr>
          <a:xfrm>
            <a:off x="1658471" y="1591511"/>
            <a:ext cx="9108141" cy="954107"/>
          </a:xfrm>
          <a:prstGeom prst="rect">
            <a:avLst/>
          </a:prstGeom>
          <a:noFill/>
        </p:spPr>
        <p:txBody>
          <a:bodyPr wrap="square" rtlCol="0">
            <a:spAutoFit/>
          </a:bodyPr>
          <a:lstStyle/>
          <a:p>
            <a:pPr algn="l"/>
            <a:r>
              <a:rPr lang="en-US" sz="2800" b="1" dirty="0">
                <a:latin typeface="Times New Roman" panose="02020603050405020304" pitchFamily="18" charset="0"/>
                <a:cs typeface="Times New Roman" panose="02020603050405020304" pitchFamily="18" charset="0"/>
              </a:rPr>
              <a:t>Table 4 </a:t>
            </a:r>
            <a:r>
              <a:rPr lang="en-US" sz="2800" dirty="0">
                <a:latin typeface="Times New Roman" panose="02020603050405020304" pitchFamily="18" charset="0"/>
                <a:cs typeface="Times New Roman" panose="02020603050405020304" pitchFamily="18" charset="0"/>
              </a:rPr>
              <a:t>and </a:t>
            </a:r>
            <a:r>
              <a:rPr lang="en-US" sz="2800" b="1" dirty="0">
                <a:latin typeface="Times New Roman" panose="02020603050405020304" pitchFamily="18" charset="0"/>
                <a:cs typeface="Times New Roman" panose="02020603050405020304" pitchFamily="18" charset="0"/>
              </a:rPr>
              <a:t>5</a:t>
            </a:r>
            <a:r>
              <a:rPr lang="en-US" sz="2800" dirty="0">
                <a:latin typeface="Times New Roman" panose="02020603050405020304" pitchFamily="18" charset="0"/>
                <a:cs typeface="Times New Roman" panose="02020603050405020304" pitchFamily="18" charset="0"/>
              </a:rPr>
              <a:t> show the relative use of antihypertensives in both genders and two age groups . </a:t>
            </a:r>
            <a:endParaRPr lang="en-IN"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B85C94B3-8927-DF93-5E72-5AC5FE16240F}"/>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923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464635"/>
            <a:ext cx="10928529"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DISCUSSION</a:t>
            </a:r>
          </a:p>
        </p:txBody>
      </p:sp>
      <p:sp>
        <p:nvSpPr>
          <p:cNvPr id="5" name="TextBox 4">
            <a:extLst>
              <a:ext uri="{FF2B5EF4-FFF2-40B4-BE49-F238E27FC236}">
                <a16:creationId xmlns:a16="http://schemas.microsoft.com/office/drawing/2014/main" xmlns="" id="{88ACB6E3-662A-10A7-59BE-6E0DDFC5BA8A}"/>
              </a:ext>
            </a:extLst>
          </p:cNvPr>
          <p:cNvSpPr txBox="1"/>
          <p:nvPr/>
        </p:nvSpPr>
        <p:spPr>
          <a:xfrm>
            <a:off x="842682" y="1113065"/>
            <a:ext cx="11057395" cy="4708981"/>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Renal parenchymal hypertension represents an interaction of many independent mechanisms. Potential factors include sodium retention leading to volume expansion, increased pressor activity and decrease in endogenous vasodepressor compounds. Treatment of hypertension has been shown to retard the rate of progression of renal impairment in several disease states. In patients having diabetic or non-diabetic renal disease, vital factors for preserving residual renal function include adequate control of blood pressure and blockade of the renin-angiotensin pathway. The major mode of action of certain antihypertensive groups, like the ACE Inhibitors and the angiotensin receptor blockers (AT2RB’s), is by virtue of their effects on the renin-angiotensin pathway. These patients are characterized by hypertension refractory to sodium restriction and diuretics and often require the addition of potent non diuretic antihypertensive agents, such as the calcium channel blockers and the ACE inhibitors/AT2RB’s. Calcium channel blockers are effective antihypertensive agents for treating patients with chronic renal impairment. Findings of pharmacokinetic studies suggest that there may be no need to modify the dosing of Amlodipine, when prescribed for patients with renal failure. The high utilization of the calcium channel blockers seen in this study, probably reflects the safety profile that they have in renal parenchymal disorders, apart from their ability to reduce blood pressure. </a:t>
            </a:r>
            <a:endParaRPr lang="en-IN" sz="20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11</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591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1314608" y="465728"/>
            <a:ext cx="8030782"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CONCLUSION</a:t>
            </a:r>
          </a:p>
        </p:txBody>
      </p:sp>
      <p:sp>
        <p:nvSpPr>
          <p:cNvPr id="4" name="TextBox 3">
            <a:extLst>
              <a:ext uri="{FF2B5EF4-FFF2-40B4-BE49-F238E27FC236}">
                <a16:creationId xmlns:a16="http://schemas.microsoft.com/office/drawing/2014/main" xmlns="" id="{8082EF44-874E-757E-B335-AAFD7F041EE4}"/>
              </a:ext>
            </a:extLst>
          </p:cNvPr>
          <p:cNvSpPr txBox="1"/>
          <p:nvPr/>
        </p:nvSpPr>
        <p:spPr>
          <a:xfrm>
            <a:off x="896470" y="1174760"/>
            <a:ext cx="11080377" cy="3046988"/>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Renal parenchymal diseases </a:t>
            </a:r>
            <a:r>
              <a:rPr lang="en-US" sz="2400" dirty="0" err="1">
                <a:latin typeface="Times New Roman" panose="02020603050405020304" pitchFamily="18" charset="0"/>
                <a:cs typeface="Times New Roman" panose="02020603050405020304" pitchFamily="18" charset="0"/>
              </a:rPr>
              <a:t>aetiologically</a:t>
            </a:r>
            <a:r>
              <a:rPr lang="en-US" sz="2400" dirty="0">
                <a:latin typeface="Times New Roman" panose="02020603050405020304" pitchFamily="18" charset="0"/>
                <a:cs typeface="Times New Roman" panose="02020603050405020304" pitchFamily="18" charset="0"/>
              </a:rPr>
              <a:t> include a heterogenous group of pathological disorders. The underlying renal pathology may require specific therapeutic intervention. The Joint National Committee Guidelines considers hypertension due to renal pathology as a homogenous group. In this study, the use of antihypertensives in this particular group of patients does not deviate from the guidelines laid down by the Joint National Committee. Further large scale studies carried out at other tertiary care </a:t>
            </a:r>
            <a:r>
              <a:rPr lang="en-US" sz="2400" dirty="0" err="1">
                <a:latin typeface="Times New Roman" panose="02020603050405020304" pitchFamily="18" charset="0"/>
                <a:cs typeface="Times New Roman" panose="02020603050405020304" pitchFamily="18" charset="0"/>
              </a:rPr>
              <a:t>centres</a:t>
            </a:r>
            <a:r>
              <a:rPr lang="en-US" sz="2400" dirty="0">
                <a:latin typeface="Times New Roman" panose="02020603050405020304" pitchFamily="18" charset="0"/>
                <a:cs typeface="Times New Roman" panose="02020603050405020304" pitchFamily="18" charset="0"/>
              </a:rPr>
              <a:t> would help to compare, analyze and rationalize prescribing trends in renal parenchymal hypertension, giving a broader perspective to these findings . </a:t>
            </a:r>
            <a:endParaRPr lang="en-IN" sz="24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12</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26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AF324B62-A799-D140-227A-EF164EE2E1C4}"/>
              </a:ext>
            </a:extLst>
          </p:cNvPr>
          <p:cNvSpPr txBox="1"/>
          <p:nvPr/>
        </p:nvSpPr>
        <p:spPr>
          <a:xfrm>
            <a:off x="971550" y="555812"/>
            <a:ext cx="3609415"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REFERENCE</a:t>
            </a:r>
          </a:p>
        </p:txBody>
      </p:sp>
      <p:sp>
        <p:nvSpPr>
          <p:cNvPr id="4" name="TextBox 3">
            <a:extLst>
              <a:ext uri="{FF2B5EF4-FFF2-40B4-BE49-F238E27FC236}">
                <a16:creationId xmlns:a16="http://schemas.microsoft.com/office/drawing/2014/main" xmlns="" id="{B71E32C5-34E2-FACA-EF7D-86B85B76F72D}"/>
              </a:ext>
            </a:extLst>
          </p:cNvPr>
          <p:cNvSpPr txBox="1"/>
          <p:nvPr/>
        </p:nvSpPr>
        <p:spPr>
          <a:xfrm>
            <a:off x="842683" y="1102206"/>
            <a:ext cx="11161058" cy="5324535"/>
          </a:xfrm>
          <a:prstGeom prst="rect">
            <a:avLst/>
          </a:prstGeom>
          <a:noFill/>
        </p:spPr>
        <p:txBody>
          <a:bodyPr wrap="square" rtlCol="0">
            <a:spAutoFit/>
          </a:bodyPr>
          <a:lstStyle/>
          <a:p>
            <a:pPr marL="342900" indent="-342900" algn="just">
              <a:buAutoNum type="arabicPeriod"/>
            </a:pPr>
            <a:r>
              <a:rPr lang="en-IN" sz="2000" dirty="0">
                <a:latin typeface="Times New Roman" panose="02020603050405020304" pitchFamily="18" charset="0"/>
                <a:cs typeface="Times New Roman" panose="02020603050405020304" pitchFamily="18" charset="0"/>
              </a:rPr>
              <a:t>Brown MA. Whitworth JA. Hypertension in human renal disease. J </a:t>
            </a:r>
            <a:r>
              <a:rPr lang="en-IN" sz="2000" dirty="0" err="1">
                <a:latin typeface="Times New Roman" panose="02020603050405020304" pitchFamily="18" charset="0"/>
                <a:cs typeface="Times New Roman" panose="02020603050405020304" pitchFamily="18" charset="0"/>
              </a:rPr>
              <a:t>Hypertens</a:t>
            </a:r>
            <a:r>
              <a:rPr lang="en-IN" sz="2000" dirty="0">
                <a:latin typeface="Times New Roman" panose="02020603050405020304" pitchFamily="18" charset="0"/>
                <a:cs typeface="Times New Roman" panose="02020603050405020304" pitchFamily="18" charset="0"/>
              </a:rPr>
              <a:t>. 1992; 10:701-712.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Klag</a:t>
            </a:r>
            <a:r>
              <a:rPr lang="en-IN" sz="2000" dirty="0">
                <a:latin typeface="Times New Roman" panose="02020603050405020304" pitchFamily="18" charset="0"/>
                <a:cs typeface="Times New Roman" panose="02020603050405020304" pitchFamily="18" charset="0"/>
              </a:rPr>
              <a:t> MJ, </a:t>
            </a:r>
            <a:r>
              <a:rPr lang="en-IN" sz="2000" dirty="0" err="1">
                <a:latin typeface="Times New Roman" panose="02020603050405020304" pitchFamily="18" charset="0"/>
                <a:cs typeface="Times New Roman" panose="02020603050405020304" pitchFamily="18" charset="0"/>
              </a:rPr>
              <a:t>Whelton</a:t>
            </a:r>
            <a:r>
              <a:rPr lang="en-IN" sz="2000" dirty="0">
                <a:latin typeface="Times New Roman" panose="02020603050405020304" pitchFamily="18" charset="0"/>
                <a:cs typeface="Times New Roman" panose="02020603050405020304" pitchFamily="18" charset="0"/>
              </a:rPr>
              <a:t> PK, </a:t>
            </a:r>
            <a:r>
              <a:rPr lang="en-IN" sz="2000" dirty="0" err="1">
                <a:latin typeface="Times New Roman" panose="02020603050405020304" pitchFamily="18" charset="0"/>
                <a:cs typeface="Times New Roman" panose="02020603050405020304" pitchFamily="18" charset="0"/>
              </a:rPr>
              <a:t>Neaton</a:t>
            </a:r>
            <a:r>
              <a:rPr lang="en-IN" sz="2000" dirty="0">
                <a:latin typeface="Times New Roman" panose="02020603050405020304" pitchFamily="18" charset="0"/>
                <a:cs typeface="Times New Roman" panose="02020603050405020304" pitchFamily="18" charset="0"/>
              </a:rPr>
              <a:t> JD, </a:t>
            </a:r>
            <a:r>
              <a:rPr lang="en-IN" sz="2000" dirty="0" err="1">
                <a:latin typeface="Times New Roman" panose="02020603050405020304" pitchFamily="18" charset="0"/>
                <a:cs typeface="Times New Roman" panose="02020603050405020304" pitchFamily="18" charset="0"/>
              </a:rPr>
              <a:t>Brancati</a:t>
            </a:r>
            <a:r>
              <a:rPr lang="en-IN" sz="2000" dirty="0">
                <a:latin typeface="Times New Roman" panose="02020603050405020304" pitchFamily="18" charset="0"/>
                <a:cs typeface="Times New Roman" panose="02020603050405020304" pitchFamily="18" charset="0"/>
              </a:rPr>
              <a:t> FL, Ford CE, et al. Blood pressure and end stage renal disease in men. N Engl J Med. 1996; 334:13-18.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Iseki K, </a:t>
            </a:r>
            <a:r>
              <a:rPr lang="en-IN" sz="2000" dirty="0" err="1">
                <a:latin typeface="Times New Roman" panose="02020603050405020304" pitchFamily="18" charset="0"/>
                <a:cs typeface="Times New Roman" panose="02020603050405020304" pitchFamily="18" charset="0"/>
              </a:rPr>
              <a:t>Ikemiya</a:t>
            </a:r>
            <a:r>
              <a:rPr lang="en-IN" sz="2000" dirty="0">
                <a:latin typeface="Times New Roman" panose="02020603050405020304" pitchFamily="18" charset="0"/>
                <a:cs typeface="Times New Roman" panose="02020603050405020304" pitchFamily="18" charset="0"/>
              </a:rPr>
              <a:t> Y, </a:t>
            </a:r>
            <a:r>
              <a:rPr lang="en-IN" sz="2000" dirty="0" err="1">
                <a:latin typeface="Times New Roman" panose="02020603050405020304" pitchFamily="18" charset="0"/>
                <a:cs typeface="Times New Roman" panose="02020603050405020304" pitchFamily="18" charset="0"/>
              </a:rPr>
              <a:t>Fukiyama</a:t>
            </a:r>
            <a:r>
              <a:rPr lang="en-IN" sz="2000" dirty="0">
                <a:latin typeface="Times New Roman" panose="02020603050405020304" pitchFamily="18" charset="0"/>
                <a:cs typeface="Times New Roman" panose="02020603050405020304" pitchFamily="18" charset="0"/>
              </a:rPr>
              <a:t> K. Blood pressure and risk of </a:t>
            </a:r>
            <a:r>
              <a:rPr lang="en-IN" sz="2000" dirty="0" err="1">
                <a:latin typeface="Times New Roman" panose="02020603050405020304" pitchFamily="18" charset="0"/>
                <a:cs typeface="Times New Roman" panose="02020603050405020304" pitchFamily="18" charset="0"/>
              </a:rPr>
              <a:t>endstage</a:t>
            </a:r>
            <a:r>
              <a:rPr lang="en-IN" sz="2000" dirty="0">
                <a:latin typeface="Times New Roman" panose="02020603050405020304" pitchFamily="18" charset="0"/>
                <a:cs typeface="Times New Roman" panose="02020603050405020304" pitchFamily="18" charset="0"/>
              </a:rPr>
              <a:t> renal disease in a screened cohort. Kidney Int 1996; 49(</a:t>
            </a:r>
            <a:r>
              <a:rPr lang="en-IN" sz="2000" dirty="0" err="1">
                <a:latin typeface="Times New Roman" panose="02020603050405020304" pitchFamily="18" charset="0"/>
                <a:cs typeface="Times New Roman" panose="02020603050405020304" pitchFamily="18" charset="0"/>
              </a:rPr>
              <a:t>Suppl</a:t>
            </a:r>
            <a:r>
              <a:rPr lang="en-IN" sz="2000" dirty="0">
                <a:latin typeface="Times New Roman" panose="02020603050405020304" pitchFamily="18" charset="0"/>
                <a:cs typeface="Times New Roman" panose="02020603050405020304" pitchFamily="18" charset="0"/>
              </a:rPr>
              <a:t> 55): s 69-71.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Ritz E, </a:t>
            </a:r>
            <a:r>
              <a:rPr lang="en-IN" sz="2000" dirty="0" err="1">
                <a:latin typeface="Times New Roman" panose="02020603050405020304" pitchFamily="18" charset="0"/>
                <a:cs typeface="Times New Roman" panose="02020603050405020304" pitchFamily="18" charset="0"/>
              </a:rPr>
              <a:t>Rambausck</a:t>
            </a:r>
            <a:r>
              <a:rPr lang="en-IN" sz="2000" dirty="0">
                <a:latin typeface="Times New Roman" panose="02020603050405020304" pitchFamily="18" charset="0"/>
                <a:cs typeface="Times New Roman" panose="02020603050405020304" pitchFamily="18" charset="0"/>
              </a:rPr>
              <a:t> M, </a:t>
            </a:r>
            <a:r>
              <a:rPr lang="en-IN" sz="2000" dirty="0" err="1">
                <a:latin typeface="Times New Roman" panose="02020603050405020304" pitchFamily="18" charset="0"/>
                <a:cs typeface="Times New Roman" panose="02020603050405020304" pitchFamily="18" charset="0"/>
              </a:rPr>
              <a:t>Masslacher</a:t>
            </a:r>
            <a:r>
              <a:rPr lang="en-IN" sz="2000" dirty="0">
                <a:latin typeface="Times New Roman" panose="02020603050405020304" pitchFamily="18" charset="0"/>
                <a:cs typeface="Times New Roman" panose="02020603050405020304" pitchFamily="18" charset="0"/>
              </a:rPr>
              <a:t> C, Mann J. Pathogenesis of hypertension in renal disease. AM J Nephrol 1989; 9:85-90.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Krolewski</a:t>
            </a:r>
            <a:r>
              <a:rPr lang="en-IN" sz="2000" dirty="0">
                <a:latin typeface="Times New Roman" panose="02020603050405020304" pitchFamily="18" charset="0"/>
                <a:cs typeface="Times New Roman" panose="02020603050405020304" pitchFamily="18" charset="0"/>
              </a:rPr>
              <a:t> AS, </a:t>
            </a:r>
            <a:r>
              <a:rPr lang="en-IN" sz="2000" dirty="0" err="1">
                <a:latin typeface="Times New Roman" panose="02020603050405020304" pitchFamily="18" charset="0"/>
                <a:cs typeface="Times New Roman" panose="02020603050405020304" pitchFamily="18" charset="0"/>
              </a:rPr>
              <a:t>Canessa</a:t>
            </a:r>
            <a:r>
              <a:rPr lang="en-IN" sz="2000" dirty="0">
                <a:latin typeface="Times New Roman" panose="02020603050405020304" pitchFamily="18" charset="0"/>
                <a:cs typeface="Times New Roman" panose="02020603050405020304" pitchFamily="18" charset="0"/>
              </a:rPr>
              <a:t> M, </a:t>
            </a:r>
            <a:r>
              <a:rPr lang="en-IN" sz="2000" dirty="0" err="1">
                <a:latin typeface="Times New Roman" panose="02020603050405020304" pitchFamily="18" charset="0"/>
                <a:cs typeface="Times New Roman" panose="02020603050405020304" pitchFamily="18" charset="0"/>
              </a:rPr>
              <a:t>Warran</a:t>
            </a:r>
            <a:r>
              <a:rPr lang="en-IN" sz="2000" dirty="0">
                <a:latin typeface="Times New Roman" panose="02020603050405020304" pitchFamily="18" charset="0"/>
                <a:cs typeface="Times New Roman" panose="02020603050405020304" pitchFamily="18" charset="0"/>
              </a:rPr>
              <a:t> JH, </a:t>
            </a:r>
            <a:r>
              <a:rPr lang="en-IN" sz="2000" dirty="0" err="1">
                <a:latin typeface="Times New Roman" panose="02020603050405020304" pitchFamily="18" charset="0"/>
                <a:cs typeface="Times New Roman" panose="02020603050405020304" pitchFamily="18" charset="0"/>
              </a:rPr>
              <a:t>Laffel</a:t>
            </a:r>
            <a:r>
              <a:rPr lang="en-IN" sz="2000" dirty="0">
                <a:latin typeface="Times New Roman" panose="02020603050405020304" pitchFamily="18" charset="0"/>
                <a:cs typeface="Times New Roman" panose="02020603050405020304" pitchFamily="18" charset="0"/>
              </a:rPr>
              <a:t> LMB, </a:t>
            </a:r>
            <a:r>
              <a:rPr lang="en-IN" sz="2000" dirty="0" err="1">
                <a:latin typeface="Times New Roman" panose="02020603050405020304" pitchFamily="18" charset="0"/>
                <a:cs typeface="Times New Roman" panose="02020603050405020304" pitchFamily="18" charset="0"/>
              </a:rPr>
              <a:t>Chrislich</a:t>
            </a:r>
            <a:r>
              <a:rPr lang="en-IN" sz="2000" dirty="0">
                <a:latin typeface="Times New Roman" panose="02020603050405020304" pitchFamily="18" charset="0"/>
                <a:cs typeface="Times New Roman" panose="02020603050405020304" pitchFamily="18" charset="0"/>
              </a:rPr>
              <a:t> AR, </a:t>
            </a:r>
            <a:r>
              <a:rPr lang="en-IN" sz="2000" dirty="0" err="1">
                <a:latin typeface="Times New Roman" panose="02020603050405020304" pitchFamily="18" charset="0"/>
                <a:cs typeface="Times New Roman" panose="02020603050405020304" pitchFamily="18" charset="0"/>
              </a:rPr>
              <a:t>Knowler</a:t>
            </a:r>
            <a:r>
              <a:rPr lang="en-IN" sz="2000" dirty="0">
                <a:latin typeface="Times New Roman" panose="02020603050405020304" pitchFamily="18" charset="0"/>
                <a:cs typeface="Times New Roman" panose="02020603050405020304" pitchFamily="18" charset="0"/>
              </a:rPr>
              <a:t> WC, et al. Predisposition to hypertension and susceptibility to renal disease in insulin dependent diabetes mellitus. N Engl J Med. 1988; 318:140-145.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Bergstrom J, </a:t>
            </a:r>
            <a:r>
              <a:rPr lang="en-IN" sz="2000" dirty="0" err="1">
                <a:latin typeface="Times New Roman" panose="02020603050405020304" pitchFamily="18" charset="0"/>
                <a:cs typeface="Times New Roman" panose="02020603050405020304" pitchFamily="18" charset="0"/>
              </a:rPr>
              <a:t>Alvestrand</a:t>
            </a:r>
            <a:r>
              <a:rPr lang="en-IN" sz="2000" dirty="0">
                <a:latin typeface="Times New Roman" panose="02020603050405020304" pitchFamily="18" charset="0"/>
                <a:cs typeface="Times New Roman" panose="02020603050405020304" pitchFamily="18" charset="0"/>
              </a:rPr>
              <a:t> A, </a:t>
            </a:r>
            <a:r>
              <a:rPr lang="en-IN" sz="2000" dirty="0" err="1">
                <a:latin typeface="Times New Roman" panose="02020603050405020304" pitchFamily="18" charset="0"/>
                <a:cs typeface="Times New Roman" panose="02020603050405020304" pitchFamily="18" charset="0"/>
              </a:rPr>
              <a:t>Bucht</a:t>
            </a:r>
            <a:r>
              <a:rPr lang="en-IN" sz="2000" dirty="0">
                <a:latin typeface="Times New Roman" panose="02020603050405020304" pitchFamily="18" charset="0"/>
                <a:cs typeface="Times New Roman" panose="02020603050405020304" pitchFamily="18" charset="0"/>
              </a:rPr>
              <a:t> H, </a:t>
            </a:r>
            <a:r>
              <a:rPr lang="en-IN" sz="2000" dirty="0" err="1">
                <a:latin typeface="Times New Roman" panose="02020603050405020304" pitchFamily="18" charset="0"/>
                <a:cs typeface="Times New Roman" panose="02020603050405020304" pitchFamily="18" charset="0"/>
              </a:rPr>
              <a:t>Gutlerrez</a:t>
            </a:r>
            <a:r>
              <a:rPr lang="en-IN" sz="2000" dirty="0">
                <a:latin typeface="Times New Roman" panose="02020603050405020304" pitchFamily="18" charset="0"/>
                <a:cs typeface="Times New Roman" panose="02020603050405020304" pitchFamily="18" charset="0"/>
              </a:rPr>
              <a:t> A. Progression of chronic renal failure in man is retarded with more frequent clinical follow- ups and better blood pressure control. Clin Nephrol. 1986; 25:1-6.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JNC-6. The Sixth report of the Joint National Committee on detection, education and treatment of high blood pressure. Arch Intern Med. 1997; 157:2417.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8. JNC-7. The Seventh Report of the Joint National Committee on prevention, detection, evaluation and treatment of high blood pressure. The JNC 7 Report. JAMA 2003; 289:2563.</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77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E5ACBA09-B892-538F-A6AA-F8EE2D36DBF4}"/>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B6014D6-67C4-7F49-BD87-219BA6D19252}"/>
              </a:ext>
            </a:extLst>
          </p:cNvPr>
          <p:cNvSpPr>
            <a:spLocks noGrp="1"/>
          </p:cNvSpPr>
          <p:nvPr>
            <p:ph type="sldNum" sz="quarter" idx="12"/>
          </p:nvPr>
        </p:nvSpPr>
        <p:spPr/>
        <p:txBody>
          <a:bodyPr/>
          <a:lstStyle/>
          <a:p>
            <a:fld id="{28B54A7E-2395-4D35-824E-25842394C6F0}" type="slidenum">
              <a:rPr lang="en-IN" smtClean="0"/>
              <a:t>14</a:t>
            </a:fld>
            <a:endParaRPr lang="en-IN"/>
          </a:p>
        </p:txBody>
      </p:sp>
      <p:sp>
        <p:nvSpPr>
          <p:cNvPr id="10" name="TextBox 9">
            <a:extLst>
              <a:ext uri="{FF2B5EF4-FFF2-40B4-BE49-F238E27FC236}">
                <a16:creationId xmlns:a16="http://schemas.microsoft.com/office/drawing/2014/main" xmlns="" id="{E9B538B7-3ED7-2B8F-DBE5-B0707EFE97A5}"/>
              </a:ext>
            </a:extLst>
          </p:cNvPr>
          <p:cNvSpPr txBox="1"/>
          <p:nvPr/>
        </p:nvSpPr>
        <p:spPr>
          <a:xfrm>
            <a:off x="1165411" y="869576"/>
            <a:ext cx="10865223" cy="5016758"/>
          </a:xfrm>
          <a:prstGeom prst="rect">
            <a:avLst/>
          </a:prstGeom>
          <a:noFill/>
        </p:spPr>
        <p:txBody>
          <a:bodyPr wrap="square" rtlCol="0">
            <a:spAutoFit/>
          </a:bodyPr>
          <a:lstStyle/>
          <a:p>
            <a:pPr marL="457200" indent="-457200" algn="just">
              <a:buAutoNum type="arabicPlain" startAt="9"/>
            </a:pPr>
            <a:r>
              <a:rPr lang="en-IN" sz="2000" dirty="0">
                <a:latin typeface="Times New Roman" panose="02020603050405020304" pitchFamily="18" charset="0"/>
                <a:cs typeface="Times New Roman" panose="02020603050405020304" pitchFamily="18" charset="0"/>
              </a:rPr>
              <a:t>Preston RA, Singer I, Epstein M. Renal parenchymal hypertension: current concepts of pathogenesis</a:t>
            </a:r>
          </a:p>
          <a:p>
            <a:pPr algn="just"/>
            <a:r>
              <a:rPr lang="en-IN" sz="2000" dirty="0">
                <a:latin typeface="Times New Roman" panose="02020603050405020304" pitchFamily="18" charset="0"/>
                <a:cs typeface="Times New Roman" panose="02020603050405020304" pitchFamily="18" charset="0"/>
              </a:rPr>
              <a:t>       and management. Arch Intern Med. 1996; 156:602-611. </a:t>
            </a:r>
          </a:p>
          <a:p>
            <a:pPr marL="457200" indent="-457200" algn="just">
              <a:buAutoNum type="arabicPlain" startAt="10"/>
            </a:pPr>
            <a:r>
              <a:rPr lang="en-IN" sz="2000" dirty="0">
                <a:latin typeface="Times New Roman" panose="02020603050405020304" pitchFamily="18" charset="0"/>
                <a:cs typeface="Times New Roman" panose="02020603050405020304" pitchFamily="18" charset="0"/>
              </a:rPr>
              <a:t>Smith MC, Dunn MJ. Hypertension in renal parenchymal disease. In: Laragh JH, Brenner BM, eds.</a:t>
            </a:r>
          </a:p>
          <a:p>
            <a:pPr algn="just"/>
            <a:r>
              <a:rPr lang="en-IN" sz="2000" dirty="0">
                <a:latin typeface="Times New Roman" panose="02020603050405020304" pitchFamily="18" charset="0"/>
                <a:cs typeface="Times New Roman" panose="02020603050405020304" pitchFamily="18" charset="0"/>
              </a:rPr>
              <a:t>       Hypertension: pathophysiology, diagnosis and management. New York, NY: Raven press;</a:t>
            </a:r>
          </a:p>
          <a:p>
            <a:pPr algn="just"/>
            <a:r>
              <a:rPr lang="en-IN" sz="2000" dirty="0">
                <a:latin typeface="Times New Roman" panose="02020603050405020304" pitchFamily="18" charset="0"/>
                <a:cs typeface="Times New Roman" panose="02020603050405020304" pitchFamily="18" charset="0"/>
              </a:rPr>
              <a:t>      1995:2081-2082. </a:t>
            </a:r>
          </a:p>
          <a:p>
            <a:pPr marL="342900" indent="-342900" algn="just">
              <a:buAutoNum type="arabicPlain" startAt="11"/>
            </a:pPr>
            <a:r>
              <a:rPr lang="en-IN" sz="2000" dirty="0">
                <a:latin typeface="Times New Roman" panose="02020603050405020304" pitchFamily="18" charset="0"/>
                <a:cs typeface="Times New Roman" panose="02020603050405020304" pitchFamily="18" charset="0"/>
              </a:rPr>
              <a:t> Lowenthal DT, </a:t>
            </a:r>
            <a:r>
              <a:rPr lang="en-IN" sz="2000" dirty="0" err="1">
                <a:latin typeface="Times New Roman" panose="02020603050405020304" pitchFamily="18" charset="0"/>
                <a:cs typeface="Times New Roman" panose="02020603050405020304" pitchFamily="18" charset="0"/>
              </a:rPr>
              <a:t>Dickerman</a:t>
            </a:r>
            <a:r>
              <a:rPr lang="en-IN" sz="2000" dirty="0">
                <a:latin typeface="Times New Roman" panose="02020603050405020304" pitchFamily="18" charset="0"/>
                <a:cs typeface="Times New Roman" panose="02020603050405020304" pitchFamily="18" charset="0"/>
              </a:rPr>
              <a:t> D. The use of diuretics in varying degrees of renal impairment: an</a:t>
            </a:r>
          </a:p>
          <a:p>
            <a:pPr algn="just"/>
            <a:r>
              <a:rPr lang="en-IN" sz="2000" dirty="0">
                <a:latin typeface="Times New Roman" panose="02020603050405020304" pitchFamily="18" charset="0"/>
                <a:cs typeface="Times New Roman" panose="02020603050405020304" pitchFamily="18" charset="0"/>
              </a:rPr>
              <a:t>      overview. Clin Exp </a:t>
            </a:r>
            <a:r>
              <a:rPr lang="en-IN" sz="2000" dirty="0" err="1">
                <a:latin typeface="Times New Roman" panose="02020603050405020304" pitchFamily="18" charset="0"/>
                <a:cs typeface="Times New Roman" panose="02020603050405020304" pitchFamily="18" charset="0"/>
              </a:rPr>
              <a:t>Hypertens</a:t>
            </a:r>
            <a:r>
              <a:rPr lang="en-IN" sz="2000" dirty="0">
                <a:latin typeface="Times New Roman" panose="02020603050405020304" pitchFamily="18" charset="0"/>
                <a:cs typeface="Times New Roman" panose="02020603050405020304" pitchFamily="18" charset="0"/>
              </a:rPr>
              <a:t>. 1983; 5:297-307 </a:t>
            </a:r>
          </a:p>
          <a:p>
            <a:pPr marL="342900" indent="-342900" algn="just">
              <a:buAutoNum type="arabicPlain" startAt="11"/>
            </a:pPr>
            <a:r>
              <a:rPr lang="en-IN" sz="2000" dirty="0">
                <a:latin typeface="Times New Roman" panose="02020603050405020304" pitchFamily="18" charset="0"/>
                <a:cs typeface="Times New Roman" panose="02020603050405020304" pitchFamily="18" charset="0"/>
              </a:rPr>
              <a:t> Voelker JR, Cartwright-Brown D, Anderson S, </a:t>
            </a:r>
            <a:r>
              <a:rPr lang="en-IN" sz="2000" dirty="0" err="1">
                <a:latin typeface="Times New Roman" panose="02020603050405020304" pitchFamily="18" charset="0"/>
                <a:cs typeface="Times New Roman" panose="02020603050405020304" pitchFamily="18" charset="0"/>
              </a:rPr>
              <a:t>Leinfelder</a:t>
            </a:r>
            <a:r>
              <a:rPr lang="en-IN" sz="2000" dirty="0">
                <a:latin typeface="Times New Roman" panose="02020603050405020304" pitchFamily="18" charset="0"/>
                <a:cs typeface="Times New Roman" panose="02020603050405020304" pitchFamily="18" charset="0"/>
              </a:rPr>
              <a:t> J, </a:t>
            </a:r>
            <a:r>
              <a:rPr lang="en-IN" sz="2000" dirty="0" err="1">
                <a:latin typeface="Times New Roman" panose="02020603050405020304" pitchFamily="18" charset="0"/>
                <a:cs typeface="Times New Roman" panose="02020603050405020304" pitchFamily="18" charset="0"/>
              </a:rPr>
              <a:t>Sica</a:t>
            </a:r>
            <a:r>
              <a:rPr lang="en-IN" sz="2000" dirty="0">
                <a:latin typeface="Times New Roman" panose="02020603050405020304" pitchFamily="18" charset="0"/>
                <a:cs typeface="Times New Roman" panose="02020603050405020304" pitchFamily="18" charset="0"/>
              </a:rPr>
              <a:t> DA, </a:t>
            </a:r>
            <a:r>
              <a:rPr lang="en-IN" sz="2000" dirty="0" err="1">
                <a:latin typeface="Times New Roman" panose="02020603050405020304" pitchFamily="18" charset="0"/>
                <a:cs typeface="Times New Roman" panose="02020603050405020304" pitchFamily="18" charset="0"/>
              </a:rPr>
              <a:t>Kokko</a:t>
            </a:r>
            <a:r>
              <a:rPr lang="en-IN" sz="2000" dirty="0">
                <a:latin typeface="Times New Roman" panose="02020603050405020304" pitchFamily="18" charset="0"/>
                <a:cs typeface="Times New Roman" panose="02020603050405020304" pitchFamily="18" charset="0"/>
              </a:rPr>
              <a:t> JP. Comparison of loop</a:t>
            </a:r>
          </a:p>
          <a:p>
            <a:pPr algn="just"/>
            <a:r>
              <a:rPr lang="en-IN" sz="2000" dirty="0">
                <a:latin typeface="Times New Roman" panose="02020603050405020304" pitchFamily="18" charset="0"/>
                <a:cs typeface="Times New Roman" panose="02020603050405020304" pitchFamily="18" charset="0"/>
              </a:rPr>
              <a:t>      diuretics in patients with chronic renal insufficiency. Kidney Int. 1987; 32:572-578. </a:t>
            </a:r>
          </a:p>
          <a:p>
            <a:pPr marL="457200" indent="-457200" algn="just">
              <a:buAutoNum type="arabicPlain" startAt="13"/>
            </a:pPr>
            <a:r>
              <a:rPr lang="en-IN" sz="2000" dirty="0">
                <a:latin typeface="Times New Roman" panose="02020603050405020304" pitchFamily="18" charset="0"/>
                <a:cs typeface="Times New Roman" panose="02020603050405020304" pitchFamily="18" charset="0"/>
              </a:rPr>
              <a:t>Kincaid-Smith P, Whitworth JA. Pathogenesis of hypertension in chronic renal disease. Semin</a:t>
            </a:r>
          </a:p>
          <a:p>
            <a:pPr algn="just"/>
            <a:r>
              <a:rPr lang="en-IN" sz="2000" dirty="0">
                <a:latin typeface="Times New Roman" panose="02020603050405020304" pitchFamily="18" charset="0"/>
                <a:cs typeface="Times New Roman" panose="02020603050405020304" pitchFamily="18" charset="0"/>
              </a:rPr>
              <a:t>       Nephrol. 1988; 8:155-162. </a:t>
            </a:r>
          </a:p>
          <a:p>
            <a:pPr marL="457200" indent="-457200" algn="just">
              <a:buAutoNum type="arabicPlain" startAt="14"/>
            </a:pPr>
            <a:r>
              <a:rPr lang="en-IN" sz="2000" dirty="0">
                <a:latin typeface="Times New Roman" panose="02020603050405020304" pitchFamily="18" charset="0"/>
                <a:cs typeface="Times New Roman" panose="02020603050405020304" pitchFamily="18" charset="0"/>
              </a:rPr>
              <a:t>Walker WG. Hypertension related renal injury: a major contributor to end stage renal disease. Am J</a:t>
            </a:r>
          </a:p>
          <a:p>
            <a:pPr algn="just"/>
            <a:r>
              <a:rPr lang="en-IN" sz="2000" dirty="0">
                <a:latin typeface="Times New Roman" panose="02020603050405020304" pitchFamily="18" charset="0"/>
                <a:cs typeface="Times New Roman" panose="02020603050405020304" pitchFamily="18" charset="0"/>
              </a:rPr>
              <a:t>       Kidney Dis. 1993; 22:164-173. </a:t>
            </a:r>
          </a:p>
          <a:p>
            <a:pPr marL="457200" indent="-457200" algn="just">
              <a:buAutoNum type="arabicPlain" startAt="15"/>
            </a:pPr>
            <a:r>
              <a:rPr lang="en-IN" sz="2000" dirty="0">
                <a:latin typeface="Times New Roman" panose="02020603050405020304" pitchFamily="18" charset="0"/>
                <a:cs typeface="Times New Roman" panose="02020603050405020304" pitchFamily="18" charset="0"/>
              </a:rPr>
              <a:t>Jafar TH, Schmid CH, </a:t>
            </a:r>
            <a:r>
              <a:rPr lang="en-IN" sz="2000" dirty="0" err="1">
                <a:latin typeface="Times New Roman" panose="02020603050405020304" pitchFamily="18" charset="0"/>
                <a:cs typeface="Times New Roman" panose="02020603050405020304" pitchFamily="18" charset="0"/>
              </a:rPr>
              <a:t>Landa</a:t>
            </a:r>
            <a:r>
              <a:rPr lang="en-IN" sz="2000" dirty="0">
                <a:latin typeface="Times New Roman" panose="02020603050405020304" pitchFamily="18" charset="0"/>
                <a:cs typeface="Times New Roman" panose="02020603050405020304" pitchFamily="18" charset="0"/>
              </a:rPr>
              <a:t> M, </a:t>
            </a:r>
            <a:r>
              <a:rPr lang="en-IN" sz="2000" dirty="0" err="1">
                <a:latin typeface="Times New Roman" panose="02020603050405020304" pitchFamily="18" charset="0"/>
                <a:cs typeface="Times New Roman" panose="02020603050405020304" pitchFamily="18" charset="0"/>
              </a:rPr>
              <a:t>Giatrus</a:t>
            </a:r>
            <a:r>
              <a:rPr lang="en-IN" sz="2000" dirty="0">
                <a:latin typeface="Times New Roman" panose="02020603050405020304" pitchFamily="18" charset="0"/>
                <a:cs typeface="Times New Roman" panose="02020603050405020304" pitchFamily="18" charset="0"/>
              </a:rPr>
              <a:t> I, Toto R, </a:t>
            </a:r>
            <a:r>
              <a:rPr lang="en-IN" sz="2000" dirty="0" err="1">
                <a:latin typeface="Times New Roman" panose="02020603050405020304" pitchFamily="18" charset="0"/>
                <a:cs typeface="Times New Roman" panose="02020603050405020304" pitchFamily="18" charset="0"/>
              </a:rPr>
              <a:t>Remuzzi</a:t>
            </a:r>
            <a:r>
              <a:rPr lang="en-IN" sz="2000" dirty="0">
                <a:latin typeface="Times New Roman" panose="02020603050405020304" pitchFamily="18" charset="0"/>
                <a:cs typeface="Times New Roman" panose="02020603050405020304" pitchFamily="18" charset="0"/>
              </a:rPr>
              <a:t> G, et al. Angiotensin converting</a:t>
            </a:r>
          </a:p>
          <a:p>
            <a:pPr algn="just"/>
            <a:r>
              <a:rPr lang="en-IN" sz="2000" dirty="0">
                <a:latin typeface="Times New Roman" panose="02020603050405020304" pitchFamily="18" charset="0"/>
                <a:cs typeface="Times New Roman" panose="02020603050405020304" pitchFamily="18" charset="0"/>
              </a:rPr>
              <a:t>      enzyme inhibitors and progression of non diabetic renal disease: a meta-analysis of patient level data.</a:t>
            </a:r>
          </a:p>
          <a:p>
            <a:pPr algn="just"/>
            <a:r>
              <a:rPr lang="en-IN" sz="2000" dirty="0">
                <a:latin typeface="Times New Roman" panose="02020603050405020304" pitchFamily="18" charset="0"/>
                <a:cs typeface="Times New Roman" panose="02020603050405020304" pitchFamily="18" charset="0"/>
              </a:rPr>
              <a:t>      Ann Intern Med. 2001; 135:73-87.</a:t>
            </a:r>
          </a:p>
        </p:txBody>
      </p:sp>
      <p:sp>
        <p:nvSpPr>
          <p:cNvPr id="11" name="Rectangle 10">
            <a:extLst>
              <a:ext uri="{FF2B5EF4-FFF2-40B4-BE49-F238E27FC236}">
                <a16:creationId xmlns:a16="http://schemas.microsoft.com/office/drawing/2014/main" xmlns="" id="{A98B5F42-D3DC-AC2F-4335-7E997E9E74BB}"/>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005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48DBFB62-0979-B554-70F4-49B8E98BF22F}"/>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A5F3A78E-CE10-6B9A-430A-9CCEEB2E2FF8}"/>
              </a:ext>
            </a:extLst>
          </p:cNvPr>
          <p:cNvSpPr>
            <a:spLocks noGrp="1"/>
          </p:cNvSpPr>
          <p:nvPr>
            <p:ph type="sldNum" sz="quarter" idx="12"/>
          </p:nvPr>
        </p:nvSpPr>
        <p:spPr/>
        <p:txBody>
          <a:bodyPr/>
          <a:lstStyle/>
          <a:p>
            <a:fld id="{28B54A7E-2395-4D35-824E-25842394C6F0}" type="slidenum">
              <a:rPr lang="en-IN" smtClean="0"/>
              <a:t>15</a:t>
            </a:fld>
            <a:endParaRPr lang="en-IN"/>
          </a:p>
        </p:txBody>
      </p:sp>
      <p:sp>
        <p:nvSpPr>
          <p:cNvPr id="8" name="TextBox 7">
            <a:extLst>
              <a:ext uri="{FF2B5EF4-FFF2-40B4-BE49-F238E27FC236}">
                <a16:creationId xmlns:a16="http://schemas.microsoft.com/office/drawing/2014/main" xmlns="" id="{5C611B0F-F1E3-822E-5593-C405BEBE61FF}"/>
              </a:ext>
            </a:extLst>
          </p:cNvPr>
          <p:cNvSpPr txBox="1"/>
          <p:nvPr/>
        </p:nvSpPr>
        <p:spPr>
          <a:xfrm>
            <a:off x="838200" y="1246094"/>
            <a:ext cx="11174506" cy="4093428"/>
          </a:xfrm>
          <a:prstGeom prst="rect">
            <a:avLst/>
          </a:prstGeom>
          <a:noFill/>
        </p:spPr>
        <p:txBody>
          <a:bodyPr wrap="square" rtlCol="0">
            <a:spAutoFit/>
          </a:bodyPr>
          <a:lstStyle/>
          <a:p>
            <a:pPr algn="just"/>
            <a:r>
              <a:rPr lang="en-IN" sz="2000" dirty="0">
                <a:latin typeface="Times New Roman" panose="02020603050405020304" pitchFamily="18" charset="0"/>
                <a:cs typeface="Times New Roman" panose="02020603050405020304" pitchFamily="18" charset="0"/>
              </a:rPr>
              <a:t>16. Meyer TW, Anderson S, </a:t>
            </a:r>
            <a:r>
              <a:rPr lang="en-IN" sz="2000" dirty="0" err="1">
                <a:latin typeface="Times New Roman" panose="02020603050405020304" pitchFamily="18" charset="0"/>
                <a:cs typeface="Times New Roman" panose="02020603050405020304" pitchFamily="18" charset="0"/>
              </a:rPr>
              <a:t>Rennke</a:t>
            </a:r>
            <a:r>
              <a:rPr lang="en-IN" sz="2000" dirty="0">
                <a:latin typeface="Times New Roman" panose="02020603050405020304" pitchFamily="18" charset="0"/>
                <a:cs typeface="Times New Roman" panose="02020603050405020304" pitchFamily="18" charset="0"/>
              </a:rPr>
              <a:t> HG, Brenner BM. Reversing glomerular hypertension stabilizes</a:t>
            </a:r>
          </a:p>
          <a:p>
            <a:pPr algn="just"/>
            <a:r>
              <a:rPr lang="en-IN" sz="2000" dirty="0">
                <a:latin typeface="Times New Roman" panose="02020603050405020304" pitchFamily="18" charset="0"/>
                <a:cs typeface="Times New Roman" panose="02020603050405020304" pitchFamily="18" charset="0"/>
              </a:rPr>
              <a:t>      established glomerular injury. Kidney Int. 1987; 31:752-759. </a:t>
            </a:r>
          </a:p>
          <a:p>
            <a:pPr algn="just"/>
            <a:r>
              <a:rPr lang="en-IN" sz="2000" dirty="0">
                <a:latin typeface="Times New Roman" panose="02020603050405020304" pitchFamily="18" charset="0"/>
                <a:cs typeface="Times New Roman" panose="02020603050405020304" pitchFamily="18" charset="0"/>
              </a:rPr>
              <a:t>17. </a:t>
            </a:r>
            <a:r>
              <a:rPr lang="en-IN" sz="2000" dirty="0" err="1">
                <a:latin typeface="Times New Roman" panose="02020603050405020304" pitchFamily="18" charset="0"/>
                <a:cs typeface="Times New Roman" panose="02020603050405020304" pitchFamily="18" charset="0"/>
              </a:rPr>
              <a:t>Laher</a:t>
            </a:r>
            <a:r>
              <a:rPr lang="en-IN" sz="2000" dirty="0">
                <a:latin typeface="Times New Roman" panose="02020603050405020304" pitchFamily="18" charset="0"/>
                <a:cs typeface="Times New Roman" panose="02020603050405020304" pitchFamily="18" charset="0"/>
              </a:rPr>
              <a:t> MS, Kelly JG, Doyle GD, et al. Pharmacokinetics of amlodipine in renal impairment. J </a:t>
            </a:r>
            <a:r>
              <a:rPr lang="en-IN" sz="2000" dirty="0" err="1">
                <a:latin typeface="Times New Roman" panose="02020603050405020304" pitchFamily="18" charset="0"/>
                <a:cs typeface="Times New Roman" panose="02020603050405020304" pitchFamily="18" charset="0"/>
              </a:rPr>
              <a:t>Cadiovasc</a:t>
            </a:r>
            <a:endParaRPr lang="en-IN" sz="2000" dirty="0">
              <a:latin typeface="Times New Roman" panose="02020603050405020304" pitchFamily="18" charset="0"/>
              <a:cs typeface="Times New Roman" panose="02020603050405020304" pitchFamily="18" charset="0"/>
            </a:endParaRPr>
          </a:p>
          <a:p>
            <a:pPr algn="just"/>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Pharmacol</a:t>
            </a:r>
            <a:r>
              <a:rPr lang="en-IN" sz="2000" dirty="0">
                <a:latin typeface="Times New Roman" panose="02020603050405020304" pitchFamily="18" charset="0"/>
                <a:cs typeface="Times New Roman" panose="02020603050405020304" pitchFamily="18" charset="0"/>
              </a:rPr>
              <a:t>. 1988; 12 (</a:t>
            </a:r>
            <a:r>
              <a:rPr lang="en-IN" sz="2000" dirty="0" err="1">
                <a:latin typeface="Times New Roman" panose="02020603050405020304" pitchFamily="18" charset="0"/>
                <a:cs typeface="Times New Roman" panose="02020603050405020304" pitchFamily="18" charset="0"/>
              </a:rPr>
              <a:t>suppl</a:t>
            </a:r>
            <a:r>
              <a:rPr lang="en-IN" sz="2000" dirty="0">
                <a:latin typeface="Times New Roman" panose="02020603050405020304" pitchFamily="18" charset="0"/>
                <a:cs typeface="Times New Roman" panose="02020603050405020304" pitchFamily="18" charset="0"/>
              </a:rPr>
              <a:t> 7) 60-63. </a:t>
            </a:r>
          </a:p>
          <a:p>
            <a:pPr algn="just"/>
            <a:r>
              <a:rPr lang="en-IN" sz="2000" dirty="0">
                <a:latin typeface="Times New Roman" panose="02020603050405020304" pitchFamily="18" charset="0"/>
                <a:cs typeface="Times New Roman" panose="02020603050405020304" pitchFamily="18" charset="0"/>
              </a:rPr>
              <a:t>18. Ter Wee P, De </a:t>
            </a:r>
            <a:r>
              <a:rPr lang="en-IN" sz="2000" dirty="0" err="1">
                <a:latin typeface="Times New Roman" panose="02020603050405020304" pitchFamily="18" charset="0"/>
                <a:cs typeface="Times New Roman" panose="02020603050405020304" pitchFamily="18" charset="0"/>
              </a:rPr>
              <a:t>Michelli</a:t>
            </a:r>
            <a:r>
              <a:rPr lang="en-IN" sz="2000" dirty="0">
                <a:latin typeface="Times New Roman" panose="02020603050405020304" pitchFamily="18" charset="0"/>
                <a:cs typeface="Times New Roman" panose="02020603050405020304" pitchFamily="18" charset="0"/>
              </a:rPr>
              <a:t> AG, Epstein M. Effects of calcium antagonists on renal </a:t>
            </a:r>
            <a:r>
              <a:rPr lang="en-IN" sz="2000" dirty="0" err="1">
                <a:latin typeface="Times New Roman" panose="02020603050405020304" pitchFamily="18" charset="0"/>
                <a:cs typeface="Times New Roman" panose="02020603050405020304" pitchFamily="18" charset="0"/>
              </a:rPr>
              <a:t>hemodynamics</a:t>
            </a:r>
            <a:r>
              <a:rPr lang="en-IN" sz="2000" dirty="0">
                <a:latin typeface="Times New Roman" panose="02020603050405020304" pitchFamily="18" charset="0"/>
                <a:cs typeface="Times New Roman" panose="02020603050405020304" pitchFamily="18" charset="0"/>
              </a:rPr>
              <a:t> and</a:t>
            </a:r>
          </a:p>
          <a:p>
            <a:pPr algn="just"/>
            <a:r>
              <a:rPr lang="en-IN" sz="2000" dirty="0">
                <a:latin typeface="Times New Roman" panose="02020603050405020304" pitchFamily="18" charset="0"/>
                <a:cs typeface="Times New Roman" panose="02020603050405020304" pitchFamily="18" charset="0"/>
              </a:rPr>
              <a:t>      progression of nondiabetic chronic renal disease. Arch Intern Med. 1994; 154:1185-1202. </a:t>
            </a:r>
          </a:p>
          <a:p>
            <a:pPr algn="just"/>
            <a:r>
              <a:rPr lang="en-IN" sz="2000" dirty="0">
                <a:latin typeface="Times New Roman" panose="02020603050405020304" pitchFamily="18" charset="0"/>
                <a:cs typeface="Times New Roman" panose="02020603050405020304" pitchFamily="18" charset="0"/>
              </a:rPr>
              <a:t>19. Lewis EJ, Hunsicker LG, Bain RP, Rohde RD, for the Collaborative Study Group. The effect of</a:t>
            </a:r>
          </a:p>
          <a:p>
            <a:pPr algn="just"/>
            <a:r>
              <a:rPr lang="en-IN" sz="2000" dirty="0">
                <a:latin typeface="Times New Roman" panose="02020603050405020304" pitchFamily="18" charset="0"/>
                <a:cs typeface="Times New Roman" panose="02020603050405020304" pitchFamily="18" charset="0"/>
              </a:rPr>
              <a:t>      angiotensin converting enzyme inhibition on diabetic nephropathy. N Engl J Med. 1993; 329:1456-1462</a:t>
            </a:r>
          </a:p>
          <a:p>
            <a:pPr algn="just"/>
            <a:r>
              <a:rPr lang="en-IN" sz="2000" dirty="0">
                <a:latin typeface="Times New Roman" panose="02020603050405020304" pitchFamily="18" charset="0"/>
                <a:cs typeface="Times New Roman" panose="02020603050405020304" pitchFamily="18" charset="0"/>
              </a:rPr>
              <a:t>20. </a:t>
            </a:r>
            <a:r>
              <a:rPr lang="en-IN" sz="2000" dirty="0" err="1">
                <a:latin typeface="Times New Roman" panose="02020603050405020304" pitchFamily="18" charset="0"/>
                <a:cs typeface="Times New Roman" panose="02020603050405020304" pitchFamily="18" charset="0"/>
              </a:rPr>
              <a:t>Maschio</a:t>
            </a:r>
            <a:r>
              <a:rPr lang="en-IN" sz="2000" dirty="0">
                <a:latin typeface="Times New Roman" panose="02020603050405020304" pitchFamily="18" charset="0"/>
                <a:cs typeface="Times New Roman" panose="02020603050405020304" pitchFamily="18" charset="0"/>
              </a:rPr>
              <a:t> G, Alberti D, </a:t>
            </a:r>
            <a:r>
              <a:rPr lang="en-IN" sz="2000" dirty="0" err="1">
                <a:latin typeface="Times New Roman" panose="02020603050405020304" pitchFamily="18" charset="0"/>
                <a:cs typeface="Times New Roman" panose="02020603050405020304" pitchFamily="18" charset="0"/>
              </a:rPr>
              <a:t>Janin</a:t>
            </a:r>
            <a:r>
              <a:rPr lang="en-IN" sz="2000" dirty="0">
                <a:latin typeface="Times New Roman" panose="02020603050405020304" pitchFamily="18" charset="0"/>
                <a:cs typeface="Times New Roman" panose="02020603050405020304" pitchFamily="18" charset="0"/>
              </a:rPr>
              <a:t> G, et al. For the Angiotensin Converting Enzyme inhibition in Progressive</a:t>
            </a:r>
          </a:p>
          <a:p>
            <a:pPr algn="just"/>
            <a:r>
              <a:rPr lang="en-IN" sz="2000" dirty="0">
                <a:latin typeface="Times New Roman" panose="02020603050405020304" pitchFamily="18" charset="0"/>
                <a:cs typeface="Times New Roman" panose="02020603050405020304" pitchFamily="18" charset="0"/>
              </a:rPr>
              <a:t>      Renal Insufficiency Study Group. Effect of the angiotensin converting enzyme benazepril on the</a:t>
            </a:r>
          </a:p>
          <a:p>
            <a:pPr algn="just"/>
            <a:r>
              <a:rPr lang="en-IN" sz="2000" dirty="0">
                <a:latin typeface="Times New Roman" panose="02020603050405020304" pitchFamily="18" charset="0"/>
                <a:cs typeface="Times New Roman" panose="02020603050405020304" pitchFamily="18" charset="0"/>
              </a:rPr>
              <a:t>      progression of chronic renal insufficiency. N Engl J Med. 1996; 334:939-945. </a:t>
            </a:r>
          </a:p>
          <a:p>
            <a:pPr algn="just"/>
            <a:r>
              <a:rPr lang="en-IN" sz="2000" dirty="0">
                <a:latin typeface="Times New Roman" panose="02020603050405020304" pitchFamily="18" charset="0"/>
                <a:cs typeface="Times New Roman" panose="02020603050405020304" pitchFamily="18" charset="0"/>
              </a:rPr>
              <a:t>21. </a:t>
            </a:r>
            <a:r>
              <a:rPr lang="en-IN" sz="2000" dirty="0" err="1">
                <a:latin typeface="Times New Roman" panose="02020603050405020304" pitchFamily="18" charset="0"/>
                <a:cs typeface="Times New Roman" panose="02020603050405020304" pitchFamily="18" charset="0"/>
              </a:rPr>
              <a:t>Giatrus</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I,Lau</a:t>
            </a:r>
            <a:r>
              <a:rPr lang="en-IN" sz="2000" dirty="0">
                <a:latin typeface="Times New Roman" panose="02020603050405020304" pitchFamily="18" charset="0"/>
                <a:cs typeface="Times New Roman" panose="02020603050405020304" pitchFamily="18" charset="0"/>
              </a:rPr>
              <a:t> J, Levey AS. Effect of angiotensin converting inhibitors on the </a:t>
            </a:r>
            <a:r>
              <a:rPr lang="en-IN" sz="2000" dirty="0" err="1">
                <a:latin typeface="Times New Roman" panose="02020603050405020304" pitchFamily="18" charset="0"/>
                <a:cs typeface="Times New Roman" panose="02020603050405020304" pitchFamily="18" charset="0"/>
              </a:rPr>
              <a:t>prodression</a:t>
            </a:r>
            <a:r>
              <a:rPr lang="en-IN" sz="2000" dirty="0">
                <a:latin typeface="Times New Roman" panose="02020603050405020304" pitchFamily="18" charset="0"/>
                <a:cs typeface="Times New Roman" panose="02020603050405020304" pitchFamily="18" charset="0"/>
              </a:rPr>
              <a:t> of non-</a:t>
            </a:r>
          </a:p>
          <a:p>
            <a:pPr algn="just"/>
            <a:r>
              <a:rPr lang="en-IN" sz="2000" dirty="0">
                <a:latin typeface="Times New Roman" panose="02020603050405020304" pitchFamily="18" charset="0"/>
                <a:cs typeface="Times New Roman" panose="02020603050405020304" pitchFamily="18" charset="0"/>
              </a:rPr>
              <a:t>      diabetic renal disease: a </a:t>
            </a:r>
            <a:r>
              <a:rPr lang="en-IN" sz="2000" dirty="0" err="1">
                <a:latin typeface="Times New Roman" panose="02020603050405020304" pitchFamily="18" charset="0"/>
                <a:cs typeface="Times New Roman" panose="02020603050405020304" pitchFamily="18" charset="0"/>
              </a:rPr>
              <a:t>metaanalysis</a:t>
            </a:r>
            <a:r>
              <a:rPr lang="en-IN" sz="2000" dirty="0">
                <a:latin typeface="Times New Roman" panose="02020603050405020304" pitchFamily="18" charset="0"/>
                <a:cs typeface="Times New Roman" panose="02020603050405020304" pitchFamily="18" charset="0"/>
              </a:rPr>
              <a:t> of randomized trials. Ann Intern Med. 1997; 127:337- 345. </a:t>
            </a:r>
          </a:p>
        </p:txBody>
      </p:sp>
      <p:sp>
        <p:nvSpPr>
          <p:cNvPr id="9" name="Rectangle 8">
            <a:extLst>
              <a:ext uri="{FF2B5EF4-FFF2-40B4-BE49-F238E27FC236}">
                <a16:creationId xmlns:a16="http://schemas.microsoft.com/office/drawing/2014/main" xmlns="" id="{8D223F1F-60EA-5492-E9BF-15D922260230}"/>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144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52D2EF7D-2B00-87B3-7AA1-74D39E39764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159182E4-1CEA-282D-DCD7-1E9857E220B4}"/>
              </a:ext>
            </a:extLst>
          </p:cNvPr>
          <p:cNvSpPr>
            <a:spLocks noGrp="1"/>
          </p:cNvSpPr>
          <p:nvPr>
            <p:ph type="sldNum" sz="quarter" idx="12"/>
          </p:nvPr>
        </p:nvSpPr>
        <p:spPr/>
        <p:txBody>
          <a:bodyPr/>
          <a:lstStyle/>
          <a:p>
            <a:fld id="{28B54A7E-2395-4D35-824E-25842394C6F0}" type="slidenum">
              <a:rPr lang="en-IN" smtClean="0"/>
              <a:t>16</a:t>
            </a:fld>
            <a:endParaRPr lang="en-IN"/>
          </a:p>
        </p:txBody>
      </p:sp>
      <p:sp>
        <p:nvSpPr>
          <p:cNvPr id="7" name="Rectangle 6">
            <a:extLst>
              <a:ext uri="{FF2B5EF4-FFF2-40B4-BE49-F238E27FC236}">
                <a16:creationId xmlns:a16="http://schemas.microsoft.com/office/drawing/2014/main" xmlns="" id="{E42821C4-5ADE-F56C-9649-176720521A50}"/>
              </a:ext>
            </a:extLst>
          </p:cNvPr>
          <p:cNvSpPr/>
          <p:nvPr/>
        </p:nvSpPr>
        <p:spPr>
          <a:xfrm>
            <a:off x="2912981" y="2352100"/>
            <a:ext cx="6366038"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cap="none" spc="50" dirty="0">
                <a:ln w="11430"/>
                <a:solidFill>
                  <a:srgbClr val="C00000"/>
                </a:solidFill>
                <a:effectLst>
                  <a:outerShdw blurRad="76200" dist="50800" dir="5400000" algn="tl" rotWithShape="0">
                    <a:srgbClr val="000000">
                      <a:alpha val="65000"/>
                    </a:srgbClr>
                  </a:outerShdw>
                </a:effectLst>
              </a:rPr>
              <a:t>THANK YOU</a:t>
            </a:r>
          </a:p>
        </p:txBody>
      </p:sp>
      <p:sp>
        <p:nvSpPr>
          <p:cNvPr id="8" name="Rectangle 7">
            <a:extLst>
              <a:ext uri="{FF2B5EF4-FFF2-40B4-BE49-F238E27FC236}">
                <a16:creationId xmlns:a16="http://schemas.microsoft.com/office/drawing/2014/main" xmlns="" id="{4F68CED2-BB88-FF95-1165-B8205551A290}"/>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039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1"/>
            <a:ext cx="1645194"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ABSTRACT </a:t>
            </a:r>
          </a:p>
        </p:txBody>
      </p:sp>
      <p:sp>
        <p:nvSpPr>
          <p:cNvPr id="5" name="TextBox 4">
            <a:extLst>
              <a:ext uri="{FF2B5EF4-FFF2-40B4-BE49-F238E27FC236}">
                <a16:creationId xmlns:a16="http://schemas.microsoft.com/office/drawing/2014/main" xmlns="" id="{416BD0DD-D3A2-CD8B-0916-48267E91252A}"/>
              </a:ext>
            </a:extLst>
          </p:cNvPr>
          <p:cNvSpPr txBox="1"/>
          <p:nvPr/>
        </p:nvSpPr>
        <p:spPr>
          <a:xfrm>
            <a:off x="878540" y="941526"/>
            <a:ext cx="11116235" cy="5262979"/>
          </a:xfrm>
          <a:prstGeom prst="rect">
            <a:avLst/>
          </a:prstGeom>
          <a:noFill/>
        </p:spPr>
        <p:txBody>
          <a:bodyPr wrap="square" rtlCol="0">
            <a:spAutoFit/>
          </a:bodyPr>
          <a:lstStyle/>
          <a:p>
            <a:pPr marL="285750" indent="-28575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Hypertension</a:t>
            </a:r>
            <a:r>
              <a:rPr lang="en-US" sz="2400" dirty="0">
                <a:latin typeface="Times New Roman" panose="02020603050405020304" pitchFamily="18" charset="0"/>
                <a:cs typeface="Times New Roman" panose="02020603050405020304" pitchFamily="18" charset="0"/>
              </a:rPr>
              <a:t> is both a cause and a consequence of renal parenchymal disease. Once detected, formulation of an appropriate therapeutic strategy is imperative to not only control hypertension, but also to retard the progression of the renal pathology. Judicious and optimal use of the available antihypertensive agents is of utmost importance .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This study </a:t>
            </a:r>
            <a:r>
              <a:rPr lang="en-US" sz="2400" b="1" dirty="0">
                <a:latin typeface="Times New Roman" panose="02020603050405020304" pitchFamily="18" charset="0"/>
                <a:cs typeface="Times New Roman" panose="02020603050405020304" pitchFamily="18" charset="0"/>
              </a:rPr>
              <a:t>aims</a:t>
            </a:r>
            <a:r>
              <a:rPr lang="en-US" sz="2400" dirty="0">
                <a:latin typeface="Times New Roman" panose="02020603050405020304" pitchFamily="18" charset="0"/>
                <a:cs typeface="Times New Roman" panose="02020603050405020304" pitchFamily="18" charset="0"/>
              </a:rPr>
              <a:t> at analyzing the influence of current guidelines on prescribing in this particular subset of patients. Case history of patients having hypertension comorbid with renal pathological disorders was noted down from the medical records department.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 total of 58 prescriptions thus noted were analyzed on the basis of antihypertensive agents that were prescribed. The CCB’s were the group of drugs prescribed the most in renal disease associated hypertension (79%) followed by the diuretics (48%).The ACE‐inhibitors and ARB’s were prescribed in around 34% of the patients. Amlodipine and Frusemide were the most frequently used individual agents. </a:t>
            </a:r>
            <a:endParaRPr lang="en-IN" sz="2400" dirty="0">
              <a:latin typeface="Times New Roman" panose="02020603050405020304" pitchFamily="18" charset="0"/>
              <a:cs typeface="Times New Roman" panose="02020603050405020304" pitchFamily="18" charset="0"/>
            </a:endParaRP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171575"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1000023" y="364433"/>
            <a:ext cx="9740721"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INTRODUCTION</a:t>
            </a:r>
            <a:r>
              <a:rPr lang="en-US" sz="1600" dirty="0">
                <a:latin typeface="Times New Roman" panose="02020603050405020304" pitchFamily="18" charset="0"/>
                <a:cs typeface="Times New Roman" panose="02020603050405020304" pitchFamily="18" charset="0"/>
              </a:rPr>
              <a:t> </a:t>
            </a:r>
          </a:p>
        </p:txBody>
      </p:sp>
      <p:sp>
        <p:nvSpPr>
          <p:cNvPr id="5" name="TextBox 4">
            <a:extLst>
              <a:ext uri="{FF2B5EF4-FFF2-40B4-BE49-F238E27FC236}">
                <a16:creationId xmlns:a16="http://schemas.microsoft.com/office/drawing/2014/main" xmlns="" id="{1C407BE1-8E7A-3491-6FAB-CFE7E759459D}"/>
              </a:ext>
            </a:extLst>
          </p:cNvPr>
          <p:cNvSpPr txBox="1"/>
          <p:nvPr/>
        </p:nvSpPr>
        <p:spPr>
          <a:xfrm>
            <a:off x="600075" y="1161780"/>
            <a:ext cx="11458576" cy="4708981"/>
          </a:xfrm>
          <a:prstGeom prst="rect">
            <a:avLst/>
          </a:prstGeom>
          <a:noFill/>
        </p:spPr>
        <p:txBody>
          <a:bodyPr wrap="square" rtlCol="0">
            <a:spAutoFit/>
          </a:bodyPr>
          <a:lstStyle/>
          <a:p>
            <a:pPr marL="285750" indent="-28575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Long standing, uncontrolled hypertension is linked to a plethora of systemic effects, prominent of which are its effects on the kidney. </a:t>
            </a:r>
          </a:p>
          <a:p>
            <a:pPr marL="285750" indent="-28575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hypertension can ensue as a consequence of renal disease. Primary renal parenchymal disease has been observed to be responsible for 3%-4% of hypertension in some populations, and renovascular disease in around 1%.</a:t>
            </a:r>
          </a:p>
          <a:p>
            <a:pPr marL="285750" indent="-28575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Most patients (80-90%) presenting to renal replacement programmed are hypertensive. Diabetic nephropathy, hypertensive nephropathy and primary glomerulonephritis are the three most common causes of end stage renal failure worldwide . </a:t>
            </a:r>
          </a:p>
          <a:p>
            <a:pPr marL="285750" indent="-28575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Important aetiological factors include reflux nephropathy, polycystic kidney disease, analgesic nephropathy and secondary glomerulonephritis.</a:t>
            </a:r>
          </a:p>
          <a:p>
            <a:pPr marL="285750" indent="-28575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There is also evidence that any familial tendency to hypertension will increase the prevalence of renal failure in patients with primary renal disorders or with diabetes . </a:t>
            </a:r>
          </a:p>
          <a:p>
            <a:pPr marL="285750" indent="-28575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Clinical studies have shown that blood pressure control slows the disease progression in renal failure.</a:t>
            </a:r>
          </a:p>
          <a:p>
            <a:pPr marL="285750" indent="-28575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This underlines the importance of taking appropriate therapeutic measures so as to control hypertension as well as reduce the pathophysiological process associated with renal disorders. </a:t>
            </a:r>
            <a:endParaRPr lang="en-IN" sz="20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64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20C988AB-4FFB-CE24-769D-67D113E3FB6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75393161-EA27-458A-4727-3F8263919157}"/>
              </a:ext>
            </a:extLst>
          </p:cNvPr>
          <p:cNvSpPr>
            <a:spLocks noGrp="1"/>
          </p:cNvSpPr>
          <p:nvPr>
            <p:ph type="sldNum" sz="quarter" idx="12"/>
          </p:nvPr>
        </p:nvSpPr>
        <p:spPr/>
        <p:txBody>
          <a:bodyPr/>
          <a:lstStyle/>
          <a:p>
            <a:fld id="{28B54A7E-2395-4D35-824E-25842394C6F0}" type="slidenum">
              <a:rPr lang="en-IN" smtClean="0"/>
              <a:t>4</a:t>
            </a:fld>
            <a:endParaRPr lang="en-IN"/>
          </a:p>
        </p:txBody>
      </p:sp>
      <p:sp>
        <p:nvSpPr>
          <p:cNvPr id="7" name="Rectangle 6">
            <a:extLst>
              <a:ext uri="{FF2B5EF4-FFF2-40B4-BE49-F238E27FC236}">
                <a16:creationId xmlns:a16="http://schemas.microsoft.com/office/drawing/2014/main" xmlns="" id="{4B4C3034-4FB8-E6FA-4E72-0AB52EAD36D6}"/>
              </a:ext>
            </a:extLst>
          </p:cNvPr>
          <p:cNvSpPr/>
          <p:nvPr/>
        </p:nvSpPr>
        <p:spPr>
          <a:xfrm>
            <a:off x="1000023" y="364433"/>
            <a:ext cx="9740721"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INTRODUCTION</a:t>
            </a:r>
            <a:r>
              <a:rPr lang="en-US" sz="1600" dirty="0">
                <a:latin typeface="Times New Roman" panose="02020603050405020304" pitchFamily="18" charset="0"/>
                <a:cs typeface="Times New Roman" panose="02020603050405020304" pitchFamily="18" charset="0"/>
              </a:rPr>
              <a:t> </a:t>
            </a:r>
          </a:p>
        </p:txBody>
      </p:sp>
      <p:sp>
        <p:nvSpPr>
          <p:cNvPr id="8" name="TextBox 7">
            <a:extLst>
              <a:ext uri="{FF2B5EF4-FFF2-40B4-BE49-F238E27FC236}">
                <a16:creationId xmlns:a16="http://schemas.microsoft.com/office/drawing/2014/main" xmlns="" id="{02E6096E-F967-EBB8-1F51-CF997EC8E3B4}"/>
              </a:ext>
            </a:extLst>
          </p:cNvPr>
          <p:cNvSpPr txBox="1"/>
          <p:nvPr/>
        </p:nvSpPr>
        <p:spPr>
          <a:xfrm>
            <a:off x="1000023" y="1536174"/>
            <a:ext cx="10905106" cy="3785652"/>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Joint National Committee (JNC) on detection, evaluation and treatment of blood pressure has published reports outlining recommendations and guidelines in the treatment of hypertension. </a:t>
            </a:r>
          </a:p>
          <a:p>
            <a:pPr marL="285750" indent="-28575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Sixth report of the JNC, as well as the seventh documents major progress in the scientific basis for treatment of hypertension and recognizes advances in the availability of major new classes of drugs that have clear benefits in treating hypertension under certain conditions.</a:t>
            </a:r>
          </a:p>
          <a:p>
            <a:pPr marL="285750" indent="-28575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Indian guidelines, endorsed by the Cardiology Society of India, The Hypertension Society of India and the Indian College of Physicians closely follow the Joint National Committee Guidelines. </a:t>
            </a:r>
          </a:p>
        </p:txBody>
      </p:sp>
      <p:sp>
        <p:nvSpPr>
          <p:cNvPr id="9" name="Rectangle 8">
            <a:extLst>
              <a:ext uri="{FF2B5EF4-FFF2-40B4-BE49-F238E27FC236}">
                <a16:creationId xmlns:a16="http://schemas.microsoft.com/office/drawing/2014/main" xmlns="" id="{986DFD4E-A360-5170-B9EF-0E551A760992}"/>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677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171575" y="90338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6879615-7990-821D-EEC0-5B890DEDE4A6}"/>
              </a:ext>
            </a:extLst>
          </p:cNvPr>
          <p:cNvSpPr txBox="1"/>
          <p:nvPr/>
        </p:nvSpPr>
        <p:spPr>
          <a:xfrm>
            <a:off x="1047466" y="430306"/>
            <a:ext cx="6520143"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OBJECTIVE OF STUDY </a:t>
            </a:r>
          </a:p>
        </p:txBody>
      </p:sp>
      <p:sp>
        <p:nvSpPr>
          <p:cNvPr id="4" name="TextBox 3">
            <a:extLst>
              <a:ext uri="{FF2B5EF4-FFF2-40B4-BE49-F238E27FC236}">
                <a16:creationId xmlns:a16="http://schemas.microsoft.com/office/drawing/2014/main" xmlns="" id="{622EB907-68DA-C3F2-30F5-EF179940A4D2}"/>
              </a:ext>
            </a:extLst>
          </p:cNvPr>
          <p:cNvSpPr txBox="1"/>
          <p:nvPr/>
        </p:nvSpPr>
        <p:spPr>
          <a:xfrm>
            <a:off x="1461247" y="1498811"/>
            <a:ext cx="9502588" cy="255454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To analyzing the influence of current guidelines on prescribing in this particular subset of patients. Case history of patients having hypertension comorbid with renal pathological disorders was noted down from the medical records department.</a:t>
            </a:r>
            <a:endParaRPr lang="en-IN" sz="32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5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3A4ACC5E-7407-B500-17B3-4024A8FFD0A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4003EB80-0E12-4C7A-D866-0DF9A0865C0A}"/>
              </a:ext>
            </a:extLst>
          </p:cNvPr>
          <p:cNvSpPr>
            <a:spLocks noGrp="1"/>
          </p:cNvSpPr>
          <p:nvPr>
            <p:ph type="sldNum" sz="quarter" idx="12"/>
          </p:nvPr>
        </p:nvSpPr>
        <p:spPr/>
        <p:txBody>
          <a:bodyPr/>
          <a:lstStyle/>
          <a:p>
            <a:fld id="{28B54A7E-2395-4D35-824E-25842394C6F0}" type="slidenum">
              <a:rPr lang="en-IN" smtClean="0"/>
              <a:t>6</a:t>
            </a:fld>
            <a:endParaRPr lang="en-IN"/>
          </a:p>
        </p:txBody>
      </p:sp>
      <p:sp>
        <p:nvSpPr>
          <p:cNvPr id="7" name="TextBox 6">
            <a:extLst>
              <a:ext uri="{FF2B5EF4-FFF2-40B4-BE49-F238E27FC236}">
                <a16:creationId xmlns:a16="http://schemas.microsoft.com/office/drawing/2014/main" xmlns="" id="{5C1E4F9D-E957-C53F-8E27-04C90C90D13D}"/>
              </a:ext>
            </a:extLst>
          </p:cNvPr>
          <p:cNvSpPr txBox="1"/>
          <p:nvPr/>
        </p:nvSpPr>
        <p:spPr>
          <a:xfrm>
            <a:off x="1351429" y="1176799"/>
            <a:ext cx="8821271" cy="369332"/>
          </a:xfrm>
          <a:prstGeom prst="rect">
            <a:avLst/>
          </a:prstGeom>
          <a:noFill/>
        </p:spPr>
        <p:txBody>
          <a:bodyPr wrap="square" rtlCol="0">
            <a:spAutoFit/>
          </a:bodyPr>
          <a:lstStyle/>
          <a:p>
            <a:pPr algn="l"/>
            <a:r>
              <a:rPr lang="en-IN" b="1" dirty="0">
                <a:latin typeface="Times New Roman" panose="02020603050405020304" pitchFamily="18" charset="0"/>
                <a:cs typeface="Times New Roman" panose="02020603050405020304" pitchFamily="18" charset="0"/>
              </a:rPr>
              <a:t>Study design </a:t>
            </a:r>
            <a:r>
              <a:rPr lang="en-IN" dirty="0">
                <a:latin typeface="Times New Roman" panose="02020603050405020304" pitchFamily="18" charset="0"/>
                <a:cs typeface="Times New Roman" panose="02020603050405020304" pitchFamily="18" charset="0"/>
              </a:rPr>
              <a:t>–cross sectional study </a:t>
            </a:r>
          </a:p>
        </p:txBody>
      </p:sp>
      <p:sp>
        <p:nvSpPr>
          <p:cNvPr id="8" name="TextBox 7">
            <a:extLst>
              <a:ext uri="{FF2B5EF4-FFF2-40B4-BE49-F238E27FC236}">
                <a16:creationId xmlns:a16="http://schemas.microsoft.com/office/drawing/2014/main" xmlns="" id="{C47DC42D-654C-B31A-4CF0-2946953AD666}"/>
              </a:ext>
            </a:extLst>
          </p:cNvPr>
          <p:cNvSpPr txBox="1"/>
          <p:nvPr/>
        </p:nvSpPr>
        <p:spPr>
          <a:xfrm>
            <a:off x="1351429" y="2036409"/>
            <a:ext cx="10560425" cy="369332"/>
          </a:xfrm>
          <a:prstGeom prst="rect">
            <a:avLst/>
          </a:prstGeom>
          <a:noFill/>
        </p:spPr>
        <p:txBody>
          <a:bodyPr wrap="square" rtlCol="0">
            <a:spAutoFit/>
          </a:bodyPr>
          <a:lstStyle/>
          <a:p>
            <a:pPr algn="l"/>
            <a:r>
              <a:rPr lang="en-IN" b="1" dirty="0">
                <a:latin typeface="Times New Roman" panose="02020603050405020304" pitchFamily="18" charset="0"/>
                <a:cs typeface="Times New Roman" panose="02020603050405020304" pitchFamily="18" charset="0"/>
              </a:rPr>
              <a:t>Study population </a:t>
            </a:r>
            <a:r>
              <a:rPr lang="en-IN" dirty="0">
                <a:latin typeface="Times New Roman" panose="02020603050405020304" pitchFamily="18" charset="0"/>
                <a:cs typeface="Times New Roman" panose="02020603050405020304" pitchFamily="18" charset="0"/>
              </a:rPr>
              <a:t>–  303   </a:t>
            </a:r>
          </a:p>
        </p:txBody>
      </p:sp>
      <p:sp>
        <p:nvSpPr>
          <p:cNvPr id="10" name="TextBox 9">
            <a:extLst>
              <a:ext uri="{FF2B5EF4-FFF2-40B4-BE49-F238E27FC236}">
                <a16:creationId xmlns:a16="http://schemas.microsoft.com/office/drawing/2014/main" xmlns="" id="{52A8FDB3-9871-F541-0F47-6AE52109D43B}"/>
              </a:ext>
            </a:extLst>
          </p:cNvPr>
          <p:cNvSpPr txBox="1"/>
          <p:nvPr/>
        </p:nvSpPr>
        <p:spPr>
          <a:xfrm>
            <a:off x="1351429" y="2896711"/>
            <a:ext cx="5374341" cy="369332"/>
          </a:xfrm>
          <a:prstGeom prst="rect">
            <a:avLst/>
          </a:prstGeom>
          <a:noFill/>
        </p:spPr>
        <p:txBody>
          <a:bodyPr wrap="square" rtlCol="0">
            <a:spAutoFit/>
          </a:bodyPr>
          <a:lstStyle/>
          <a:p>
            <a:pPr algn="l"/>
            <a:r>
              <a:rPr lang="en-IN" b="1" dirty="0">
                <a:latin typeface="Times New Roman" panose="02020603050405020304" pitchFamily="18" charset="0"/>
                <a:cs typeface="Times New Roman" panose="02020603050405020304" pitchFamily="18" charset="0"/>
              </a:rPr>
              <a:t>Study period </a:t>
            </a:r>
            <a:r>
              <a:rPr lang="en-IN" dirty="0">
                <a:latin typeface="Times New Roman" panose="02020603050405020304" pitchFamily="18" charset="0"/>
                <a:cs typeface="Times New Roman" panose="02020603050405020304" pitchFamily="18" charset="0"/>
              </a:rPr>
              <a:t>–  March 2004-July 2004</a:t>
            </a:r>
          </a:p>
        </p:txBody>
      </p:sp>
      <p:sp>
        <p:nvSpPr>
          <p:cNvPr id="11" name="TextBox 10">
            <a:extLst>
              <a:ext uri="{FF2B5EF4-FFF2-40B4-BE49-F238E27FC236}">
                <a16:creationId xmlns:a16="http://schemas.microsoft.com/office/drawing/2014/main" xmlns="" id="{426CA273-B7BF-3B62-A3C7-343985F3A8BE}"/>
              </a:ext>
            </a:extLst>
          </p:cNvPr>
          <p:cNvSpPr txBox="1"/>
          <p:nvPr/>
        </p:nvSpPr>
        <p:spPr>
          <a:xfrm>
            <a:off x="1264022" y="3656573"/>
            <a:ext cx="11134165" cy="646331"/>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INCLUSION CRITERIA </a:t>
            </a:r>
            <a:r>
              <a:rPr lang="en-US" sz="1800" dirty="0">
                <a:latin typeface="Times New Roman" panose="02020603050405020304" pitchFamily="18" charset="0"/>
                <a:cs typeface="Times New Roman" panose="02020603050405020304" pitchFamily="18" charset="0"/>
              </a:rPr>
              <a:t>–  Those </a:t>
            </a:r>
            <a:r>
              <a:rPr lang="en-US" dirty="0">
                <a:latin typeface="Times New Roman" panose="02020603050405020304" pitchFamily="18" charset="0"/>
                <a:cs typeface="Times New Roman" panose="02020603050405020304" pitchFamily="18" charset="0"/>
              </a:rPr>
              <a:t>patients having hypertension as the primary disease and renal parenchymal </a:t>
            </a:r>
          </a:p>
          <a:p>
            <a:r>
              <a:rPr lang="en-US" dirty="0">
                <a:latin typeface="Times New Roman" panose="02020603050405020304" pitchFamily="18" charset="0"/>
                <a:cs typeface="Times New Roman" panose="02020603050405020304" pitchFamily="18" charset="0"/>
              </a:rPr>
              <a:t>                                                     disease as the secondary comorbid condition </a:t>
            </a:r>
            <a:r>
              <a:rPr lang="en-US" sz="1800" dirty="0">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xmlns="" id="{99FF1446-78A4-57B8-D295-0637759EC93A}"/>
              </a:ext>
            </a:extLst>
          </p:cNvPr>
          <p:cNvSpPr txBox="1"/>
          <p:nvPr/>
        </p:nvSpPr>
        <p:spPr>
          <a:xfrm>
            <a:off x="1264022" y="4637129"/>
            <a:ext cx="11026590"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EXCLUSION CRITERIA </a:t>
            </a:r>
            <a:r>
              <a:rPr lang="en-US" sz="1800" dirty="0">
                <a:latin typeface="Times New Roman" panose="02020603050405020304" pitchFamily="18" charset="0"/>
                <a:cs typeface="Times New Roman" panose="02020603050405020304" pitchFamily="18" charset="0"/>
              </a:rPr>
              <a:t>– Those </a:t>
            </a:r>
            <a:r>
              <a:rPr lang="en-US" dirty="0">
                <a:latin typeface="Times New Roman" panose="02020603050405020304" pitchFamily="18" charset="0"/>
                <a:cs typeface="Times New Roman" panose="02020603050405020304" pitchFamily="18" charset="0"/>
              </a:rPr>
              <a:t>patients not having hypertension despite having some from of renal disorder . </a:t>
            </a:r>
            <a:endParaRPr lang="en-US" sz="1800" dirty="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813EEEC7-1B91-E703-7967-EB1F6FC49EE8}"/>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xmlns="" id="{5B30E0EF-96D2-68AF-04D9-20C2CC2F50AB}"/>
              </a:ext>
            </a:extLst>
          </p:cNvPr>
          <p:cNvSpPr txBox="1"/>
          <p:nvPr/>
        </p:nvSpPr>
        <p:spPr>
          <a:xfrm>
            <a:off x="1057836" y="400862"/>
            <a:ext cx="6096000" cy="369332"/>
          </a:xfrm>
          <a:prstGeom prst="rect">
            <a:avLst/>
          </a:prstGeom>
          <a:noFill/>
        </p:spPr>
        <p:txBody>
          <a:bodyPr wrap="square">
            <a:spAutoFit/>
          </a:bodyPr>
          <a:lstStyle/>
          <a:p>
            <a:r>
              <a:rPr lang="en-US" sz="1800" b="1" dirty="0">
                <a:latin typeface="Times New Roman" panose="02020603050405020304" pitchFamily="18" charset="0"/>
                <a:cs typeface="Times New Roman" panose="02020603050405020304" pitchFamily="18" charset="0"/>
              </a:rPr>
              <a:t>METHODOLOGY</a:t>
            </a:r>
          </a:p>
        </p:txBody>
      </p:sp>
      <p:sp>
        <p:nvSpPr>
          <p:cNvPr id="15" name="Flowchart: Process 14"/>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339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4F56C970-9B53-C25F-6476-76238CE94EC4}"/>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F2F7DB81-A6DD-F8D1-786A-E1DEB8C1A4FD}"/>
              </a:ext>
            </a:extLst>
          </p:cNvPr>
          <p:cNvSpPr>
            <a:spLocks noGrp="1"/>
          </p:cNvSpPr>
          <p:nvPr>
            <p:ph type="sldNum" sz="quarter" idx="12"/>
          </p:nvPr>
        </p:nvSpPr>
        <p:spPr/>
        <p:txBody>
          <a:bodyPr/>
          <a:lstStyle/>
          <a:p>
            <a:fld id="{28B54A7E-2395-4D35-824E-25842394C6F0}" type="slidenum">
              <a:rPr lang="en-IN" smtClean="0"/>
              <a:t>7</a:t>
            </a:fld>
            <a:endParaRPr lang="en-IN"/>
          </a:p>
        </p:txBody>
      </p:sp>
      <p:pic>
        <p:nvPicPr>
          <p:cNvPr id="8" name="Picture 7">
            <a:extLst>
              <a:ext uri="{FF2B5EF4-FFF2-40B4-BE49-F238E27FC236}">
                <a16:creationId xmlns:a16="http://schemas.microsoft.com/office/drawing/2014/main" xmlns="" id="{A358B823-266F-719E-ABC0-F9F3FD97F872}"/>
              </a:ext>
            </a:extLst>
          </p:cNvPr>
          <p:cNvPicPr>
            <a:picLocks noChangeAspect="1"/>
          </p:cNvPicPr>
          <p:nvPr/>
        </p:nvPicPr>
        <p:blipFill>
          <a:blip r:embed="rId2"/>
          <a:stretch>
            <a:fillRect/>
          </a:stretch>
        </p:blipFill>
        <p:spPr>
          <a:xfrm>
            <a:off x="6225885" y="346532"/>
            <a:ext cx="5477639" cy="5963482"/>
          </a:xfrm>
          <a:prstGeom prst="rect">
            <a:avLst/>
          </a:prstGeom>
        </p:spPr>
      </p:pic>
      <p:pic>
        <p:nvPicPr>
          <p:cNvPr id="10" name="Picture 9">
            <a:extLst>
              <a:ext uri="{FF2B5EF4-FFF2-40B4-BE49-F238E27FC236}">
                <a16:creationId xmlns:a16="http://schemas.microsoft.com/office/drawing/2014/main" xmlns="" id="{4B33BBFD-5E64-E23C-77D4-C9C92DBAA563}"/>
              </a:ext>
            </a:extLst>
          </p:cNvPr>
          <p:cNvPicPr>
            <a:picLocks noChangeAspect="1"/>
          </p:cNvPicPr>
          <p:nvPr/>
        </p:nvPicPr>
        <p:blipFill>
          <a:blip r:embed="rId3"/>
          <a:stretch>
            <a:fillRect/>
          </a:stretch>
        </p:blipFill>
        <p:spPr>
          <a:xfrm>
            <a:off x="1142963" y="3103057"/>
            <a:ext cx="5249008" cy="2867425"/>
          </a:xfrm>
          <a:prstGeom prst="rect">
            <a:avLst/>
          </a:prstGeom>
        </p:spPr>
      </p:pic>
      <p:pic>
        <p:nvPicPr>
          <p:cNvPr id="11" name="Picture 10">
            <a:extLst>
              <a:ext uri="{FF2B5EF4-FFF2-40B4-BE49-F238E27FC236}">
                <a16:creationId xmlns:a16="http://schemas.microsoft.com/office/drawing/2014/main" xmlns="" id="{F38A7C5A-DBB6-8111-EA31-4D661A64805E}"/>
              </a:ext>
            </a:extLst>
          </p:cNvPr>
          <p:cNvPicPr>
            <a:picLocks noChangeAspect="1"/>
          </p:cNvPicPr>
          <p:nvPr/>
        </p:nvPicPr>
        <p:blipFill>
          <a:blip r:embed="rId4"/>
          <a:stretch>
            <a:fillRect/>
          </a:stretch>
        </p:blipFill>
        <p:spPr>
          <a:xfrm>
            <a:off x="1194732" y="396330"/>
            <a:ext cx="5145470" cy="2584928"/>
          </a:xfrm>
          <a:prstGeom prst="rect">
            <a:avLst/>
          </a:prstGeom>
        </p:spPr>
      </p:pic>
      <p:sp>
        <p:nvSpPr>
          <p:cNvPr id="12" name="Rectangle 11">
            <a:extLst>
              <a:ext uri="{FF2B5EF4-FFF2-40B4-BE49-F238E27FC236}">
                <a16:creationId xmlns:a16="http://schemas.microsoft.com/office/drawing/2014/main" xmlns="" id="{5FD7AA3A-3F2C-B0A2-15EE-7A5EE4AD5D3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Flowchart: Process 13"/>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5" name="Picture 2" descr="https://dranimeshdas.com/wp-content/uploads/2024/08/drug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830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0968F39B-C55C-4914-FCBB-97DA332E55B2}"/>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4D3C234-6E06-86BF-D390-1E9AEAEE77B2}"/>
              </a:ext>
            </a:extLst>
          </p:cNvPr>
          <p:cNvSpPr>
            <a:spLocks noGrp="1"/>
          </p:cNvSpPr>
          <p:nvPr>
            <p:ph type="sldNum" sz="quarter" idx="12"/>
          </p:nvPr>
        </p:nvSpPr>
        <p:spPr/>
        <p:txBody>
          <a:bodyPr/>
          <a:lstStyle/>
          <a:p>
            <a:fld id="{28B54A7E-2395-4D35-824E-25842394C6F0}" type="slidenum">
              <a:rPr lang="en-IN" smtClean="0"/>
              <a:t>8</a:t>
            </a:fld>
            <a:endParaRPr lang="en-IN"/>
          </a:p>
        </p:txBody>
      </p:sp>
      <p:pic>
        <p:nvPicPr>
          <p:cNvPr id="8" name="Picture 7">
            <a:extLst>
              <a:ext uri="{FF2B5EF4-FFF2-40B4-BE49-F238E27FC236}">
                <a16:creationId xmlns:a16="http://schemas.microsoft.com/office/drawing/2014/main" xmlns="" id="{AAC53080-A85F-0352-0E43-7D982776EBFD}"/>
              </a:ext>
            </a:extLst>
          </p:cNvPr>
          <p:cNvPicPr>
            <a:picLocks noChangeAspect="1"/>
          </p:cNvPicPr>
          <p:nvPr/>
        </p:nvPicPr>
        <p:blipFill>
          <a:blip r:embed="rId2"/>
          <a:stretch>
            <a:fillRect/>
          </a:stretch>
        </p:blipFill>
        <p:spPr>
          <a:xfrm>
            <a:off x="1556027" y="591362"/>
            <a:ext cx="9079945" cy="5461182"/>
          </a:xfrm>
          <a:prstGeom prst="rect">
            <a:avLst/>
          </a:prstGeom>
        </p:spPr>
      </p:pic>
      <p:sp>
        <p:nvSpPr>
          <p:cNvPr id="9" name="Rectangle 8">
            <a:extLst>
              <a:ext uri="{FF2B5EF4-FFF2-40B4-BE49-F238E27FC236}">
                <a16:creationId xmlns:a16="http://schemas.microsoft.com/office/drawing/2014/main" xmlns="" id="{8D8D8942-3C94-42E8-332E-915A3841DED7}"/>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132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543174"/>
            <a:ext cx="10812620" cy="584775"/>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RESULTS</a:t>
            </a:r>
          </a:p>
          <a:p>
            <a:endParaRPr lang="en-US" sz="16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E8B895DE-D2E1-3D22-0AB9-979E4834623C}"/>
              </a:ext>
            </a:extLst>
          </p:cNvPr>
          <p:cNvSpPr txBox="1"/>
          <p:nvPr/>
        </p:nvSpPr>
        <p:spPr>
          <a:xfrm>
            <a:off x="860612" y="1127949"/>
            <a:ext cx="11017623" cy="5324535"/>
          </a:xfrm>
          <a:prstGeom prst="rect">
            <a:avLst/>
          </a:prstGeom>
          <a:noFill/>
        </p:spPr>
        <p:txBody>
          <a:bodyPr wrap="square" rtlCol="0">
            <a:spAutoFit/>
          </a:bodyPr>
          <a:lstStyle/>
          <a:p>
            <a:pPr marL="285750" indent="-28575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Table 1.  --  </a:t>
            </a:r>
            <a:r>
              <a:rPr lang="en-US" sz="2000" dirty="0">
                <a:latin typeface="Times New Roman" panose="02020603050405020304" pitchFamily="18" charset="0"/>
                <a:cs typeface="Times New Roman" panose="02020603050405020304" pitchFamily="18" charset="0"/>
              </a:rPr>
              <a:t>The most commonly seen renal pathology is diabetes related nephropathy (35%). </a:t>
            </a:r>
            <a:r>
              <a:rPr lang="en-US" sz="2000" dirty="0" err="1">
                <a:latin typeface="Times New Roman" panose="02020603050405020304" pitchFamily="18" charset="0"/>
                <a:cs typeface="Times New Roman" panose="02020603050405020304" pitchFamily="18" charset="0"/>
              </a:rPr>
              <a:t>Mesangioproliferative</a:t>
            </a:r>
            <a:r>
              <a:rPr lang="en-US" sz="2000" dirty="0">
                <a:latin typeface="Times New Roman" panose="02020603050405020304" pitchFamily="18" charset="0"/>
                <a:cs typeface="Times New Roman" panose="02020603050405020304" pitchFamily="18" charset="0"/>
              </a:rPr>
              <a:t> glomerulonephritis (10%), nephrotic syndrome (8.6%) and polycystic kidney disease (5.2%) are the other important renal pathology seen in these patients. Around 60% of the patients were suffering from renal failure, many of whom had one or more underlying renal pathology.</a:t>
            </a:r>
          </a:p>
          <a:p>
            <a:pPr marL="285750" indent="-28575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Table 2  -- </a:t>
            </a:r>
            <a:r>
              <a:rPr lang="en-US" sz="2000" dirty="0">
                <a:latin typeface="Times New Roman" panose="02020603050405020304" pitchFamily="18" charset="0"/>
                <a:cs typeface="Times New Roman" panose="02020603050405020304" pitchFamily="18" charset="0"/>
              </a:rPr>
              <a:t>shows the overall use of antihypertensives in renal parenchymal disease. The calcium channel blockers have been used most extensively (79%). Amlodipine is the CCB used the most (72%) followed by Diltiazem (17%). The diuretics have been prescribed the most following the CCB’s. Amongst the diuretics, Frusemide (75%) and the Thiazides (14%) have been the most commonly used. Potassium sparing diuretics like Spironolactone have been used sparingly. Utilization of the ACE-Inhibitors/AT2RB’s is around 34%. Enalapril (45%) and Ramipril (40%) are the drugs from this group that have been mostly used. </a:t>
            </a:r>
          </a:p>
          <a:p>
            <a:pPr marL="285750" indent="-28575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Table 3 –  </a:t>
            </a:r>
            <a:r>
              <a:rPr lang="en-US" sz="2000" dirty="0">
                <a:latin typeface="Times New Roman" panose="02020603050405020304" pitchFamily="18" charset="0"/>
                <a:cs typeface="Times New Roman" panose="02020603050405020304" pitchFamily="18" charset="0"/>
              </a:rPr>
              <a:t>shows the relative use of monotherapy and combination therapy. Combination therapy comprising two, three or more drugs have been used more frequently (71%) than monotherapy (29%). The calcium channel blockers (47%) and the ACE-Inhibitors/AT2RB’s (41%) are the group of drugs used most frequently as monotherapy. The diuretics have always been used only in combination with other agents. A two drug combination has been used most frequently (49%), followed by a three drug combination (34%) . </a:t>
            </a:r>
            <a:endParaRPr lang="en-IN" sz="20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3549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1327</TotalTime>
  <Words>2019</Words>
  <Application>Microsoft Office PowerPoint</Application>
  <PresentationFormat>Widescreen</PresentationFormat>
  <Paragraphs>127</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53</cp:revision>
  <dcterms:created xsi:type="dcterms:W3CDTF">2020-07-13T05:58:17Z</dcterms:created>
  <dcterms:modified xsi:type="dcterms:W3CDTF">2024-09-04T12:11:12Z</dcterms:modified>
</cp:coreProperties>
</file>