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263" r:id="rId2"/>
    <p:sldId id="262" r:id="rId3"/>
    <p:sldId id="265" r:id="rId4"/>
    <p:sldId id="266" r:id="rId5"/>
    <p:sldId id="278" r:id="rId6"/>
    <p:sldId id="279" r:id="rId7"/>
    <p:sldId id="280" r:id="rId8"/>
    <p:sldId id="268" r:id="rId9"/>
    <p:sldId id="269" r:id="rId10"/>
    <p:sldId id="270" r:id="rId11"/>
    <p:sldId id="271" r:id="rId12"/>
    <p:sldId id="281" r:id="rId13"/>
    <p:sldId id="28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434" autoAdjust="0"/>
  </p:normalViewPr>
  <p:slideViewPr>
    <p:cSldViewPr snapToGrid="0">
      <p:cViewPr varScale="1">
        <p:scale>
          <a:sx n="70" d="100"/>
          <a:sy n="70" d="100"/>
        </p:scale>
        <p:origin x="738" y="60"/>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 xmlns:a16="http://schemas.microsoft.com/office/drawing/2014/main"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04-09-2024</a:t>
            </a:fld>
            <a:endParaRPr lang="en-IN"/>
          </a:p>
        </p:txBody>
      </p:sp>
      <p:sp>
        <p:nvSpPr>
          <p:cNvPr id="4" name="Footer Placeholder 3">
            <a:extLst>
              <a:ext uri="{FF2B5EF4-FFF2-40B4-BE49-F238E27FC236}">
                <a16:creationId xmlns="" xmlns:a16="http://schemas.microsoft.com/office/drawing/2014/main"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 xmlns:a16="http://schemas.microsoft.com/office/drawing/2014/main"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04-09-2024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13</a:t>
            </a:fld>
            <a:endParaRPr lang="en-IN"/>
          </a:p>
        </p:txBody>
      </p:sp>
    </p:spTree>
    <p:extLst>
      <p:ext uri="{BB962C8B-B14F-4D97-AF65-F5344CB8AC3E}">
        <p14:creationId xmlns:p14="http://schemas.microsoft.com/office/powerpoint/2010/main" val="4130134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310C31-9C2A-4354-89A1-DE0FCC48759C}"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CD8039-EB45-4313-9FB0-244998A15B15}"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34C389-96D7-4D76-BD25-AFB951EF6C89}"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ED24C8-C773-4644-B5A8-452AFF854AF2}"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CD7426-B40C-430E-9C85-5A8034D31F1C}"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454282-435A-4C0C-887B-8C38FAD44B12}"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B3E203-909D-482C-867B-ECE817717EE3}" type="datetime1">
              <a:rPr lang="en-IN" smtClean="0"/>
              <a:t>04-09-2024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F4E1C4-6382-41D4-B886-677FAF610F63}" type="datetime1">
              <a:rPr lang="en-IN" smtClean="0"/>
              <a:t>04-09-2024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EBED7-6C05-4AC1-85E9-93F051BCD5A1}" type="datetime1">
              <a:rPr lang="en-IN" smtClean="0"/>
              <a:t>04-09-2024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6497BD-537A-4961-9BA4-A7D6477BACE7}"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F266BF-0F23-4E0F-A2D3-6B9B83B4513E}"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257411-801F-4463-8D8B-B6BFD56585A4}" type="datetime1">
              <a:rPr lang="en-IN" smtClean="0"/>
              <a:t>04-09-2024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9" name="Picture 8" descr="A close up of a sign&#10;&#10;Description automatically generated">
            <a:extLst>
              <a:ext uri="{FF2B5EF4-FFF2-40B4-BE49-F238E27FC236}">
                <a16:creationId xmlns="" xmlns:a16="http://schemas.microsoft.com/office/drawing/2014/main" id="{0C36A861-87F8-4ED6-BF0A-7B06788DCC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33462" y="365125"/>
            <a:ext cx="704738" cy="831542"/>
          </a:xfrm>
          <a:prstGeom prst="rect">
            <a:avLst/>
          </a:prstGeom>
        </p:spPr>
      </p:pic>
      <p:sp>
        <p:nvSpPr>
          <p:cNvPr id="7" name="TextBox 6"/>
          <p:cNvSpPr txBox="1"/>
          <p:nvPr userDrawn="1"/>
        </p:nvSpPr>
        <p:spPr>
          <a:xfrm rot="19939717">
            <a:off x="2165350" y="2981578"/>
            <a:ext cx="7861300" cy="707886"/>
          </a:xfrm>
          <a:prstGeom prst="rect">
            <a:avLst/>
          </a:prstGeom>
          <a:noFill/>
        </p:spPr>
        <p:txBody>
          <a:bodyPr wrap="square" rtlCol="0">
            <a:spAutoFit/>
          </a:bodyPr>
          <a:lstStyle/>
          <a:p>
            <a:pPr algn="l"/>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D8957920-506D-4F31-9CB9-011BD525C6C5}"/>
              </a:ext>
            </a:extLst>
          </p:cNvPr>
          <p:cNvSpPr txBox="1"/>
          <p:nvPr/>
        </p:nvSpPr>
        <p:spPr>
          <a:xfrm>
            <a:off x="2166937" y="636566"/>
            <a:ext cx="7848600" cy="1015663"/>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J</a:t>
            </a:r>
            <a:r>
              <a:rPr lang="en-IN" sz="4000" b="1" dirty="0">
                <a:latin typeface="Times New Roman" panose="02020603050405020304" pitchFamily="18" charset="0"/>
                <a:cs typeface="Times New Roman" panose="02020603050405020304" pitchFamily="18" charset="0"/>
              </a:rPr>
              <a:t>OURNAL CLUB</a:t>
            </a:r>
          </a:p>
          <a:p>
            <a:pPr algn="ctr"/>
            <a:endParaRPr lang="en-IN" sz="20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795252" y="1729930"/>
            <a:ext cx="11307651" cy="1077218"/>
          </a:xfrm>
          <a:prstGeom prst="rect">
            <a:avLst/>
          </a:prstGeom>
          <a:noFill/>
        </p:spPr>
        <p:txBody>
          <a:bodyPr wrap="square" rtlCol="0">
            <a:spAutoFit/>
          </a:bodyPr>
          <a:lstStyle/>
          <a:p>
            <a:pPr algn="ctr"/>
            <a:r>
              <a:rPr lang="en-US" sz="3200" b="1" u="sng" dirty="0">
                <a:latin typeface="Times New Roman" panose="02020603050405020304" pitchFamily="18" charset="0"/>
                <a:cs typeface="Times New Roman" panose="02020603050405020304" pitchFamily="18" charset="0"/>
              </a:rPr>
              <a:t>CARDIAC MANIFESTATIONS IN PATIENTS WITH HYPERTHYROIDISM</a:t>
            </a:r>
          </a:p>
        </p:txBody>
      </p:sp>
      <p:sp>
        <p:nvSpPr>
          <p:cNvPr id="7" name="TextBox 6"/>
          <p:cNvSpPr txBox="1"/>
          <p:nvPr/>
        </p:nvSpPr>
        <p:spPr>
          <a:xfrm>
            <a:off x="323689" y="2900837"/>
            <a:ext cx="11779215"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Dr. Syed </a:t>
            </a:r>
            <a:r>
              <a:rPr lang="en-US" sz="2000" b="1" dirty="0" err="1">
                <a:latin typeface="Times New Roman" panose="02020603050405020304" pitchFamily="18" charset="0"/>
                <a:cs typeface="Times New Roman" panose="02020603050405020304" pitchFamily="18" charset="0"/>
              </a:rPr>
              <a:t>Fasih</a:t>
            </a:r>
            <a:r>
              <a:rPr lang="en-US" sz="2000" b="1" dirty="0">
                <a:latin typeface="Times New Roman" panose="02020603050405020304" pitchFamily="18" charset="0"/>
                <a:cs typeface="Times New Roman" panose="02020603050405020304" pitchFamily="18" charset="0"/>
              </a:rPr>
              <a:t> Ahmed </a:t>
            </a:r>
            <a:r>
              <a:rPr lang="en-US" sz="2000" b="1" dirty="0" smtClean="0">
                <a:latin typeface="Times New Roman" panose="02020603050405020304" pitchFamily="18" charset="0"/>
                <a:cs typeface="Times New Roman" panose="02020603050405020304" pitchFamily="18" charset="0"/>
              </a:rPr>
              <a:t>Hashmi</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Dr. </a:t>
            </a:r>
            <a:r>
              <a:rPr lang="en-US" sz="2000" b="1" dirty="0" err="1">
                <a:latin typeface="Times New Roman" panose="02020603050405020304" pitchFamily="18" charset="0"/>
                <a:cs typeface="Times New Roman" panose="02020603050405020304" pitchFamily="18" charset="0"/>
              </a:rPr>
              <a:t>Mashooq</a:t>
            </a:r>
            <a:r>
              <a:rPr lang="en-US" sz="2000" b="1" dirty="0">
                <a:latin typeface="Times New Roman" panose="02020603050405020304" pitchFamily="18" charset="0"/>
                <a:cs typeface="Times New Roman" panose="02020603050405020304" pitchFamily="18" charset="0"/>
              </a:rPr>
              <a:t> Ali Dasti1 , Dr. </a:t>
            </a:r>
            <a:r>
              <a:rPr lang="en-US" sz="2000" b="1" dirty="0" err="1">
                <a:latin typeface="Times New Roman" panose="02020603050405020304" pitchFamily="18" charset="0"/>
                <a:cs typeface="Times New Roman" panose="02020603050405020304" pitchFamily="18" charset="0"/>
              </a:rPr>
              <a:t>Zulfiqar</a:t>
            </a:r>
            <a:r>
              <a:rPr lang="en-US" sz="2000" b="1" dirty="0">
                <a:latin typeface="Times New Roman" panose="02020603050405020304" pitchFamily="18" charset="0"/>
                <a:cs typeface="Times New Roman" panose="02020603050405020304" pitchFamily="18" charset="0"/>
              </a:rPr>
              <a:t> Ali </a:t>
            </a:r>
            <a:r>
              <a:rPr lang="en-US" sz="2000" b="1" dirty="0" err="1">
                <a:latin typeface="Times New Roman" panose="02020603050405020304" pitchFamily="18" charset="0"/>
                <a:cs typeface="Times New Roman" panose="02020603050405020304" pitchFamily="18" charset="0"/>
              </a:rPr>
              <a:t>Qutrio</a:t>
            </a:r>
            <a:r>
              <a:rPr lang="en-US" sz="2000" b="1" dirty="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Baloch</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and Dr. </a:t>
            </a:r>
            <a:r>
              <a:rPr lang="en-US" sz="2000" b="1" dirty="0" smtClean="0">
                <a:latin typeface="Times New Roman" panose="02020603050405020304" pitchFamily="18" charset="0"/>
                <a:cs typeface="Times New Roman" panose="02020603050405020304" pitchFamily="18" charset="0"/>
              </a:rPr>
              <a:t>Hamid</a:t>
            </a:r>
          </a:p>
          <a:p>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Nawaz Ali </a:t>
            </a:r>
            <a:r>
              <a:rPr lang="en-US" sz="2000" b="1" dirty="0" err="1" smtClean="0">
                <a:latin typeface="Times New Roman" panose="02020603050405020304" pitchFamily="18" charset="0"/>
                <a:cs typeface="Times New Roman" panose="02020603050405020304" pitchFamily="18" charset="0"/>
              </a:rPr>
              <a:t>Memon</a:t>
            </a:r>
            <a:endParaRPr lang="en-US" sz="20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93206" y="3585805"/>
            <a:ext cx="11589269"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Department of Cardiology, </a:t>
            </a:r>
            <a:r>
              <a:rPr lang="en-US" sz="2000" b="1" dirty="0" err="1">
                <a:latin typeface="Times New Roman" panose="02020603050405020304" pitchFamily="18" charset="0"/>
                <a:cs typeface="Times New Roman" panose="02020603050405020304" pitchFamily="18" charset="0"/>
              </a:rPr>
              <a:t>Liaquat</a:t>
            </a:r>
            <a:r>
              <a:rPr lang="en-US" sz="2000" b="1" dirty="0">
                <a:latin typeface="Times New Roman" panose="02020603050405020304" pitchFamily="18" charset="0"/>
                <a:cs typeface="Times New Roman" panose="02020603050405020304" pitchFamily="18" charset="0"/>
              </a:rPr>
              <a:t> University of Medical and Health Sciences (LUMHS), </a:t>
            </a:r>
            <a:r>
              <a:rPr lang="en-US" sz="2000" b="1" dirty="0" err="1">
                <a:latin typeface="Times New Roman" panose="02020603050405020304" pitchFamily="18" charset="0"/>
                <a:cs typeface="Times New Roman" panose="02020603050405020304" pitchFamily="18" charset="0"/>
              </a:rPr>
              <a:t>Jamshoro</a:t>
            </a:r>
            <a:r>
              <a:rPr lang="en-US" sz="2000" b="1" dirty="0" smtClean="0">
                <a:latin typeface="Times New Roman" panose="02020603050405020304" pitchFamily="18" charset="0"/>
                <a:cs typeface="Times New Roman" panose="02020603050405020304" pitchFamily="18" charset="0"/>
              </a:rPr>
              <a:t>.</a:t>
            </a:r>
          </a:p>
          <a:p>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2Brandon Regional Hospital, Brandon, Florida. 3 </a:t>
            </a:r>
            <a:r>
              <a:rPr lang="en-US" sz="2000" b="1" dirty="0" err="1">
                <a:latin typeface="Times New Roman" panose="02020603050405020304" pitchFamily="18" charset="0"/>
                <a:cs typeface="Times New Roman" panose="02020603050405020304" pitchFamily="18" charset="0"/>
              </a:rPr>
              <a:t>Zulekha</a:t>
            </a:r>
            <a:r>
              <a:rPr lang="en-US" sz="2000" b="1" dirty="0">
                <a:latin typeface="Times New Roman" panose="02020603050405020304" pitchFamily="18" charset="0"/>
                <a:cs typeface="Times New Roman" panose="02020603050405020304" pitchFamily="18" charset="0"/>
              </a:rPr>
              <a:t> Hospital, Dubai United Arab Emirates</a:t>
            </a:r>
          </a:p>
        </p:txBody>
      </p:sp>
      <p:sp>
        <p:nvSpPr>
          <p:cNvPr id="9" name="TextBox 8"/>
          <p:cNvSpPr txBox="1"/>
          <p:nvPr/>
        </p:nvSpPr>
        <p:spPr>
          <a:xfrm>
            <a:off x="1182566" y="4273830"/>
            <a:ext cx="10226197"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Syed </a:t>
            </a:r>
            <a:r>
              <a:rPr lang="en-US" sz="2000" b="1" dirty="0" err="1">
                <a:latin typeface="Times New Roman" panose="02020603050405020304" pitchFamily="18" charset="0"/>
                <a:cs typeface="Times New Roman" panose="02020603050405020304" pitchFamily="18" charset="0"/>
              </a:rPr>
              <a:t>Fasih</a:t>
            </a:r>
            <a:r>
              <a:rPr lang="en-US" sz="2000" b="1" dirty="0">
                <a:latin typeface="Times New Roman" panose="02020603050405020304" pitchFamily="18" charset="0"/>
                <a:cs typeface="Times New Roman" panose="02020603050405020304" pitchFamily="18" charset="0"/>
              </a:rPr>
              <a:t> Ahmed Hashmi et al, Cardiac Manifestations in Patients with Hyperthyroidism</a:t>
            </a:r>
            <a:r>
              <a:rPr lang="en-US" sz="2000" b="1" dirty="0" smtClean="0">
                <a:latin typeface="Times New Roman" panose="02020603050405020304" pitchFamily="18" charset="0"/>
                <a:cs typeface="Times New Roman" panose="02020603050405020304" pitchFamily="18" charset="0"/>
              </a:rPr>
              <a:t>,</a:t>
            </a:r>
          </a:p>
          <a:p>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Indo Am. J. P. </a:t>
            </a:r>
            <a:r>
              <a:rPr lang="en-US" sz="2000" b="1" dirty="0" err="1">
                <a:latin typeface="Times New Roman" panose="02020603050405020304" pitchFamily="18" charset="0"/>
                <a:cs typeface="Times New Roman" panose="02020603050405020304" pitchFamily="18" charset="0"/>
              </a:rPr>
              <a:t>Sci</a:t>
            </a:r>
            <a:r>
              <a:rPr lang="en-US" sz="2000" b="1" dirty="0">
                <a:latin typeface="Times New Roman" panose="02020603050405020304" pitchFamily="18" charset="0"/>
                <a:cs typeface="Times New Roman" panose="02020603050405020304" pitchFamily="18" charset="0"/>
              </a:rPr>
              <a:t>, 2017; 4(03)</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13" name="Slide Number Placeholder 12"/>
          <p:cNvSpPr>
            <a:spLocks noGrp="1"/>
          </p:cNvSpPr>
          <p:nvPr>
            <p:ph type="sldNum" sz="quarter" idx="12"/>
          </p:nvPr>
        </p:nvSpPr>
        <p:spPr/>
        <p:txBody>
          <a:bodyPr/>
          <a:lstStyle/>
          <a:p>
            <a:fld id="{28B54A7E-2395-4D35-824E-25842394C6F0}" type="slidenum">
              <a:rPr lang="en-IN" smtClean="0"/>
              <a:t>1</a:t>
            </a:fld>
            <a:endParaRPr lang="en-IN"/>
          </a:p>
        </p:txBody>
      </p:sp>
      <p:sp>
        <p:nvSpPr>
          <p:cNvPr id="19" name="Flowchart: Process 1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20"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683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971550" y="465728"/>
            <a:ext cx="8030782" cy="400110"/>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CONCLUSION</a:t>
            </a:r>
          </a:p>
        </p:txBody>
      </p:sp>
      <p:sp>
        <p:nvSpPr>
          <p:cNvPr id="4" name="Rectangle 3"/>
          <p:cNvSpPr/>
          <p:nvPr/>
        </p:nvSpPr>
        <p:spPr>
          <a:xfrm>
            <a:off x="971550" y="1236316"/>
            <a:ext cx="10911760" cy="3539430"/>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Hyperthyroidism associated with cardiac manifestation (palpitation, chest pain and </a:t>
            </a:r>
            <a:r>
              <a:rPr lang="en-US" sz="2800" dirty="0" smtClean="0">
                <a:latin typeface="Times New Roman" panose="02020603050405020304" pitchFamily="18" charset="0"/>
                <a:cs typeface="Times New Roman" panose="02020603050405020304" pitchFamily="18" charset="0"/>
              </a:rPr>
              <a:t>dyspnea) </a:t>
            </a:r>
            <a:r>
              <a:rPr lang="en-US" sz="2800" dirty="0">
                <a:latin typeface="Times New Roman" panose="02020603050405020304" pitchFamily="18" charset="0"/>
                <a:cs typeface="Times New Roman" panose="02020603050405020304" pitchFamily="18" charset="0"/>
              </a:rPr>
              <a:t>while the ECG changes includes tachycardia, left ventricular hypertrophy and atrial fibrillation whereas echocardiogram detect chamber hypertrophy, mitral regurgitation and valve prolapsed and aortic regurgitation and chest X-ray shown cardiomegaly. Thus, the patients of hyperthyroidism should be carefully evaluated as early detection and appropriate treatment is a best strategy to reduce cardiovascular mortality and morbidity. </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10</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260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AF324B62-A799-D140-227A-EF164EE2E1C4}"/>
              </a:ext>
            </a:extLst>
          </p:cNvPr>
          <p:cNvSpPr txBox="1"/>
          <p:nvPr/>
        </p:nvSpPr>
        <p:spPr>
          <a:xfrm>
            <a:off x="971550" y="555812"/>
            <a:ext cx="3609415" cy="461665"/>
          </a:xfrm>
          <a:prstGeom prst="rect">
            <a:avLst/>
          </a:prstGeom>
          <a:noFill/>
        </p:spPr>
        <p:txBody>
          <a:bodyPr wrap="square" rtlCol="0">
            <a:spAutoFit/>
          </a:bodyPr>
          <a:lstStyle/>
          <a:p>
            <a:pPr algn="l"/>
            <a:r>
              <a:rPr lang="en-US" sz="2400" b="1" dirty="0" smtClean="0">
                <a:latin typeface="Times New Roman" panose="02020603050405020304" pitchFamily="18" charset="0"/>
                <a:cs typeface="Times New Roman" panose="02020603050405020304" pitchFamily="18" charset="0"/>
              </a:rPr>
              <a:t>REFERENCE</a:t>
            </a:r>
            <a:endParaRPr lang="en-US"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50" y="1017477"/>
            <a:ext cx="11095954" cy="5324535"/>
          </a:xfrm>
          <a:prstGeom prst="rect">
            <a:avLst/>
          </a:prstGeom>
          <a:noFill/>
        </p:spPr>
        <p:txBody>
          <a:bodyPr wrap="square" rtlCol="0">
            <a:spAutoFit/>
          </a:bodyPr>
          <a:lstStyle/>
          <a:p>
            <a:pPr marL="342900" indent="-342900" algn="just">
              <a:buFont typeface="+mj-lt"/>
              <a:buAutoNum type="arabicPeriod"/>
            </a:pPr>
            <a:r>
              <a:rPr lang="en-US" sz="2000" dirty="0" smtClean="0">
                <a:latin typeface="Times New Roman" panose="02020603050405020304" pitchFamily="18" charset="0"/>
                <a:cs typeface="Times New Roman" panose="02020603050405020304" pitchFamily="18" charset="0"/>
              </a:rPr>
              <a:t>Cooper </a:t>
            </a:r>
            <a:r>
              <a:rPr lang="en-US" sz="2000" dirty="0">
                <a:latin typeface="Times New Roman" panose="02020603050405020304" pitchFamily="18" charset="0"/>
                <a:cs typeface="Times New Roman" panose="02020603050405020304" pitchFamily="18" charset="0"/>
              </a:rPr>
              <a:t>DS, </a:t>
            </a:r>
            <a:r>
              <a:rPr lang="en-US" sz="2000" dirty="0" err="1">
                <a:latin typeface="Times New Roman" panose="02020603050405020304" pitchFamily="18" charset="0"/>
                <a:cs typeface="Times New Roman" panose="02020603050405020304" pitchFamily="18" charset="0"/>
              </a:rPr>
              <a:t>Biondi</a:t>
            </a:r>
            <a:r>
              <a:rPr lang="en-US" sz="2000" dirty="0">
                <a:latin typeface="Times New Roman" panose="02020603050405020304" pitchFamily="18" charset="0"/>
                <a:cs typeface="Times New Roman" panose="02020603050405020304" pitchFamily="18" charset="0"/>
              </a:rPr>
              <a:t> B. Subclinical thyroid disease. Lancet. 2012 Mar 24;379(9821):1142-54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smtClean="0">
                <a:latin typeface="Times New Roman" panose="02020603050405020304" pitchFamily="18" charset="0"/>
                <a:cs typeface="Times New Roman" panose="02020603050405020304" pitchFamily="18" charset="0"/>
              </a:rPr>
              <a:t>Cooper </a:t>
            </a:r>
            <a:r>
              <a:rPr lang="en-US" sz="2000" dirty="0">
                <a:latin typeface="Times New Roman" panose="02020603050405020304" pitchFamily="18" charset="0"/>
                <a:cs typeface="Times New Roman" panose="02020603050405020304" pitchFamily="18" charset="0"/>
              </a:rPr>
              <a:t>DS. Hyperthyroidism. Lancet. 2003 Aug 9;362(9382):459-68.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smtClean="0">
                <a:latin typeface="Times New Roman" panose="02020603050405020304" pitchFamily="18" charset="0"/>
                <a:cs typeface="Times New Roman" panose="02020603050405020304" pitchFamily="18" charset="0"/>
              </a:rPr>
              <a:t>Reid </a:t>
            </a:r>
            <a:r>
              <a:rPr lang="en-US" sz="2000" dirty="0">
                <a:latin typeface="Times New Roman" panose="02020603050405020304" pitchFamily="18" charset="0"/>
                <a:cs typeface="Times New Roman" panose="02020603050405020304" pitchFamily="18" charset="0"/>
              </a:rPr>
              <a:t>JR, Wheeler SF. Hyperthyroidism: diagnosis and treatment. Am </a:t>
            </a:r>
            <a:r>
              <a:rPr lang="en-US" sz="2000" dirty="0" err="1">
                <a:latin typeface="Times New Roman" panose="02020603050405020304" pitchFamily="18" charset="0"/>
                <a:cs typeface="Times New Roman" panose="02020603050405020304" pitchFamily="18" charset="0"/>
              </a:rPr>
              <a:t>Fam</a:t>
            </a:r>
            <a:r>
              <a:rPr lang="en-US" sz="2000" dirty="0">
                <a:latin typeface="Times New Roman" panose="02020603050405020304" pitchFamily="18" charset="0"/>
                <a:cs typeface="Times New Roman" panose="02020603050405020304" pitchFamily="18" charset="0"/>
              </a:rPr>
              <a:t> Physician. 2005 Aug 15;72(4):623-30.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err="1" smtClean="0">
                <a:latin typeface="Times New Roman" panose="02020603050405020304" pitchFamily="18" charset="0"/>
                <a:cs typeface="Times New Roman" panose="02020603050405020304" pitchFamily="18" charset="0"/>
              </a:rPr>
              <a:t>Kravets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 Hyperthyroidism: Diagnosis and Treatment. Am </a:t>
            </a:r>
            <a:r>
              <a:rPr lang="en-US" sz="2000" dirty="0" err="1">
                <a:latin typeface="Times New Roman" panose="02020603050405020304" pitchFamily="18" charset="0"/>
                <a:cs typeface="Times New Roman" panose="02020603050405020304" pitchFamily="18" charset="0"/>
              </a:rPr>
              <a:t>Fam</a:t>
            </a:r>
            <a:r>
              <a:rPr lang="en-US" sz="2000" dirty="0">
                <a:latin typeface="Times New Roman" panose="02020603050405020304" pitchFamily="18" charset="0"/>
                <a:cs typeface="Times New Roman" panose="02020603050405020304" pitchFamily="18" charset="0"/>
              </a:rPr>
              <a:t> Physician. 2016 Mar 1;93(5):363-70</a:t>
            </a:r>
            <a:r>
              <a:rPr lang="en-US" sz="2000" dirty="0" smtClean="0">
                <a:latin typeface="Times New Roman" panose="02020603050405020304" pitchFamily="18" charset="0"/>
                <a:cs typeface="Times New Roman" panose="02020603050405020304" pitchFamily="18" charset="0"/>
              </a:rPr>
              <a:t>.</a:t>
            </a:r>
          </a:p>
          <a:p>
            <a:pPr marL="342900" indent="-342900" algn="just">
              <a:buFont typeface="+mj-lt"/>
              <a:buAutoNum type="arabicPeriod"/>
            </a:pPr>
            <a:r>
              <a:rPr lang="en-US" sz="2000" dirty="0" smtClean="0">
                <a:latin typeface="Times New Roman" panose="02020603050405020304" pitchFamily="18" charset="0"/>
                <a:cs typeface="Times New Roman" panose="02020603050405020304" pitchFamily="18" charset="0"/>
              </a:rPr>
              <a:t>De </a:t>
            </a:r>
            <a:r>
              <a:rPr lang="en-US" sz="2000" dirty="0">
                <a:latin typeface="Times New Roman" panose="02020603050405020304" pitchFamily="18" charset="0"/>
                <a:cs typeface="Times New Roman" panose="02020603050405020304" pitchFamily="18" charset="0"/>
              </a:rPr>
              <a:t>Leo S, Lee SY, </a:t>
            </a:r>
            <a:r>
              <a:rPr lang="en-US" sz="2000" dirty="0" err="1">
                <a:latin typeface="Times New Roman" panose="02020603050405020304" pitchFamily="18" charset="0"/>
                <a:cs typeface="Times New Roman" panose="02020603050405020304" pitchFamily="18" charset="0"/>
              </a:rPr>
              <a:t>Braverman</a:t>
            </a:r>
            <a:r>
              <a:rPr lang="en-US" sz="2000" dirty="0">
                <a:latin typeface="Times New Roman" panose="02020603050405020304" pitchFamily="18" charset="0"/>
                <a:cs typeface="Times New Roman" panose="02020603050405020304" pitchFamily="18" charset="0"/>
              </a:rPr>
              <a:t> LE. Hyperthyroidism. Lancet. 2016 Aug 27;388(10047):906-18.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err="1" smtClean="0">
                <a:latin typeface="Times New Roman" panose="02020603050405020304" pitchFamily="18" charset="0"/>
                <a:cs typeface="Times New Roman" panose="02020603050405020304" pitchFamily="18" charset="0"/>
              </a:rPr>
              <a:t>Ertek</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 Cicero AF. Hyperthyroidism and cardiovascular complications: a narrative review on the basis of pathophysiology. Arch Med Sci. 2013 Oct 31; 9(5): 944–952.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smtClean="0">
                <a:latin typeface="Times New Roman" panose="02020603050405020304" pitchFamily="18" charset="0"/>
                <a:cs typeface="Times New Roman" panose="02020603050405020304" pitchFamily="18" charset="0"/>
              </a:rPr>
              <a:t>Dahl </a:t>
            </a:r>
            <a:r>
              <a:rPr lang="en-US" sz="2000" dirty="0">
                <a:latin typeface="Times New Roman" panose="02020603050405020304" pitchFamily="18" charset="0"/>
                <a:cs typeface="Times New Roman" panose="02020603050405020304" pitchFamily="18" charset="0"/>
              </a:rPr>
              <a:t>P, </a:t>
            </a:r>
            <a:r>
              <a:rPr lang="en-US" sz="2000" dirty="0" err="1">
                <a:latin typeface="Times New Roman" panose="02020603050405020304" pitchFamily="18" charset="0"/>
                <a:cs typeface="Times New Roman" panose="02020603050405020304" pitchFamily="18" charset="0"/>
              </a:rPr>
              <a:t>Danzi</a:t>
            </a:r>
            <a:r>
              <a:rPr lang="en-US" sz="2000" dirty="0">
                <a:latin typeface="Times New Roman" panose="02020603050405020304" pitchFamily="18" charset="0"/>
                <a:cs typeface="Times New Roman" panose="02020603050405020304" pitchFamily="18" charset="0"/>
              </a:rPr>
              <a:t> S, Klein I. </a:t>
            </a:r>
            <a:r>
              <a:rPr lang="en-US" sz="2000" dirty="0" err="1">
                <a:latin typeface="Times New Roman" panose="02020603050405020304" pitchFamily="18" charset="0"/>
                <a:cs typeface="Times New Roman" panose="02020603050405020304" pitchFamily="18" charset="0"/>
              </a:rPr>
              <a:t>Thyrotoxic</a:t>
            </a:r>
            <a:r>
              <a:rPr lang="en-US" sz="2000" dirty="0">
                <a:latin typeface="Times New Roman" panose="02020603050405020304" pitchFamily="18" charset="0"/>
                <a:cs typeface="Times New Roman" panose="02020603050405020304" pitchFamily="18" charset="0"/>
              </a:rPr>
              <a:t> cardiac disease. </a:t>
            </a:r>
            <a:r>
              <a:rPr lang="en-US" sz="2000" dirty="0" err="1">
                <a:latin typeface="Times New Roman" panose="02020603050405020304" pitchFamily="18" charset="0"/>
                <a:cs typeface="Times New Roman" panose="02020603050405020304" pitchFamily="18" charset="0"/>
              </a:rPr>
              <a:t>Curr</a:t>
            </a:r>
            <a:r>
              <a:rPr lang="en-US" sz="2000" dirty="0">
                <a:latin typeface="Times New Roman" panose="02020603050405020304" pitchFamily="18" charset="0"/>
                <a:cs typeface="Times New Roman" panose="02020603050405020304" pitchFamily="18" charset="0"/>
              </a:rPr>
              <a:t> Heart Fail Rep. 2008 Sep;5(3):170-6.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err="1" smtClean="0">
                <a:latin typeface="Times New Roman" panose="02020603050405020304" pitchFamily="18" charset="0"/>
                <a:cs typeface="Times New Roman" panose="02020603050405020304" pitchFamily="18" charset="0"/>
              </a:rPr>
              <a:t>Fadel</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BM, </a:t>
            </a:r>
            <a:r>
              <a:rPr lang="en-US" sz="2000" dirty="0" err="1">
                <a:latin typeface="Times New Roman" panose="02020603050405020304" pitchFamily="18" charset="0"/>
                <a:cs typeface="Times New Roman" panose="02020603050405020304" pitchFamily="18" charset="0"/>
              </a:rPr>
              <a:t>Ellahham</a:t>
            </a:r>
            <a:r>
              <a:rPr lang="en-US" sz="2000" dirty="0">
                <a:latin typeface="Times New Roman" panose="02020603050405020304" pitchFamily="18" charset="0"/>
                <a:cs typeface="Times New Roman" panose="02020603050405020304" pitchFamily="18" charset="0"/>
              </a:rPr>
              <a:t> S, </a:t>
            </a:r>
            <a:r>
              <a:rPr lang="en-US" sz="2000" dirty="0" err="1">
                <a:latin typeface="Times New Roman" panose="02020603050405020304" pitchFamily="18" charset="0"/>
                <a:cs typeface="Times New Roman" panose="02020603050405020304" pitchFamily="18" charset="0"/>
              </a:rPr>
              <a:t>Ringel</a:t>
            </a:r>
            <a:r>
              <a:rPr lang="en-US" sz="2000" dirty="0">
                <a:latin typeface="Times New Roman" panose="02020603050405020304" pitchFamily="18" charset="0"/>
                <a:cs typeface="Times New Roman" panose="02020603050405020304" pitchFamily="18" charset="0"/>
              </a:rPr>
              <a:t> MD, Lindsay J </a:t>
            </a:r>
            <a:r>
              <a:rPr lang="en-US" sz="2000" dirty="0" err="1">
                <a:latin typeface="Times New Roman" panose="02020603050405020304" pitchFamily="18" charset="0"/>
                <a:cs typeface="Times New Roman" panose="02020603050405020304" pitchFamily="18" charset="0"/>
              </a:rPr>
              <a:t>Jr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Wartofsky</a:t>
            </a:r>
            <a:r>
              <a:rPr lang="en-US" sz="2000" dirty="0">
                <a:latin typeface="Times New Roman" panose="02020603050405020304" pitchFamily="18" charset="0"/>
                <a:cs typeface="Times New Roman" panose="02020603050405020304" pitchFamily="18" charset="0"/>
              </a:rPr>
              <a:t> L, </a:t>
            </a:r>
            <a:r>
              <a:rPr lang="en-US" sz="2000" dirty="0" err="1">
                <a:latin typeface="Times New Roman" panose="02020603050405020304" pitchFamily="18" charset="0"/>
                <a:cs typeface="Times New Roman" panose="02020603050405020304" pitchFamily="18" charset="0"/>
              </a:rPr>
              <a:t>Burman</a:t>
            </a:r>
            <a:r>
              <a:rPr lang="en-US" sz="2000" dirty="0">
                <a:latin typeface="Times New Roman" panose="02020603050405020304" pitchFamily="18" charset="0"/>
                <a:cs typeface="Times New Roman" panose="02020603050405020304" pitchFamily="18" charset="0"/>
              </a:rPr>
              <a:t> KD, et al. Hyperthyroid heart disease. </a:t>
            </a:r>
            <a:r>
              <a:rPr lang="en-US" sz="2000" dirty="0" err="1">
                <a:latin typeface="Times New Roman" panose="02020603050405020304" pitchFamily="18" charset="0"/>
                <a:cs typeface="Times New Roman" panose="02020603050405020304" pitchFamily="18" charset="0"/>
              </a:rPr>
              <a:t>Clin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Cardiol</a:t>
            </a:r>
            <a:r>
              <a:rPr lang="en-US" sz="2000" dirty="0">
                <a:latin typeface="Times New Roman" panose="02020603050405020304" pitchFamily="18" charset="0"/>
                <a:cs typeface="Times New Roman" panose="02020603050405020304" pitchFamily="18" charset="0"/>
              </a:rPr>
              <a:t>. 2000 Jun;23(6):402-8.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err="1" smtClean="0">
                <a:latin typeface="Times New Roman" panose="02020603050405020304" pitchFamily="18" charset="0"/>
                <a:cs typeface="Times New Roman" panose="02020603050405020304" pitchFamily="18" charset="0"/>
              </a:rPr>
              <a:t>Danzi</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 Klein I. Thyroid hormone and the cardiovascular system. Minerva </a:t>
            </a:r>
            <a:r>
              <a:rPr lang="en-US" sz="2000" dirty="0" err="1">
                <a:latin typeface="Times New Roman" panose="02020603050405020304" pitchFamily="18" charset="0"/>
                <a:cs typeface="Times New Roman" panose="02020603050405020304" pitchFamily="18" charset="0"/>
              </a:rPr>
              <a:t>Endocrinol</a:t>
            </a:r>
            <a:r>
              <a:rPr lang="en-US" sz="2000" dirty="0">
                <a:latin typeface="Times New Roman" panose="02020603050405020304" pitchFamily="18" charset="0"/>
                <a:cs typeface="Times New Roman" panose="02020603050405020304" pitchFamily="18" charset="0"/>
              </a:rPr>
              <a:t>. 2004 Sep;29(3):139-50.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smtClean="0">
                <a:latin typeface="Times New Roman" panose="02020603050405020304" pitchFamily="18" charset="0"/>
                <a:cs typeface="Times New Roman" panose="02020603050405020304" pitchFamily="18" charset="0"/>
              </a:rPr>
              <a:t>Mohr-</a:t>
            </a:r>
            <a:r>
              <a:rPr lang="en-US" sz="2000" dirty="0" err="1" smtClean="0">
                <a:latin typeface="Times New Roman" panose="02020603050405020304" pitchFamily="18" charset="0"/>
                <a:cs typeface="Times New Roman" panose="02020603050405020304" pitchFamily="18" charset="0"/>
              </a:rPr>
              <a:t>Kahaly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 </a:t>
            </a:r>
            <a:r>
              <a:rPr lang="en-US" sz="2000" dirty="0" err="1">
                <a:latin typeface="Times New Roman" panose="02020603050405020304" pitchFamily="18" charset="0"/>
                <a:cs typeface="Times New Roman" panose="02020603050405020304" pitchFamily="18" charset="0"/>
              </a:rPr>
              <a:t>Kahaly</a:t>
            </a:r>
            <a:r>
              <a:rPr lang="en-US" sz="2000" dirty="0">
                <a:latin typeface="Times New Roman" panose="02020603050405020304" pitchFamily="18" charset="0"/>
                <a:cs typeface="Times New Roman" panose="02020603050405020304" pitchFamily="18" charset="0"/>
              </a:rPr>
              <a:t> G, Meyer J. Cardiovascular effects of thyroid hormones. Z </a:t>
            </a:r>
            <a:r>
              <a:rPr lang="en-US" sz="2000" dirty="0" err="1">
                <a:latin typeface="Times New Roman" panose="02020603050405020304" pitchFamily="18" charset="0"/>
                <a:cs typeface="Times New Roman" panose="02020603050405020304" pitchFamily="18" charset="0"/>
              </a:rPr>
              <a:t>Kardiol</a:t>
            </a:r>
            <a:r>
              <a:rPr lang="en-US" sz="2000" dirty="0">
                <a:latin typeface="Times New Roman" panose="02020603050405020304" pitchFamily="18" charset="0"/>
                <a:cs typeface="Times New Roman" panose="02020603050405020304" pitchFamily="18" charset="0"/>
              </a:rPr>
              <a:t>. 1996;85 </a:t>
            </a:r>
            <a:r>
              <a:rPr lang="en-US" sz="2000" dirty="0" err="1">
                <a:latin typeface="Times New Roman" panose="02020603050405020304" pitchFamily="18" charset="0"/>
                <a:cs typeface="Times New Roman" panose="02020603050405020304" pitchFamily="18" charset="0"/>
              </a:rPr>
              <a:t>Suppl</a:t>
            </a:r>
            <a:r>
              <a:rPr lang="en-US" sz="2000" dirty="0">
                <a:latin typeface="Times New Roman" panose="02020603050405020304" pitchFamily="18" charset="0"/>
                <a:cs typeface="Times New Roman" panose="02020603050405020304" pitchFamily="18" charset="0"/>
              </a:rPr>
              <a:t> 6:219-31.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sz="2000" dirty="0" smtClean="0">
                <a:latin typeface="Times New Roman" panose="02020603050405020304" pitchFamily="18" charset="0"/>
                <a:cs typeface="Times New Roman" panose="02020603050405020304" pitchFamily="18" charset="0"/>
              </a:rPr>
              <a:t>Vargas-</a:t>
            </a:r>
            <a:r>
              <a:rPr lang="en-US" sz="2000" dirty="0" err="1" smtClean="0">
                <a:latin typeface="Times New Roman" panose="02020603050405020304" pitchFamily="18" charset="0"/>
                <a:cs typeface="Times New Roman" panose="02020603050405020304" pitchFamily="18" charset="0"/>
              </a:rPr>
              <a:t>Uricoechea</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 Sierra-Torres CH. Thyroid hormones and the heart. </a:t>
            </a:r>
            <a:r>
              <a:rPr lang="en-US" sz="2000" dirty="0" err="1">
                <a:latin typeface="Times New Roman" panose="02020603050405020304" pitchFamily="18" charset="0"/>
                <a:cs typeface="Times New Roman" panose="02020603050405020304" pitchFamily="18" charset="0"/>
              </a:rPr>
              <a:t>Horm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Clin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Investig</a:t>
            </a:r>
            <a:r>
              <a:rPr lang="en-US" sz="2000" dirty="0">
                <a:latin typeface="Times New Roman" panose="02020603050405020304" pitchFamily="18" charset="0"/>
                <a:cs typeface="Times New Roman" panose="02020603050405020304" pitchFamily="18" charset="0"/>
              </a:rPr>
              <a:t>. 2014 Apr;18(1):</a:t>
            </a:r>
            <a:r>
              <a:rPr lang="en-US" sz="2000" dirty="0" smtClean="0">
                <a:latin typeface="Times New Roman" panose="02020603050405020304" pitchFamily="18" charset="0"/>
                <a:cs typeface="Times New Roman" panose="02020603050405020304" pitchFamily="18" charset="0"/>
              </a:rPr>
              <a:t>15-26</a:t>
            </a:r>
            <a:endParaRPr lang="en-US" sz="20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11</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77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12</a:t>
            </a:fld>
            <a:endParaRPr lang="en-IN"/>
          </a:p>
        </p:txBody>
      </p:sp>
      <p:sp>
        <p:nvSpPr>
          <p:cNvPr id="7" name="TextBox 6"/>
          <p:cNvSpPr txBox="1"/>
          <p:nvPr/>
        </p:nvSpPr>
        <p:spPr>
          <a:xfrm>
            <a:off x="838200" y="837127"/>
            <a:ext cx="11074758" cy="5016758"/>
          </a:xfrm>
          <a:prstGeom prst="rect">
            <a:avLst/>
          </a:prstGeom>
          <a:noFill/>
        </p:spPr>
        <p:txBody>
          <a:bodyPr wrap="square" rtlCol="0">
            <a:spAutoFit/>
          </a:bodyPr>
          <a:lstStyle/>
          <a:p>
            <a:pPr marL="342900" indent="-342900" algn="just">
              <a:buFont typeface="+mj-lt"/>
              <a:buAutoNum type="arabicPeriod" startAt="12"/>
            </a:pPr>
            <a:r>
              <a:rPr lang="en-US" sz="2000" dirty="0" smtClean="0">
                <a:latin typeface="Times New Roman" panose="02020603050405020304" pitchFamily="18" charset="0"/>
                <a:cs typeface="Times New Roman" panose="02020603050405020304" pitchFamily="18" charset="0"/>
              </a:rPr>
              <a:t>Schmidt-</a:t>
            </a:r>
            <a:r>
              <a:rPr lang="en-US" sz="2000" dirty="0" err="1" smtClean="0">
                <a:latin typeface="Times New Roman" panose="02020603050405020304" pitchFamily="18" charset="0"/>
                <a:cs typeface="Times New Roman" panose="02020603050405020304" pitchFamily="18" charset="0"/>
              </a:rPr>
              <a:t>Ott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UM, </a:t>
            </a:r>
            <a:r>
              <a:rPr lang="en-US" sz="2000" dirty="0" err="1">
                <a:latin typeface="Times New Roman" panose="02020603050405020304" pitchFamily="18" charset="0"/>
                <a:cs typeface="Times New Roman" panose="02020603050405020304" pitchFamily="18" charset="0"/>
              </a:rPr>
              <a:t>Ascheim</a:t>
            </a:r>
            <a:r>
              <a:rPr lang="en-US" sz="2000" dirty="0">
                <a:latin typeface="Times New Roman" panose="02020603050405020304" pitchFamily="18" charset="0"/>
                <a:cs typeface="Times New Roman" panose="02020603050405020304" pitchFamily="18" charset="0"/>
              </a:rPr>
              <a:t> DD. Thyroid hormone and heart failure. </a:t>
            </a:r>
            <a:r>
              <a:rPr lang="en-US" sz="2000" dirty="0" err="1">
                <a:latin typeface="Times New Roman" panose="02020603050405020304" pitchFamily="18" charset="0"/>
                <a:cs typeface="Times New Roman" panose="02020603050405020304" pitchFamily="18" charset="0"/>
              </a:rPr>
              <a:t>Curr</a:t>
            </a:r>
            <a:r>
              <a:rPr lang="en-US" sz="2000" dirty="0">
                <a:latin typeface="Times New Roman" panose="02020603050405020304" pitchFamily="18" charset="0"/>
                <a:cs typeface="Times New Roman" panose="02020603050405020304" pitchFamily="18" charset="0"/>
              </a:rPr>
              <a:t> Heart Fail Rep. 2006 Sep;3(3):114-9.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startAt="12"/>
            </a:pPr>
            <a:r>
              <a:rPr lang="en-US" sz="2000" dirty="0" err="1" smtClean="0">
                <a:latin typeface="Times New Roman" panose="02020603050405020304" pitchFamily="18" charset="0"/>
                <a:cs typeface="Times New Roman" panose="02020603050405020304" pitchFamily="18" charset="0"/>
              </a:rPr>
              <a:t>Grais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IM, Sowers JR. Thyroid and the Heart. Am J Med. 2014 Aug; 127(8): 691–698</a:t>
            </a:r>
            <a:r>
              <a:rPr lang="en-US" sz="2000" dirty="0" smtClean="0">
                <a:latin typeface="Times New Roman" panose="02020603050405020304" pitchFamily="18" charset="0"/>
                <a:cs typeface="Times New Roman" panose="02020603050405020304" pitchFamily="18" charset="0"/>
              </a:rPr>
              <a:t>.</a:t>
            </a:r>
          </a:p>
          <a:p>
            <a:pPr marL="342900" indent="-342900" algn="just">
              <a:buFont typeface="+mj-lt"/>
              <a:buAutoNum type="arabicPeriod" startAt="12"/>
            </a:pPr>
            <a:r>
              <a:rPr lang="en-US" sz="2000" dirty="0" smtClean="0">
                <a:latin typeface="Times New Roman" panose="02020603050405020304" pitchFamily="18" charset="0"/>
                <a:cs typeface="Times New Roman" panose="02020603050405020304" pitchFamily="18" charset="0"/>
              </a:rPr>
              <a:t>Fazio </a:t>
            </a:r>
            <a:r>
              <a:rPr lang="en-US" sz="2000" dirty="0">
                <a:latin typeface="Times New Roman" panose="02020603050405020304" pitchFamily="18" charset="0"/>
                <a:cs typeface="Times New Roman" panose="02020603050405020304" pitchFamily="18" charset="0"/>
              </a:rPr>
              <a:t>S, </a:t>
            </a:r>
            <a:r>
              <a:rPr lang="en-US" sz="2000" dirty="0" err="1">
                <a:latin typeface="Times New Roman" panose="02020603050405020304" pitchFamily="18" charset="0"/>
                <a:cs typeface="Times New Roman" panose="02020603050405020304" pitchFamily="18" charset="0"/>
              </a:rPr>
              <a:t>Palmieri</a:t>
            </a:r>
            <a:r>
              <a:rPr lang="en-US" sz="2000" dirty="0">
                <a:latin typeface="Times New Roman" panose="02020603050405020304" pitchFamily="18" charset="0"/>
                <a:cs typeface="Times New Roman" panose="02020603050405020304" pitchFamily="18" charset="0"/>
              </a:rPr>
              <a:t> EA, Lombardi G, </a:t>
            </a:r>
            <a:r>
              <a:rPr lang="en-US" sz="2000" dirty="0" err="1">
                <a:latin typeface="Times New Roman" panose="02020603050405020304" pitchFamily="18" charset="0"/>
                <a:cs typeface="Times New Roman" panose="02020603050405020304" pitchFamily="18" charset="0"/>
              </a:rPr>
              <a:t>Biondi</a:t>
            </a:r>
            <a:r>
              <a:rPr lang="en-US" sz="2000" dirty="0">
                <a:latin typeface="Times New Roman" panose="02020603050405020304" pitchFamily="18" charset="0"/>
                <a:cs typeface="Times New Roman" panose="02020603050405020304" pitchFamily="18" charset="0"/>
              </a:rPr>
              <a:t> B. Effects of thyroid hormone on the cardiovascular system. Recent </a:t>
            </a:r>
            <a:r>
              <a:rPr lang="en-US" sz="2000" dirty="0" err="1">
                <a:latin typeface="Times New Roman" panose="02020603050405020304" pitchFamily="18" charset="0"/>
                <a:cs typeface="Times New Roman" panose="02020603050405020304" pitchFamily="18" charset="0"/>
              </a:rPr>
              <a:t>Prog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Horm</a:t>
            </a:r>
            <a:r>
              <a:rPr lang="en-US" sz="2000" dirty="0">
                <a:latin typeface="Times New Roman" panose="02020603050405020304" pitchFamily="18" charset="0"/>
                <a:cs typeface="Times New Roman" panose="02020603050405020304" pitchFamily="18" charset="0"/>
              </a:rPr>
              <a:t> Res. 2004;59:31-50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startAt="12"/>
            </a:pPr>
            <a:r>
              <a:rPr lang="en-US" sz="2000" dirty="0" err="1" smtClean="0">
                <a:latin typeface="Times New Roman" panose="02020603050405020304" pitchFamily="18" charset="0"/>
                <a:cs typeface="Times New Roman" panose="02020603050405020304" pitchFamily="18" charset="0"/>
              </a:rPr>
              <a:t>Goichot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 Caron P, </a:t>
            </a:r>
            <a:r>
              <a:rPr lang="en-US" sz="2000" dirty="0" err="1">
                <a:latin typeface="Times New Roman" panose="02020603050405020304" pitchFamily="18" charset="0"/>
                <a:cs typeface="Times New Roman" panose="02020603050405020304" pitchFamily="18" charset="0"/>
              </a:rPr>
              <a:t>Landron</a:t>
            </a:r>
            <a:r>
              <a:rPr lang="en-US" sz="2000" dirty="0">
                <a:latin typeface="Times New Roman" panose="02020603050405020304" pitchFamily="18" charset="0"/>
                <a:cs typeface="Times New Roman" panose="02020603050405020304" pitchFamily="18" charset="0"/>
              </a:rPr>
              <a:t> F4, </a:t>
            </a:r>
            <a:r>
              <a:rPr lang="en-US" sz="2000" dirty="0" err="1">
                <a:latin typeface="Times New Roman" panose="02020603050405020304" pitchFamily="18" charset="0"/>
                <a:cs typeface="Times New Roman" panose="02020603050405020304" pitchFamily="18" charset="0"/>
              </a:rPr>
              <a:t>Bouee</a:t>
            </a:r>
            <a:r>
              <a:rPr lang="en-US" sz="2000" dirty="0">
                <a:latin typeface="Times New Roman" panose="02020603050405020304" pitchFamily="18" charset="0"/>
                <a:cs typeface="Times New Roman" panose="02020603050405020304" pitchFamily="18" charset="0"/>
              </a:rPr>
              <a:t> S. Clinical presentation of hyperthyroidism in a large representative sample of outpatients in France: relationships with age, </a:t>
            </a:r>
            <a:r>
              <a:rPr lang="en-US" sz="2000" dirty="0" err="1">
                <a:latin typeface="Times New Roman" panose="02020603050405020304" pitchFamily="18" charset="0"/>
                <a:cs typeface="Times New Roman" panose="02020603050405020304" pitchFamily="18" charset="0"/>
              </a:rPr>
              <a:t>aetiology</a:t>
            </a:r>
            <a:r>
              <a:rPr lang="en-US" sz="2000" dirty="0">
                <a:latin typeface="Times New Roman" panose="02020603050405020304" pitchFamily="18" charset="0"/>
                <a:cs typeface="Times New Roman" panose="02020603050405020304" pitchFamily="18" charset="0"/>
              </a:rPr>
              <a:t> and hormonal parameters. </a:t>
            </a:r>
            <a:r>
              <a:rPr lang="en-US" sz="2000" dirty="0" err="1">
                <a:latin typeface="Times New Roman" panose="02020603050405020304" pitchFamily="18" charset="0"/>
                <a:cs typeface="Times New Roman" panose="02020603050405020304" pitchFamily="18" charset="0"/>
              </a:rPr>
              <a:t>Clin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Endocrinol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Oxf</a:t>
            </a:r>
            <a:r>
              <a:rPr lang="en-US" sz="2000" dirty="0">
                <a:latin typeface="Times New Roman" panose="02020603050405020304" pitchFamily="18" charset="0"/>
                <a:cs typeface="Times New Roman" panose="02020603050405020304" pitchFamily="18" charset="0"/>
              </a:rPr>
              <a:t>). 2016 Mar;84(3):445-51.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startAt="12"/>
            </a:pPr>
            <a:r>
              <a:rPr lang="en-US" sz="2000" dirty="0" err="1" smtClean="0">
                <a:latin typeface="Times New Roman" panose="02020603050405020304" pitchFamily="18" charset="0"/>
                <a:cs typeface="Times New Roman" panose="02020603050405020304" pitchFamily="18" charset="0"/>
              </a:rPr>
              <a:t>Zargar</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AH, Bashir MI, Wine AI, </a:t>
            </a:r>
            <a:r>
              <a:rPr lang="en-US" sz="2000" dirty="0" err="1">
                <a:latin typeface="Times New Roman" panose="02020603050405020304" pitchFamily="18" charset="0"/>
                <a:cs typeface="Times New Roman" panose="02020603050405020304" pitchFamily="18" charset="0"/>
              </a:rPr>
              <a:t>Laway</a:t>
            </a:r>
            <a:r>
              <a:rPr lang="en-US" sz="2000" dirty="0">
                <a:latin typeface="Times New Roman" panose="02020603050405020304" pitchFamily="18" charset="0"/>
                <a:cs typeface="Times New Roman" panose="02020603050405020304" pitchFamily="18" charset="0"/>
              </a:rPr>
              <a:t> BA, </a:t>
            </a:r>
            <a:r>
              <a:rPr lang="en-US" sz="2000" dirty="0" err="1">
                <a:latin typeface="Times New Roman" panose="02020603050405020304" pitchFamily="18" charset="0"/>
                <a:cs typeface="Times New Roman" panose="02020603050405020304" pitchFamily="18" charset="0"/>
              </a:rPr>
              <a:t>Masoodi</a:t>
            </a:r>
            <a:r>
              <a:rPr lang="en-US" sz="2000" dirty="0">
                <a:latin typeface="Times New Roman" panose="02020603050405020304" pitchFamily="18" charset="0"/>
                <a:cs typeface="Times New Roman" panose="02020603050405020304" pitchFamily="18" charset="0"/>
              </a:rPr>
              <a:t> SR, </a:t>
            </a:r>
            <a:r>
              <a:rPr lang="en-US" sz="2000" dirty="0" err="1">
                <a:latin typeface="Times New Roman" panose="02020603050405020304" pitchFamily="18" charset="0"/>
                <a:cs typeface="Times New Roman" panose="02020603050405020304" pitchFamily="18" charset="0"/>
              </a:rPr>
              <a:t>Ganie</a:t>
            </a:r>
            <a:r>
              <a:rPr lang="en-US" sz="2000" dirty="0">
                <a:latin typeface="Times New Roman" panose="02020603050405020304" pitchFamily="18" charset="0"/>
                <a:cs typeface="Times New Roman" panose="02020603050405020304" pitchFamily="18" charset="0"/>
              </a:rPr>
              <a:t> MA et al. Clinical and endocrine aspects of thyrotoxicosis and its cardiovascular complications. Annals of Saudi Medicine 2000;20:485-7.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startAt="12"/>
            </a:pPr>
            <a:r>
              <a:rPr lang="en-US" sz="2000" dirty="0" smtClean="0">
                <a:latin typeface="Times New Roman" panose="02020603050405020304" pitchFamily="18" charset="0"/>
                <a:cs typeface="Times New Roman" panose="02020603050405020304" pitchFamily="18" charset="0"/>
              </a:rPr>
              <a:t>Klein </a:t>
            </a:r>
            <a:r>
              <a:rPr lang="en-US" sz="2000" dirty="0">
                <a:latin typeface="Times New Roman" panose="02020603050405020304" pitchFamily="18" charset="0"/>
                <a:cs typeface="Times New Roman" panose="02020603050405020304" pitchFamily="18" charset="0"/>
              </a:rPr>
              <a:t>I, </a:t>
            </a:r>
            <a:r>
              <a:rPr lang="en-US" sz="2000" dirty="0" err="1">
                <a:latin typeface="Times New Roman" panose="02020603050405020304" pitchFamily="18" charset="0"/>
                <a:cs typeface="Times New Roman" panose="02020603050405020304" pitchFamily="18" charset="0"/>
              </a:rPr>
              <a:t>Ojamaa</a:t>
            </a:r>
            <a:r>
              <a:rPr lang="en-US" sz="2000" dirty="0">
                <a:latin typeface="Times New Roman" panose="02020603050405020304" pitchFamily="18" charset="0"/>
                <a:cs typeface="Times New Roman" panose="02020603050405020304" pitchFamily="18" charset="0"/>
              </a:rPr>
              <a:t> K. Thyroid hormone and the cardiovascular system. N </a:t>
            </a:r>
            <a:r>
              <a:rPr lang="en-US" sz="2000" dirty="0" err="1">
                <a:latin typeface="Times New Roman" panose="02020603050405020304" pitchFamily="18" charset="0"/>
                <a:cs typeface="Times New Roman" panose="02020603050405020304" pitchFamily="18" charset="0"/>
              </a:rPr>
              <a:t>Engl</a:t>
            </a:r>
            <a:r>
              <a:rPr lang="en-US" sz="2000" dirty="0">
                <a:latin typeface="Times New Roman" panose="02020603050405020304" pitchFamily="18" charset="0"/>
                <a:cs typeface="Times New Roman" panose="02020603050405020304" pitchFamily="18" charset="0"/>
              </a:rPr>
              <a:t> J Med 2001;344:501- 9.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startAt="12"/>
            </a:pPr>
            <a:r>
              <a:rPr lang="en-US" sz="2000" dirty="0" smtClean="0">
                <a:latin typeface="Times New Roman" panose="02020603050405020304" pitchFamily="18" charset="0"/>
                <a:cs typeface="Times New Roman" panose="02020603050405020304" pitchFamily="18" charset="0"/>
              </a:rPr>
              <a:t>Hill </a:t>
            </a:r>
            <a:r>
              <a:rPr lang="en-US" sz="2000" dirty="0">
                <a:latin typeface="Times New Roman" panose="02020603050405020304" pitchFamily="18" charset="0"/>
                <a:cs typeface="Times New Roman" panose="02020603050405020304" pitchFamily="18" charset="0"/>
              </a:rPr>
              <a:t>AG, </a:t>
            </a:r>
            <a:r>
              <a:rPr lang="en-US" sz="2000" dirty="0" err="1">
                <a:latin typeface="Times New Roman" panose="02020603050405020304" pitchFamily="18" charset="0"/>
                <a:cs typeface="Times New Roman" panose="02020603050405020304" pitchFamily="18" charset="0"/>
              </a:rPr>
              <a:t>Mwangi</a:t>
            </a:r>
            <a:r>
              <a:rPr lang="en-US" sz="2000" dirty="0">
                <a:latin typeface="Times New Roman" panose="02020603050405020304" pitchFamily="18" charset="0"/>
                <a:cs typeface="Times New Roman" panose="02020603050405020304" pitchFamily="18" charset="0"/>
              </a:rPr>
              <a:t> I, </a:t>
            </a:r>
            <a:r>
              <a:rPr lang="en-US" sz="2000" dirty="0" err="1">
                <a:latin typeface="Times New Roman" panose="02020603050405020304" pitchFamily="18" charset="0"/>
                <a:cs typeface="Times New Roman" panose="02020603050405020304" pitchFamily="18" charset="0"/>
              </a:rPr>
              <a:t>Wagana</a:t>
            </a:r>
            <a:r>
              <a:rPr lang="en-US" sz="2000" dirty="0">
                <a:latin typeface="Times New Roman" panose="02020603050405020304" pitchFamily="18" charset="0"/>
                <a:cs typeface="Times New Roman" panose="02020603050405020304" pitchFamily="18" charset="0"/>
              </a:rPr>
              <a:t> L. Thyroid disease in a rural Kenyan hospital. East </a:t>
            </a:r>
            <a:r>
              <a:rPr lang="en-US" sz="2000" dirty="0" err="1">
                <a:latin typeface="Times New Roman" panose="02020603050405020304" pitchFamily="18" charset="0"/>
                <a:cs typeface="Times New Roman" panose="02020603050405020304" pitchFamily="18" charset="0"/>
              </a:rPr>
              <a:t>Afr</a:t>
            </a:r>
            <a:r>
              <a:rPr lang="en-US" sz="2000" dirty="0">
                <a:latin typeface="Times New Roman" panose="02020603050405020304" pitchFamily="18" charset="0"/>
                <a:cs typeface="Times New Roman" panose="02020603050405020304" pitchFamily="18" charset="0"/>
              </a:rPr>
              <a:t> Med J. 2004 Dec;81(12):631-3.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startAt="12"/>
            </a:pPr>
            <a:r>
              <a:rPr lang="en-US" sz="2000" dirty="0" smtClean="0">
                <a:latin typeface="Times New Roman" panose="02020603050405020304" pitchFamily="18" charset="0"/>
                <a:cs typeface="Times New Roman" panose="02020603050405020304" pitchFamily="18" charset="0"/>
              </a:rPr>
              <a:t>Gupta </a:t>
            </a:r>
            <a:r>
              <a:rPr lang="en-US" sz="2000" dirty="0">
                <a:latin typeface="Times New Roman" panose="02020603050405020304" pitchFamily="18" charset="0"/>
                <a:cs typeface="Times New Roman" panose="02020603050405020304" pitchFamily="18" charset="0"/>
              </a:rPr>
              <a:t>S, </a:t>
            </a:r>
            <a:r>
              <a:rPr lang="en-US" sz="2000" dirty="0" err="1">
                <a:latin typeface="Times New Roman" panose="02020603050405020304" pitchFamily="18" charset="0"/>
                <a:cs typeface="Times New Roman" panose="02020603050405020304" pitchFamily="18" charset="0"/>
              </a:rPr>
              <a:t>Kolhe</a:t>
            </a:r>
            <a:r>
              <a:rPr lang="en-US" sz="2000" dirty="0">
                <a:latin typeface="Times New Roman" panose="02020603050405020304" pitchFamily="18" charset="0"/>
                <a:cs typeface="Times New Roman" panose="02020603050405020304" pitchFamily="18" charset="0"/>
              </a:rPr>
              <a:t> VS, </a:t>
            </a:r>
            <a:r>
              <a:rPr lang="en-US" sz="2000" dirty="0" err="1">
                <a:latin typeface="Times New Roman" panose="02020603050405020304" pitchFamily="18" charset="0"/>
                <a:cs typeface="Times New Roman" panose="02020603050405020304" pitchFamily="18" charset="0"/>
              </a:rPr>
              <a:t>Nath</a:t>
            </a:r>
            <a:r>
              <a:rPr lang="en-US" sz="2000" dirty="0">
                <a:latin typeface="Times New Roman" panose="02020603050405020304" pitchFamily="18" charset="0"/>
                <a:cs typeface="Times New Roman" panose="02020603050405020304" pitchFamily="18" charset="0"/>
              </a:rPr>
              <a:t> CS, Gupta MM. Cardiovascular manifestations in thyroid dysfunction status. Medical Journal Armed Forces India.1991;47(2):72-7.</a:t>
            </a: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990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13</a:t>
            </a:fld>
            <a:endParaRPr lang="en-IN"/>
          </a:p>
        </p:txBody>
      </p:sp>
      <p:sp>
        <p:nvSpPr>
          <p:cNvPr id="7" name="TextBox 6"/>
          <p:cNvSpPr txBox="1"/>
          <p:nvPr/>
        </p:nvSpPr>
        <p:spPr>
          <a:xfrm>
            <a:off x="2853744" y="2511380"/>
            <a:ext cx="9015211" cy="1862048"/>
          </a:xfrm>
          <a:prstGeom prst="rect">
            <a:avLst/>
          </a:prstGeom>
          <a:noFill/>
        </p:spPr>
        <p:txBody>
          <a:bodyPr wrap="square" rtlCol="0">
            <a:spAutoFit/>
          </a:bodyPr>
          <a:lstStyle/>
          <a:p>
            <a:pPr algn="l"/>
            <a:r>
              <a:rPr lang="en-US" sz="11500" b="1" i="1" dirty="0" smtClean="0">
                <a:latin typeface="Times New Roman" panose="02020603050405020304" pitchFamily="18" charset="0"/>
                <a:cs typeface="Times New Roman" panose="02020603050405020304" pitchFamily="18" charset="0"/>
              </a:rPr>
              <a:t>Thank you </a:t>
            </a:r>
            <a:endParaRPr lang="en-US" sz="11500" b="1" i="1"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917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599508"/>
            <a:ext cx="1927131"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ABSTRACT</a:t>
            </a:r>
            <a:r>
              <a:rPr lang="en-US" sz="2000" b="1" dirty="0">
                <a:latin typeface="Times New Roman" panose="02020603050405020304" pitchFamily="18" charset="0"/>
                <a:cs typeface="Times New Roman" panose="02020603050405020304" pitchFamily="18" charset="0"/>
              </a:rPr>
              <a:t> </a:t>
            </a:r>
          </a:p>
        </p:txBody>
      </p:sp>
      <p:sp>
        <p:nvSpPr>
          <p:cNvPr id="5" name="TextBox 4"/>
          <p:cNvSpPr txBox="1"/>
          <p:nvPr/>
        </p:nvSpPr>
        <p:spPr>
          <a:xfrm>
            <a:off x="733424" y="1484581"/>
            <a:ext cx="11140897" cy="3970318"/>
          </a:xfrm>
          <a:prstGeom prst="rect">
            <a:avLst/>
          </a:prstGeom>
          <a:noFill/>
        </p:spPr>
        <p:txBody>
          <a:bodyPr wrap="square" rtlCol="0">
            <a:spAutoFit/>
          </a:bodyPr>
          <a:lstStyle/>
          <a:p>
            <a:pPr algn="just"/>
            <a:r>
              <a:rPr lang="en-US" sz="2800" b="1" dirty="0">
                <a:latin typeface="Times New Roman" panose="02020603050405020304" pitchFamily="18" charset="0"/>
                <a:cs typeface="Times New Roman" panose="02020603050405020304" pitchFamily="18" charset="0"/>
              </a:rPr>
              <a:t>OBJECTIVE: </a:t>
            </a:r>
            <a:r>
              <a:rPr lang="en-US" sz="2800" dirty="0">
                <a:latin typeface="Times New Roman" panose="02020603050405020304" pitchFamily="18" charset="0"/>
                <a:cs typeface="Times New Roman" panose="02020603050405020304" pitchFamily="18" charset="0"/>
              </a:rPr>
              <a:t>To evaluate the cardiac manifestation in patients with hyperthyroidism. </a:t>
            </a:r>
            <a:endParaRPr lang="en-US" sz="2800" dirty="0" smtClean="0">
              <a:latin typeface="Times New Roman" panose="02020603050405020304" pitchFamily="18" charset="0"/>
              <a:cs typeface="Times New Roman" panose="02020603050405020304" pitchFamily="18" charset="0"/>
            </a:endParaRPr>
          </a:p>
          <a:p>
            <a:pPr algn="just"/>
            <a:r>
              <a:rPr lang="en-US" sz="2800" b="1" dirty="0" smtClean="0">
                <a:latin typeface="Times New Roman" panose="02020603050405020304" pitchFamily="18" charset="0"/>
                <a:cs typeface="Times New Roman" panose="02020603050405020304" pitchFamily="18" charset="0"/>
              </a:rPr>
              <a:t>PATIENTS </a:t>
            </a:r>
            <a:r>
              <a:rPr lang="en-US" sz="2800" b="1" dirty="0">
                <a:latin typeface="Times New Roman" panose="02020603050405020304" pitchFamily="18" charset="0"/>
                <a:cs typeface="Times New Roman" panose="02020603050405020304" pitchFamily="18" charset="0"/>
              </a:rPr>
              <a:t>AND METHODS: </a:t>
            </a:r>
            <a:r>
              <a:rPr lang="en-US" sz="2800" dirty="0">
                <a:latin typeface="Times New Roman" panose="02020603050405020304" pitchFamily="18" charset="0"/>
                <a:cs typeface="Times New Roman" panose="02020603050405020304" pitchFamily="18" charset="0"/>
              </a:rPr>
              <a:t>This descriptive study was conducted from January 2015 to June 2015 on subjects with clinical manifestation of hyperthyroidism. The inclusion criteria of the study were patients, of ≥12 years of age, either gender with hyperthyroidism. The subjects were further evaluated for cardiac manifestations by advising </a:t>
            </a:r>
            <a:r>
              <a:rPr lang="en-US" sz="2800" dirty="0" smtClean="0">
                <a:latin typeface="Times New Roman" panose="02020603050405020304" pitchFamily="18" charset="0"/>
                <a:cs typeface="Times New Roman" panose="02020603050405020304" pitchFamily="18" charset="0"/>
              </a:rPr>
              <a:t>X-ray </a:t>
            </a:r>
            <a:r>
              <a:rPr lang="en-US" sz="2800" dirty="0">
                <a:latin typeface="Times New Roman" panose="02020603050405020304" pitchFamily="18" charset="0"/>
                <a:cs typeface="Times New Roman" panose="02020603050405020304" pitchFamily="18" charset="0"/>
              </a:rPr>
              <a:t>chest, ECG and echocardiography. The frequency / percentages (%) and means ±SD computed for study variables. </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9263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1423987" y="625791"/>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971550" y="290810"/>
            <a:ext cx="9740721" cy="400110"/>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INTRODUCTION</a:t>
            </a:r>
            <a:r>
              <a:rPr lang="en-US" sz="1600" dirty="0" smtClean="0">
                <a:latin typeface="Times New Roman" panose="02020603050405020304" pitchFamily="18" charset="0"/>
                <a:cs typeface="Times New Roman" panose="02020603050405020304" pitchFamily="18" charset="0"/>
              </a:rPr>
              <a:t> </a:t>
            </a:r>
          </a:p>
        </p:txBody>
      </p:sp>
      <p:sp>
        <p:nvSpPr>
          <p:cNvPr id="5" name="TextBox 4"/>
          <p:cNvSpPr txBox="1"/>
          <p:nvPr/>
        </p:nvSpPr>
        <p:spPr>
          <a:xfrm>
            <a:off x="733424" y="1287829"/>
            <a:ext cx="11206163" cy="4093428"/>
          </a:xfrm>
          <a:prstGeom prst="rect">
            <a:avLst/>
          </a:prstGeom>
          <a:noFill/>
        </p:spPr>
        <p:txBody>
          <a:bodyPr wrap="square" rtlCol="0">
            <a:spAutoFit/>
          </a:bodyPr>
          <a:lstStyle/>
          <a:p>
            <a:pPr marL="285750" indent="-285750"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Hyperthyroidism is the cause of fatal arrhythmia and thromboembolic phenomenon is also more prevalent in patients with atrial fibrillation due to </a:t>
            </a:r>
            <a:r>
              <a:rPr lang="en-US" sz="2000" dirty="0" smtClean="0">
                <a:latin typeface="Times New Roman" panose="02020603050405020304" pitchFamily="18" charset="0"/>
                <a:cs typeface="Times New Roman" panose="02020603050405020304" pitchFamily="18" charset="0"/>
              </a:rPr>
              <a:t>hyperthyroidism. </a:t>
            </a:r>
          </a:p>
          <a:p>
            <a:pPr marL="285750" indent="-285750"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thyroid hormone can directly have effect on the </a:t>
            </a:r>
            <a:r>
              <a:rPr lang="en-US" sz="2000" dirty="0" smtClean="0">
                <a:latin typeface="Times New Roman" panose="02020603050405020304" pitchFamily="18" charset="0"/>
                <a:cs typeface="Times New Roman" panose="02020603050405020304" pitchFamily="18" charset="0"/>
              </a:rPr>
              <a:t>cardiovascular </a:t>
            </a:r>
            <a:r>
              <a:rPr lang="en-US" sz="2000" dirty="0">
                <a:latin typeface="Times New Roman" panose="02020603050405020304" pitchFamily="18" charset="0"/>
                <a:cs typeface="Times New Roman" panose="02020603050405020304" pitchFamily="18" charset="0"/>
              </a:rPr>
              <a:t>system by increasing myocardial inotropic effect and heart rate and peripheral vascular dilatation to increase cardiac </a:t>
            </a:r>
            <a:r>
              <a:rPr lang="en-US" sz="2000" dirty="0" smtClean="0">
                <a:latin typeface="Times New Roman" panose="02020603050405020304" pitchFamily="18" charset="0"/>
                <a:cs typeface="Times New Roman" panose="02020603050405020304" pitchFamily="18" charset="0"/>
              </a:rPr>
              <a:t>output. </a:t>
            </a:r>
          </a:p>
          <a:p>
            <a:pPr marL="285750" indent="-285750"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common causes are Graves’ disease, toxic adenomas and toxic </a:t>
            </a:r>
            <a:r>
              <a:rPr lang="en-US" sz="2000" dirty="0" err="1">
                <a:latin typeface="Times New Roman" panose="02020603050405020304" pitchFamily="18" charset="0"/>
                <a:cs typeface="Times New Roman" panose="02020603050405020304" pitchFamily="18" charset="0"/>
              </a:rPr>
              <a:t>multinodular</a:t>
            </a:r>
            <a:r>
              <a:rPr lang="en-US" sz="2000" dirty="0">
                <a:latin typeface="Times New Roman" panose="02020603050405020304" pitchFamily="18" charset="0"/>
                <a:cs typeface="Times New Roman" panose="02020603050405020304" pitchFamily="18" charset="0"/>
              </a:rPr>
              <a:t> goiter, the effect of thyroid hormone on heart and vascular function was also reported </a:t>
            </a:r>
            <a:r>
              <a:rPr lang="en-US" sz="2000" dirty="0" smtClean="0">
                <a:latin typeface="Times New Roman" panose="02020603050405020304" pitchFamily="18" charset="0"/>
                <a:cs typeface="Times New Roman" panose="02020603050405020304" pitchFamily="18" charset="0"/>
              </a:rPr>
              <a:t>previously. </a:t>
            </a:r>
          </a:p>
          <a:p>
            <a:pPr marL="285750" indent="-285750"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hyperthyroidism causes tachycardia, wide pulse pressure and increases in cardiac output leads to heart failure or worsening of ischemic heart disease or angina </a:t>
            </a:r>
            <a:r>
              <a:rPr lang="en-US" sz="2000" dirty="0" smtClean="0">
                <a:latin typeface="Times New Roman" panose="02020603050405020304" pitchFamily="18" charset="0"/>
                <a:cs typeface="Times New Roman" panose="02020603050405020304" pitchFamily="18" charset="0"/>
              </a:rPr>
              <a:t>pectoris.</a:t>
            </a:r>
          </a:p>
          <a:p>
            <a:pPr marL="285750" indent="-285750"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Supraventricular arrhythmias account for cerebrovascular mortality because </a:t>
            </a:r>
            <a:r>
              <a:rPr lang="en-US" sz="2000" dirty="0" smtClean="0">
                <a:latin typeface="Times New Roman" panose="02020603050405020304" pitchFamily="18" charset="0"/>
                <a:cs typeface="Times New Roman" panose="02020603050405020304" pitchFamily="18" charset="0"/>
              </a:rPr>
              <a:t>arterial </a:t>
            </a:r>
            <a:r>
              <a:rPr lang="en-US" sz="2000" dirty="0">
                <a:latin typeface="Times New Roman" panose="02020603050405020304" pitchFamily="18" charset="0"/>
                <a:cs typeface="Times New Roman" panose="02020603050405020304" pitchFamily="18" charset="0"/>
              </a:rPr>
              <a:t>fibrillation leads to embolic phenomena. Therefore, measuring of TSH is an important step as far as cardiac complications are </a:t>
            </a:r>
            <a:r>
              <a:rPr lang="en-US" sz="2000" dirty="0" smtClean="0">
                <a:latin typeface="Times New Roman" panose="02020603050405020304" pitchFamily="18" charset="0"/>
                <a:cs typeface="Times New Roman" panose="02020603050405020304" pitchFamily="18" charset="0"/>
              </a:rPr>
              <a:t>concerned. </a:t>
            </a:r>
          </a:p>
          <a:p>
            <a:pPr marL="285750" indent="-285750"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This study was conducted to evaluate the cardiac manifestations of patients with hyperthyroidism as early evaluation can prevent the patient to acquire life threatening arrhythmias due to thyrotoxicosis. </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640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1171575" y="903387"/>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50000"/>
              </a:lnSpc>
              <a:buFont typeface="Courier New" panose="02070309020205020404" pitchFamily="49" charset="0"/>
              <a:buChar char="o"/>
            </a:pPr>
            <a:endParaRPr lang="en-IN"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76879615-7990-821D-EEC0-5B890DEDE4A6}"/>
              </a:ext>
            </a:extLst>
          </p:cNvPr>
          <p:cNvSpPr txBox="1"/>
          <p:nvPr/>
        </p:nvSpPr>
        <p:spPr>
          <a:xfrm>
            <a:off x="971550" y="314652"/>
            <a:ext cx="6520143"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OBJECTIVE OF STUDY </a:t>
            </a:r>
          </a:p>
        </p:txBody>
      </p:sp>
      <p:sp>
        <p:nvSpPr>
          <p:cNvPr id="4" name="TextBox 3"/>
          <p:cNvSpPr txBox="1"/>
          <p:nvPr/>
        </p:nvSpPr>
        <p:spPr>
          <a:xfrm>
            <a:off x="1519707" y="1344923"/>
            <a:ext cx="9594761" cy="954107"/>
          </a:xfrm>
          <a:prstGeom prst="rect">
            <a:avLst/>
          </a:prstGeom>
          <a:noFill/>
        </p:spPr>
        <p:txBody>
          <a:bodyPr wrap="square" rtlCol="0">
            <a:spAutoFit/>
          </a:bodyPr>
          <a:lstStyle/>
          <a:p>
            <a:pPr marL="457200" indent="-457200" algn="just">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To evaluate the cardiac manifestation in patients with </a:t>
            </a:r>
            <a:r>
              <a:rPr lang="en-US" sz="2800" dirty="0" smtClean="0">
                <a:latin typeface="Times New Roman" panose="02020603050405020304" pitchFamily="18" charset="0"/>
                <a:cs typeface="Times New Roman" panose="02020603050405020304" pitchFamily="18" charset="0"/>
              </a:rPr>
              <a:t>hyperthyroidism. </a:t>
            </a:r>
            <a:endParaRPr lang="en-US" sz="28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53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a:t>
            </a:fld>
            <a:endParaRPr lang="en-IN"/>
          </a:p>
        </p:txBody>
      </p:sp>
      <p:sp>
        <p:nvSpPr>
          <p:cNvPr id="7" name="Rectangle 6"/>
          <p:cNvSpPr/>
          <p:nvPr/>
        </p:nvSpPr>
        <p:spPr>
          <a:xfrm>
            <a:off x="1228786" y="938965"/>
            <a:ext cx="3635932" cy="369332"/>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Study </a:t>
            </a:r>
            <a:r>
              <a:rPr lang="en-US" dirty="0" smtClean="0">
                <a:latin typeface="Times New Roman" panose="02020603050405020304" pitchFamily="18" charset="0"/>
                <a:cs typeface="Times New Roman" panose="02020603050405020304" pitchFamily="18" charset="0"/>
              </a:rPr>
              <a:t>design - Descriptive Study</a:t>
            </a:r>
            <a:r>
              <a:rPr lang="en-US" dirty="0" smtClean="0"/>
              <a:t>. </a:t>
            </a:r>
            <a:endParaRPr lang="en-US" dirty="0">
              <a:latin typeface="Times New Roman" panose="02020603050405020304" pitchFamily="18" charset="0"/>
              <a:cs typeface="Times New Roman" panose="02020603050405020304" pitchFamily="18" charset="0"/>
            </a:endParaRPr>
          </a:p>
        </p:txBody>
      </p:sp>
      <p:sp>
        <p:nvSpPr>
          <p:cNvPr id="8" name="Rectangle 7"/>
          <p:cNvSpPr/>
          <p:nvPr/>
        </p:nvSpPr>
        <p:spPr>
          <a:xfrm>
            <a:off x="1228786" y="1671824"/>
            <a:ext cx="2595582" cy="369332"/>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Study </a:t>
            </a:r>
            <a:r>
              <a:rPr lang="en-US" dirty="0" smtClean="0">
                <a:latin typeface="Times New Roman" panose="02020603050405020304" pitchFamily="18" charset="0"/>
                <a:cs typeface="Times New Roman" panose="02020603050405020304" pitchFamily="18" charset="0"/>
              </a:rPr>
              <a:t>population - 50 </a:t>
            </a:r>
            <a:endParaRPr lang="en-US" dirty="0">
              <a:latin typeface="Times New Roman" panose="02020603050405020304" pitchFamily="18" charset="0"/>
              <a:cs typeface="Times New Roman" panose="02020603050405020304" pitchFamily="18" charset="0"/>
            </a:endParaRPr>
          </a:p>
        </p:txBody>
      </p:sp>
      <p:sp>
        <p:nvSpPr>
          <p:cNvPr id="9" name="Rectangle 8"/>
          <p:cNvSpPr/>
          <p:nvPr/>
        </p:nvSpPr>
        <p:spPr>
          <a:xfrm>
            <a:off x="1228786" y="2503594"/>
            <a:ext cx="4352987" cy="369332"/>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Study </a:t>
            </a:r>
            <a:r>
              <a:rPr lang="en-US" dirty="0" smtClean="0">
                <a:latin typeface="Times New Roman" panose="02020603050405020304" pitchFamily="18" charset="0"/>
                <a:cs typeface="Times New Roman" panose="02020603050405020304" pitchFamily="18" charset="0"/>
              </a:rPr>
              <a:t>period - </a:t>
            </a:r>
            <a:r>
              <a:rPr lang="en-US" dirty="0">
                <a:latin typeface="Times New Roman" panose="02020603050405020304" pitchFamily="18" charset="0"/>
                <a:cs typeface="Times New Roman" panose="02020603050405020304" pitchFamily="18" charset="0"/>
              </a:rPr>
              <a:t>January 2015 to June 2015</a:t>
            </a:r>
          </a:p>
        </p:txBody>
      </p:sp>
      <p:sp>
        <p:nvSpPr>
          <p:cNvPr id="10" name="Rectangle 9"/>
          <p:cNvSpPr/>
          <p:nvPr/>
        </p:nvSpPr>
        <p:spPr>
          <a:xfrm>
            <a:off x="1228786" y="3512455"/>
            <a:ext cx="9222525" cy="369332"/>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INCLUSION </a:t>
            </a:r>
            <a:r>
              <a:rPr lang="en-US" dirty="0" smtClean="0">
                <a:latin typeface="Times New Roman" panose="02020603050405020304" pitchFamily="18" charset="0"/>
                <a:cs typeface="Times New Roman" panose="02020603050405020304" pitchFamily="18" charset="0"/>
              </a:rPr>
              <a:t>CRITERIA - Patients</a:t>
            </a:r>
            <a:r>
              <a:rPr lang="en-US" dirty="0">
                <a:latin typeface="Times New Roman" panose="02020603050405020304" pitchFamily="18" charset="0"/>
                <a:cs typeface="Times New Roman" panose="02020603050405020304" pitchFamily="18" charset="0"/>
              </a:rPr>
              <a:t>, of ≥12 years of age, either gender with </a:t>
            </a:r>
            <a:r>
              <a:rPr lang="en-US" dirty="0" smtClean="0">
                <a:latin typeface="Times New Roman" panose="02020603050405020304" pitchFamily="18" charset="0"/>
                <a:cs typeface="Times New Roman" panose="02020603050405020304" pitchFamily="18" charset="0"/>
              </a:rPr>
              <a:t>hyperthyroidism. </a:t>
            </a:r>
            <a:endParaRPr lang="en-US" dirty="0">
              <a:latin typeface="Times New Roman" panose="02020603050405020304" pitchFamily="18" charset="0"/>
              <a:cs typeface="Times New Roman" panose="02020603050405020304" pitchFamily="18" charset="0"/>
            </a:endParaRPr>
          </a:p>
        </p:txBody>
      </p:sp>
      <p:sp>
        <p:nvSpPr>
          <p:cNvPr id="11" name="Rectangle 10"/>
          <p:cNvSpPr/>
          <p:nvPr/>
        </p:nvSpPr>
        <p:spPr>
          <a:xfrm>
            <a:off x="1228786" y="4476034"/>
            <a:ext cx="10039480" cy="646331"/>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EXCLUSION </a:t>
            </a:r>
            <a:r>
              <a:rPr lang="en-US" dirty="0" smtClean="0">
                <a:latin typeface="Times New Roman" panose="02020603050405020304" pitchFamily="18" charset="0"/>
                <a:cs typeface="Times New Roman" panose="02020603050405020304" pitchFamily="18" charset="0"/>
              </a:rPr>
              <a:t>CRITERIA - </a:t>
            </a:r>
            <a:r>
              <a:rPr lang="en-US" dirty="0">
                <a:latin typeface="Times New Roman" panose="02020603050405020304" pitchFamily="18" charset="0"/>
                <a:cs typeface="Times New Roman" panose="02020603050405020304" pitchFamily="18" charset="0"/>
              </a:rPr>
              <a:t>patients already on </a:t>
            </a:r>
            <a:r>
              <a:rPr lang="en-US" dirty="0" smtClean="0">
                <a:latin typeface="Times New Roman" panose="02020603050405020304" pitchFamily="18" charset="0"/>
                <a:cs typeface="Times New Roman" panose="02020603050405020304" pitchFamily="18" charset="0"/>
              </a:rPr>
              <a:t>anti-thyroid </a:t>
            </a:r>
            <a:r>
              <a:rPr lang="en-US" dirty="0">
                <a:latin typeface="Times New Roman" panose="02020603050405020304" pitchFamily="18" charset="0"/>
                <a:cs typeface="Times New Roman" panose="02020603050405020304" pitchFamily="18" charset="0"/>
              </a:rPr>
              <a:t>medication, hypothyroidism, malignancy,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ischemic </a:t>
            </a:r>
            <a:r>
              <a:rPr lang="en-US" dirty="0">
                <a:latin typeface="Times New Roman" panose="02020603050405020304" pitchFamily="18" charset="0"/>
                <a:cs typeface="Times New Roman" panose="02020603050405020304" pitchFamily="18" charset="0"/>
              </a:rPr>
              <a:t>heart disease, cardiomyopathy and connective tissue </a:t>
            </a:r>
            <a:r>
              <a:rPr lang="en-US" dirty="0" smtClean="0">
                <a:latin typeface="Times New Roman" panose="02020603050405020304" pitchFamily="18" charset="0"/>
                <a:cs typeface="Times New Roman" panose="02020603050405020304" pitchFamily="18" charset="0"/>
              </a:rPr>
              <a:t>disorders. </a:t>
            </a:r>
            <a:endParaRPr lang="en-US" dirty="0">
              <a:latin typeface="Times New Roman" panose="02020603050405020304" pitchFamily="18" charset="0"/>
              <a:cs typeface="Times New Roman" panose="02020603050405020304" pitchFamily="18" charset="0"/>
            </a:endParaRPr>
          </a:p>
        </p:txBody>
      </p:sp>
      <p:sp>
        <p:nvSpPr>
          <p:cNvPr id="13" name="Rectangle 12"/>
          <p:cNvSpPr/>
          <p:nvPr/>
        </p:nvSpPr>
        <p:spPr>
          <a:xfrm>
            <a:off x="951307" y="222395"/>
            <a:ext cx="2307042"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METHODOLOGY</a:t>
            </a:r>
          </a:p>
        </p:txBody>
      </p:sp>
      <p:sp>
        <p:nvSpPr>
          <p:cNvPr id="14" name="Flowchart: Process 13"/>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846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8B54A7E-2395-4D35-824E-25842394C6F0}" type="slidenum">
              <a:rPr lang="en-IN" smtClean="0"/>
              <a:t>6</a:t>
            </a:fld>
            <a:endParaRPr lang="en-IN"/>
          </a:p>
        </p:txBody>
      </p:sp>
      <p:pic>
        <p:nvPicPr>
          <p:cNvPr id="7" name="Picture 6"/>
          <p:cNvPicPr>
            <a:picLocks noChangeAspect="1"/>
          </p:cNvPicPr>
          <p:nvPr/>
        </p:nvPicPr>
        <p:blipFill rotWithShape="1">
          <a:blip r:embed="rId2"/>
          <a:srcRect l="4256" r="5416" b="5411"/>
          <a:stretch/>
        </p:blipFill>
        <p:spPr>
          <a:xfrm>
            <a:off x="945376" y="649779"/>
            <a:ext cx="10672488" cy="5403291"/>
          </a:xfrm>
          <a:prstGeom prst="rect">
            <a:avLst/>
          </a:prstGeom>
        </p:spPr>
      </p:pic>
      <p:sp>
        <p:nvSpPr>
          <p:cNvPr id="2" name="Footer Placeholder 1"/>
          <p:cNvSpPr>
            <a:spLocks noGrp="1"/>
          </p:cNvSpPr>
          <p:nvPr>
            <p:ph type="ftr" sz="quarter" idx="11"/>
          </p:nvPr>
        </p:nvSpPr>
        <p:spPr/>
        <p:txBody>
          <a:bodyPr/>
          <a:lstStyle/>
          <a:p>
            <a:r>
              <a:rPr lang="en-IN" smtClean="0"/>
              <a:t>RDP</a:t>
            </a: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466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a:t>
            </a:fld>
            <a:endParaRPr lang="en-IN"/>
          </a:p>
        </p:txBody>
      </p:sp>
      <p:pic>
        <p:nvPicPr>
          <p:cNvPr id="7" name="Picture 6"/>
          <p:cNvPicPr>
            <a:picLocks noChangeAspect="1"/>
          </p:cNvPicPr>
          <p:nvPr/>
        </p:nvPicPr>
        <p:blipFill>
          <a:blip r:embed="rId2"/>
          <a:stretch>
            <a:fillRect/>
          </a:stretch>
        </p:blipFill>
        <p:spPr>
          <a:xfrm>
            <a:off x="992343" y="474975"/>
            <a:ext cx="10534249" cy="5747148"/>
          </a:xfrm>
          <a:prstGeom prst="rect">
            <a:avLst/>
          </a:prstGeom>
        </p:spPr>
      </p:pic>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069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6" name="Rectangle 5"/>
          <p:cNvSpPr/>
          <p:nvPr/>
        </p:nvSpPr>
        <p:spPr>
          <a:xfrm>
            <a:off x="971550" y="543174"/>
            <a:ext cx="10812620" cy="461665"/>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RESULTS</a:t>
            </a:r>
            <a:endParaRPr lang="en-US"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365160" y="1590760"/>
            <a:ext cx="10174310" cy="3046988"/>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Total fifty patients of hyperthyroidism were identified to have cardiac manifestations and were evaluated and enrolled in the study. The mean ±SD for whole population was 48.87±5.86 while the mean free T3, T4 and TSH was 720.87±10.96 </a:t>
            </a:r>
            <a:r>
              <a:rPr lang="en-US" sz="3200" dirty="0" err="1">
                <a:latin typeface="Times New Roman" panose="02020603050405020304" pitchFamily="18" charset="0"/>
                <a:cs typeface="Times New Roman" panose="02020603050405020304" pitchFamily="18" charset="0"/>
              </a:rPr>
              <a:t>pg</a:t>
            </a:r>
            <a:r>
              <a:rPr lang="en-US" sz="3200" dirty="0">
                <a:latin typeface="Times New Roman" panose="02020603050405020304" pitchFamily="18" charset="0"/>
                <a:cs typeface="Times New Roman" panose="02020603050405020304" pitchFamily="18" charset="0"/>
              </a:rPr>
              <a:t>/d, 4.98±1.84 </a:t>
            </a:r>
            <a:r>
              <a:rPr lang="en-US" sz="3200" dirty="0" err="1">
                <a:latin typeface="Times New Roman" panose="02020603050405020304" pitchFamily="18" charset="0"/>
                <a:cs typeface="Times New Roman" panose="02020603050405020304" pitchFamily="18" charset="0"/>
              </a:rPr>
              <a:t>ng</a:t>
            </a:r>
            <a:r>
              <a:rPr lang="en-US" sz="3200" dirty="0">
                <a:latin typeface="Times New Roman" panose="02020603050405020304" pitchFamily="18" charset="0"/>
                <a:cs typeface="Times New Roman" panose="02020603050405020304" pitchFamily="18" charset="0"/>
              </a:rPr>
              <a:t>/dl and 0.23±1.20. The results are presented in Table1-2.</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354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Rectangle 3"/>
          <p:cNvSpPr/>
          <p:nvPr/>
        </p:nvSpPr>
        <p:spPr>
          <a:xfrm>
            <a:off x="971549" y="464635"/>
            <a:ext cx="10928529" cy="400110"/>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DISCUSSION</a:t>
            </a:r>
            <a:endParaRPr lang="en-US" sz="20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1113065"/>
            <a:ext cx="11210926" cy="5262979"/>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In present study the male gender was predominant (60%), the gender is also consistent with former literature. In present study the clinical features observed were palpitation (64%), followed by </a:t>
            </a:r>
            <a:r>
              <a:rPr lang="en-US" sz="2400" dirty="0" smtClean="0">
                <a:latin typeface="Times New Roman" panose="02020603050405020304" pitchFamily="18" charset="0"/>
                <a:cs typeface="Times New Roman" panose="02020603050405020304" pitchFamily="18" charset="0"/>
              </a:rPr>
              <a:t>dyspnea </a:t>
            </a:r>
            <a:r>
              <a:rPr lang="en-US" sz="2400" dirty="0">
                <a:latin typeface="Times New Roman" panose="02020603050405020304" pitchFamily="18" charset="0"/>
                <a:cs typeface="Times New Roman" panose="02020603050405020304" pitchFamily="18" charset="0"/>
              </a:rPr>
              <a:t>(48%) and tachycardia (58%). The clinical features are consistent to former </a:t>
            </a:r>
            <a:r>
              <a:rPr lang="en-US" sz="2400" dirty="0" smtClean="0">
                <a:latin typeface="Times New Roman" panose="02020603050405020304" pitchFamily="18" charset="0"/>
                <a:cs typeface="Times New Roman" panose="02020603050405020304" pitchFamily="18" charset="0"/>
              </a:rPr>
              <a:t>study</a:t>
            </a:r>
            <a:r>
              <a:rPr lang="en-US" sz="2400" dirty="0">
                <a:latin typeface="Times New Roman" panose="02020603050405020304" pitchFamily="18" charset="0"/>
                <a:cs typeface="Times New Roman" panose="02020603050405020304" pitchFamily="18" charset="0"/>
              </a:rPr>
              <a:t>. In Klein I, et al [17] study 30% subjects had wide pulse while in present study it was reported as 36%. The difference among the percentage for wide pulse pressure might be because of the short duration illness of present study population. In current series, 08 patients had atrial fibrillation comparable to the </a:t>
            </a:r>
            <a:r>
              <a:rPr lang="en-US" sz="2400" dirty="0" err="1">
                <a:latin typeface="Times New Roman" panose="02020603050405020304" pitchFamily="18" charset="0"/>
                <a:cs typeface="Times New Roman" panose="02020603050405020304" pitchFamily="18" charset="0"/>
              </a:rPr>
              <a:t>Zargar</a:t>
            </a:r>
            <a:r>
              <a:rPr lang="en-US" sz="2400" dirty="0">
                <a:latin typeface="Times New Roman" panose="02020603050405020304" pitchFamily="18" charset="0"/>
                <a:cs typeface="Times New Roman" panose="02020603050405020304" pitchFamily="18" charset="0"/>
              </a:rPr>
              <a:t> et al (63.5</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left ventricular hypertrophy, non specific ST-T changes and cardiomegaly was observed in 06, 04 and 18 individuals while it is 5.4%, 9.8% and 14% in the study by </a:t>
            </a:r>
            <a:r>
              <a:rPr lang="en-US" sz="2400" dirty="0" err="1">
                <a:latin typeface="Times New Roman" panose="02020603050405020304" pitchFamily="18" charset="0"/>
                <a:cs typeface="Times New Roman" panose="02020603050405020304" pitchFamily="18" charset="0"/>
              </a:rPr>
              <a:t>Zargar</a:t>
            </a:r>
            <a:r>
              <a:rPr lang="en-US" sz="2400" dirty="0">
                <a:latin typeface="Times New Roman" panose="02020603050405020304" pitchFamily="18" charset="0"/>
                <a:cs typeface="Times New Roman" panose="02020603050405020304" pitchFamily="18" charset="0"/>
              </a:rPr>
              <a:t> et al. In present study the majority of population (72%) from rural areas and the observation was also reported by Hill AG, et al. In the study by Klein I, et al sinus tachycardia (74%) atrial fibrillation (12.5%), heart failure (3.6%) while in the study by Gupta S, et al tachycardia (74%), left ventricular hypertrophy (14.6%) and heart failure (3.6%) was observed in patients with </a:t>
            </a:r>
            <a:r>
              <a:rPr lang="en-US" sz="2400" dirty="0" smtClean="0">
                <a:latin typeface="Times New Roman" panose="02020603050405020304" pitchFamily="18" charset="0"/>
                <a:cs typeface="Times New Roman" panose="02020603050405020304" pitchFamily="18" charset="0"/>
              </a:rPr>
              <a:t>hyperthyroidism. </a:t>
            </a:r>
            <a:endParaRPr lang="en-US" sz="24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5915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577</TotalTime>
  <Words>1313</Words>
  <Application>Microsoft Office PowerPoint</Application>
  <PresentationFormat>Widescreen</PresentationFormat>
  <Paragraphs>97</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50</cp:revision>
  <dcterms:created xsi:type="dcterms:W3CDTF">2020-07-13T05:58:17Z</dcterms:created>
  <dcterms:modified xsi:type="dcterms:W3CDTF">2024-09-04T12:16:26Z</dcterms:modified>
</cp:coreProperties>
</file>