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63" r:id="rId2"/>
    <p:sldId id="262" r:id="rId3"/>
    <p:sldId id="265" r:id="rId4"/>
    <p:sldId id="266" r:id="rId5"/>
    <p:sldId id="286" r:id="rId6"/>
    <p:sldId id="289" r:id="rId7"/>
    <p:sldId id="290" r:id="rId8"/>
    <p:sldId id="291" r:id="rId9"/>
    <p:sldId id="292" r:id="rId10"/>
    <p:sldId id="293" r:id="rId11"/>
    <p:sldId id="294" r:id="rId12"/>
    <p:sldId id="295" r:id="rId13"/>
    <p:sldId id="268" r:id="rId14"/>
    <p:sldId id="269" r:id="rId15"/>
    <p:sldId id="270" r:id="rId16"/>
    <p:sldId id="271" r:id="rId17"/>
    <p:sldId id="288" r:id="rId18"/>
    <p:sldId id="296" r:id="rId19"/>
    <p:sldId id="28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434" autoAdjust="0"/>
  </p:normalViewPr>
  <p:slideViewPr>
    <p:cSldViewPr snapToGrid="0">
      <p:cViewPr varScale="1">
        <p:scale>
          <a:sx n="70" d="100"/>
          <a:sy n="70" d="100"/>
        </p:scale>
        <p:origin x="738" y="72"/>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 xmlns:a16="http://schemas.microsoft.com/office/drawing/2014/main"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04-09-2024</a:t>
            </a:fld>
            <a:endParaRPr lang="en-IN"/>
          </a:p>
        </p:txBody>
      </p:sp>
      <p:sp>
        <p:nvSpPr>
          <p:cNvPr id="4" name="Footer Placeholder 3">
            <a:extLst>
              <a:ext uri="{FF2B5EF4-FFF2-40B4-BE49-F238E27FC236}">
                <a16:creationId xmlns="" xmlns:a16="http://schemas.microsoft.com/office/drawing/2014/main"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 xmlns:a16="http://schemas.microsoft.com/office/drawing/2014/main"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04-09-2024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3624242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23C9B24-6625-49E4-90FB-EF80F9841A11}"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FCD5EC-2DA9-4440-809D-3E3A77C7497D}"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E8FFE5-5991-4004-AE56-A4271DDD4EE2}"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01E0A9-87B8-4A3E-BD47-F42D8BF14BF8}"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BB9799-6215-46CA-B4B6-D6E56846CE05}" type="datetime1">
              <a:rPr lang="en-IN" smtClean="0"/>
              <a:t>04-09-2024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BACE03-9A79-4D45-AC66-A33F852FA071}"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D97B3D3-B92B-4816-8870-4B41E8CA5731}" type="datetime1">
              <a:rPr lang="en-IN" smtClean="0"/>
              <a:t>04-09-2024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20AD9C8-9C1A-4670-BF87-D603B686D232}" type="datetime1">
              <a:rPr lang="en-IN" smtClean="0"/>
              <a:t>04-09-2024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6E2E5-4E63-4AAC-B08A-964E4ACA43AF}" type="datetime1">
              <a:rPr lang="en-IN" smtClean="0"/>
              <a:t>04-09-2024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57B835-4DCA-4064-B0C6-02727E94144D}"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A50E9A-9E02-467C-8C0B-6435E92CCA91}" type="datetime1">
              <a:rPr lang="en-IN" smtClean="0"/>
              <a:t>04-09-2024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BA69B1-90B0-4530-8831-BF1B4F320619}" type="datetime1">
              <a:rPr lang="en-IN" smtClean="0"/>
              <a:t>04-09-2024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9" name="Picture 8" descr="A close up of a sign&#10;&#10;Description automatically generated">
            <a:extLst>
              <a:ext uri="{FF2B5EF4-FFF2-40B4-BE49-F238E27FC236}">
                <a16:creationId xmlns="" xmlns:a16="http://schemas.microsoft.com/office/drawing/2014/main" id="{0C36A861-87F8-4ED6-BF0A-7B06788DCC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3462" y="365125"/>
            <a:ext cx="704738" cy="831542"/>
          </a:xfrm>
          <a:prstGeom prst="rect">
            <a:avLst/>
          </a:prstGeom>
        </p:spPr>
      </p:pic>
      <p:sp>
        <p:nvSpPr>
          <p:cNvPr id="7" name="TextBox 6"/>
          <p:cNvSpPr txBox="1"/>
          <p:nvPr userDrawn="1"/>
        </p:nvSpPr>
        <p:spPr>
          <a:xfrm rot="20181906">
            <a:off x="2139950" y="3060700"/>
            <a:ext cx="7912100" cy="707886"/>
          </a:xfrm>
          <a:prstGeom prst="rect">
            <a:avLst/>
          </a:prstGeom>
          <a:noFill/>
        </p:spPr>
        <p:txBody>
          <a:bodyPr wrap="square" rtlCol="0">
            <a:spAutoFit/>
          </a:bodyPr>
          <a:lstStyle/>
          <a:p>
            <a:pPr algn="l"/>
            <a:r>
              <a:rPr lang="en-US" sz="40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0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 xmlns:a16="http://schemas.microsoft.com/office/drawing/2014/main" id="{D8957920-506D-4F31-9CB9-011BD525C6C5}"/>
              </a:ext>
            </a:extLst>
          </p:cNvPr>
          <p:cNvSpPr txBox="1"/>
          <p:nvPr/>
        </p:nvSpPr>
        <p:spPr>
          <a:xfrm>
            <a:off x="2019300" y="1043667"/>
            <a:ext cx="7848600" cy="954107"/>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J</a:t>
            </a:r>
            <a:r>
              <a:rPr lang="en-IN" sz="3600" b="1" dirty="0">
                <a:latin typeface="Times New Roman" panose="02020603050405020304" pitchFamily="18" charset="0"/>
                <a:cs typeface="Times New Roman" panose="02020603050405020304" pitchFamily="18" charset="0"/>
              </a:rPr>
              <a:t>OURNAL CLUB</a:t>
            </a:r>
          </a:p>
          <a:p>
            <a:pPr algn="ctr"/>
            <a:endParaRPr lang="en-IN" sz="2000" b="1"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 xmlns:a16="http://schemas.microsoft.com/office/drawing/2014/main" id="{80E4F5A0-5C50-79B6-3EA5-D90B855E51F6}"/>
              </a:ext>
            </a:extLst>
          </p:cNvPr>
          <p:cNvSpPr txBox="1"/>
          <p:nvPr/>
        </p:nvSpPr>
        <p:spPr>
          <a:xfrm>
            <a:off x="1299882" y="2227993"/>
            <a:ext cx="9287436" cy="1384995"/>
          </a:xfrm>
          <a:prstGeom prst="rect">
            <a:avLst/>
          </a:prstGeom>
          <a:noFill/>
        </p:spPr>
        <p:txBody>
          <a:bodyPr wrap="square" rtlCol="0">
            <a:spAutoFit/>
          </a:bodyPr>
          <a:lstStyle/>
          <a:p>
            <a:pPr algn="ctr"/>
            <a:r>
              <a:rPr lang="en-US" sz="2800" b="1" dirty="0">
                <a:latin typeface="Times New Roman" panose="02020603050405020304" pitchFamily="18" charset="0"/>
                <a:cs typeface="Times New Roman" panose="02020603050405020304" pitchFamily="18" charset="0"/>
              </a:rPr>
              <a:t>Prescription Pattern and Therapeutic Response of Various Anti Hypertensive Drugs for the Hypertensive Patients at Private Hospitals in Tamilnadu, India</a:t>
            </a:r>
            <a:endParaRPr lang="en-IN" sz="28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 xmlns:a16="http://schemas.microsoft.com/office/drawing/2014/main" id="{27677BA0-9C39-D84B-D62E-81E7C1114F38}"/>
              </a:ext>
            </a:extLst>
          </p:cNvPr>
          <p:cNvSpPr txBox="1"/>
          <p:nvPr/>
        </p:nvSpPr>
        <p:spPr>
          <a:xfrm>
            <a:off x="3971365" y="3992006"/>
            <a:ext cx="6096000" cy="369332"/>
          </a:xfrm>
          <a:prstGeom prst="rect">
            <a:avLst/>
          </a:prstGeom>
          <a:noFill/>
        </p:spPr>
        <p:txBody>
          <a:bodyPr wrap="square">
            <a:spAutoFit/>
          </a:bodyPr>
          <a:lstStyle/>
          <a:p>
            <a:r>
              <a:rPr lang="en-IN" b="1" u="sng" dirty="0">
                <a:latin typeface="Times New Roman" panose="02020603050405020304" pitchFamily="18" charset="0"/>
                <a:cs typeface="Times New Roman" panose="02020603050405020304" pitchFamily="18" charset="0"/>
              </a:rPr>
              <a:t>G. Karthikeyan* , D. </a:t>
            </a:r>
            <a:r>
              <a:rPr lang="en-IN" b="1" u="sng" dirty="0" err="1">
                <a:latin typeface="Times New Roman" panose="02020603050405020304" pitchFamily="18" charset="0"/>
                <a:cs typeface="Times New Roman" panose="02020603050405020304" pitchFamily="18" charset="0"/>
              </a:rPr>
              <a:t>Ranganayakulu</a:t>
            </a:r>
            <a:endParaRPr lang="en-IN" b="1" u="sng"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 xmlns:a16="http://schemas.microsoft.com/office/drawing/2014/main" id="{F0B59B7C-7149-FAA3-A913-3AF52F009F04}"/>
              </a:ext>
            </a:extLst>
          </p:cNvPr>
          <p:cNvSpPr txBox="1"/>
          <p:nvPr/>
        </p:nvSpPr>
        <p:spPr>
          <a:xfrm>
            <a:off x="593802" y="4348399"/>
            <a:ext cx="12396057" cy="338554"/>
          </a:xfrm>
          <a:prstGeom prst="rect">
            <a:avLst/>
          </a:prstGeom>
          <a:noFill/>
        </p:spPr>
        <p:txBody>
          <a:bodyPr wrap="square">
            <a:spAutoFit/>
          </a:bodyPr>
          <a:lstStyle/>
          <a:p>
            <a:r>
              <a:rPr lang="en-IN" sz="1600" b="1" u="sng" dirty="0">
                <a:latin typeface="Times New Roman" panose="02020603050405020304" pitchFamily="18" charset="0"/>
                <a:cs typeface="Times New Roman" panose="02020603050405020304" pitchFamily="18" charset="0"/>
              </a:rPr>
              <a:t>Department of Pharmaceutics, Sri Padmavathi School of Pharmacy, </a:t>
            </a:r>
            <a:r>
              <a:rPr lang="en-IN" sz="1600" b="1" u="sng" dirty="0" err="1">
                <a:latin typeface="Times New Roman" panose="02020603050405020304" pitchFamily="18" charset="0"/>
                <a:cs typeface="Times New Roman" panose="02020603050405020304" pitchFamily="18" charset="0"/>
              </a:rPr>
              <a:t>Tiruchanoor</a:t>
            </a:r>
            <a:r>
              <a:rPr lang="en-IN" sz="1600" b="1" u="sng" dirty="0">
                <a:latin typeface="Times New Roman" panose="02020603050405020304" pitchFamily="18" charset="0"/>
                <a:cs typeface="Times New Roman" panose="02020603050405020304" pitchFamily="18" charset="0"/>
              </a:rPr>
              <a:t>, Tirupathi-517 503, Andhra Pradesh, India</a:t>
            </a:r>
          </a:p>
        </p:txBody>
      </p:sp>
      <p:sp>
        <p:nvSpPr>
          <p:cNvPr id="19" name="TextBox 18">
            <a:extLst>
              <a:ext uri="{FF2B5EF4-FFF2-40B4-BE49-F238E27FC236}">
                <a16:creationId xmlns="" xmlns:a16="http://schemas.microsoft.com/office/drawing/2014/main" id="{6214B39B-DFA9-0545-328D-718B8C0D6218}"/>
              </a:ext>
            </a:extLst>
          </p:cNvPr>
          <p:cNvSpPr txBox="1"/>
          <p:nvPr/>
        </p:nvSpPr>
        <p:spPr>
          <a:xfrm>
            <a:off x="1502709" y="4691013"/>
            <a:ext cx="11033311" cy="369332"/>
          </a:xfrm>
          <a:prstGeom prst="rect">
            <a:avLst/>
          </a:prstGeom>
          <a:noFill/>
        </p:spPr>
        <p:txBody>
          <a:bodyPr wrap="square">
            <a:spAutoFit/>
          </a:bodyPr>
          <a:lstStyle/>
          <a:p>
            <a:r>
              <a:rPr lang="en-US" b="1" u="sng" dirty="0">
                <a:latin typeface="Times New Roman" panose="02020603050405020304" pitchFamily="18" charset="0"/>
                <a:cs typeface="Times New Roman" panose="02020603050405020304" pitchFamily="18" charset="0"/>
              </a:rPr>
              <a:t>International Journal of Pharmaceutical Sciences and Drug Research 2015; 7(3): 270-274</a:t>
            </a:r>
            <a:endParaRPr lang="en-IN" b="1" u="sng" dirty="0">
              <a:latin typeface="Times New Roman" panose="02020603050405020304" pitchFamily="18" charset="0"/>
              <a:cs typeface="Times New Roman" panose="02020603050405020304" pitchFamily="18" charset="0"/>
            </a:endParaRPr>
          </a:p>
        </p:txBody>
      </p:sp>
      <p:sp>
        <p:nvSpPr>
          <p:cNvPr id="17" name="Flowchart: Process 1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2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B94FA28B-FD11-6687-C4E9-A29B3A5ECC0F}"/>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E5313C3-EAF1-970C-66D5-8AB383E30E3D}"/>
              </a:ext>
            </a:extLst>
          </p:cNvPr>
          <p:cNvSpPr>
            <a:spLocks noGrp="1"/>
          </p:cNvSpPr>
          <p:nvPr>
            <p:ph type="sldNum" sz="quarter" idx="12"/>
          </p:nvPr>
        </p:nvSpPr>
        <p:spPr/>
        <p:txBody>
          <a:bodyPr/>
          <a:lstStyle/>
          <a:p>
            <a:fld id="{28B54A7E-2395-4D35-824E-25842394C6F0}" type="slidenum">
              <a:rPr lang="en-IN" smtClean="0"/>
              <a:t>10</a:t>
            </a:fld>
            <a:endParaRPr lang="en-IN"/>
          </a:p>
        </p:txBody>
      </p:sp>
      <p:pic>
        <p:nvPicPr>
          <p:cNvPr id="8" name="Picture 7">
            <a:extLst>
              <a:ext uri="{FF2B5EF4-FFF2-40B4-BE49-F238E27FC236}">
                <a16:creationId xmlns="" xmlns:a16="http://schemas.microsoft.com/office/drawing/2014/main" id="{FACE14BD-B88B-59D0-A0C3-4EBD291C6CC8}"/>
              </a:ext>
            </a:extLst>
          </p:cNvPr>
          <p:cNvPicPr>
            <a:picLocks noChangeAspect="1"/>
          </p:cNvPicPr>
          <p:nvPr/>
        </p:nvPicPr>
        <p:blipFill rotWithShape="1">
          <a:blip r:embed="rId2"/>
          <a:srcRect l="1324" r="1396"/>
          <a:stretch/>
        </p:blipFill>
        <p:spPr>
          <a:xfrm>
            <a:off x="165847" y="1372879"/>
            <a:ext cx="11860306" cy="2903286"/>
          </a:xfrm>
          <a:prstGeom prst="rect">
            <a:avLst/>
          </a:prstGeom>
        </p:spPr>
      </p:pic>
      <p:sp>
        <p:nvSpPr>
          <p:cNvPr id="7" name="Flowchart: Process 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700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81AE81C-13E8-0452-225C-B7A8F17C37E3}"/>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3BCC34E5-E7CA-D0E1-6C7E-6F319726902C}"/>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8" name="Picture 7">
            <a:extLst>
              <a:ext uri="{FF2B5EF4-FFF2-40B4-BE49-F238E27FC236}">
                <a16:creationId xmlns="" xmlns:a16="http://schemas.microsoft.com/office/drawing/2014/main" id="{81DB7F5D-416E-CAA8-1D44-1F9AD0F2C453}"/>
              </a:ext>
            </a:extLst>
          </p:cNvPr>
          <p:cNvPicPr>
            <a:picLocks noChangeAspect="1"/>
          </p:cNvPicPr>
          <p:nvPr/>
        </p:nvPicPr>
        <p:blipFill rotWithShape="1">
          <a:blip r:embed="rId2"/>
          <a:srcRect l="1029" r="1250"/>
          <a:stretch/>
        </p:blipFill>
        <p:spPr>
          <a:xfrm>
            <a:off x="125506" y="1727247"/>
            <a:ext cx="11914094" cy="2826823"/>
          </a:xfrm>
          <a:prstGeom prst="rect">
            <a:avLst/>
          </a:prstGeom>
        </p:spPr>
      </p:pic>
      <p:sp>
        <p:nvSpPr>
          <p:cNvPr id="7" name="Flowchart: Process 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4501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C9B1B3A4-3A59-330C-3DB8-EFA8B920331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F024CA52-1740-F0E1-917C-8D06A2ECAE18}"/>
              </a:ext>
            </a:extLst>
          </p:cNvPr>
          <p:cNvSpPr>
            <a:spLocks noGrp="1"/>
          </p:cNvSpPr>
          <p:nvPr>
            <p:ph type="sldNum" sz="quarter" idx="12"/>
          </p:nvPr>
        </p:nvSpPr>
        <p:spPr/>
        <p:txBody>
          <a:bodyPr/>
          <a:lstStyle/>
          <a:p>
            <a:fld id="{28B54A7E-2395-4D35-824E-25842394C6F0}" type="slidenum">
              <a:rPr lang="en-IN" smtClean="0"/>
              <a:t>12</a:t>
            </a:fld>
            <a:endParaRPr lang="en-IN"/>
          </a:p>
        </p:txBody>
      </p:sp>
      <p:pic>
        <p:nvPicPr>
          <p:cNvPr id="8" name="Picture 7">
            <a:extLst>
              <a:ext uri="{FF2B5EF4-FFF2-40B4-BE49-F238E27FC236}">
                <a16:creationId xmlns="" xmlns:a16="http://schemas.microsoft.com/office/drawing/2014/main" id="{5F715D0B-A7A2-1B5D-B045-9D7683037A76}"/>
              </a:ext>
            </a:extLst>
          </p:cNvPr>
          <p:cNvPicPr>
            <a:picLocks noChangeAspect="1"/>
          </p:cNvPicPr>
          <p:nvPr/>
        </p:nvPicPr>
        <p:blipFill rotWithShape="1">
          <a:blip r:embed="rId2"/>
          <a:srcRect r="1397"/>
          <a:stretch/>
        </p:blipFill>
        <p:spPr>
          <a:xfrm>
            <a:off x="85164" y="1867828"/>
            <a:ext cx="12021671" cy="2318690"/>
          </a:xfrm>
          <a:prstGeom prst="rect">
            <a:avLst/>
          </a:prstGeom>
        </p:spPr>
      </p:pic>
      <p:sp>
        <p:nvSpPr>
          <p:cNvPr id="7" name="Flowchart: Process 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989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6" name="Rectangle 5"/>
          <p:cNvSpPr/>
          <p:nvPr/>
        </p:nvSpPr>
        <p:spPr>
          <a:xfrm>
            <a:off x="971550" y="313184"/>
            <a:ext cx="10812620" cy="584775"/>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RESULTS</a:t>
            </a:r>
          </a:p>
          <a:p>
            <a:endParaRPr lang="en-US" sz="16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 xmlns:a16="http://schemas.microsoft.com/office/drawing/2014/main" id="{9566C2FE-E0E7-84AD-09C2-42B280114B4E}"/>
              </a:ext>
            </a:extLst>
          </p:cNvPr>
          <p:cNvSpPr txBox="1"/>
          <p:nvPr/>
        </p:nvSpPr>
        <p:spPr>
          <a:xfrm>
            <a:off x="896470" y="769558"/>
            <a:ext cx="11116235" cy="5909310"/>
          </a:xfrm>
          <a:prstGeom prst="rect">
            <a:avLst/>
          </a:prstGeom>
          <a:noFill/>
        </p:spPr>
        <p:txBody>
          <a:bodyPr wrap="square" rtlCol="0">
            <a:spAutoFit/>
          </a:bodyPr>
          <a:lstStyle/>
          <a:p>
            <a:pPr algn="just"/>
            <a:r>
              <a:rPr lang="en-IN" sz="2400" b="1" dirty="0">
                <a:latin typeface="Times New Roman" panose="02020603050405020304" pitchFamily="18" charset="0"/>
                <a:cs typeface="Times New Roman" panose="02020603050405020304" pitchFamily="18" charset="0"/>
              </a:rPr>
              <a:t>Table 1 </a:t>
            </a:r>
            <a:r>
              <a:rPr lang="en-IN"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These results showed blood pressure could be adequately controlled with the help of mono therapy as only 9% of patients in our study changed from mono therapy to combination therapy and also pharmaceutical care helped the blood pressure control to normal level . </a:t>
            </a:r>
          </a:p>
          <a:p>
            <a:pPr algn="just"/>
            <a:r>
              <a:rPr lang="en-IN" sz="2400" b="1" dirty="0">
                <a:latin typeface="Times New Roman" panose="02020603050405020304" pitchFamily="18" charset="0"/>
                <a:cs typeface="Times New Roman" panose="02020603050405020304" pitchFamily="18" charset="0"/>
              </a:rPr>
              <a:t>Table 2</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Dizziness, weakness, gastric irritation, constipation, dyspnea, bradycardia was mostly observed adverse events. Erectile dysfunction is the common adverse events of beta blockers but we observed in only few patients. The reported adverse events for each class of drugs are mentioned . </a:t>
            </a:r>
          </a:p>
          <a:p>
            <a:pPr algn="just"/>
            <a:r>
              <a:rPr lang="en-IN" sz="2400" b="1" dirty="0">
                <a:latin typeface="Times New Roman" panose="02020603050405020304" pitchFamily="18" charset="0"/>
                <a:cs typeface="Times New Roman" panose="02020603050405020304" pitchFamily="18" charset="0"/>
              </a:rPr>
              <a:t>Table 3</a:t>
            </a:r>
            <a:r>
              <a:rPr lang="en-US"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We measured rate of compliance to the patients in every visit. The patient should reach &gt;=70% for compliance in all the visits, we was noticed that pharmacists who distribute the medicines did not give adequate written or oral instructions and also the patients were not aware about the knowledge of disease and medication so the patients were not compliance initially However, rate of compliance was improved from the follow up visit after the principal researcher educated the patients and the pharmacist about the medication knowledge and importance of compliance . </a:t>
            </a:r>
          </a:p>
          <a:p>
            <a:pPr algn="l"/>
            <a:endParaRPr lang="en-IN" dirty="0"/>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572354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Rectangle 3"/>
          <p:cNvSpPr/>
          <p:nvPr/>
        </p:nvSpPr>
        <p:spPr>
          <a:xfrm>
            <a:off x="971549" y="464635"/>
            <a:ext cx="10928529"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DISCUSSION</a:t>
            </a:r>
          </a:p>
        </p:txBody>
      </p:sp>
      <p:sp>
        <p:nvSpPr>
          <p:cNvPr id="5" name="TextBox 4">
            <a:extLst>
              <a:ext uri="{FF2B5EF4-FFF2-40B4-BE49-F238E27FC236}">
                <a16:creationId xmlns="" xmlns:a16="http://schemas.microsoft.com/office/drawing/2014/main" id="{51E55F83-638F-8A4C-3A9A-6BC4FC2F1BC9}"/>
              </a:ext>
            </a:extLst>
          </p:cNvPr>
          <p:cNvSpPr txBox="1"/>
          <p:nvPr/>
        </p:nvSpPr>
        <p:spPr>
          <a:xfrm>
            <a:off x="905435" y="888948"/>
            <a:ext cx="11143130" cy="5632311"/>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India is not only facing the epidemic of Coronary Artery Disease but also of obesity, diabetes mellitus, and hypertension. Prevalence of hypertension has remained stable or has decreased in developed countries during the past decade; it has dramatically increased in developing countries like India . A prescription based study is considered to be one of the most effective methods to assess and evaluate the prescribing pattern of doctors and dispensing practice of pharmacists. It is also important to consider the recommendations of international bodies on hypertension that help to improve prescribing practice of the doctors and ultimately, the clinical standards . The present study consists 4 visits that include, screening visit, follow up visit-1 to follow up visit-3. Out of 500 patients only 456 patients were treated with either mono therapy or combination therapy of drugs were observed, remaining 44 patients were excluded from this study however they were treated with lifestyle modification but we did not show their results here. the rate of controlled BP among hypertensive patients was low at initial stage because lack of pharmacist interaction with patients and lack of instruction provided to the patients by pharmacist and doctors.</a:t>
            </a:r>
            <a:endParaRPr lang="en-IN" sz="24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2362591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5" name="Rectangle 4"/>
          <p:cNvSpPr/>
          <p:nvPr/>
        </p:nvSpPr>
        <p:spPr>
          <a:xfrm>
            <a:off x="971550" y="748977"/>
            <a:ext cx="8030782"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CONCLUSION</a:t>
            </a:r>
          </a:p>
        </p:txBody>
      </p:sp>
      <p:sp>
        <p:nvSpPr>
          <p:cNvPr id="4" name="TextBox 3">
            <a:extLst>
              <a:ext uri="{FF2B5EF4-FFF2-40B4-BE49-F238E27FC236}">
                <a16:creationId xmlns="" xmlns:a16="http://schemas.microsoft.com/office/drawing/2014/main" id="{8FA4E9E5-2572-A02A-ED3B-15FDF8F07DF3}"/>
              </a:ext>
            </a:extLst>
          </p:cNvPr>
          <p:cNvSpPr txBox="1"/>
          <p:nvPr/>
        </p:nvSpPr>
        <p:spPr>
          <a:xfrm>
            <a:off x="971550" y="1872373"/>
            <a:ext cx="10781179" cy="2677656"/>
          </a:xfrm>
          <a:prstGeom prst="rect">
            <a:avLst/>
          </a:prstGeom>
          <a:noFill/>
        </p:spPr>
        <p:txBody>
          <a:bodyPr wrap="square" rtlCol="0">
            <a:spAutoFit/>
          </a:bodyPr>
          <a:lstStyle/>
          <a:p>
            <a:pPr algn="l"/>
            <a:r>
              <a:rPr lang="en-US" sz="2800" dirty="0">
                <a:latin typeface="Times New Roman" panose="02020603050405020304" pitchFamily="18" charset="0"/>
                <a:cs typeface="Times New Roman" panose="02020603050405020304" pitchFamily="18" charset="0"/>
              </a:rPr>
              <a:t>To antihypertensive drugs was a significant factor for achieving blood pressure control but most of them were poor compliance and poor knowledge on disease and medication at initial stages however that was improved by pharmaceutical care in follow up visits. There is need for effective measures to improve adherence and educate them about the disease and medication knowledge among patients with Hypertension.</a:t>
            </a:r>
            <a:endParaRPr lang="en-IN" sz="28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3464260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40129"/>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485775" y="804282"/>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AF324B62-A799-D140-227A-EF164EE2E1C4}"/>
              </a:ext>
            </a:extLst>
          </p:cNvPr>
          <p:cNvSpPr txBox="1"/>
          <p:nvPr/>
        </p:nvSpPr>
        <p:spPr>
          <a:xfrm>
            <a:off x="1043268" y="323408"/>
            <a:ext cx="3609415"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REFERENCE</a:t>
            </a:r>
          </a:p>
        </p:txBody>
      </p:sp>
      <p:sp>
        <p:nvSpPr>
          <p:cNvPr id="4" name="TextBox 3">
            <a:extLst>
              <a:ext uri="{FF2B5EF4-FFF2-40B4-BE49-F238E27FC236}">
                <a16:creationId xmlns="" xmlns:a16="http://schemas.microsoft.com/office/drawing/2014/main" id="{894F8F0A-B7E6-15BD-EA79-14008A122D38}"/>
              </a:ext>
            </a:extLst>
          </p:cNvPr>
          <p:cNvSpPr txBox="1"/>
          <p:nvPr/>
        </p:nvSpPr>
        <p:spPr>
          <a:xfrm>
            <a:off x="971550" y="783570"/>
            <a:ext cx="10902763" cy="5632311"/>
          </a:xfrm>
          <a:prstGeom prst="rect">
            <a:avLst/>
          </a:prstGeom>
          <a:noFill/>
        </p:spPr>
        <p:txBody>
          <a:bodyPr wrap="square" rtlCol="0">
            <a:spAutoFit/>
          </a:bodyPr>
          <a:lstStyle/>
          <a:p>
            <a:pPr marL="342900" indent="-342900" algn="just">
              <a:buAutoNum type="arabicPeriod"/>
            </a:pPr>
            <a:r>
              <a:rPr lang="en-IN" sz="2400" dirty="0">
                <a:latin typeface="Times New Roman" panose="02020603050405020304" pitchFamily="18" charset="0"/>
                <a:cs typeface="Times New Roman" panose="02020603050405020304" pitchFamily="18" charset="0"/>
              </a:rPr>
              <a:t>Lawes CM, Vander Hoorn S, Rodgers A. Global burden of blood pressure related disease, 2001. Lancet 2008; 3(371):1513-8. </a:t>
            </a:r>
          </a:p>
          <a:p>
            <a:pPr marL="342900" indent="-342900" algn="just">
              <a:buAutoNum type="arabicPeriod"/>
            </a:pPr>
            <a:r>
              <a:rPr lang="en-IN" sz="2400" dirty="0">
                <a:latin typeface="Times New Roman" panose="02020603050405020304" pitchFamily="18" charset="0"/>
                <a:cs typeface="Times New Roman" panose="02020603050405020304" pitchFamily="18" charset="0"/>
              </a:rPr>
              <a:t>Egan BM, Zhao Y, Axon RN. US trends in prevalence, awareness, treatment, and control of hypertension, 1988-2008. JAMA. 2010; 303: 2043-50. </a:t>
            </a:r>
          </a:p>
          <a:p>
            <a:pPr marL="342900" indent="-342900" algn="just">
              <a:buAutoNum type="arabicPeriod"/>
            </a:pPr>
            <a:r>
              <a:rPr lang="en-IN" sz="2400" dirty="0">
                <a:latin typeface="Times New Roman" panose="02020603050405020304" pitchFamily="18" charset="0"/>
                <a:cs typeface="Times New Roman" panose="02020603050405020304" pitchFamily="18" charset="0"/>
              </a:rPr>
              <a:t> Hansson L, </a:t>
            </a:r>
            <a:r>
              <a:rPr lang="en-IN" sz="2400" dirty="0" err="1">
                <a:latin typeface="Times New Roman" panose="02020603050405020304" pitchFamily="18" charset="0"/>
                <a:cs typeface="Times New Roman" panose="02020603050405020304" pitchFamily="18" charset="0"/>
              </a:rPr>
              <a:t>Dahlof</a:t>
            </a:r>
            <a:r>
              <a:rPr lang="en-IN" sz="2400" dirty="0">
                <a:latin typeface="Times New Roman" panose="02020603050405020304" pitchFamily="18" charset="0"/>
                <a:cs typeface="Times New Roman" panose="02020603050405020304" pitchFamily="18" charset="0"/>
              </a:rPr>
              <a:t> B, </a:t>
            </a:r>
            <a:r>
              <a:rPr lang="en-IN" sz="2400" dirty="0" err="1">
                <a:latin typeface="Times New Roman" panose="02020603050405020304" pitchFamily="18" charset="0"/>
                <a:cs typeface="Times New Roman" panose="02020603050405020304" pitchFamily="18" charset="0"/>
              </a:rPr>
              <a:t>Gudbrandsson</a:t>
            </a:r>
            <a:r>
              <a:rPr lang="en-IN" sz="2400" dirty="0">
                <a:latin typeface="Times New Roman" panose="02020603050405020304" pitchFamily="18" charset="0"/>
                <a:cs typeface="Times New Roman" panose="02020603050405020304" pitchFamily="18" charset="0"/>
              </a:rPr>
              <a:t> T, </a:t>
            </a:r>
            <a:r>
              <a:rPr lang="en-IN" sz="2400" dirty="0" err="1">
                <a:latin typeface="Times New Roman" panose="02020603050405020304" pitchFamily="18" charset="0"/>
                <a:cs typeface="Times New Roman" panose="02020603050405020304" pitchFamily="18" charset="0"/>
              </a:rPr>
              <a:t>Hellsing</a:t>
            </a:r>
            <a:r>
              <a:rPr lang="en-IN" sz="2400" dirty="0">
                <a:latin typeface="Times New Roman" panose="02020603050405020304" pitchFamily="18" charset="0"/>
                <a:cs typeface="Times New Roman" panose="02020603050405020304" pitchFamily="18" charset="0"/>
              </a:rPr>
              <a:t> T, </a:t>
            </a:r>
            <a:r>
              <a:rPr lang="en-IN" sz="2400" dirty="0" err="1">
                <a:latin typeface="Times New Roman" panose="02020603050405020304" pitchFamily="18" charset="0"/>
                <a:cs typeface="Times New Roman" panose="02020603050405020304" pitchFamily="18" charset="0"/>
              </a:rPr>
              <a:t>Kullman</a:t>
            </a:r>
            <a:r>
              <a:rPr lang="en-IN" sz="2400" dirty="0">
                <a:latin typeface="Times New Roman" panose="02020603050405020304" pitchFamily="18" charset="0"/>
                <a:cs typeface="Times New Roman" panose="02020603050405020304" pitchFamily="18" charset="0"/>
              </a:rPr>
              <a:t> S, </a:t>
            </a:r>
            <a:r>
              <a:rPr lang="en-IN" sz="2400" dirty="0" err="1">
                <a:latin typeface="Times New Roman" panose="02020603050405020304" pitchFamily="18" charset="0"/>
                <a:cs typeface="Times New Roman" panose="02020603050405020304" pitchFamily="18" charset="0"/>
              </a:rPr>
              <a:t>Kuylenstierna</a:t>
            </a:r>
            <a:r>
              <a:rPr lang="en-IN" sz="2400" dirty="0">
                <a:latin typeface="Times New Roman" panose="02020603050405020304" pitchFamily="18" charset="0"/>
                <a:cs typeface="Times New Roman" panose="02020603050405020304" pitchFamily="18" charset="0"/>
              </a:rPr>
              <a:t> J. Antihypertensive effect of felodipine or hydralazine when added to beta-blocker therapy. J Cardiovasc </a:t>
            </a:r>
            <a:r>
              <a:rPr lang="en-IN" sz="2400" dirty="0" err="1">
                <a:latin typeface="Times New Roman" panose="02020603050405020304" pitchFamily="18" charset="0"/>
                <a:cs typeface="Times New Roman" panose="02020603050405020304" pitchFamily="18" charset="0"/>
              </a:rPr>
              <a:t>Pharmacol</a:t>
            </a:r>
            <a:r>
              <a:rPr lang="en-IN" sz="2400" dirty="0">
                <a:latin typeface="Times New Roman" panose="02020603050405020304" pitchFamily="18" charset="0"/>
                <a:cs typeface="Times New Roman" panose="02020603050405020304" pitchFamily="18" charset="0"/>
              </a:rPr>
              <a:t>. 1988; 12:94-101. </a:t>
            </a:r>
          </a:p>
          <a:p>
            <a:pPr marL="342900" indent="-342900" algn="just">
              <a:buAutoNum type="arabicPeriod"/>
            </a:pPr>
            <a:r>
              <a:rPr lang="en-IN" sz="2400" dirty="0">
                <a:latin typeface="Times New Roman" panose="02020603050405020304" pitchFamily="18" charset="0"/>
                <a:cs typeface="Times New Roman" panose="02020603050405020304" pitchFamily="18" charset="0"/>
              </a:rPr>
              <a:t>Kjeldsen SE, </a:t>
            </a:r>
            <a:r>
              <a:rPr lang="en-IN" sz="2400" dirty="0" err="1">
                <a:latin typeface="Times New Roman" panose="02020603050405020304" pitchFamily="18" charset="0"/>
                <a:cs typeface="Times New Roman" panose="02020603050405020304" pitchFamily="18" charset="0"/>
              </a:rPr>
              <a:t>Farsang</a:t>
            </a:r>
            <a:r>
              <a:rPr lang="en-IN" sz="2400" dirty="0">
                <a:latin typeface="Times New Roman" panose="02020603050405020304" pitchFamily="18" charset="0"/>
                <a:cs typeface="Times New Roman" panose="02020603050405020304" pitchFamily="18" charset="0"/>
              </a:rPr>
              <a:t> C, Sleigh P, </a:t>
            </a:r>
            <a:r>
              <a:rPr lang="en-IN" sz="2400" dirty="0" err="1">
                <a:latin typeface="Times New Roman" panose="02020603050405020304" pitchFamily="18" charset="0"/>
                <a:cs typeface="Times New Roman" panose="02020603050405020304" pitchFamily="18" charset="0"/>
              </a:rPr>
              <a:t>Mancia</a:t>
            </a:r>
            <a:r>
              <a:rPr lang="en-IN" sz="2400" dirty="0">
                <a:latin typeface="Times New Roman" panose="02020603050405020304" pitchFamily="18" charset="0"/>
                <a:cs typeface="Times New Roman" panose="02020603050405020304" pitchFamily="18" charset="0"/>
              </a:rPr>
              <a:t> G. International Society of Hypertension. J </a:t>
            </a:r>
            <a:r>
              <a:rPr lang="en-IN" sz="2400" dirty="0" err="1">
                <a:latin typeface="Times New Roman" panose="02020603050405020304" pitchFamily="18" charset="0"/>
                <a:cs typeface="Times New Roman" panose="02020603050405020304" pitchFamily="18" charset="0"/>
              </a:rPr>
              <a:t>Hypertens</a:t>
            </a:r>
            <a:r>
              <a:rPr lang="en-IN" sz="2400" dirty="0">
                <a:latin typeface="Times New Roman" panose="02020603050405020304" pitchFamily="18" charset="0"/>
                <a:cs typeface="Times New Roman" panose="02020603050405020304" pitchFamily="18" charset="0"/>
              </a:rPr>
              <a:t>. 2001; 19:2285-8. </a:t>
            </a:r>
          </a:p>
          <a:p>
            <a:pPr marL="342900" indent="-342900" algn="just">
              <a:buAutoNum type="arabicPeriod"/>
            </a:pPr>
            <a:r>
              <a:rPr lang="en-IN" sz="2400" dirty="0">
                <a:latin typeface="Times New Roman" panose="02020603050405020304" pitchFamily="18" charset="0"/>
                <a:cs typeface="Times New Roman" panose="02020603050405020304" pitchFamily="18" charset="0"/>
              </a:rPr>
              <a:t> Ramsay LE. British Hypertension Society Guideline for hypertension management. Br Med J. 1999; 319:630-5. </a:t>
            </a:r>
          </a:p>
          <a:p>
            <a:pPr marL="342900" indent="-342900" algn="just">
              <a:buAutoNum type="arabicPeriod"/>
            </a:pPr>
            <a:r>
              <a:rPr lang="en-IN" sz="2400" dirty="0">
                <a:latin typeface="Times New Roman" panose="02020603050405020304" pitchFamily="18" charset="0"/>
                <a:cs typeface="Times New Roman" panose="02020603050405020304" pitchFamily="18" charset="0"/>
              </a:rPr>
              <a:t> Kapoor B, Raina RK, Kapoor S. Drug prescribing pattern in a teaching hospital. Ind J </a:t>
            </a:r>
            <a:r>
              <a:rPr lang="en-IN" sz="2400" dirty="0" err="1">
                <a:latin typeface="Times New Roman" panose="02020603050405020304" pitchFamily="18" charset="0"/>
                <a:cs typeface="Times New Roman" panose="02020603050405020304" pitchFamily="18" charset="0"/>
              </a:rPr>
              <a:t>Pharmacol</a:t>
            </a:r>
            <a:r>
              <a:rPr lang="en-IN" sz="2400" dirty="0">
                <a:latin typeface="Times New Roman" panose="02020603050405020304" pitchFamily="18" charset="0"/>
                <a:cs typeface="Times New Roman" panose="02020603050405020304" pitchFamily="18" charset="0"/>
              </a:rPr>
              <a:t>. 1985; 1:168. </a:t>
            </a:r>
          </a:p>
          <a:p>
            <a:pPr marL="342900" indent="-342900" algn="just">
              <a:buAutoNum type="arabicPeriod"/>
            </a:pPr>
            <a:r>
              <a:rPr lang="en-IN" sz="2400" dirty="0">
                <a:latin typeface="Times New Roman" panose="02020603050405020304" pitchFamily="18" charset="0"/>
                <a:cs typeface="Times New Roman" panose="02020603050405020304" pitchFamily="18" charset="0"/>
              </a:rPr>
              <a:t> Pradhan SC, </a:t>
            </a:r>
            <a:r>
              <a:rPr lang="en-IN" sz="2400" dirty="0" err="1">
                <a:latin typeface="Times New Roman" panose="02020603050405020304" pitchFamily="18" charset="0"/>
                <a:cs typeface="Times New Roman" panose="02020603050405020304" pitchFamily="18" charset="0"/>
              </a:rPr>
              <a:t>Shewade</a:t>
            </a:r>
            <a:r>
              <a:rPr lang="en-IN" sz="2400" dirty="0">
                <a:latin typeface="Times New Roman" panose="02020603050405020304" pitchFamily="18" charset="0"/>
                <a:cs typeface="Times New Roman" panose="02020603050405020304" pitchFamily="18" charset="0"/>
              </a:rPr>
              <a:t> DG, </a:t>
            </a:r>
            <a:r>
              <a:rPr lang="en-IN" sz="2400" dirty="0" err="1">
                <a:latin typeface="Times New Roman" panose="02020603050405020304" pitchFamily="18" charset="0"/>
                <a:cs typeface="Times New Roman" panose="02020603050405020304" pitchFamily="18" charset="0"/>
              </a:rPr>
              <a:t>Shashindran</a:t>
            </a:r>
            <a:r>
              <a:rPr lang="en-IN" sz="2400" dirty="0">
                <a:latin typeface="Times New Roman" panose="02020603050405020304" pitchFamily="18" charset="0"/>
                <a:cs typeface="Times New Roman" panose="02020603050405020304" pitchFamily="18" charset="0"/>
              </a:rPr>
              <a:t> CH, Bapna JS. Drug utilization studies. National Med J India. 1988; 1:185. </a:t>
            </a: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63177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60AB25DD-A17B-3801-374D-5E0776BDBE8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F8A5C3D-DE04-2D35-005A-8FD454C212F7}"/>
              </a:ext>
            </a:extLst>
          </p:cNvPr>
          <p:cNvSpPr>
            <a:spLocks noGrp="1"/>
          </p:cNvSpPr>
          <p:nvPr>
            <p:ph type="sldNum" sz="quarter" idx="12"/>
          </p:nvPr>
        </p:nvSpPr>
        <p:spPr/>
        <p:txBody>
          <a:bodyPr/>
          <a:lstStyle/>
          <a:p>
            <a:fld id="{28B54A7E-2395-4D35-824E-25842394C6F0}" type="slidenum">
              <a:rPr lang="en-IN" smtClean="0"/>
              <a:t>17</a:t>
            </a:fld>
            <a:endParaRPr lang="en-IN"/>
          </a:p>
        </p:txBody>
      </p:sp>
      <p:sp>
        <p:nvSpPr>
          <p:cNvPr id="7" name="TextBox 6">
            <a:extLst>
              <a:ext uri="{FF2B5EF4-FFF2-40B4-BE49-F238E27FC236}">
                <a16:creationId xmlns="" xmlns:a16="http://schemas.microsoft.com/office/drawing/2014/main" id="{5743C4F8-6FBA-281E-8CF4-A5D6C5C9B4F0}"/>
              </a:ext>
            </a:extLst>
          </p:cNvPr>
          <p:cNvSpPr txBox="1"/>
          <p:nvPr/>
        </p:nvSpPr>
        <p:spPr>
          <a:xfrm>
            <a:off x="1039906" y="1120587"/>
            <a:ext cx="10587318" cy="4431983"/>
          </a:xfrm>
          <a:prstGeom prst="rect">
            <a:avLst/>
          </a:prstGeom>
          <a:noFill/>
        </p:spPr>
        <p:txBody>
          <a:bodyPr wrap="square" rtlCol="0">
            <a:spAutoFit/>
          </a:bodyPr>
          <a:lstStyle/>
          <a:p>
            <a:pPr algn="just"/>
            <a:r>
              <a:rPr lang="en-IN" sz="2400" dirty="0">
                <a:latin typeface="Times New Roman" panose="02020603050405020304" pitchFamily="18" charset="0"/>
                <a:cs typeface="Times New Roman" panose="02020603050405020304" pitchFamily="18" charset="0"/>
              </a:rPr>
              <a:t>8. </a:t>
            </a:r>
            <a:r>
              <a:rPr lang="en-IN" sz="2400" dirty="0" err="1">
                <a:latin typeface="Times New Roman" panose="02020603050405020304" pitchFamily="18" charset="0"/>
                <a:cs typeface="Times New Roman" panose="02020603050405020304" pitchFamily="18" charset="0"/>
              </a:rPr>
              <a:t>Salvetti</a:t>
            </a:r>
            <a:r>
              <a:rPr lang="en-IN" sz="2400" dirty="0">
                <a:latin typeface="Times New Roman" panose="02020603050405020304" pitchFamily="18" charset="0"/>
                <a:cs typeface="Times New Roman" panose="02020603050405020304" pitchFamily="18" charset="0"/>
              </a:rPr>
              <a:t> A, </a:t>
            </a:r>
            <a:r>
              <a:rPr lang="en-IN" sz="2400" dirty="0" err="1">
                <a:latin typeface="Times New Roman" panose="02020603050405020304" pitchFamily="18" charset="0"/>
                <a:cs typeface="Times New Roman" panose="02020603050405020304" pitchFamily="18" charset="0"/>
              </a:rPr>
              <a:t>Ghiadoni</a:t>
            </a:r>
            <a:r>
              <a:rPr lang="en-IN" sz="2400" dirty="0">
                <a:latin typeface="Times New Roman" panose="02020603050405020304" pitchFamily="18" charset="0"/>
                <a:cs typeface="Times New Roman" panose="02020603050405020304" pitchFamily="18" charset="0"/>
              </a:rPr>
              <a:t> L. Thiazide Diuretics in the Treatment of Hypertension: An</a:t>
            </a:r>
          </a:p>
          <a:p>
            <a:pPr algn="just"/>
            <a:r>
              <a:rPr lang="en-IN" sz="2400" dirty="0">
                <a:latin typeface="Times New Roman" panose="02020603050405020304" pitchFamily="18" charset="0"/>
                <a:cs typeface="Times New Roman" panose="02020603050405020304" pitchFamily="18" charset="0"/>
              </a:rPr>
              <a:t>    Update. Journal of the American Society of Nephrology. 2006; 17(4): S25-S29. </a:t>
            </a:r>
          </a:p>
          <a:p>
            <a:pPr algn="just"/>
            <a:r>
              <a:rPr lang="en-IN" sz="2400" dirty="0">
                <a:latin typeface="Times New Roman" panose="02020603050405020304" pitchFamily="18" charset="0"/>
                <a:cs typeface="Times New Roman" panose="02020603050405020304" pitchFamily="18" charset="0"/>
              </a:rPr>
              <a:t>9. </a:t>
            </a:r>
            <a:r>
              <a:rPr lang="en-IN" sz="2400" dirty="0" err="1">
                <a:latin typeface="Times New Roman" panose="02020603050405020304" pitchFamily="18" charset="0"/>
                <a:cs typeface="Times New Roman" panose="02020603050405020304" pitchFamily="18" charset="0"/>
              </a:rPr>
              <a:t>Psaty</a:t>
            </a:r>
            <a:r>
              <a:rPr lang="en-IN" sz="2400" dirty="0">
                <a:latin typeface="Times New Roman" panose="02020603050405020304" pitchFamily="18" charset="0"/>
                <a:cs typeface="Times New Roman" panose="02020603050405020304" pitchFamily="18" charset="0"/>
              </a:rPr>
              <a:t> BM, Lumley T, </a:t>
            </a:r>
            <a:r>
              <a:rPr lang="en-IN" sz="2400" dirty="0" err="1">
                <a:latin typeface="Times New Roman" panose="02020603050405020304" pitchFamily="18" charset="0"/>
                <a:cs typeface="Times New Roman" panose="02020603050405020304" pitchFamily="18" charset="0"/>
              </a:rPr>
              <a:t>Furberg</a:t>
            </a:r>
            <a:r>
              <a:rPr lang="en-IN" sz="2400" dirty="0">
                <a:latin typeface="Times New Roman" panose="02020603050405020304" pitchFamily="18" charset="0"/>
                <a:cs typeface="Times New Roman" panose="02020603050405020304" pitchFamily="18" charset="0"/>
              </a:rPr>
              <a:t> CD, </a:t>
            </a:r>
            <a:r>
              <a:rPr lang="en-IN" sz="2400" dirty="0" err="1">
                <a:latin typeface="Times New Roman" panose="02020603050405020304" pitchFamily="18" charset="0"/>
                <a:cs typeface="Times New Roman" panose="02020603050405020304" pitchFamily="18" charset="0"/>
              </a:rPr>
              <a:t>Schellenbaum</a:t>
            </a:r>
            <a:r>
              <a:rPr lang="en-IN" sz="2400" dirty="0">
                <a:latin typeface="Times New Roman" panose="02020603050405020304" pitchFamily="18" charset="0"/>
                <a:cs typeface="Times New Roman" panose="02020603050405020304" pitchFamily="18" charset="0"/>
              </a:rPr>
              <a:t> G, Pahor M, Alderman MH.</a:t>
            </a:r>
          </a:p>
          <a:p>
            <a:pPr algn="just"/>
            <a:r>
              <a:rPr lang="en-IN" sz="2400" dirty="0">
                <a:latin typeface="Times New Roman" panose="02020603050405020304" pitchFamily="18" charset="0"/>
                <a:cs typeface="Times New Roman" panose="02020603050405020304" pitchFamily="18" charset="0"/>
              </a:rPr>
              <a:t>    Health outcomes associated with antihypertensive therapies used as first-line</a:t>
            </a:r>
          </a:p>
          <a:p>
            <a:pPr algn="just"/>
            <a:r>
              <a:rPr lang="en-IN" sz="2400" dirty="0">
                <a:latin typeface="Times New Roman" panose="02020603050405020304" pitchFamily="18" charset="0"/>
                <a:cs typeface="Times New Roman" panose="02020603050405020304" pitchFamily="18" charset="0"/>
              </a:rPr>
              <a:t>    agents: A systematic review and meta-analysis. Journal of the American Medical</a:t>
            </a:r>
          </a:p>
          <a:p>
            <a:pPr algn="just"/>
            <a:r>
              <a:rPr lang="en-IN" sz="2400" dirty="0">
                <a:latin typeface="Times New Roman" panose="02020603050405020304" pitchFamily="18" charset="0"/>
                <a:cs typeface="Times New Roman" panose="02020603050405020304" pitchFamily="18" charset="0"/>
              </a:rPr>
              <a:t>    Association. 1997; 277:739-45 </a:t>
            </a:r>
          </a:p>
          <a:p>
            <a:pPr algn="just"/>
            <a:r>
              <a:rPr lang="en-IN" sz="2400" dirty="0">
                <a:latin typeface="Times New Roman" panose="02020603050405020304" pitchFamily="18" charset="0"/>
                <a:cs typeface="Times New Roman" panose="02020603050405020304" pitchFamily="18" charset="0"/>
              </a:rPr>
              <a:t>10. Chaturvedi M, Jindal S, Kumar R. Lifestyle modification in hypertension in the</a:t>
            </a:r>
          </a:p>
          <a:p>
            <a:pPr algn="just"/>
            <a:r>
              <a:rPr lang="en-IN" sz="2400" dirty="0">
                <a:latin typeface="Times New Roman" panose="02020603050405020304" pitchFamily="18" charset="0"/>
                <a:cs typeface="Times New Roman" panose="02020603050405020304" pitchFamily="18" charset="0"/>
              </a:rPr>
              <a:t>      Indian context. J Indian </a:t>
            </a:r>
            <a:r>
              <a:rPr lang="en-IN" sz="2400" dirty="0" err="1">
                <a:latin typeface="Times New Roman" panose="02020603050405020304" pitchFamily="18" charset="0"/>
                <a:cs typeface="Times New Roman" panose="02020603050405020304" pitchFamily="18" charset="0"/>
              </a:rPr>
              <a:t>Acad</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Commun</a:t>
            </a:r>
            <a:r>
              <a:rPr lang="en-IN" sz="2400" dirty="0">
                <a:latin typeface="Times New Roman" panose="02020603050405020304" pitchFamily="18" charset="0"/>
                <a:cs typeface="Times New Roman" panose="02020603050405020304" pitchFamily="18" charset="0"/>
              </a:rPr>
              <a:t> Med. 2009; 10:46-51. </a:t>
            </a:r>
          </a:p>
          <a:p>
            <a:pPr algn="just"/>
            <a:r>
              <a:rPr lang="en-IN" sz="2400" dirty="0">
                <a:latin typeface="Times New Roman" panose="02020603050405020304" pitchFamily="18" charset="0"/>
                <a:cs typeface="Times New Roman" panose="02020603050405020304" pitchFamily="18" charset="0"/>
              </a:rPr>
              <a:t>11. Yuen YH, Chang S, Chong CK, Lee SC, </a:t>
            </a:r>
            <a:r>
              <a:rPr lang="en-IN" sz="2400" dirty="0" err="1">
                <a:latin typeface="Times New Roman" panose="02020603050405020304" pitchFamily="18" charset="0"/>
                <a:cs typeface="Times New Roman" panose="02020603050405020304" pitchFamily="18" charset="0"/>
              </a:rPr>
              <a:t>Critchlev</a:t>
            </a:r>
            <a:r>
              <a:rPr lang="en-IN" sz="2400" dirty="0">
                <a:latin typeface="Times New Roman" panose="02020603050405020304" pitchFamily="18" charset="0"/>
                <a:cs typeface="Times New Roman" panose="02020603050405020304" pitchFamily="18" charset="0"/>
              </a:rPr>
              <a:t> JA, Chan JC. Drug utilization</a:t>
            </a:r>
          </a:p>
          <a:p>
            <a:pPr algn="just"/>
            <a:r>
              <a:rPr lang="en-IN" sz="2400" dirty="0">
                <a:latin typeface="Times New Roman" panose="02020603050405020304" pitchFamily="18" charset="0"/>
                <a:cs typeface="Times New Roman" panose="02020603050405020304" pitchFamily="18" charset="0"/>
              </a:rPr>
              <a:t>      in a hospital general medical outpatient clinic with particular reference to</a:t>
            </a:r>
          </a:p>
          <a:p>
            <a:pPr algn="just"/>
            <a:r>
              <a:rPr lang="en-IN" sz="2400" dirty="0">
                <a:latin typeface="Times New Roman" panose="02020603050405020304" pitchFamily="18" charset="0"/>
                <a:cs typeface="Times New Roman" panose="02020603050405020304" pitchFamily="18" charset="0"/>
              </a:rPr>
              <a:t>     antihypertensive and antidiabetic drugs. J Clin Pharm </a:t>
            </a:r>
            <a:r>
              <a:rPr lang="en-IN" sz="2400" dirty="0" err="1">
                <a:latin typeface="Times New Roman" panose="02020603050405020304" pitchFamily="18" charset="0"/>
                <a:cs typeface="Times New Roman" panose="02020603050405020304" pitchFamily="18" charset="0"/>
              </a:rPr>
              <a:t>Ther</a:t>
            </a:r>
            <a:r>
              <a:rPr lang="en-IN" sz="2400" dirty="0">
                <a:latin typeface="Times New Roman" panose="02020603050405020304" pitchFamily="18" charset="0"/>
                <a:cs typeface="Times New Roman" panose="02020603050405020304" pitchFamily="18" charset="0"/>
              </a:rPr>
              <a:t>. 1998; 23:287-94. </a:t>
            </a:r>
          </a:p>
          <a:p>
            <a:pPr algn="l"/>
            <a:endParaRPr lang="en-IN" dirty="0"/>
          </a:p>
        </p:txBody>
      </p:sp>
      <p:sp>
        <p:nvSpPr>
          <p:cNvPr id="8" name="Rectangle 7">
            <a:extLst>
              <a:ext uri="{FF2B5EF4-FFF2-40B4-BE49-F238E27FC236}">
                <a16:creationId xmlns="" xmlns:a16="http://schemas.microsoft.com/office/drawing/2014/main" id="{8E8C64EB-4B35-4146-7206-A3679634912A}"/>
              </a:ext>
            </a:extLst>
          </p:cNvPr>
          <p:cNvSpPr/>
          <p:nvPr/>
        </p:nvSpPr>
        <p:spPr>
          <a:xfrm>
            <a:off x="0" y="-40129"/>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105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60AB25DD-A17B-3801-374D-5E0776BDBE8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5F8A5C3D-DE04-2D35-005A-8FD454C212F7}"/>
              </a:ext>
            </a:extLst>
          </p:cNvPr>
          <p:cNvSpPr>
            <a:spLocks noGrp="1"/>
          </p:cNvSpPr>
          <p:nvPr>
            <p:ph type="sldNum" sz="quarter" idx="12"/>
          </p:nvPr>
        </p:nvSpPr>
        <p:spPr/>
        <p:txBody>
          <a:bodyPr/>
          <a:lstStyle/>
          <a:p>
            <a:fld id="{28B54A7E-2395-4D35-824E-25842394C6F0}" type="slidenum">
              <a:rPr lang="en-IN" smtClean="0"/>
              <a:t>18</a:t>
            </a:fld>
            <a:endParaRPr lang="en-IN"/>
          </a:p>
        </p:txBody>
      </p:sp>
      <p:sp>
        <p:nvSpPr>
          <p:cNvPr id="7" name="TextBox 6">
            <a:extLst>
              <a:ext uri="{FF2B5EF4-FFF2-40B4-BE49-F238E27FC236}">
                <a16:creationId xmlns="" xmlns:a16="http://schemas.microsoft.com/office/drawing/2014/main" id="{5743C4F8-6FBA-281E-8CF4-A5D6C5C9B4F0}"/>
              </a:ext>
            </a:extLst>
          </p:cNvPr>
          <p:cNvSpPr txBox="1"/>
          <p:nvPr/>
        </p:nvSpPr>
        <p:spPr>
          <a:xfrm>
            <a:off x="1039906" y="1120587"/>
            <a:ext cx="10587318" cy="4431983"/>
          </a:xfrm>
          <a:prstGeom prst="rect">
            <a:avLst/>
          </a:prstGeom>
          <a:noFill/>
        </p:spPr>
        <p:txBody>
          <a:bodyPr wrap="square" rtlCol="0">
            <a:spAutoFit/>
          </a:bodyPr>
          <a:lstStyle/>
          <a:p>
            <a:pPr algn="just"/>
            <a:r>
              <a:rPr lang="en-IN" sz="2400" dirty="0">
                <a:latin typeface="Times New Roman" panose="02020603050405020304" pitchFamily="18" charset="0"/>
                <a:cs typeface="Times New Roman" panose="02020603050405020304" pitchFamily="18" charset="0"/>
              </a:rPr>
              <a:t>8. </a:t>
            </a:r>
            <a:r>
              <a:rPr lang="en-IN" sz="2400" dirty="0" err="1">
                <a:latin typeface="Times New Roman" panose="02020603050405020304" pitchFamily="18" charset="0"/>
                <a:cs typeface="Times New Roman" panose="02020603050405020304" pitchFamily="18" charset="0"/>
              </a:rPr>
              <a:t>Salvetti</a:t>
            </a:r>
            <a:r>
              <a:rPr lang="en-IN" sz="2400" dirty="0">
                <a:latin typeface="Times New Roman" panose="02020603050405020304" pitchFamily="18" charset="0"/>
                <a:cs typeface="Times New Roman" panose="02020603050405020304" pitchFamily="18" charset="0"/>
              </a:rPr>
              <a:t> A, </a:t>
            </a:r>
            <a:r>
              <a:rPr lang="en-IN" sz="2400" dirty="0" err="1">
                <a:latin typeface="Times New Roman" panose="02020603050405020304" pitchFamily="18" charset="0"/>
                <a:cs typeface="Times New Roman" panose="02020603050405020304" pitchFamily="18" charset="0"/>
              </a:rPr>
              <a:t>Ghiadoni</a:t>
            </a:r>
            <a:r>
              <a:rPr lang="en-IN" sz="2400" dirty="0">
                <a:latin typeface="Times New Roman" panose="02020603050405020304" pitchFamily="18" charset="0"/>
                <a:cs typeface="Times New Roman" panose="02020603050405020304" pitchFamily="18" charset="0"/>
              </a:rPr>
              <a:t> L. Thiazide Diuretics in the Treatment of Hypertension: An</a:t>
            </a:r>
          </a:p>
          <a:p>
            <a:pPr algn="just"/>
            <a:r>
              <a:rPr lang="en-IN" sz="2400" dirty="0">
                <a:latin typeface="Times New Roman" panose="02020603050405020304" pitchFamily="18" charset="0"/>
                <a:cs typeface="Times New Roman" panose="02020603050405020304" pitchFamily="18" charset="0"/>
              </a:rPr>
              <a:t>    Update. Journal of the American Society of Nephrology. 2006; 17(4): S25-S29. </a:t>
            </a:r>
          </a:p>
          <a:p>
            <a:pPr algn="just"/>
            <a:r>
              <a:rPr lang="en-IN" sz="2400" dirty="0">
                <a:latin typeface="Times New Roman" panose="02020603050405020304" pitchFamily="18" charset="0"/>
                <a:cs typeface="Times New Roman" panose="02020603050405020304" pitchFamily="18" charset="0"/>
              </a:rPr>
              <a:t>9. </a:t>
            </a:r>
            <a:r>
              <a:rPr lang="en-IN" sz="2400" dirty="0" err="1">
                <a:latin typeface="Times New Roman" panose="02020603050405020304" pitchFamily="18" charset="0"/>
                <a:cs typeface="Times New Roman" panose="02020603050405020304" pitchFamily="18" charset="0"/>
              </a:rPr>
              <a:t>Psaty</a:t>
            </a:r>
            <a:r>
              <a:rPr lang="en-IN" sz="2400" dirty="0">
                <a:latin typeface="Times New Roman" panose="02020603050405020304" pitchFamily="18" charset="0"/>
                <a:cs typeface="Times New Roman" panose="02020603050405020304" pitchFamily="18" charset="0"/>
              </a:rPr>
              <a:t> BM, Lumley T, </a:t>
            </a:r>
            <a:r>
              <a:rPr lang="en-IN" sz="2400" dirty="0" err="1">
                <a:latin typeface="Times New Roman" panose="02020603050405020304" pitchFamily="18" charset="0"/>
                <a:cs typeface="Times New Roman" panose="02020603050405020304" pitchFamily="18" charset="0"/>
              </a:rPr>
              <a:t>Furberg</a:t>
            </a:r>
            <a:r>
              <a:rPr lang="en-IN" sz="2400" dirty="0">
                <a:latin typeface="Times New Roman" panose="02020603050405020304" pitchFamily="18" charset="0"/>
                <a:cs typeface="Times New Roman" panose="02020603050405020304" pitchFamily="18" charset="0"/>
              </a:rPr>
              <a:t> CD, </a:t>
            </a:r>
            <a:r>
              <a:rPr lang="en-IN" sz="2400" dirty="0" err="1">
                <a:latin typeface="Times New Roman" panose="02020603050405020304" pitchFamily="18" charset="0"/>
                <a:cs typeface="Times New Roman" panose="02020603050405020304" pitchFamily="18" charset="0"/>
              </a:rPr>
              <a:t>Schellenbaum</a:t>
            </a:r>
            <a:r>
              <a:rPr lang="en-IN" sz="2400" dirty="0">
                <a:latin typeface="Times New Roman" panose="02020603050405020304" pitchFamily="18" charset="0"/>
                <a:cs typeface="Times New Roman" panose="02020603050405020304" pitchFamily="18" charset="0"/>
              </a:rPr>
              <a:t> G, Pahor M, Alderman MH.</a:t>
            </a:r>
          </a:p>
          <a:p>
            <a:pPr algn="just"/>
            <a:r>
              <a:rPr lang="en-IN" sz="2400" dirty="0">
                <a:latin typeface="Times New Roman" panose="02020603050405020304" pitchFamily="18" charset="0"/>
                <a:cs typeface="Times New Roman" panose="02020603050405020304" pitchFamily="18" charset="0"/>
              </a:rPr>
              <a:t>    Health outcomes associated with antihypertensive therapies used as first-line</a:t>
            </a:r>
          </a:p>
          <a:p>
            <a:pPr algn="just"/>
            <a:r>
              <a:rPr lang="en-IN" sz="2400" dirty="0">
                <a:latin typeface="Times New Roman" panose="02020603050405020304" pitchFamily="18" charset="0"/>
                <a:cs typeface="Times New Roman" panose="02020603050405020304" pitchFamily="18" charset="0"/>
              </a:rPr>
              <a:t>    agents: A systematic review and meta-analysis. Journal of the American Medical</a:t>
            </a:r>
          </a:p>
          <a:p>
            <a:pPr algn="just"/>
            <a:r>
              <a:rPr lang="en-IN" sz="2400" dirty="0">
                <a:latin typeface="Times New Roman" panose="02020603050405020304" pitchFamily="18" charset="0"/>
                <a:cs typeface="Times New Roman" panose="02020603050405020304" pitchFamily="18" charset="0"/>
              </a:rPr>
              <a:t>    Association. 1997; 277:739-45 </a:t>
            </a:r>
          </a:p>
          <a:p>
            <a:pPr algn="just"/>
            <a:r>
              <a:rPr lang="en-IN" sz="2400" dirty="0">
                <a:latin typeface="Times New Roman" panose="02020603050405020304" pitchFamily="18" charset="0"/>
                <a:cs typeface="Times New Roman" panose="02020603050405020304" pitchFamily="18" charset="0"/>
              </a:rPr>
              <a:t>10. Chaturvedi M, Jindal S, Kumar R. Lifestyle modification in hypertension in the</a:t>
            </a:r>
          </a:p>
          <a:p>
            <a:pPr algn="just"/>
            <a:r>
              <a:rPr lang="en-IN" sz="2400" dirty="0">
                <a:latin typeface="Times New Roman" panose="02020603050405020304" pitchFamily="18" charset="0"/>
                <a:cs typeface="Times New Roman" panose="02020603050405020304" pitchFamily="18" charset="0"/>
              </a:rPr>
              <a:t>      Indian context. J Indian </a:t>
            </a:r>
            <a:r>
              <a:rPr lang="en-IN" sz="2400" dirty="0" err="1">
                <a:latin typeface="Times New Roman" panose="02020603050405020304" pitchFamily="18" charset="0"/>
                <a:cs typeface="Times New Roman" panose="02020603050405020304" pitchFamily="18" charset="0"/>
              </a:rPr>
              <a:t>Acad</a:t>
            </a:r>
            <a:r>
              <a:rPr lang="en-IN" sz="2400" dirty="0">
                <a:latin typeface="Times New Roman" panose="02020603050405020304" pitchFamily="18" charset="0"/>
                <a:cs typeface="Times New Roman" panose="02020603050405020304" pitchFamily="18" charset="0"/>
              </a:rPr>
              <a:t> </a:t>
            </a:r>
            <a:r>
              <a:rPr lang="en-IN" sz="2400" dirty="0" err="1">
                <a:latin typeface="Times New Roman" panose="02020603050405020304" pitchFamily="18" charset="0"/>
                <a:cs typeface="Times New Roman" panose="02020603050405020304" pitchFamily="18" charset="0"/>
              </a:rPr>
              <a:t>Commun</a:t>
            </a:r>
            <a:r>
              <a:rPr lang="en-IN" sz="2400" dirty="0">
                <a:latin typeface="Times New Roman" panose="02020603050405020304" pitchFamily="18" charset="0"/>
                <a:cs typeface="Times New Roman" panose="02020603050405020304" pitchFamily="18" charset="0"/>
              </a:rPr>
              <a:t> Med. 2009; 10:46-51. </a:t>
            </a:r>
          </a:p>
          <a:p>
            <a:pPr algn="just"/>
            <a:r>
              <a:rPr lang="en-IN" sz="2400" dirty="0">
                <a:latin typeface="Times New Roman" panose="02020603050405020304" pitchFamily="18" charset="0"/>
                <a:cs typeface="Times New Roman" panose="02020603050405020304" pitchFamily="18" charset="0"/>
              </a:rPr>
              <a:t>11. Yuen YH, Chang S, Chong CK, Lee SC, </a:t>
            </a:r>
            <a:r>
              <a:rPr lang="en-IN" sz="2400" dirty="0" err="1">
                <a:latin typeface="Times New Roman" panose="02020603050405020304" pitchFamily="18" charset="0"/>
                <a:cs typeface="Times New Roman" panose="02020603050405020304" pitchFamily="18" charset="0"/>
              </a:rPr>
              <a:t>Critchlev</a:t>
            </a:r>
            <a:r>
              <a:rPr lang="en-IN" sz="2400" dirty="0">
                <a:latin typeface="Times New Roman" panose="02020603050405020304" pitchFamily="18" charset="0"/>
                <a:cs typeface="Times New Roman" panose="02020603050405020304" pitchFamily="18" charset="0"/>
              </a:rPr>
              <a:t> JA, Chan JC. Drug utilization</a:t>
            </a:r>
          </a:p>
          <a:p>
            <a:pPr algn="just"/>
            <a:r>
              <a:rPr lang="en-IN" sz="2400" dirty="0">
                <a:latin typeface="Times New Roman" panose="02020603050405020304" pitchFamily="18" charset="0"/>
                <a:cs typeface="Times New Roman" panose="02020603050405020304" pitchFamily="18" charset="0"/>
              </a:rPr>
              <a:t>      in a hospital general medical outpatient clinic with particular reference to</a:t>
            </a:r>
          </a:p>
          <a:p>
            <a:pPr algn="just"/>
            <a:r>
              <a:rPr lang="en-IN" sz="2400" dirty="0">
                <a:latin typeface="Times New Roman" panose="02020603050405020304" pitchFamily="18" charset="0"/>
                <a:cs typeface="Times New Roman" panose="02020603050405020304" pitchFamily="18" charset="0"/>
              </a:rPr>
              <a:t>     antihypertensive and antidiabetic drugs. J Clin Pharm </a:t>
            </a:r>
            <a:r>
              <a:rPr lang="en-IN" sz="2400" dirty="0" err="1">
                <a:latin typeface="Times New Roman" panose="02020603050405020304" pitchFamily="18" charset="0"/>
                <a:cs typeface="Times New Roman" panose="02020603050405020304" pitchFamily="18" charset="0"/>
              </a:rPr>
              <a:t>Ther</a:t>
            </a:r>
            <a:r>
              <a:rPr lang="en-IN" sz="2400" dirty="0">
                <a:latin typeface="Times New Roman" panose="02020603050405020304" pitchFamily="18" charset="0"/>
                <a:cs typeface="Times New Roman" panose="02020603050405020304" pitchFamily="18" charset="0"/>
              </a:rPr>
              <a:t>. 1998; 23:287-94. </a:t>
            </a:r>
          </a:p>
          <a:p>
            <a:pPr algn="l"/>
            <a:endParaRPr lang="en-IN" dirty="0"/>
          </a:p>
        </p:txBody>
      </p:sp>
      <p:sp>
        <p:nvSpPr>
          <p:cNvPr id="8" name="Rectangle 7">
            <a:extLst>
              <a:ext uri="{FF2B5EF4-FFF2-40B4-BE49-F238E27FC236}">
                <a16:creationId xmlns="" xmlns:a16="http://schemas.microsoft.com/office/drawing/2014/main" id="{8E8C64EB-4B35-4146-7206-A3679634912A}"/>
              </a:ext>
            </a:extLst>
          </p:cNvPr>
          <p:cNvSpPr/>
          <p:nvPr/>
        </p:nvSpPr>
        <p:spPr>
          <a:xfrm>
            <a:off x="0" y="-40129"/>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639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52D2EF7D-2B00-87B3-7AA1-74D39E39764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159182E4-1CEA-282D-DCD7-1E9857E220B4}"/>
              </a:ext>
            </a:extLst>
          </p:cNvPr>
          <p:cNvSpPr>
            <a:spLocks noGrp="1"/>
          </p:cNvSpPr>
          <p:nvPr>
            <p:ph type="sldNum" sz="quarter" idx="12"/>
          </p:nvPr>
        </p:nvSpPr>
        <p:spPr/>
        <p:txBody>
          <a:bodyPr/>
          <a:lstStyle/>
          <a:p>
            <a:fld id="{28B54A7E-2395-4D35-824E-25842394C6F0}" type="slidenum">
              <a:rPr lang="en-IN" smtClean="0"/>
              <a:t>19</a:t>
            </a:fld>
            <a:endParaRPr lang="en-IN"/>
          </a:p>
        </p:txBody>
      </p:sp>
      <p:sp>
        <p:nvSpPr>
          <p:cNvPr id="7" name="Rectangle 6">
            <a:extLst>
              <a:ext uri="{FF2B5EF4-FFF2-40B4-BE49-F238E27FC236}">
                <a16:creationId xmlns="" xmlns:a16="http://schemas.microsoft.com/office/drawing/2014/main" id="{E42821C4-5ADE-F56C-9649-176720521A50}"/>
              </a:ext>
            </a:extLst>
          </p:cNvPr>
          <p:cNvSpPr/>
          <p:nvPr/>
        </p:nvSpPr>
        <p:spPr>
          <a:xfrm>
            <a:off x="2912981" y="2352100"/>
            <a:ext cx="6366038"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9600" b="1" cap="none" spc="50" dirty="0">
                <a:ln w="11430"/>
                <a:solidFill>
                  <a:srgbClr val="C00000"/>
                </a:solidFill>
                <a:effectLst>
                  <a:outerShdw blurRad="76200" dist="50800" dir="5400000" algn="tl" rotWithShape="0">
                    <a:srgbClr val="000000">
                      <a:alpha val="65000"/>
                    </a:srgbClr>
                  </a:outerShdw>
                </a:effectLst>
              </a:rPr>
              <a:t>THANK YOU</a:t>
            </a:r>
          </a:p>
        </p:txBody>
      </p:sp>
      <p:sp>
        <p:nvSpPr>
          <p:cNvPr id="8" name="Rectangle 7">
            <a:extLst>
              <a:ext uri="{FF2B5EF4-FFF2-40B4-BE49-F238E27FC236}">
                <a16:creationId xmlns="" xmlns:a16="http://schemas.microsoft.com/office/drawing/2014/main" id="{4F68CED2-BB88-FF95-1165-B8205551A290}"/>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lowchart: Process 9"/>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1"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039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6" name="Rectangle 5"/>
          <p:cNvSpPr/>
          <p:nvPr/>
        </p:nvSpPr>
        <p:spPr>
          <a:xfrm>
            <a:off x="971549" y="455251"/>
            <a:ext cx="1645194" cy="707886"/>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ABSTRACT </a:t>
            </a:r>
          </a:p>
          <a:p>
            <a:endParaRPr lang="en-US"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 xmlns:a16="http://schemas.microsoft.com/office/drawing/2014/main" id="{A2300E2F-9C33-EFF1-DC8F-264BCFD742B6}"/>
              </a:ext>
            </a:extLst>
          </p:cNvPr>
          <p:cNvSpPr txBox="1"/>
          <p:nvPr/>
        </p:nvSpPr>
        <p:spPr>
          <a:xfrm>
            <a:off x="1044389" y="1161780"/>
            <a:ext cx="10414187" cy="4708981"/>
          </a:xfrm>
          <a:prstGeom prst="rect">
            <a:avLst/>
          </a:prstGeom>
          <a:noFill/>
        </p:spPr>
        <p:txBody>
          <a:bodyPr wrap="square" rtlCol="0">
            <a:spAutoFit/>
          </a:bodyPr>
          <a:lstStyle/>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present study was conducted in order to establish the therapeutic responses and prescription pattern of various antihypertensive agents in patients with mild, moderate and severe hypertension. Prospective and comparative study was carried out on 500 patients attending the cardiology out patients department at private hospitals in Tamilnadu, India.</a:t>
            </a: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Patients of either sex aged between 18-60 years suffering from hypertension and to evaluate the characterization, drug therapy (mono or combination) of five major categories of antihypertensive drugs in patients with hypertension. </a:t>
            </a:r>
          </a:p>
          <a:p>
            <a:pPr marL="342900" indent="-342900" algn="just">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This study revealed that most of the patients were on mono therapy (43%, Male and 28% Female) and in combination therapy (17% male and 12% Female). In mono therapy, five classes of drugs were used. These were diuretics (33%), beta-blockers (20%), calcium channel blockers (19%), ACE inhibitors (17%) and angiotensin II receptor blocker (11%). mono therapy of drugs, diuretics were prescribed most whereas angiotensin II receptor blocker , </a:t>
            </a:r>
            <a:r>
              <a:rPr lang="en-IN" sz="2000" dirty="0">
                <a:latin typeface="Times New Roman" panose="02020603050405020304" pitchFamily="18" charset="0"/>
                <a:cs typeface="Times New Roman" panose="02020603050405020304" pitchFamily="18" charset="0"/>
              </a:rPr>
              <a:t>combination therapy, angiotensin II receptor blocker and thiazide diuretic was given to the majority of the patients (42%), beta blocker and thiazide diuretic were (32%), calcium channel blocker and beta blocker were (15%) and ACE Inhibitor and calcium channel blocker were (10%).</a:t>
            </a:r>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625791"/>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1600"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 xmlns:a16="http://schemas.microsoft.com/office/drawing/2014/main" id="{2923AB95-CA95-4CB2-AC79-FEE222BA5A62}"/>
              </a:ext>
            </a:extLst>
          </p:cNvPr>
          <p:cNvSpPr txBox="1">
            <a:spLocks/>
          </p:cNvSpPr>
          <p:nvPr/>
        </p:nvSpPr>
        <p:spPr>
          <a:xfrm>
            <a:off x="733424" y="1484581"/>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IN" sz="1600" dirty="0">
              <a:latin typeface="Times New Roman" panose="02020603050405020304" pitchFamily="18" charset="0"/>
              <a:cs typeface="Times New Roman" panose="02020603050405020304" pitchFamily="18" charset="0"/>
            </a:endParaRPr>
          </a:p>
        </p:txBody>
      </p:sp>
      <p:sp>
        <p:nvSpPr>
          <p:cNvPr id="7" name="Rectangle 6"/>
          <p:cNvSpPr/>
          <p:nvPr/>
        </p:nvSpPr>
        <p:spPr>
          <a:xfrm>
            <a:off x="1068544" y="550357"/>
            <a:ext cx="9740721" cy="338554"/>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INTRODUCTION</a:t>
            </a:r>
            <a:endParaRPr lang="en-US"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F1E1215C-F038-654F-2CBD-530E628CCF53}"/>
              </a:ext>
            </a:extLst>
          </p:cNvPr>
          <p:cNvSpPr txBox="1"/>
          <p:nvPr/>
        </p:nvSpPr>
        <p:spPr>
          <a:xfrm>
            <a:off x="706811" y="1397674"/>
            <a:ext cx="11232776" cy="4062651"/>
          </a:xfrm>
          <a:prstGeom prst="rect">
            <a:avLst/>
          </a:prstGeom>
          <a:noFill/>
        </p:spPr>
        <p:txBody>
          <a:bodyPr wrap="square" rtlCol="0">
            <a:spAutoFit/>
          </a:bodyPr>
          <a:lstStyle/>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Prevalence of hypertension in India in 2000 was 60.4 million males and 57.8 million females and projected to increase to 107.3 million and 106.2 million respectively in 2025. Hypertension is vary from 4-15% in urban and 2-8% in rural population. </a:t>
            </a:r>
          </a:p>
          <a:p>
            <a:pPr marL="285750" indent="-285750" algn="just">
              <a:buFont typeface="Wingdings" panose="05000000000000000000" pitchFamily="2" charset="2"/>
              <a:buChar char="§"/>
            </a:pPr>
            <a:r>
              <a:rPr lang="en-IN" sz="2400" dirty="0">
                <a:latin typeface="Times New Roman" panose="02020603050405020304" pitchFamily="18" charset="0"/>
                <a:cs typeface="Times New Roman" panose="02020603050405020304" pitchFamily="18" charset="0"/>
              </a:rPr>
              <a:t>Apart from unhealthy lifestyles, lack of awareness about hypertension, distorted public health systems, physicians treating hypertension also lag behind in treating hypertension according to standard guidelines. Non compliance to antihypertensive therapy is also a reason for uncontrolled hypertension. </a:t>
            </a:r>
          </a:p>
          <a:p>
            <a:pPr marL="285750" indent="-285750"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drugs utilization studies, which evaluate, analyze the medical, social and economic outcomes of the drug therapy, are more meaningful and observe the prescribing pattern of doctors with the aim to provide drugs rationally.</a:t>
            </a:r>
          </a:p>
          <a:p>
            <a:pPr marL="285750" indent="-285750" algn="l">
              <a:buFont typeface="Wingdings" panose="05000000000000000000" pitchFamily="2" charset="2"/>
              <a:buChar char="§"/>
            </a:pPr>
            <a:endParaRPr lang="en-IN" dirty="0"/>
          </a:p>
        </p:txBody>
      </p:sp>
      <p:sp>
        <p:nvSpPr>
          <p:cNvPr id="13" name="Flowchart: Process 12"/>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4"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229564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 xmlns:a16="http://schemas.microsoft.com/office/drawing/2014/main"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04-09-2024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 xmlns:a16="http://schemas.microsoft.com/office/drawing/2014/main"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 xmlns:a16="http://schemas.microsoft.com/office/drawing/2014/main"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 xmlns:a16="http://schemas.microsoft.com/office/drawing/2014/main" id="{131964C2-1F0F-49AA-A6A1-810494132F58}"/>
              </a:ext>
            </a:extLst>
          </p:cNvPr>
          <p:cNvSpPr txBox="1">
            <a:spLocks/>
          </p:cNvSpPr>
          <p:nvPr/>
        </p:nvSpPr>
        <p:spPr>
          <a:xfrm>
            <a:off x="1171575" y="903387"/>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lnSpc>
                <a:spcPct val="150000"/>
              </a:lnSpc>
              <a:buFont typeface="Courier New" panose="02070309020205020404" pitchFamily="49" charset="0"/>
              <a:buChar char="o"/>
            </a:pPr>
            <a:endParaRPr lang="en-IN"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76879615-7990-821D-EEC0-5B890DEDE4A6}"/>
              </a:ext>
            </a:extLst>
          </p:cNvPr>
          <p:cNvSpPr txBox="1"/>
          <p:nvPr/>
        </p:nvSpPr>
        <p:spPr>
          <a:xfrm>
            <a:off x="1171575" y="753035"/>
            <a:ext cx="6520143" cy="369332"/>
          </a:xfrm>
          <a:prstGeom prst="rect">
            <a:avLst/>
          </a:prstGeom>
          <a:noFill/>
        </p:spPr>
        <p:txBody>
          <a:bodyPr wrap="square" rtlCol="0">
            <a:spAutoFit/>
          </a:bodyPr>
          <a:lstStyle/>
          <a:p>
            <a:pPr algn="l"/>
            <a:r>
              <a:rPr lang="en-US" b="1" dirty="0">
                <a:latin typeface="Times New Roman" panose="02020603050405020304" pitchFamily="18" charset="0"/>
                <a:cs typeface="Times New Roman" panose="02020603050405020304" pitchFamily="18" charset="0"/>
              </a:rPr>
              <a:t>OBJECTIVE OF STUDY </a:t>
            </a:r>
          </a:p>
        </p:txBody>
      </p:sp>
      <p:sp>
        <p:nvSpPr>
          <p:cNvPr id="4" name="TextBox 3">
            <a:extLst>
              <a:ext uri="{FF2B5EF4-FFF2-40B4-BE49-F238E27FC236}">
                <a16:creationId xmlns="" xmlns:a16="http://schemas.microsoft.com/office/drawing/2014/main" id="{69AC291D-E161-B4DB-BA44-E1C26A7EAB72}"/>
              </a:ext>
            </a:extLst>
          </p:cNvPr>
          <p:cNvSpPr txBox="1"/>
          <p:nvPr/>
        </p:nvSpPr>
        <p:spPr>
          <a:xfrm>
            <a:off x="971550" y="1780152"/>
            <a:ext cx="10751484" cy="2308324"/>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To evaluate the prescribing pattern of antihypertensive drugs and assess blood pressure control at rural hospitals in south Indian population so as to better understand the pattern of antihypertensive care and potential opportunities for improvement in hypertension management and also this study identifies the lacunae in the present prescribing practice of doctors and pharmaceutical care and help in improving the patient health care.</a:t>
            </a:r>
            <a:endParaRPr lang="en-IN" sz="2400" dirty="0">
              <a:latin typeface="Times New Roman" panose="02020603050405020304" pitchFamily="18" charset="0"/>
              <a:cs typeface="Times New Roman" panose="02020603050405020304" pitchFamily="18" charset="0"/>
            </a:endParaRPr>
          </a:p>
        </p:txBody>
      </p:sp>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a:t>
            </a:fld>
            <a:endParaRPr lang="en-IN"/>
          </a:p>
        </p:txBody>
      </p:sp>
    </p:spTree>
    <p:extLst>
      <p:ext uri="{BB962C8B-B14F-4D97-AF65-F5344CB8AC3E}">
        <p14:creationId xmlns:p14="http://schemas.microsoft.com/office/powerpoint/2010/main" val="71753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28F0E7D-D1B0-3972-8343-FA75E876BAD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A5BE8EE0-FB7B-3D07-8BAA-81795C3ECB27}"/>
              </a:ext>
            </a:extLst>
          </p:cNvPr>
          <p:cNvSpPr>
            <a:spLocks noGrp="1"/>
          </p:cNvSpPr>
          <p:nvPr>
            <p:ph type="sldNum" sz="quarter" idx="12"/>
          </p:nvPr>
        </p:nvSpPr>
        <p:spPr/>
        <p:txBody>
          <a:bodyPr/>
          <a:lstStyle/>
          <a:p>
            <a:fld id="{28B54A7E-2395-4D35-824E-25842394C6F0}" type="slidenum">
              <a:rPr lang="en-IN" smtClean="0"/>
              <a:t>5</a:t>
            </a:fld>
            <a:endParaRPr lang="en-IN"/>
          </a:p>
        </p:txBody>
      </p:sp>
      <p:sp>
        <p:nvSpPr>
          <p:cNvPr id="7" name="Rectangle 6">
            <a:extLst>
              <a:ext uri="{FF2B5EF4-FFF2-40B4-BE49-F238E27FC236}">
                <a16:creationId xmlns="" xmlns:a16="http://schemas.microsoft.com/office/drawing/2014/main" id="{3D219C33-1C4E-A07F-12D6-275C5477F2B5}"/>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a:extLst>
              <a:ext uri="{FF2B5EF4-FFF2-40B4-BE49-F238E27FC236}">
                <a16:creationId xmlns="" xmlns:a16="http://schemas.microsoft.com/office/drawing/2014/main" id="{1F23323F-4BEE-7E49-DBF0-270A500EE023}"/>
              </a:ext>
            </a:extLst>
          </p:cNvPr>
          <p:cNvSpPr txBox="1"/>
          <p:nvPr/>
        </p:nvSpPr>
        <p:spPr>
          <a:xfrm>
            <a:off x="1389528" y="622157"/>
            <a:ext cx="10901084"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Study design </a:t>
            </a:r>
            <a:r>
              <a:rPr lang="en-US" sz="18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cross sectional study</a:t>
            </a:r>
            <a:endParaRPr lang="en-US" sz="18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 xmlns:a16="http://schemas.microsoft.com/office/drawing/2014/main" id="{8DC3B069-F441-1279-74D2-79B42D794859}"/>
              </a:ext>
            </a:extLst>
          </p:cNvPr>
          <p:cNvSpPr txBox="1"/>
          <p:nvPr/>
        </p:nvSpPr>
        <p:spPr>
          <a:xfrm>
            <a:off x="1389529" y="1769641"/>
            <a:ext cx="10623176" cy="923330"/>
          </a:xfrm>
          <a:prstGeom prst="rect">
            <a:avLst/>
          </a:prstGeom>
          <a:noFill/>
        </p:spPr>
        <p:txBody>
          <a:bodyPr wrap="square">
            <a:spAutoFit/>
          </a:bodyPr>
          <a:lstStyle/>
          <a:p>
            <a:pPr marL="285750" indent="-285750" algn="just">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Study population </a:t>
            </a:r>
            <a:r>
              <a:rPr lang="en-US" sz="18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Out of 500, 44 patients were excluded from the study since they are Pre-hypertensive so</a:t>
            </a:r>
          </a:p>
          <a:p>
            <a:pPr algn="just"/>
            <a:r>
              <a:rPr lang="en-US" dirty="0">
                <a:latin typeface="Times New Roman" panose="02020603050405020304" pitchFamily="18" charset="0"/>
                <a:cs typeface="Times New Roman" panose="02020603050405020304" pitchFamily="18" charset="0"/>
              </a:rPr>
              <a:t>                                     remaining 456 patients treated with anti hypertensive drugs consented to participate in the</a:t>
            </a:r>
          </a:p>
          <a:p>
            <a:pPr algn="just"/>
            <a:r>
              <a:rPr lang="en-US" dirty="0">
                <a:latin typeface="Times New Roman" panose="02020603050405020304" pitchFamily="18" charset="0"/>
                <a:cs typeface="Times New Roman" panose="02020603050405020304" pitchFamily="18" charset="0"/>
              </a:rPr>
              <a:t>                                     study . </a:t>
            </a:r>
            <a:endParaRPr lang="en-US" sz="18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 xmlns:a16="http://schemas.microsoft.com/office/drawing/2014/main" id="{A9F0C281-C130-D6E1-5CE1-FD866D6D652D}"/>
              </a:ext>
            </a:extLst>
          </p:cNvPr>
          <p:cNvSpPr txBox="1"/>
          <p:nvPr/>
        </p:nvSpPr>
        <p:spPr>
          <a:xfrm>
            <a:off x="1389529" y="2856468"/>
            <a:ext cx="6096000" cy="369332"/>
          </a:xfrm>
          <a:prstGeom prst="rect">
            <a:avLst/>
          </a:prstGeom>
          <a:noFill/>
        </p:spPr>
        <p:txBody>
          <a:bodyPr wrap="square">
            <a:spAutoFit/>
          </a:bodyPr>
          <a:lstStyle/>
          <a:p>
            <a:pPr marL="285750" indent="-285750">
              <a:buFont typeface="Wingdings" panose="05000000000000000000" pitchFamily="2" charset="2"/>
              <a:buChar char="§"/>
            </a:pPr>
            <a:r>
              <a:rPr lang="en-US" sz="1800" b="1" dirty="0">
                <a:latin typeface="Times New Roman" panose="02020603050405020304" pitchFamily="18" charset="0"/>
                <a:cs typeface="Times New Roman" panose="02020603050405020304" pitchFamily="18" charset="0"/>
              </a:rPr>
              <a:t>Study period </a:t>
            </a:r>
            <a:r>
              <a:rPr lang="en-US" sz="1800" dirty="0">
                <a:latin typeface="Times New Roman" panose="02020603050405020304" pitchFamily="18" charset="0"/>
                <a:cs typeface="Times New Roman" panose="02020603050405020304" pitchFamily="18" charset="0"/>
              </a:rPr>
              <a:t>– </a:t>
            </a:r>
            <a:r>
              <a:rPr lang="en-US" dirty="0"/>
              <a:t>May 2012 to October 2014</a:t>
            </a:r>
            <a:endParaRPr lang="en-US" sz="18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 xmlns:a16="http://schemas.microsoft.com/office/drawing/2014/main" id="{AF5B6A8C-DC6D-9E76-E2F9-637B9074BB32}"/>
              </a:ext>
            </a:extLst>
          </p:cNvPr>
          <p:cNvSpPr txBox="1"/>
          <p:nvPr/>
        </p:nvSpPr>
        <p:spPr>
          <a:xfrm>
            <a:off x="1389528" y="4122039"/>
            <a:ext cx="10901084" cy="923330"/>
          </a:xfrm>
          <a:prstGeom prst="rect">
            <a:avLst/>
          </a:prstGeom>
          <a:noFill/>
        </p:spPr>
        <p:txBody>
          <a:bodyPr wrap="square">
            <a:spAutoFit/>
          </a:bodyPr>
          <a:lstStyle/>
          <a:p>
            <a:pPr marL="285750" indent="-285750">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Eligibility</a:t>
            </a:r>
            <a:r>
              <a:rPr lang="en-US" sz="1800" b="1" dirty="0" smtClean="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CRITERIA </a:t>
            </a:r>
            <a:r>
              <a:rPr lang="en-US" sz="1800" dirty="0">
                <a:latin typeface="Times New Roman" panose="02020603050405020304" pitchFamily="18" charset="0"/>
                <a:cs typeface="Times New Roman" panose="02020603050405020304" pitchFamily="18" charset="0"/>
              </a:rPr>
              <a:t>–  </a:t>
            </a:r>
            <a:r>
              <a:rPr lang="en-US" sz="1800" dirty="0" smtClean="0">
                <a:latin typeface="Times New Roman" panose="02020603050405020304" pitchFamily="18" charset="0"/>
                <a:cs typeface="Times New Roman" panose="02020603050405020304" pitchFamily="18" charset="0"/>
              </a:rPr>
              <a:t>      </a:t>
            </a:r>
            <a:r>
              <a:rPr lang="en-US" dirty="0" smtClean="0"/>
              <a:t>1</a:t>
            </a:r>
            <a:r>
              <a:rPr lang="en-US" dirty="0"/>
              <a:t>. They had a confirmed diagnosis of hypertension using anti hypertensive drugs.</a:t>
            </a:r>
          </a:p>
          <a:p>
            <a:r>
              <a:rPr lang="en-US" dirty="0"/>
              <a:t>                                                          2. Those who were ability to speak and write in Tamil. </a:t>
            </a:r>
          </a:p>
          <a:p>
            <a:r>
              <a:rPr lang="en-US" dirty="0"/>
              <a:t>                                                          3. They were at least 18 to 60 year old. </a:t>
            </a:r>
            <a:endParaRPr lang="en-US" sz="1800" dirty="0">
              <a:latin typeface="Times New Roman" panose="02020603050405020304" pitchFamily="18" charset="0"/>
              <a:cs typeface="Times New Roman" panose="02020603050405020304" pitchFamily="18" charset="0"/>
            </a:endParaRPr>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3" name="Picture 2" descr="https://dranimeshdas.com/wp-content/uploads/2024/08/drug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413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7E9DB789-9A87-9A54-68E8-67D62DF95B92}"/>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7EDAB2B1-87D4-E175-2252-5753FEEF99E0}"/>
              </a:ext>
            </a:extLst>
          </p:cNvPr>
          <p:cNvSpPr>
            <a:spLocks noGrp="1"/>
          </p:cNvSpPr>
          <p:nvPr>
            <p:ph type="sldNum" sz="quarter" idx="12"/>
          </p:nvPr>
        </p:nvSpPr>
        <p:spPr/>
        <p:txBody>
          <a:bodyPr/>
          <a:lstStyle/>
          <a:p>
            <a:fld id="{28B54A7E-2395-4D35-824E-25842394C6F0}" type="slidenum">
              <a:rPr lang="en-IN" smtClean="0"/>
              <a:t>6</a:t>
            </a:fld>
            <a:endParaRPr lang="en-IN"/>
          </a:p>
        </p:txBody>
      </p:sp>
      <p:pic>
        <p:nvPicPr>
          <p:cNvPr id="8" name="Picture 7">
            <a:extLst>
              <a:ext uri="{FF2B5EF4-FFF2-40B4-BE49-F238E27FC236}">
                <a16:creationId xmlns="" xmlns:a16="http://schemas.microsoft.com/office/drawing/2014/main" id="{9DFAAA6D-A883-D91B-8D98-3E3EC7325869}"/>
              </a:ext>
            </a:extLst>
          </p:cNvPr>
          <p:cNvPicPr>
            <a:picLocks noChangeAspect="1"/>
          </p:cNvPicPr>
          <p:nvPr/>
        </p:nvPicPr>
        <p:blipFill rotWithShape="1">
          <a:blip r:embed="rId2"/>
          <a:srcRect r="2822"/>
          <a:stretch/>
        </p:blipFill>
        <p:spPr>
          <a:xfrm>
            <a:off x="6403569" y="1497106"/>
            <a:ext cx="5498792" cy="3747017"/>
          </a:xfrm>
          <a:prstGeom prst="rect">
            <a:avLst/>
          </a:prstGeom>
        </p:spPr>
      </p:pic>
      <p:sp>
        <p:nvSpPr>
          <p:cNvPr id="9" name="TextBox 8">
            <a:extLst>
              <a:ext uri="{FF2B5EF4-FFF2-40B4-BE49-F238E27FC236}">
                <a16:creationId xmlns="" xmlns:a16="http://schemas.microsoft.com/office/drawing/2014/main" id="{0DA607BB-A67E-603C-6DA8-B55652B2C4B1}"/>
              </a:ext>
            </a:extLst>
          </p:cNvPr>
          <p:cNvSpPr txBox="1"/>
          <p:nvPr/>
        </p:nvSpPr>
        <p:spPr>
          <a:xfrm>
            <a:off x="448235" y="1497106"/>
            <a:ext cx="5647765" cy="4154984"/>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9% of patients who treated with mono therapy were changed to combination therapy because of their blood pressure value was not fall within normal range (i.e.) In overall 71% patients were treated with mono therapy and 29% patients treated with combination therapy during the screening visit was observed. In follow up visits 62% of patients were treated with mono therapy and 38% patients treated with combination therapy was observed . </a:t>
            </a:r>
            <a:endParaRPr lang="en-IN" sz="2400" dirty="0">
              <a:latin typeface="Times New Roman" panose="02020603050405020304" pitchFamily="18" charset="0"/>
              <a:cs typeface="Times New Roman" panose="02020603050405020304" pitchFamily="18" charset="0"/>
            </a:endParaRPr>
          </a:p>
        </p:txBody>
      </p:sp>
      <p:sp>
        <p:nvSpPr>
          <p:cNvPr id="11" name="Flowchart: Process 10"/>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320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B269A3AD-F9D4-E9B2-5FD3-DDDFC282D83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2F6F457D-C9F7-2D13-1B58-6D0C96F68E27}"/>
              </a:ext>
            </a:extLst>
          </p:cNvPr>
          <p:cNvSpPr>
            <a:spLocks noGrp="1"/>
          </p:cNvSpPr>
          <p:nvPr>
            <p:ph type="sldNum" sz="quarter" idx="12"/>
          </p:nvPr>
        </p:nvSpPr>
        <p:spPr/>
        <p:txBody>
          <a:bodyPr/>
          <a:lstStyle/>
          <a:p>
            <a:fld id="{28B54A7E-2395-4D35-824E-25842394C6F0}" type="slidenum">
              <a:rPr lang="en-IN" smtClean="0"/>
              <a:t>7</a:t>
            </a:fld>
            <a:endParaRPr lang="en-IN"/>
          </a:p>
        </p:txBody>
      </p:sp>
      <p:pic>
        <p:nvPicPr>
          <p:cNvPr id="8" name="Picture 7">
            <a:extLst>
              <a:ext uri="{FF2B5EF4-FFF2-40B4-BE49-F238E27FC236}">
                <a16:creationId xmlns="" xmlns:a16="http://schemas.microsoft.com/office/drawing/2014/main" id="{DCD6BA57-6AC2-AE03-C72F-A609D10D912B}"/>
              </a:ext>
            </a:extLst>
          </p:cNvPr>
          <p:cNvPicPr>
            <a:picLocks noChangeAspect="1"/>
          </p:cNvPicPr>
          <p:nvPr/>
        </p:nvPicPr>
        <p:blipFill rotWithShape="1">
          <a:blip r:embed="rId2"/>
          <a:srcRect l="735"/>
          <a:stretch/>
        </p:blipFill>
        <p:spPr>
          <a:xfrm>
            <a:off x="89646" y="1252735"/>
            <a:ext cx="12102353" cy="4836623"/>
          </a:xfrm>
          <a:prstGeom prst="rect">
            <a:avLst/>
          </a:prstGeom>
        </p:spPr>
      </p:pic>
      <p:sp>
        <p:nvSpPr>
          <p:cNvPr id="7" name="Flowchart: Process 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76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2EC5F70D-F25D-BA81-3FED-C305D2C7FD91}"/>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3C38FA75-E30B-F131-41AB-6A1EFBFC0621}"/>
              </a:ext>
            </a:extLst>
          </p:cNvPr>
          <p:cNvSpPr>
            <a:spLocks noGrp="1"/>
          </p:cNvSpPr>
          <p:nvPr>
            <p:ph type="sldNum" sz="quarter" idx="12"/>
          </p:nvPr>
        </p:nvSpPr>
        <p:spPr/>
        <p:txBody>
          <a:bodyPr/>
          <a:lstStyle/>
          <a:p>
            <a:fld id="{28B54A7E-2395-4D35-824E-25842394C6F0}" type="slidenum">
              <a:rPr lang="en-IN" smtClean="0"/>
              <a:t>8</a:t>
            </a:fld>
            <a:endParaRPr lang="en-IN"/>
          </a:p>
        </p:txBody>
      </p:sp>
      <p:pic>
        <p:nvPicPr>
          <p:cNvPr id="8" name="Picture 7">
            <a:extLst>
              <a:ext uri="{FF2B5EF4-FFF2-40B4-BE49-F238E27FC236}">
                <a16:creationId xmlns="" xmlns:a16="http://schemas.microsoft.com/office/drawing/2014/main" id="{4587E336-C2DE-6635-3CB7-1AE3255F92CC}"/>
              </a:ext>
            </a:extLst>
          </p:cNvPr>
          <p:cNvPicPr>
            <a:picLocks noChangeAspect="1"/>
          </p:cNvPicPr>
          <p:nvPr/>
        </p:nvPicPr>
        <p:blipFill>
          <a:blip r:embed="rId2"/>
          <a:stretch>
            <a:fillRect/>
          </a:stretch>
        </p:blipFill>
        <p:spPr>
          <a:xfrm>
            <a:off x="1043789" y="99113"/>
            <a:ext cx="4582164" cy="6439799"/>
          </a:xfrm>
          <a:prstGeom prst="rect">
            <a:avLst/>
          </a:prstGeom>
        </p:spPr>
      </p:pic>
      <p:pic>
        <p:nvPicPr>
          <p:cNvPr id="10" name="Picture 9">
            <a:extLst>
              <a:ext uri="{FF2B5EF4-FFF2-40B4-BE49-F238E27FC236}">
                <a16:creationId xmlns="" xmlns:a16="http://schemas.microsoft.com/office/drawing/2014/main" id="{750501CC-079C-6750-31BE-AE7DB01FF855}"/>
              </a:ext>
            </a:extLst>
          </p:cNvPr>
          <p:cNvPicPr>
            <a:picLocks noChangeAspect="1"/>
          </p:cNvPicPr>
          <p:nvPr/>
        </p:nvPicPr>
        <p:blipFill>
          <a:blip r:embed="rId3"/>
          <a:stretch>
            <a:fillRect/>
          </a:stretch>
        </p:blipFill>
        <p:spPr>
          <a:xfrm>
            <a:off x="6096000" y="136524"/>
            <a:ext cx="4930588" cy="6261229"/>
          </a:xfrm>
          <a:prstGeom prst="rect">
            <a:avLst/>
          </a:prstGeom>
        </p:spPr>
      </p:pic>
      <p:sp>
        <p:nvSpPr>
          <p:cNvPr id="9" name="Flowchart: Process 8"/>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2" name="Picture 2" descr="https://dranimeshdas.com/wp-content/uploads/2024/08/drug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56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 xmlns:a16="http://schemas.microsoft.com/office/drawing/2014/main" id="{20E2435D-5D0C-A3E2-3617-3FFB592468F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 xmlns:a16="http://schemas.microsoft.com/office/drawing/2014/main" id="{1467AB38-E9CF-C8A8-C0E4-096D0548D1C0}"/>
              </a:ext>
            </a:extLst>
          </p:cNvPr>
          <p:cNvSpPr>
            <a:spLocks noGrp="1"/>
          </p:cNvSpPr>
          <p:nvPr>
            <p:ph type="sldNum" sz="quarter" idx="12"/>
          </p:nvPr>
        </p:nvSpPr>
        <p:spPr/>
        <p:txBody>
          <a:bodyPr/>
          <a:lstStyle/>
          <a:p>
            <a:fld id="{28B54A7E-2395-4D35-824E-25842394C6F0}" type="slidenum">
              <a:rPr lang="en-IN" smtClean="0"/>
              <a:t>9</a:t>
            </a:fld>
            <a:endParaRPr lang="en-IN"/>
          </a:p>
        </p:txBody>
      </p:sp>
      <p:pic>
        <p:nvPicPr>
          <p:cNvPr id="8" name="Picture 7">
            <a:extLst>
              <a:ext uri="{FF2B5EF4-FFF2-40B4-BE49-F238E27FC236}">
                <a16:creationId xmlns="" xmlns:a16="http://schemas.microsoft.com/office/drawing/2014/main" id="{3DAE9BBD-CDA7-CE7B-40CB-6D6AE24A42EC}"/>
              </a:ext>
            </a:extLst>
          </p:cNvPr>
          <p:cNvPicPr>
            <a:picLocks noChangeAspect="1"/>
          </p:cNvPicPr>
          <p:nvPr/>
        </p:nvPicPr>
        <p:blipFill>
          <a:blip r:embed="rId2"/>
          <a:stretch>
            <a:fillRect/>
          </a:stretch>
        </p:blipFill>
        <p:spPr>
          <a:xfrm>
            <a:off x="1689681" y="1676736"/>
            <a:ext cx="9294619" cy="3504528"/>
          </a:xfrm>
          <a:prstGeom prst="rect">
            <a:avLst/>
          </a:prstGeom>
        </p:spPr>
      </p:pic>
      <p:sp>
        <p:nvSpPr>
          <p:cNvPr id="7" name="Flowchart: Process 6"/>
          <p:cNvSpPr/>
          <p:nvPr/>
        </p:nvSpPr>
        <p:spPr>
          <a:xfrm>
            <a:off x="0" y="310845"/>
            <a:ext cx="875763" cy="927279"/>
          </a:xfrm>
          <a:prstGeom prst="flowChartProcess">
            <a:avLst/>
          </a:prstGeom>
        </p:spPr>
        <p:style>
          <a:lnRef idx="2">
            <a:schemeClr val="accent6"/>
          </a:lnRef>
          <a:fillRef idx="1001">
            <a:schemeClr val="lt1"/>
          </a:fillRef>
          <a:effectRef idx="0">
            <a:schemeClr val="accent6"/>
          </a:effectRef>
          <a:fontRef idx="minor">
            <a:schemeClr val="dk1"/>
          </a:fontRef>
        </p:style>
        <p:txBody>
          <a:bodyPr rtlCol="0" anchor="ctr"/>
          <a:lstStyle/>
          <a:p>
            <a:pPr algn="ctr"/>
            <a:endParaRPr lang="en-US"/>
          </a:p>
        </p:txBody>
      </p:sp>
      <p:pic>
        <p:nvPicPr>
          <p:cNvPr id="10" name="Picture 2" descr="https://dranimeshdas.com/wp-content/uploads/2024/08/drug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80090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1016</TotalTime>
  <Words>1708</Words>
  <Application>Microsoft Office PowerPoint</Application>
  <PresentationFormat>Widescreen</PresentationFormat>
  <Paragraphs>118</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Calibri Light</vt:lpstr>
      <vt:lpstr>Courier New</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47</cp:revision>
  <dcterms:created xsi:type="dcterms:W3CDTF">2020-07-13T05:58:17Z</dcterms:created>
  <dcterms:modified xsi:type="dcterms:W3CDTF">2024-09-04T13:48:35Z</dcterms:modified>
</cp:coreProperties>
</file>