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9"/>
  </p:notesMasterIdLst>
  <p:handoutMasterIdLst>
    <p:handoutMasterId r:id="rId20"/>
  </p:handoutMasterIdLst>
  <p:sldIdLst>
    <p:sldId id="263" r:id="rId2"/>
    <p:sldId id="262" r:id="rId3"/>
    <p:sldId id="265" r:id="rId4"/>
    <p:sldId id="266" r:id="rId5"/>
    <p:sldId id="275" r:id="rId6"/>
    <p:sldId id="276" r:id="rId7"/>
    <p:sldId id="268" r:id="rId8"/>
    <p:sldId id="277" r:id="rId9"/>
    <p:sldId id="278" r:id="rId10"/>
    <p:sldId id="279" r:id="rId11"/>
    <p:sldId id="280" r:id="rId12"/>
    <p:sldId id="269" r:id="rId13"/>
    <p:sldId id="270" r:id="rId14"/>
    <p:sldId id="281" r:id="rId15"/>
    <p:sldId id="282" r:id="rId16"/>
    <p:sldId id="271" r:id="rId17"/>
    <p:sldId id="274"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p:scale>
          <a:sx n="70" d="100"/>
          <a:sy n="70" d="100"/>
        </p:scale>
        <p:origin x="738" y="162"/>
      </p:cViewPr>
      <p:guideLst>
        <p:guide orient="horz" pos="2160"/>
        <p:guide pos="3840"/>
      </p:guideLst>
    </p:cSldViewPr>
  </p:slideViewPr>
  <p:notesTextViewPr>
    <p:cViewPr>
      <p:scale>
        <a:sx n="1" d="1"/>
        <a:sy n="1" d="1"/>
      </p:scale>
      <p:origin x="0" y="0"/>
    </p:cViewPr>
  </p:notesTextViewPr>
  <p:notesViewPr>
    <p:cSldViewPr snapToGrid="0">
      <p:cViewPr varScale="1">
        <p:scale>
          <a:sx n="51" d="100"/>
          <a:sy n="51" d="100"/>
        </p:scale>
        <p:origin x="2692" y="2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 xmlns:a16="http://schemas.microsoft.com/office/drawing/2014/main" id="{7280BD50-F72A-443A-8A7C-9A6A969C2F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a:extLst>
              <a:ext uri="{FF2B5EF4-FFF2-40B4-BE49-F238E27FC236}">
                <a16:creationId xmlns="" xmlns:a16="http://schemas.microsoft.com/office/drawing/2014/main" id="{70149BFF-D5FE-41B9-B89E-346E6FC2BE4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089FD3E-56F1-4D93-A064-62BE23F429F1}" type="datetimeFigureOut">
              <a:rPr lang="en-IN" smtClean="0"/>
              <a:t>05-09-2024</a:t>
            </a:fld>
            <a:endParaRPr lang="en-IN"/>
          </a:p>
        </p:txBody>
      </p:sp>
      <p:sp>
        <p:nvSpPr>
          <p:cNvPr id="4" name="Footer Placeholder 3">
            <a:extLst>
              <a:ext uri="{FF2B5EF4-FFF2-40B4-BE49-F238E27FC236}">
                <a16:creationId xmlns="" xmlns:a16="http://schemas.microsoft.com/office/drawing/2014/main" id="{3A7AE4AE-8780-4C06-B105-E50A0CB1171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5" name="Slide Number Placeholder 4">
            <a:extLst>
              <a:ext uri="{FF2B5EF4-FFF2-40B4-BE49-F238E27FC236}">
                <a16:creationId xmlns="" xmlns:a16="http://schemas.microsoft.com/office/drawing/2014/main" id="{1F349081-626D-42D4-96E8-DBE21E03E4C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AEBE145-7B0B-4BFC-A728-545BF59A6F16}" type="slidenum">
              <a:rPr lang="en-IN" smtClean="0"/>
              <a:t>‹#›</a:t>
            </a:fld>
            <a:endParaRPr lang="en-IN"/>
          </a:p>
        </p:txBody>
      </p:sp>
    </p:spTree>
    <p:extLst>
      <p:ext uri="{BB962C8B-B14F-4D97-AF65-F5344CB8AC3E}">
        <p14:creationId xmlns:p14="http://schemas.microsoft.com/office/powerpoint/2010/main" val="27310479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B86AA5-8483-44CB-A555-9041E2D72D7A}" type="datetimeFigureOut">
              <a:rPr lang="en-IN" smtClean="0"/>
              <a:t>05-09-2024</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44A333-46EF-4665-ACD4-6848AE646224}" type="slidenum">
              <a:rPr lang="en-IN" smtClean="0"/>
              <a:t>‹#›</a:t>
            </a:fld>
            <a:endParaRPr lang="en-IN"/>
          </a:p>
        </p:txBody>
      </p:sp>
    </p:spTree>
    <p:extLst>
      <p:ext uri="{BB962C8B-B14F-4D97-AF65-F5344CB8AC3E}">
        <p14:creationId xmlns:p14="http://schemas.microsoft.com/office/powerpoint/2010/main" val="37667179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644A333-46EF-4665-ACD4-6848AE646224}" type="slidenum">
              <a:rPr lang="en-IN" smtClean="0"/>
              <a:t>17</a:t>
            </a:fld>
            <a:endParaRPr lang="en-IN"/>
          </a:p>
        </p:txBody>
      </p:sp>
    </p:spTree>
    <p:extLst>
      <p:ext uri="{BB962C8B-B14F-4D97-AF65-F5344CB8AC3E}">
        <p14:creationId xmlns:p14="http://schemas.microsoft.com/office/powerpoint/2010/main" val="3338535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77DAD18-0EE6-48C0-844F-73E71AD5C40A}" type="datetime1">
              <a:rPr lang="en-IN" smtClean="0"/>
              <a:t>05-09-2024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8505814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69DB55F-41F9-46C3-A74E-A26AEA86347C}" type="datetime1">
              <a:rPr lang="en-IN" smtClean="0"/>
              <a:t>05-09-2024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018860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85682-A5B9-41A7-A5FB-5B5D19A8A622}" type="datetime1">
              <a:rPr lang="en-IN" smtClean="0"/>
              <a:t>05-09-2024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2497416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4F23F6C-A9BF-4AC3-9A5A-0576694FA9A7}" type="datetime1">
              <a:rPr lang="en-IN" smtClean="0"/>
              <a:t>05-09-2024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6101797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AA2695A-4E3D-4769-B127-9B57C855C9A4}" type="datetime1">
              <a:rPr lang="en-IN" smtClean="0"/>
              <a:t>05-09-2024</a:t>
            </a:fld>
            <a:endParaRPr lang="en-IN"/>
          </a:p>
        </p:txBody>
      </p:sp>
      <p:sp>
        <p:nvSpPr>
          <p:cNvPr id="8" name="Footer Placeholder 7"/>
          <p:cNvSpPr>
            <a:spLocks noGrp="1"/>
          </p:cNvSpPr>
          <p:nvPr>
            <p:ph type="ftr" sz="quarter" idx="11"/>
          </p:nvPr>
        </p:nvSpPr>
        <p:spPr/>
        <p:txBody>
          <a:bodyPr/>
          <a:lstStyle/>
          <a:p>
            <a:r>
              <a:rPr lang="en-IN" smtClean="0"/>
              <a:t>RDP</a:t>
            </a:r>
            <a:endParaRPr lang="en-IN"/>
          </a:p>
        </p:txBody>
      </p:sp>
      <p:sp>
        <p:nvSpPr>
          <p:cNvPr id="9" name="Slide Number Placeholder 8"/>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8538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9ABF7394-AD04-4730-94F8-901652DB510F}" type="datetime1">
              <a:rPr lang="en-IN" smtClean="0"/>
              <a:t>05-09-2024</a:t>
            </a:fld>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9958239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6A15E2-7CF5-4687-89C8-CEEF8B32732B}" type="datetime1">
              <a:rPr lang="en-IN" smtClean="0"/>
              <a:t>05-09-2024</a:t>
            </a:fld>
            <a:endParaRPr lang="en-IN"/>
          </a:p>
        </p:txBody>
      </p:sp>
      <p:sp>
        <p:nvSpPr>
          <p:cNvPr id="3" name="Footer Placeholder 2"/>
          <p:cNvSpPr>
            <a:spLocks noGrp="1"/>
          </p:cNvSpPr>
          <p:nvPr>
            <p:ph type="ftr" sz="quarter" idx="11"/>
          </p:nvPr>
        </p:nvSpPr>
        <p:spPr/>
        <p:txBody>
          <a:bodyPr/>
          <a:lstStyle/>
          <a:p>
            <a:r>
              <a:rPr lang="en-IN" smtClean="0"/>
              <a:t>RDP</a:t>
            </a:r>
            <a:endParaRPr lang="en-IN"/>
          </a:p>
        </p:txBody>
      </p:sp>
      <p:sp>
        <p:nvSpPr>
          <p:cNvPr id="4" name="Slide Number Placeholder 3"/>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17778712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382E9A6-3C4C-4C52-9CAD-1344251B81F0}" type="datetime1">
              <a:rPr lang="en-IN" smtClean="0"/>
              <a:t>05-09-2024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2252186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BBAAB35-9245-495D-8453-F5A758A87EA8}" type="datetime1">
              <a:rPr lang="en-IN" smtClean="0"/>
              <a:t>05-09-2024</a:t>
            </a:fld>
            <a:endParaRPr lang="en-IN"/>
          </a:p>
        </p:txBody>
      </p:sp>
      <p:sp>
        <p:nvSpPr>
          <p:cNvPr id="6" name="Footer Placeholder 5"/>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182239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1DFA22-4054-4F7A-9655-B9B6CA78F32D}" type="datetime1">
              <a:rPr lang="en-IN" smtClean="0"/>
              <a:t>05-09-2024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38602667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3CD0EDD-4136-4038-92F4-96674D4106EE}" type="datetime1">
              <a:rPr lang="en-IN" smtClean="0"/>
              <a:t>05-09-2024</a:t>
            </a:fld>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a:t>
            </a:fld>
            <a:endParaRPr lang="en-IN"/>
          </a:p>
        </p:txBody>
      </p:sp>
    </p:spTree>
    <p:extLst>
      <p:ext uri="{BB962C8B-B14F-4D97-AF65-F5344CB8AC3E}">
        <p14:creationId xmlns:p14="http://schemas.microsoft.com/office/powerpoint/2010/main" val="42042010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2B2AB37-9E46-4F06-B5D9-6D7679C15DF9}" type="datetime1">
              <a:rPr lang="en-IN" smtClean="0"/>
              <a:t>05-09-2024</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IN" smtClean="0"/>
              <a:t>RDP</a:t>
            </a:r>
            <a:endParaRPr lang="en-IN"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B54A7E-2395-4D35-824E-25842394C6F0}" type="slidenum">
              <a:rPr lang="en-IN" smtClean="0"/>
              <a:t>‹#›</a:t>
            </a:fld>
            <a:endParaRPr lang="en-IN"/>
          </a:p>
        </p:txBody>
      </p:sp>
      <p:pic>
        <p:nvPicPr>
          <p:cNvPr id="9" name="Picture 8" descr="A close up of a sign&#10;&#10;Description automatically generated">
            <a:extLst>
              <a:ext uri="{FF2B5EF4-FFF2-40B4-BE49-F238E27FC236}">
                <a16:creationId xmlns="" xmlns:a16="http://schemas.microsoft.com/office/drawing/2014/main" id="{0C36A861-87F8-4ED6-BF0A-7B06788DCC8F}"/>
              </a:ext>
            </a:extLst>
          </p:cNvPr>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33462" y="365125"/>
            <a:ext cx="704738" cy="831542"/>
          </a:xfrm>
          <a:prstGeom prst="rect">
            <a:avLst/>
          </a:prstGeom>
        </p:spPr>
      </p:pic>
      <p:sp>
        <p:nvSpPr>
          <p:cNvPr id="7" name="TextBox 6"/>
          <p:cNvSpPr txBox="1"/>
          <p:nvPr userDrawn="1"/>
        </p:nvSpPr>
        <p:spPr>
          <a:xfrm rot="19937638">
            <a:off x="2146300" y="2992440"/>
            <a:ext cx="7899400" cy="707886"/>
          </a:xfrm>
          <a:prstGeom prst="rect">
            <a:avLst/>
          </a:prstGeom>
          <a:noFill/>
        </p:spPr>
        <p:txBody>
          <a:bodyPr wrap="square" rtlCol="0">
            <a:spAutoFit/>
          </a:bodyPr>
          <a:lstStyle/>
          <a:p>
            <a:pPr algn="l"/>
            <a:r>
              <a:rPr lang="en-US" sz="4000" b="1" dirty="0" smtClean="0">
                <a:solidFill>
                  <a:schemeClr val="bg2"/>
                </a:solidFill>
                <a:latin typeface="Times New Roman" panose="02020603050405020304" pitchFamily="18" charset="0"/>
                <a:cs typeface="Times New Roman" panose="02020603050405020304" pitchFamily="18" charset="0"/>
              </a:rPr>
              <a:t>RESEARCH DOCTOR PHARMA</a:t>
            </a:r>
            <a:endParaRPr lang="en-US" sz="4000" b="1" dirty="0">
              <a:solidFill>
                <a:schemeClr val="bg2"/>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5072706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211016" y="6542088"/>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598079" y="6557962"/>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 xmlns:a16="http://schemas.microsoft.com/office/drawing/2014/main" id="{D8957920-506D-4F31-9CB9-011BD525C6C5}"/>
              </a:ext>
            </a:extLst>
          </p:cNvPr>
          <p:cNvSpPr txBox="1"/>
          <p:nvPr/>
        </p:nvSpPr>
        <p:spPr>
          <a:xfrm>
            <a:off x="2166937" y="931485"/>
            <a:ext cx="7848600" cy="954107"/>
          </a:xfrm>
          <a:prstGeom prst="rect">
            <a:avLst/>
          </a:prstGeom>
          <a:noFill/>
        </p:spPr>
        <p:txBody>
          <a:bodyPr wrap="square" rtlCol="0">
            <a:spAutoFit/>
          </a:bodyPr>
          <a:lstStyle/>
          <a:p>
            <a:pPr algn="ctr"/>
            <a:r>
              <a:rPr lang="en-US" sz="3600" b="1" dirty="0">
                <a:latin typeface="Times New Roman" panose="02020603050405020304" pitchFamily="18" charset="0"/>
                <a:cs typeface="Times New Roman" panose="02020603050405020304" pitchFamily="18" charset="0"/>
              </a:rPr>
              <a:t>J</a:t>
            </a:r>
            <a:r>
              <a:rPr lang="en-IN" sz="3600" b="1" dirty="0">
                <a:latin typeface="Times New Roman" panose="02020603050405020304" pitchFamily="18" charset="0"/>
                <a:cs typeface="Times New Roman" panose="02020603050405020304" pitchFamily="18" charset="0"/>
              </a:rPr>
              <a:t>OURNAL CLUB</a:t>
            </a:r>
          </a:p>
          <a:p>
            <a:pPr algn="ctr"/>
            <a:endParaRPr lang="en-IN" sz="2000" b="1" dirty="0">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4" name="Footer Placeholder 3"/>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1</a:t>
            </a:fld>
            <a:endParaRPr lang="en-IN"/>
          </a:p>
        </p:txBody>
      </p:sp>
      <p:sp>
        <p:nvSpPr>
          <p:cNvPr id="14" name="Flowchart: Process 13"/>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5"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932082" y="2089613"/>
            <a:ext cx="10665997" cy="1200329"/>
          </a:xfrm>
          <a:prstGeom prst="rect">
            <a:avLst/>
          </a:prstGeom>
        </p:spPr>
        <p:txBody>
          <a:bodyPr wrap="square">
            <a:spAutoFit/>
          </a:bodyPr>
          <a:lstStyle/>
          <a:p>
            <a:pPr algn="ctr"/>
            <a:r>
              <a:rPr lang="en-US" sz="3600" b="1" dirty="0">
                <a:latin typeface="Times New Roman" panose="02020603050405020304" pitchFamily="18" charset="0"/>
                <a:cs typeface="Times New Roman" panose="02020603050405020304" pitchFamily="18" charset="0"/>
              </a:rPr>
              <a:t>Prescription drugs use during pregnancy in Ethiopia: A systematic review and meta-analysis</a:t>
            </a:r>
          </a:p>
        </p:txBody>
      </p:sp>
      <p:sp>
        <p:nvSpPr>
          <p:cNvPr id="5" name="Rectangle 4"/>
          <p:cNvSpPr/>
          <p:nvPr/>
        </p:nvSpPr>
        <p:spPr>
          <a:xfrm>
            <a:off x="566178" y="3520774"/>
            <a:ext cx="11397803" cy="369332"/>
          </a:xfrm>
          <a:prstGeom prst="rect">
            <a:avLst/>
          </a:prstGeom>
        </p:spPr>
        <p:txBody>
          <a:bodyPr wrap="square">
            <a:spAutoFit/>
          </a:bodyPr>
          <a:lstStyle/>
          <a:p>
            <a:r>
              <a:rPr lang="en-US" b="1" dirty="0" err="1">
                <a:latin typeface="Times New Roman" panose="02020603050405020304" pitchFamily="18" charset="0"/>
                <a:cs typeface="Times New Roman" panose="02020603050405020304" pitchFamily="18" charset="0"/>
              </a:rPr>
              <a:t>Yohanes</a:t>
            </a:r>
            <a:r>
              <a:rPr lang="en-US" b="1" dirty="0">
                <a:latin typeface="Times New Roman" panose="02020603050405020304" pitchFamily="18" charset="0"/>
                <a:cs typeface="Times New Roman" panose="02020603050405020304" pitchFamily="18" charset="0"/>
              </a:rPr>
              <a:t> Ayele1 , Abraham </a:t>
            </a:r>
            <a:r>
              <a:rPr lang="en-US" b="1" dirty="0" err="1">
                <a:latin typeface="Times New Roman" panose="02020603050405020304" pitchFamily="18" charset="0"/>
                <a:cs typeface="Times New Roman" panose="02020603050405020304" pitchFamily="18" charset="0"/>
              </a:rPr>
              <a:t>Nigussie</a:t>
            </a:r>
            <a:r>
              <a:rPr lang="en-US" b="1" dirty="0">
                <a:latin typeface="Times New Roman" panose="02020603050405020304" pitchFamily="18" charset="0"/>
                <a:cs typeface="Times New Roman" panose="02020603050405020304" pitchFamily="18" charset="0"/>
              </a:rPr>
              <a:t> Mekuria2, </a:t>
            </a:r>
            <a:r>
              <a:rPr lang="en-US" b="1" dirty="0" err="1">
                <a:latin typeface="Times New Roman" panose="02020603050405020304" pitchFamily="18" charset="0"/>
                <a:cs typeface="Times New Roman" panose="02020603050405020304" pitchFamily="18" charset="0"/>
              </a:rPr>
              <a:t>Assefa</a:t>
            </a:r>
            <a:r>
              <a:rPr lang="en-US" b="1" dirty="0">
                <a:latin typeface="Times New Roman" panose="02020603050405020304" pitchFamily="18" charset="0"/>
                <a:cs typeface="Times New Roman" panose="02020603050405020304" pitchFamily="18" charset="0"/>
              </a:rPr>
              <a:t> Tola3 </a:t>
            </a:r>
            <a:r>
              <a:rPr lang="en-US" b="1" dirty="0" err="1">
                <a:latin typeface="Times New Roman" panose="02020603050405020304" pitchFamily="18" charset="0"/>
                <a:cs typeface="Times New Roman" panose="02020603050405020304" pitchFamily="18" charset="0"/>
              </a:rPr>
              <a:t>Kirubel</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Minsamo</a:t>
            </a:r>
            <a:r>
              <a:rPr lang="en-US" b="1" dirty="0">
                <a:latin typeface="Times New Roman" panose="02020603050405020304" pitchFamily="18" charset="0"/>
                <a:cs typeface="Times New Roman" panose="02020603050405020304" pitchFamily="18" charset="0"/>
              </a:rPr>
              <a:t> Mishore1 and </a:t>
            </a:r>
            <a:r>
              <a:rPr lang="en-US" b="1" dirty="0" err="1">
                <a:latin typeface="Times New Roman" panose="02020603050405020304" pitchFamily="18" charset="0"/>
                <a:cs typeface="Times New Roman" panose="02020603050405020304" pitchFamily="18" charset="0"/>
              </a:rPr>
              <a:t>Fisseha</a:t>
            </a:r>
            <a:r>
              <a:rPr lang="en-US" b="1" dirty="0">
                <a:latin typeface="Times New Roman" panose="02020603050405020304" pitchFamily="18" charset="0"/>
                <a:cs typeface="Times New Roman" panose="02020603050405020304" pitchFamily="18" charset="0"/>
              </a:rPr>
              <a:t> </a:t>
            </a:r>
            <a:r>
              <a:rPr lang="en-US" b="1" dirty="0" err="1">
                <a:latin typeface="Times New Roman" panose="02020603050405020304" pitchFamily="18" charset="0"/>
                <a:cs typeface="Times New Roman" panose="02020603050405020304" pitchFamily="18" charset="0"/>
              </a:rPr>
              <a:t>Bonja</a:t>
            </a:r>
            <a:r>
              <a:rPr lang="en-US" b="1" dirty="0">
                <a:latin typeface="Times New Roman" panose="02020603050405020304" pitchFamily="18" charset="0"/>
                <a:cs typeface="Times New Roman" panose="02020603050405020304" pitchFamily="18" charset="0"/>
              </a:rPr>
              <a:t> Geleto</a:t>
            </a:r>
          </a:p>
        </p:txBody>
      </p:sp>
      <p:sp>
        <p:nvSpPr>
          <p:cNvPr id="6" name="Rectangle 5"/>
          <p:cNvSpPr/>
          <p:nvPr/>
        </p:nvSpPr>
        <p:spPr>
          <a:xfrm>
            <a:off x="658258" y="4095264"/>
            <a:ext cx="11192233" cy="1477328"/>
          </a:xfrm>
          <a:prstGeom prst="rect">
            <a:avLst/>
          </a:prstGeom>
        </p:spPr>
        <p:txBody>
          <a:bodyPr wrap="square">
            <a:spAutoFit/>
          </a:bodyPr>
          <a:lstStyle/>
          <a:p>
            <a:pPr algn="just"/>
            <a:r>
              <a:rPr lang="en-US" b="1" dirty="0">
                <a:latin typeface="Times New Roman" panose="02020603050405020304" pitchFamily="18" charset="0"/>
                <a:cs typeface="Times New Roman" panose="02020603050405020304" pitchFamily="18" charset="0"/>
              </a:rPr>
              <a:t>Department of Clinical Pharmacy, College of Health and Medical Sciences, </a:t>
            </a:r>
            <a:r>
              <a:rPr lang="en-US" b="1" dirty="0" err="1">
                <a:latin typeface="Times New Roman" panose="02020603050405020304" pitchFamily="18" charset="0"/>
                <a:cs typeface="Times New Roman" panose="02020603050405020304" pitchFamily="18" charset="0"/>
              </a:rPr>
              <a:t>Haramaya</a:t>
            </a:r>
            <a:r>
              <a:rPr lang="en-US" b="1" dirty="0">
                <a:latin typeface="Times New Roman" panose="02020603050405020304" pitchFamily="18" charset="0"/>
                <a:cs typeface="Times New Roman" panose="02020603050405020304" pitchFamily="18" charset="0"/>
              </a:rPr>
              <a:t> University, </a:t>
            </a:r>
            <a:r>
              <a:rPr lang="en-US" b="1" dirty="0" err="1">
                <a:latin typeface="Times New Roman" panose="02020603050405020304" pitchFamily="18" charset="0"/>
                <a:cs typeface="Times New Roman" panose="02020603050405020304" pitchFamily="18" charset="0"/>
              </a:rPr>
              <a:t>Harar</a:t>
            </a:r>
            <a:r>
              <a:rPr lang="en-US" b="1" dirty="0">
                <a:latin typeface="Times New Roman" panose="02020603050405020304" pitchFamily="18" charset="0"/>
                <a:cs typeface="Times New Roman" panose="02020603050405020304" pitchFamily="18" charset="0"/>
              </a:rPr>
              <a:t>, Ethiopia 2 Department of Pharmacology, College of Health and Medical Sciences, </a:t>
            </a:r>
            <a:r>
              <a:rPr lang="en-US" b="1" dirty="0" err="1">
                <a:latin typeface="Times New Roman" panose="02020603050405020304" pitchFamily="18" charset="0"/>
                <a:cs typeface="Times New Roman" panose="02020603050405020304" pitchFamily="18" charset="0"/>
              </a:rPr>
              <a:t>Haramaya</a:t>
            </a:r>
            <a:r>
              <a:rPr lang="en-US" b="1" dirty="0">
                <a:latin typeface="Times New Roman" panose="02020603050405020304" pitchFamily="18" charset="0"/>
                <a:cs typeface="Times New Roman" panose="02020603050405020304" pitchFamily="18" charset="0"/>
              </a:rPr>
              <a:t> University, </a:t>
            </a:r>
            <a:r>
              <a:rPr lang="en-US" b="1" dirty="0" err="1">
                <a:latin typeface="Times New Roman" panose="02020603050405020304" pitchFamily="18" charset="0"/>
                <a:cs typeface="Times New Roman" panose="02020603050405020304" pitchFamily="18" charset="0"/>
              </a:rPr>
              <a:t>Harar</a:t>
            </a:r>
            <a:r>
              <a:rPr lang="en-US" b="1" dirty="0">
                <a:latin typeface="Times New Roman" panose="02020603050405020304" pitchFamily="18" charset="0"/>
                <a:cs typeface="Times New Roman" panose="02020603050405020304" pitchFamily="18" charset="0"/>
              </a:rPr>
              <a:t>, Ethiopia 3 Department of Epidemiology and Biostatistics, College of Health and Medical Sciences, </a:t>
            </a:r>
            <a:r>
              <a:rPr lang="en-US" b="1" dirty="0" err="1">
                <a:latin typeface="Times New Roman" panose="02020603050405020304" pitchFamily="18" charset="0"/>
                <a:cs typeface="Times New Roman" panose="02020603050405020304" pitchFamily="18" charset="0"/>
              </a:rPr>
              <a:t>Haramaya</a:t>
            </a:r>
            <a:r>
              <a:rPr lang="en-US" b="1" dirty="0">
                <a:latin typeface="Times New Roman" panose="02020603050405020304" pitchFamily="18" charset="0"/>
                <a:cs typeface="Times New Roman" panose="02020603050405020304" pitchFamily="18" charset="0"/>
              </a:rPr>
              <a:t> University, </a:t>
            </a:r>
            <a:r>
              <a:rPr lang="en-US" b="1" dirty="0" err="1">
                <a:latin typeface="Times New Roman" panose="02020603050405020304" pitchFamily="18" charset="0"/>
                <a:cs typeface="Times New Roman" panose="02020603050405020304" pitchFamily="18" charset="0"/>
              </a:rPr>
              <a:t>Harar</a:t>
            </a:r>
            <a:r>
              <a:rPr lang="en-US" b="1" dirty="0">
                <a:latin typeface="Times New Roman" panose="02020603050405020304" pitchFamily="18" charset="0"/>
                <a:cs typeface="Times New Roman" panose="02020603050405020304" pitchFamily="18" charset="0"/>
              </a:rPr>
              <a:t>, Ethiopia 4 Department of Medical laboratory, College of medicine and health science, </a:t>
            </a:r>
            <a:r>
              <a:rPr lang="en-US" b="1" dirty="0" err="1">
                <a:latin typeface="Times New Roman" panose="02020603050405020304" pitchFamily="18" charset="0"/>
                <a:cs typeface="Times New Roman" panose="02020603050405020304" pitchFamily="18" charset="0"/>
              </a:rPr>
              <a:t>Hawassa</a:t>
            </a:r>
            <a:r>
              <a:rPr lang="en-US" b="1" dirty="0">
                <a:latin typeface="Times New Roman" panose="02020603050405020304" pitchFamily="18" charset="0"/>
                <a:cs typeface="Times New Roman" panose="02020603050405020304" pitchFamily="18" charset="0"/>
              </a:rPr>
              <a:t> University, </a:t>
            </a:r>
            <a:r>
              <a:rPr lang="en-US" b="1" dirty="0" err="1">
                <a:latin typeface="Times New Roman" panose="02020603050405020304" pitchFamily="18" charset="0"/>
                <a:cs typeface="Times New Roman" panose="02020603050405020304" pitchFamily="18" charset="0"/>
              </a:rPr>
              <a:t>Hawassa</a:t>
            </a:r>
            <a:r>
              <a:rPr lang="en-US" b="1" dirty="0">
                <a:latin typeface="Times New Roman" panose="02020603050405020304" pitchFamily="18" charset="0"/>
                <a:cs typeface="Times New Roman" panose="02020603050405020304" pitchFamily="18" charset="0"/>
              </a:rPr>
              <a:t>, Ethiopia</a:t>
            </a:r>
          </a:p>
        </p:txBody>
      </p:sp>
      <p:sp>
        <p:nvSpPr>
          <p:cNvPr id="8" name="Rectangle 7"/>
          <p:cNvSpPr/>
          <p:nvPr/>
        </p:nvSpPr>
        <p:spPr>
          <a:xfrm>
            <a:off x="2898395" y="5688008"/>
            <a:ext cx="6201762" cy="369332"/>
          </a:xfrm>
          <a:prstGeom prst="rect">
            <a:avLst/>
          </a:prstGeom>
        </p:spPr>
        <p:txBody>
          <a:bodyPr wrap="none">
            <a:spAutoFit/>
          </a:bodyPr>
          <a:lstStyle/>
          <a:p>
            <a:r>
              <a:rPr lang="en-US" b="1" dirty="0">
                <a:latin typeface="Times New Roman" panose="02020603050405020304" pitchFamily="18" charset="0"/>
                <a:cs typeface="Times New Roman" panose="02020603050405020304" pitchFamily="18" charset="0"/>
              </a:rPr>
              <a:t>SAGE Open Medicine Volume 8: 1 –10 © The Author(s) </a:t>
            </a:r>
            <a:r>
              <a:rPr lang="en-US" b="1" dirty="0" smtClean="0">
                <a:latin typeface="Times New Roman" panose="02020603050405020304" pitchFamily="18" charset="0"/>
                <a:cs typeface="Times New Roman" panose="02020603050405020304" pitchFamily="18" charset="0"/>
              </a:rPr>
              <a:t>2020 </a:t>
            </a:r>
            <a:endParaRPr lang="en-U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96831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971549" y="425984"/>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733424" y="1484581"/>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6" name="Rectangle 5"/>
          <p:cNvSpPr/>
          <p:nvPr/>
        </p:nvSpPr>
        <p:spPr>
          <a:xfrm>
            <a:off x="971549" y="455251"/>
            <a:ext cx="1645194" cy="400110"/>
          </a:xfrm>
          <a:prstGeom prst="rect">
            <a:avLst/>
          </a:prstGeom>
        </p:spPr>
        <p:txBody>
          <a:bodyPr wrap="none">
            <a:spAutoFit/>
          </a:bodyPr>
          <a:lstStyle/>
          <a:p>
            <a:r>
              <a:rPr lang="en-US" sz="2000" b="1" dirty="0">
                <a:latin typeface="Times New Roman" panose="02020603050405020304" pitchFamily="18" charset="0"/>
                <a:cs typeface="Times New Roman" panose="02020603050405020304" pitchFamily="18" charset="0"/>
              </a:rPr>
              <a:t>ABSTRACT </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7" name="Slide Number Placeholder 6"/>
          <p:cNvSpPr>
            <a:spLocks noGrp="1"/>
          </p:cNvSpPr>
          <p:nvPr>
            <p:ph type="sldNum" sz="quarter" idx="12"/>
          </p:nvPr>
        </p:nvSpPr>
        <p:spPr/>
        <p:txBody>
          <a:bodyPr/>
          <a:lstStyle/>
          <a:p>
            <a:fld id="{28B54A7E-2395-4D35-824E-25842394C6F0}" type="slidenum">
              <a:rPr lang="en-IN" smtClean="0"/>
              <a:t>2</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250668" y="1201848"/>
            <a:ext cx="11681138" cy="5355312"/>
          </a:xfrm>
          <a:prstGeom prst="rect">
            <a:avLst/>
          </a:prstGeom>
        </p:spPr>
        <p:txBody>
          <a:bodyPr wrap="square">
            <a:spAutoFit/>
          </a:bodyPr>
          <a:lstStyle/>
          <a:p>
            <a:pPr algn="just"/>
            <a:r>
              <a:rPr lang="en-US" b="1" dirty="0">
                <a:latin typeface="Times New Roman" panose="02020603050405020304" pitchFamily="18" charset="0"/>
                <a:cs typeface="Times New Roman" panose="02020603050405020304" pitchFamily="18" charset="0"/>
              </a:rPr>
              <a:t>Background: </a:t>
            </a:r>
            <a:r>
              <a:rPr lang="en-US" dirty="0">
                <a:latin typeface="Times New Roman" panose="02020603050405020304" pitchFamily="18" charset="0"/>
                <a:cs typeface="Times New Roman" panose="02020603050405020304" pitchFamily="18" charset="0"/>
              </a:rPr>
              <a:t>The selection of safe drugs for pregnant women in developing countries, such as Ethiopia, where there are limited options of drugs would be challenging. Hence, the aim of this review was to determine the extent of prescribed drugs use and their potential to cause fetal harm among pregnant women in Ethiopia based on the United States Food and Drug Administration risk category. </a:t>
            </a:r>
            <a:endParaRPr lang="en-US" dirty="0" smtClean="0">
              <a:latin typeface="Times New Roman" panose="02020603050405020304" pitchFamily="18" charset="0"/>
              <a:cs typeface="Times New Roman" panose="02020603050405020304" pitchFamily="18" charset="0"/>
            </a:endParaRPr>
          </a:p>
          <a:p>
            <a:pPr algn="just"/>
            <a:r>
              <a:rPr lang="en-US" b="1" dirty="0" smtClean="0">
                <a:latin typeface="Times New Roman" panose="02020603050405020304" pitchFamily="18" charset="0"/>
                <a:cs typeface="Times New Roman" panose="02020603050405020304" pitchFamily="18" charset="0"/>
              </a:rPr>
              <a:t>Methods</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Relevant studies were identified through systematic searches conducted in PubMed, HINARI, Google Scholar and </a:t>
            </a:r>
            <a:r>
              <a:rPr lang="en-US" dirty="0" err="1">
                <a:latin typeface="Times New Roman" panose="02020603050405020304" pitchFamily="18" charset="0"/>
                <a:cs typeface="Times New Roman" panose="02020603050405020304" pitchFamily="18" charset="0"/>
              </a:rPr>
              <a:t>Researchgate</a:t>
            </a:r>
            <a:r>
              <a:rPr lang="en-US" dirty="0">
                <a:latin typeface="Times New Roman" panose="02020603050405020304" pitchFamily="18" charset="0"/>
                <a:cs typeface="Times New Roman" panose="02020603050405020304" pitchFamily="18" charset="0"/>
              </a:rPr>
              <a:t>. Data on study characteristics and outcomes were extracted using the format developed in Microsoft Excel. The primary measure was pooled prevalence of prescription drugs use during pregnancy. The I2 index was used to assess heterogeneity among studies. The presence of publication bias across studies was evaluated using funnel plot. A random effects model was used to estimate the pooled prevalence. </a:t>
            </a:r>
            <a:endParaRPr lang="en-US" dirty="0" smtClean="0">
              <a:latin typeface="Times New Roman" panose="02020603050405020304" pitchFamily="18" charset="0"/>
              <a:cs typeface="Times New Roman" panose="02020603050405020304" pitchFamily="18" charset="0"/>
            </a:endParaRPr>
          </a:p>
          <a:p>
            <a:pPr algn="just"/>
            <a:r>
              <a:rPr lang="en-US" b="1" dirty="0" smtClean="0">
                <a:latin typeface="Times New Roman" panose="02020603050405020304" pitchFamily="18" charset="0"/>
                <a:cs typeface="Times New Roman" panose="02020603050405020304" pitchFamily="18" charset="0"/>
              </a:rPr>
              <a:t>Results: </a:t>
            </a:r>
            <a:r>
              <a:rPr lang="en-US" dirty="0">
                <a:latin typeface="Times New Roman" panose="02020603050405020304" pitchFamily="18" charset="0"/>
                <a:cs typeface="Times New Roman" panose="02020603050405020304" pitchFamily="18" charset="0"/>
              </a:rPr>
              <a:t>A total of nine studies published between 2013 and 2019 were included. The pooled prevalence of prescription drugs during pregnancy, excluding minerals and vitamins, was 45.9 (95%CI: 29.3, 62.5)%. The pooled prevalence of prescription drug use, including minerals and vitamins, was 86.9 (95%CI: 81.2, 92.6)%. The pooled proportion of medications used based on the United States Food and Drug Administration risk category was 56.1 (95%CI: 43.0, 68.4)%, 29.0 (95%CI: 27.9, 30.1)%, 12.1 (95%CI: 7.9, 18.1)%, 4.1 (95%CI: 3.6, 4.6)%, and 2.5 (95%CI: 1.8, 3.6)% for the United States Food and Drug Administration fetal risk category “A,” “B,” “C,” “D,” and “X,” respectively. </a:t>
            </a:r>
            <a:endParaRPr lang="en-US" dirty="0" smtClean="0">
              <a:latin typeface="Times New Roman" panose="02020603050405020304" pitchFamily="18" charset="0"/>
              <a:cs typeface="Times New Roman" panose="02020603050405020304" pitchFamily="18" charset="0"/>
            </a:endParaRPr>
          </a:p>
          <a:p>
            <a:pPr algn="just"/>
            <a:r>
              <a:rPr lang="en-US" b="1" dirty="0" smtClean="0">
                <a:latin typeface="Times New Roman" panose="02020603050405020304" pitchFamily="18" charset="0"/>
                <a:cs typeface="Times New Roman" panose="02020603050405020304" pitchFamily="18" charset="0"/>
              </a:rPr>
              <a:t>Conclusion</a:t>
            </a:r>
            <a:r>
              <a:rPr lang="en-US" b="1" dirty="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use of prescription drugs during pregnancy, excluding supplements, in Ethiopia was high. Drugs with evidence of fetal harm were widely used. Hence, health care providers should select relatively safe drugs. Stakeholders should ensure safe prescribing practice for pregnant women through developing guidelines and updating professionals on the fetal risk status of commonly prescribed drugs.</a:t>
            </a:r>
          </a:p>
        </p:txBody>
      </p:sp>
    </p:spTree>
    <p:extLst>
      <p:ext uri="{BB962C8B-B14F-4D97-AF65-F5344CB8AC3E}">
        <p14:creationId xmlns:p14="http://schemas.microsoft.com/office/powerpoint/2010/main" val="15239263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1171575" y="625791"/>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1600" dirty="0">
              <a:latin typeface="Times New Roman" panose="02020603050405020304" pitchFamily="18" charset="0"/>
              <a:cs typeface="Times New Roman" panose="02020603050405020304" pitchFamily="18" charset="0"/>
            </a:endParaRPr>
          </a:p>
        </p:txBody>
      </p:sp>
      <p:sp>
        <p:nvSpPr>
          <p:cNvPr id="4" name="Content Placeholder 5">
            <a:extLst>
              <a:ext uri="{FF2B5EF4-FFF2-40B4-BE49-F238E27FC236}">
                <a16:creationId xmlns="" xmlns:a16="http://schemas.microsoft.com/office/drawing/2014/main" id="{2923AB95-CA95-4CB2-AC79-FEE222BA5A62}"/>
              </a:ext>
            </a:extLst>
          </p:cNvPr>
          <p:cNvSpPr txBox="1">
            <a:spLocks/>
          </p:cNvSpPr>
          <p:nvPr/>
        </p:nvSpPr>
        <p:spPr>
          <a:xfrm>
            <a:off x="733424" y="1484581"/>
            <a:ext cx="10715626" cy="4211639"/>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endParaRPr lang="en-IN" sz="1600" dirty="0">
              <a:latin typeface="Times New Roman" panose="02020603050405020304" pitchFamily="18" charset="0"/>
              <a:cs typeface="Times New Roman" panose="02020603050405020304" pitchFamily="18" charset="0"/>
            </a:endParaRPr>
          </a:p>
        </p:txBody>
      </p:sp>
      <p:sp>
        <p:nvSpPr>
          <p:cNvPr id="7" name="Rectangle 6"/>
          <p:cNvSpPr/>
          <p:nvPr/>
        </p:nvSpPr>
        <p:spPr>
          <a:xfrm>
            <a:off x="1068544" y="550357"/>
            <a:ext cx="9740721" cy="338554"/>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INTRODUCTION</a:t>
            </a:r>
            <a:r>
              <a:rPr lang="en-US" sz="1600" dirty="0">
                <a:latin typeface="Times New Roman" panose="02020603050405020304" pitchFamily="18" charset="0"/>
                <a:cs typeface="Times New Roman" panose="02020603050405020304" pitchFamily="18" charset="0"/>
              </a:rPr>
              <a:t> </a:t>
            </a:r>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3</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592026" y="1484581"/>
            <a:ext cx="11359568" cy="5078313"/>
          </a:xfrm>
          <a:prstGeom prst="rect">
            <a:avLst/>
          </a:prstGeom>
          <a:noFill/>
        </p:spPr>
        <p:txBody>
          <a:bodyPr wrap="square" rtlCol="0">
            <a:spAutoFit/>
          </a:bodyPr>
          <a:lstStyle/>
          <a:p>
            <a:pPr marL="285750" indent="-285750" algn="jus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The use of drugs during pregnancy is a concern due to </a:t>
            </a:r>
            <a:r>
              <a:rPr lang="en-US" dirty="0" err="1">
                <a:latin typeface="Times New Roman" panose="02020603050405020304" pitchFamily="18" charset="0"/>
                <a:cs typeface="Times New Roman" panose="02020603050405020304" pitchFamily="18" charset="0"/>
              </a:rPr>
              <a:t>asso</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ciated</a:t>
            </a:r>
            <a:r>
              <a:rPr lang="en-US" dirty="0">
                <a:latin typeface="Times New Roman" panose="02020603050405020304" pitchFamily="18" charset="0"/>
                <a:cs typeface="Times New Roman" panose="02020603050405020304" pitchFamily="18" charset="0"/>
              </a:rPr>
              <a:t> risk for the fetus.1 Since it is difficult to determine the effects of drugs on pregnant women and their fetus through clinical trial due to maternal and fetal safety concern and ethical considerations, the use of nearly all drugs is not rec </a:t>
            </a:r>
            <a:r>
              <a:rPr lang="en-US" dirty="0" err="1">
                <a:latin typeface="Times New Roman" panose="02020603050405020304" pitchFamily="18" charset="0"/>
                <a:cs typeface="Times New Roman" panose="02020603050405020304" pitchFamily="18" charset="0"/>
              </a:rPr>
              <a:t>ommended</a:t>
            </a:r>
            <a:r>
              <a:rPr lang="en-US" dirty="0">
                <a:latin typeface="Times New Roman" panose="02020603050405020304" pitchFamily="18" charset="0"/>
                <a:cs typeface="Times New Roman" panose="02020603050405020304" pitchFamily="18" charset="0"/>
              </a:rPr>
              <a:t> during </a:t>
            </a:r>
            <a:r>
              <a:rPr lang="en-US" dirty="0" smtClean="0">
                <a:latin typeface="Times New Roman" panose="02020603050405020304" pitchFamily="18" charset="0"/>
                <a:cs typeface="Times New Roman" panose="02020603050405020304" pitchFamily="18" charset="0"/>
              </a:rPr>
              <a:t>pregnancy</a:t>
            </a:r>
          </a:p>
          <a:p>
            <a:pPr marL="285750" indent="-285750" algn="jus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Medication used during pregnancy can be </a:t>
            </a:r>
            <a:r>
              <a:rPr lang="en-US" dirty="0" err="1">
                <a:latin typeface="Times New Roman" panose="02020603050405020304" pitchFamily="18" charset="0"/>
                <a:cs typeface="Times New Roman" panose="02020603050405020304" pitchFamily="18" charset="0"/>
              </a:rPr>
              <a:t>teratogenic</a:t>
            </a:r>
            <a:r>
              <a:rPr lang="en-US" dirty="0">
                <a:latin typeface="Times New Roman" panose="02020603050405020304" pitchFamily="18" charset="0"/>
                <a:cs typeface="Times New Roman" panose="02020603050405020304" pitchFamily="18" charset="0"/>
              </a:rPr>
              <a:t>. According to the United States Food and Drug Administration (US-FDA), the term teratogen refers a drug with the </a:t>
            </a:r>
            <a:r>
              <a:rPr lang="en-US" dirty="0" err="1">
                <a:latin typeface="Times New Roman" panose="02020603050405020304" pitchFamily="18" charset="0"/>
                <a:cs typeface="Times New Roman" panose="02020603050405020304" pitchFamily="18" charset="0"/>
              </a:rPr>
              <a:t>poten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tial</a:t>
            </a:r>
            <a:r>
              <a:rPr lang="en-US" dirty="0">
                <a:latin typeface="Times New Roman" panose="02020603050405020304" pitchFamily="18" charset="0"/>
                <a:cs typeface="Times New Roman" panose="02020603050405020304" pitchFamily="18" charset="0"/>
              </a:rPr>
              <a:t> of producing abnormal development in an embryo or fetus used in clinical dose in </a:t>
            </a:r>
            <a:r>
              <a:rPr lang="en-US" dirty="0" smtClean="0">
                <a:latin typeface="Times New Roman" panose="02020603050405020304" pitchFamily="18" charset="0"/>
                <a:cs typeface="Times New Roman" panose="02020603050405020304" pitchFamily="18" charset="0"/>
              </a:rPr>
              <a:t>human</a:t>
            </a:r>
          </a:p>
          <a:p>
            <a:pPr marL="285750" indent="-285750" algn="jus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The extent of fetal damage by drugs used during </a:t>
            </a:r>
            <a:r>
              <a:rPr lang="en-US" dirty="0" err="1">
                <a:latin typeface="Times New Roman" panose="02020603050405020304" pitchFamily="18" charset="0"/>
                <a:cs typeface="Times New Roman" panose="02020603050405020304" pitchFamily="18" charset="0"/>
              </a:rPr>
              <a:t>preg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nancy</a:t>
            </a:r>
            <a:r>
              <a:rPr lang="en-US" dirty="0">
                <a:latin typeface="Times New Roman" panose="02020603050405020304" pitchFamily="18" charset="0"/>
                <a:cs typeface="Times New Roman" panose="02020603050405020304" pitchFamily="18" charset="0"/>
              </a:rPr>
              <a:t> is dependent on many factors, including fetus’s stage of </a:t>
            </a:r>
            <a:r>
              <a:rPr lang="en-US" dirty="0" smtClean="0">
                <a:latin typeface="Times New Roman" panose="02020603050405020304" pitchFamily="18" charset="0"/>
                <a:cs typeface="Times New Roman" panose="02020603050405020304" pitchFamily="18" charset="0"/>
              </a:rPr>
              <a:t>development</a:t>
            </a:r>
          </a:p>
          <a:p>
            <a:pPr marL="285750" indent="-285750" algn="jus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 some pregnancy, the use of prescription drugs is highly beneficial for both mother and fetus. Mothers may enter into pregnancy with chronic disease, such as epilepsy, diabetes mellitus, asthma, hypertension, migraine, and severe </a:t>
            </a:r>
            <a:r>
              <a:rPr lang="en-US" dirty="0" err="1">
                <a:latin typeface="Times New Roman" panose="02020603050405020304" pitchFamily="18" charset="0"/>
                <a:cs typeface="Times New Roman" panose="02020603050405020304" pitchFamily="18" charset="0"/>
              </a:rPr>
              <a:t>depres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sion</a:t>
            </a:r>
            <a:r>
              <a:rPr lang="en-US" dirty="0">
                <a:latin typeface="Times New Roman" panose="02020603050405020304" pitchFamily="18" charset="0"/>
                <a:cs typeface="Times New Roman" panose="02020603050405020304" pitchFamily="18" charset="0"/>
              </a:rPr>
              <a:t>, or develop disease during pregnancy which is not only dangerous for mother but also for the fetus</a:t>
            </a:r>
            <a:r>
              <a:rPr lang="en-US" dirty="0" smtClean="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It is important to consider the type of medications used during pregnancy. Generally, medications are categorized based on the harm they can pose on the fetus</a:t>
            </a:r>
            <a:r>
              <a:rPr lang="en-US" dirty="0" smtClean="0">
                <a:latin typeface="Times New Roman" panose="02020603050405020304" pitchFamily="18" charset="0"/>
                <a:cs typeface="Times New Roman" panose="02020603050405020304" pitchFamily="18" charset="0"/>
              </a:rPr>
              <a:t>.</a:t>
            </a:r>
          </a:p>
          <a:p>
            <a:pPr marL="285750" indent="-285750" algn="just">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According to the FDA risk category, the drugs in category “A” are considered as safe, whereas for drugs categorized under “B” and “C” class, there is lack of evidence on the risk to human fetus or positive evidence is reported in animal studies. Category “D” and “X” is for drugs with clear risk of fetal abnormality, and “X” is absolutely contraindicated, whereas “D” can be used in certain situation where the dis ease carries higher risk for both mother and fetus, such as epilepsy.</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956401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4</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1171575" y="903387"/>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285750" indent="-285750" algn="l">
              <a:lnSpc>
                <a:spcPct val="150000"/>
              </a:lnSpc>
              <a:buFont typeface="Courier New" panose="02070309020205020404" pitchFamily="49" charset="0"/>
              <a:buChar char="o"/>
            </a:pPr>
            <a:endParaRPr lang="en-IN" sz="1600" dirty="0">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 xmlns:a16="http://schemas.microsoft.com/office/drawing/2014/main" id="{76879615-7990-821D-EEC0-5B890DEDE4A6}"/>
              </a:ext>
            </a:extLst>
          </p:cNvPr>
          <p:cNvSpPr txBox="1"/>
          <p:nvPr/>
        </p:nvSpPr>
        <p:spPr>
          <a:xfrm>
            <a:off x="1171575" y="753035"/>
            <a:ext cx="6520143" cy="369332"/>
          </a:xfrm>
          <a:prstGeom prst="rect">
            <a:avLst/>
          </a:prstGeom>
          <a:noFill/>
        </p:spPr>
        <p:txBody>
          <a:bodyPr wrap="square" rtlCol="0">
            <a:spAutoFit/>
          </a:bodyPr>
          <a:lstStyle/>
          <a:p>
            <a:pPr algn="l"/>
            <a:r>
              <a:rPr lang="en-US" b="1" dirty="0">
                <a:latin typeface="Times New Roman" panose="02020603050405020304" pitchFamily="18" charset="0"/>
                <a:cs typeface="Times New Roman" panose="02020603050405020304" pitchFamily="18" charset="0"/>
              </a:rPr>
              <a:t>OBJECTIVE OF STUDY </a:t>
            </a:r>
          </a:p>
        </p:txBody>
      </p:sp>
      <p:sp>
        <p:nvSpPr>
          <p:cNvPr id="4" name="Footer Placeholder 3"/>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4</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1171575" y="1893963"/>
            <a:ext cx="10515600" cy="1200329"/>
          </a:xfrm>
          <a:prstGeom prst="rect">
            <a:avLst/>
          </a:prstGeom>
        </p:spPr>
        <p:txBody>
          <a:bodyPr wrap="square">
            <a:spAutoFit/>
          </a:bodyPr>
          <a:lstStyle/>
          <a:p>
            <a:pPr algn="just"/>
            <a:r>
              <a:rPr lang="en-US" sz="2400" dirty="0">
                <a:latin typeface="Times New Roman" panose="02020603050405020304" pitchFamily="18" charset="0"/>
                <a:cs typeface="Times New Roman" panose="02020603050405020304" pitchFamily="18" charset="0"/>
              </a:rPr>
              <a:t>T</a:t>
            </a:r>
            <a:r>
              <a:rPr lang="en-US" sz="2400" dirty="0" smtClean="0">
                <a:latin typeface="Times New Roman" panose="02020603050405020304" pitchFamily="18" charset="0"/>
                <a:cs typeface="Times New Roman" panose="02020603050405020304" pitchFamily="18" charset="0"/>
              </a:rPr>
              <a:t>he </a:t>
            </a:r>
            <a:r>
              <a:rPr lang="en-US" sz="2400" dirty="0">
                <a:latin typeface="Times New Roman" panose="02020603050405020304" pitchFamily="18" charset="0"/>
                <a:cs typeface="Times New Roman" panose="02020603050405020304" pitchFamily="18" charset="0"/>
              </a:rPr>
              <a:t>aim of this review was to determine the extent of prescribed drugs use and their potential to cause fetal harm among pregnant women in Ethiopia based on the United States Food and Drug Administration risk category.</a:t>
            </a:r>
          </a:p>
        </p:txBody>
      </p:sp>
    </p:spTree>
    <p:extLst>
      <p:ext uri="{BB962C8B-B14F-4D97-AF65-F5344CB8AC3E}">
        <p14:creationId xmlns:p14="http://schemas.microsoft.com/office/powerpoint/2010/main" val="71753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5</a:t>
            </a:fld>
            <a:endParaRPr lang="en-IN"/>
          </a:p>
        </p:txBody>
      </p:sp>
      <p:sp>
        <p:nvSpPr>
          <p:cNvPr id="6" name="Rectangle 5"/>
          <p:cNvSpPr/>
          <p:nvPr/>
        </p:nvSpPr>
        <p:spPr>
          <a:xfrm>
            <a:off x="1473484" y="1145078"/>
            <a:ext cx="3563796" cy="369332"/>
          </a:xfrm>
          <a:prstGeom prst="rect">
            <a:avLst/>
          </a:prstGeom>
        </p:spPr>
        <p:txBody>
          <a:bodyPr wrap="none">
            <a:spAutoFit/>
          </a:bodyPr>
          <a:lstStyle/>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Study </a:t>
            </a:r>
            <a:r>
              <a:rPr lang="en-US" dirty="0" smtClean="0">
                <a:latin typeface="Times New Roman" panose="02020603050405020304" pitchFamily="18" charset="0"/>
                <a:cs typeface="Times New Roman" panose="02020603050405020304" pitchFamily="18" charset="0"/>
              </a:rPr>
              <a:t>design – systematic review</a:t>
            </a:r>
            <a:endParaRPr lang="en-US" dirty="0">
              <a:latin typeface="Times New Roman" panose="02020603050405020304" pitchFamily="18" charset="0"/>
              <a:cs typeface="Times New Roman" panose="02020603050405020304" pitchFamily="18" charset="0"/>
            </a:endParaRPr>
          </a:p>
        </p:txBody>
      </p:sp>
      <p:sp>
        <p:nvSpPr>
          <p:cNvPr id="7" name="Rectangle 6"/>
          <p:cNvSpPr/>
          <p:nvPr/>
        </p:nvSpPr>
        <p:spPr>
          <a:xfrm>
            <a:off x="1473484" y="2059477"/>
            <a:ext cx="3480440" cy="369332"/>
          </a:xfrm>
          <a:prstGeom prst="rect">
            <a:avLst/>
          </a:prstGeom>
        </p:spPr>
        <p:txBody>
          <a:bodyPr wrap="none">
            <a:spAutoFit/>
          </a:bodyPr>
          <a:lstStyle/>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Study </a:t>
            </a:r>
            <a:r>
              <a:rPr lang="en-US" dirty="0" smtClean="0">
                <a:latin typeface="Times New Roman" panose="02020603050405020304" pitchFamily="18" charset="0"/>
                <a:cs typeface="Times New Roman" panose="02020603050405020304" pitchFamily="18" charset="0"/>
              </a:rPr>
              <a:t>population – 4762 people </a:t>
            </a:r>
            <a:endParaRPr lang="en-US" dirty="0">
              <a:latin typeface="Times New Roman" panose="02020603050405020304" pitchFamily="18" charset="0"/>
              <a:cs typeface="Times New Roman" panose="02020603050405020304" pitchFamily="18" charset="0"/>
            </a:endParaRPr>
          </a:p>
        </p:txBody>
      </p:sp>
      <p:sp>
        <p:nvSpPr>
          <p:cNvPr id="8" name="Rectangle 7"/>
          <p:cNvSpPr/>
          <p:nvPr/>
        </p:nvSpPr>
        <p:spPr>
          <a:xfrm>
            <a:off x="1486308" y="2789210"/>
            <a:ext cx="3248005" cy="369332"/>
          </a:xfrm>
          <a:prstGeom prst="rect">
            <a:avLst/>
          </a:prstGeom>
        </p:spPr>
        <p:txBody>
          <a:bodyPr wrap="none">
            <a:spAutoFit/>
          </a:bodyPr>
          <a:lstStyle/>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Study </a:t>
            </a:r>
            <a:r>
              <a:rPr lang="en-US" dirty="0" smtClean="0">
                <a:latin typeface="Times New Roman" panose="02020603050405020304" pitchFamily="18" charset="0"/>
                <a:cs typeface="Times New Roman" panose="02020603050405020304" pitchFamily="18" charset="0"/>
              </a:rPr>
              <a:t>period - </a:t>
            </a:r>
            <a:r>
              <a:rPr lang="en-US" dirty="0">
                <a:latin typeface="Times New Roman" panose="02020603050405020304" pitchFamily="18" charset="0"/>
                <a:cs typeface="Times New Roman" panose="02020603050405020304" pitchFamily="18" charset="0"/>
              </a:rPr>
              <a:t>2013 and 2019</a:t>
            </a:r>
            <a:endParaRPr lang="en-US" dirty="0">
              <a:latin typeface="Times New Roman" panose="02020603050405020304" pitchFamily="18" charset="0"/>
              <a:cs typeface="Times New Roman" panose="02020603050405020304" pitchFamily="18" charset="0"/>
            </a:endParaRPr>
          </a:p>
        </p:txBody>
      </p:sp>
      <p:sp>
        <p:nvSpPr>
          <p:cNvPr id="9" name="Rectangle 8"/>
          <p:cNvSpPr/>
          <p:nvPr/>
        </p:nvSpPr>
        <p:spPr>
          <a:xfrm>
            <a:off x="1486308" y="3630701"/>
            <a:ext cx="9994724" cy="646331"/>
          </a:xfrm>
          <a:prstGeom prst="rect">
            <a:avLst/>
          </a:prstGeom>
        </p:spPr>
        <p:txBody>
          <a:bodyPr wrap="none">
            <a:spAutoFit/>
          </a:bodyPr>
          <a:lstStyle/>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INCLUSION </a:t>
            </a:r>
            <a:r>
              <a:rPr lang="en-US" dirty="0" smtClean="0">
                <a:latin typeface="Times New Roman" panose="02020603050405020304" pitchFamily="18" charset="0"/>
                <a:cs typeface="Times New Roman" panose="02020603050405020304" pitchFamily="18" charset="0"/>
              </a:rPr>
              <a:t>CRITERIA - </a:t>
            </a:r>
            <a:r>
              <a:rPr lang="en-US" dirty="0">
                <a:latin typeface="Times New Roman" panose="02020603050405020304" pitchFamily="18" charset="0"/>
                <a:cs typeface="Times New Roman" panose="02020603050405020304" pitchFamily="18" charset="0"/>
              </a:rPr>
              <a:t>There were no restrictions on publication year, but only stud </a:t>
            </a:r>
            <a:r>
              <a:rPr lang="en-US" dirty="0" err="1">
                <a:latin typeface="Times New Roman" panose="02020603050405020304" pitchFamily="18" charset="0"/>
                <a:cs typeface="Times New Roman" panose="02020603050405020304" pitchFamily="18" charset="0"/>
              </a:rPr>
              <a:t>ies</a:t>
            </a:r>
            <a:r>
              <a:rPr lang="en-US" dirty="0">
                <a:latin typeface="Times New Roman" panose="02020603050405020304" pitchFamily="18" charset="0"/>
                <a:cs typeface="Times New Roman" panose="02020603050405020304" pitchFamily="18" charset="0"/>
              </a:rPr>
              <a:t> that were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written </a:t>
            </a:r>
            <a:r>
              <a:rPr lang="en-US" dirty="0">
                <a:latin typeface="Times New Roman" panose="02020603050405020304" pitchFamily="18" charset="0"/>
                <a:cs typeface="Times New Roman" panose="02020603050405020304" pitchFamily="18" charset="0"/>
              </a:rPr>
              <a:t>in English and conducted in Ethiopia were considered </a:t>
            </a:r>
            <a:endParaRPr lang="en-US" dirty="0">
              <a:latin typeface="Times New Roman" panose="02020603050405020304" pitchFamily="18" charset="0"/>
              <a:cs typeface="Times New Roman" panose="02020603050405020304" pitchFamily="18" charset="0"/>
            </a:endParaRPr>
          </a:p>
        </p:txBody>
      </p:sp>
      <p:sp>
        <p:nvSpPr>
          <p:cNvPr id="10" name="Rectangle 9"/>
          <p:cNvSpPr/>
          <p:nvPr/>
        </p:nvSpPr>
        <p:spPr>
          <a:xfrm>
            <a:off x="1486308" y="4783985"/>
            <a:ext cx="10488769" cy="923330"/>
          </a:xfrm>
          <a:prstGeom prst="rect">
            <a:avLst/>
          </a:prstGeom>
        </p:spPr>
        <p:txBody>
          <a:bodyPr wrap="none">
            <a:spAutoFit/>
          </a:bodyPr>
          <a:lstStyle/>
          <a:p>
            <a:pPr marL="285750" indent="-285750">
              <a:buFont typeface="Wingdings" panose="05000000000000000000" pitchFamily="2" charset="2"/>
              <a:buChar char="§"/>
            </a:pPr>
            <a:r>
              <a:rPr lang="en-US" dirty="0">
                <a:latin typeface="Times New Roman" panose="02020603050405020304" pitchFamily="18" charset="0"/>
                <a:cs typeface="Times New Roman" panose="02020603050405020304" pitchFamily="18" charset="0"/>
              </a:rPr>
              <a:t>EXCLUSION </a:t>
            </a:r>
            <a:r>
              <a:rPr lang="en-US" dirty="0" smtClean="0">
                <a:latin typeface="Times New Roman" panose="02020603050405020304" pitchFamily="18" charset="0"/>
                <a:cs typeface="Times New Roman" panose="02020603050405020304" pitchFamily="18" charset="0"/>
              </a:rPr>
              <a:t>CRITERIA - </a:t>
            </a:r>
            <a:r>
              <a:rPr lang="en-US" dirty="0">
                <a:latin typeface="Times New Roman" panose="02020603050405020304" pitchFamily="18" charset="0"/>
                <a:cs typeface="Times New Roman" panose="02020603050405020304" pitchFamily="18" charset="0"/>
              </a:rPr>
              <a:t>Studies reporting utilization rate of drugs other than prescription drugs</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such </a:t>
            </a:r>
            <a:r>
              <a:rPr lang="en-US" dirty="0">
                <a:latin typeface="Times New Roman" panose="02020603050405020304" pitchFamily="18" charset="0"/>
                <a:cs typeface="Times New Roman" panose="02020603050405020304" pitchFamily="18" charset="0"/>
              </a:rPr>
              <a:t>as self-med </a:t>
            </a:r>
            <a:r>
              <a:rPr lang="en-US" dirty="0" err="1">
                <a:latin typeface="Times New Roman" panose="02020603050405020304" pitchFamily="18" charset="0"/>
                <a:cs typeface="Times New Roman" panose="02020603050405020304" pitchFamily="18" charset="0"/>
              </a:rPr>
              <a:t>ication</a:t>
            </a:r>
            <a:r>
              <a:rPr lang="en-US" dirty="0">
                <a:latin typeface="Times New Roman" panose="02020603050405020304" pitchFamily="18" charset="0"/>
                <a:cs typeface="Times New Roman" panose="02020603050405020304" pitchFamily="18" charset="0"/>
              </a:rPr>
              <a:t>, illicit drugs, and traditional medicines. studies with </a:t>
            </a:r>
            <a:endParaRPr lang="en-US" dirty="0" smtClean="0">
              <a:latin typeface="Times New Roman" panose="02020603050405020304" pitchFamily="18" charset="0"/>
              <a:cs typeface="Times New Roman" panose="02020603050405020304" pitchFamily="18" charset="0"/>
            </a:endParaRPr>
          </a:p>
          <a:p>
            <a:r>
              <a:rPr lang="en-US" dirty="0">
                <a:latin typeface="Times New Roman" panose="02020603050405020304" pitchFamily="18" charset="0"/>
                <a:cs typeface="Times New Roman" panose="02020603050405020304" pitchFamily="18" charset="0"/>
              </a:rPr>
              <a:t> </a:t>
            </a:r>
            <a:r>
              <a:rPr lang="en-US" dirty="0" smtClean="0">
                <a:latin typeface="Times New Roman" panose="02020603050405020304" pitchFamily="18" charset="0"/>
                <a:cs typeface="Times New Roman" panose="02020603050405020304" pitchFamily="18" charset="0"/>
              </a:rPr>
              <a:t>                                                  unrelated </a:t>
            </a:r>
            <a:r>
              <a:rPr lang="en-US" dirty="0">
                <a:latin typeface="Times New Roman" panose="02020603050405020304" pitchFamily="18" charset="0"/>
                <a:cs typeface="Times New Roman" panose="02020603050405020304" pitchFamily="18" charset="0"/>
              </a:rPr>
              <a:t>or insufficient or missing outcome measures</a:t>
            </a:r>
            <a:r>
              <a:rPr lang="en-US" dirty="0" smtClean="0">
                <a:latin typeface="Times New Roman" panose="02020603050405020304" pitchFamily="18" charset="0"/>
                <a:cs typeface="Times New Roman" panose="02020603050405020304" pitchFamily="18" charset="0"/>
              </a:rPr>
              <a:t> </a:t>
            </a:r>
            <a:endParaRPr lang="en-US" dirty="0">
              <a:latin typeface="Times New Roman" panose="02020603050405020304" pitchFamily="18" charset="0"/>
              <a:cs typeface="Times New Roman" panose="02020603050405020304" pitchFamily="18" charset="0"/>
            </a:endParaRPr>
          </a:p>
        </p:txBody>
      </p:sp>
      <p:sp>
        <p:nvSpPr>
          <p:cNvPr id="11" name="Rectangle 10"/>
          <p:cNvSpPr/>
          <p:nvPr/>
        </p:nvSpPr>
        <p:spPr>
          <a:xfrm>
            <a:off x="1486308" y="383770"/>
            <a:ext cx="3153427" cy="523220"/>
          </a:xfrm>
          <a:prstGeom prst="rect">
            <a:avLst/>
          </a:prstGeom>
        </p:spPr>
        <p:txBody>
          <a:bodyPr wrap="none">
            <a:spAutoFit/>
          </a:bodyPr>
          <a:lstStyle/>
          <a:p>
            <a:r>
              <a:rPr lang="en-US" sz="2800" b="1" dirty="0">
                <a:latin typeface="Times New Roman" panose="02020603050405020304" pitchFamily="18" charset="0"/>
                <a:cs typeface="Times New Roman" panose="02020603050405020304" pitchFamily="18" charset="0"/>
              </a:rPr>
              <a:t>METHODOLOGY</a:t>
            </a:r>
          </a:p>
        </p:txBody>
      </p:sp>
      <p:sp>
        <p:nvSpPr>
          <p:cNvPr id="12" name="Flowchart: Process 11"/>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3"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36484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6</a:t>
            </a:fld>
            <a:endParaRPr lang="en-IN"/>
          </a:p>
        </p:txBody>
      </p:sp>
      <p:sp>
        <p:nvSpPr>
          <p:cNvPr id="6" name="Rectangle 5"/>
          <p:cNvSpPr/>
          <p:nvPr/>
        </p:nvSpPr>
        <p:spPr>
          <a:xfrm>
            <a:off x="1266268" y="479925"/>
            <a:ext cx="10421443" cy="2031325"/>
          </a:xfrm>
          <a:prstGeom prst="rect">
            <a:avLst/>
          </a:prstGeom>
        </p:spPr>
        <p:txBody>
          <a:bodyPr wrap="none">
            <a:spAutoFit/>
          </a:bodyPr>
          <a:lstStyle/>
          <a:p>
            <a:pPr marL="285750"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DATA </a:t>
            </a:r>
            <a:r>
              <a:rPr lang="en-US" b="1" dirty="0" smtClean="0">
                <a:latin typeface="Times New Roman" panose="02020603050405020304" pitchFamily="18" charset="0"/>
                <a:cs typeface="Times New Roman" panose="02020603050405020304" pitchFamily="18" charset="0"/>
              </a:rPr>
              <a:t>COLLECTION - </a:t>
            </a:r>
            <a:r>
              <a:rPr lang="en-US" dirty="0">
                <a:latin typeface="Times New Roman" panose="02020603050405020304" pitchFamily="18" charset="0"/>
                <a:cs typeface="Times New Roman" panose="02020603050405020304" pitchFamily="18" charset="0"/>
              </a:rPr>
              <a:t>The search was conducted in September 2019 and checked for a newly published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article </a:t>
            </a:r>
            <a:r>
              <a:rPr lang="en-US" dirty="0">
                <a:latin typeface="Times New Roman" panose="02020603050405020304" pitchFamily="18" charset="0"/>
                <a:cs typeface="Times New Roman" panose="02020603050405020304" pitchFamily="18" charset="0"/>
              </a:rPr>
              <a:t>up until the review process was finished on PubMed and HINARI using the following key words and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indexing </a:t>
            </a:r>
            <a:r>
              <a:rPr lang="en-US" dirty="0">
                <a:latin typeface="Times New Roman" panose="02020603050405020304" pitchFamily="18" charset="0"/>
                <a:cs typeface="Times New Roman" panose="02020603050405020304" pitchFamily="18" charset="0"/>
              </a:rPr>
              <a:t>terms: “prescription drug,” “pregnancy,” and “ Ethiopia.” Advanced Google Scholar and </a:t>
            </a:r>
            <a:r>
              <a:rPr lang="en-US" dirty="0" smtClean="0">
                <a:latin typeface="Times New Roman" panose="02020603050405020304" pitchFamily="18" charset="0"/>
                <a:cs typeface="Times New Roman" panose="02020603050405020304" pitchFamily="18" charset="0"/>
              </a:rPr>
              <a:t>Research </a:t>
            </a:r>
          </a:p>
          <a:p>
            <a:r>
              <a:rPr lang="en-US" dirty="0" smtClean="0">
                <a:latin typeface="Times New Roman" panose="02020603050405020304" pitchFamily="18" charset="0"/>
                <a:cs typeface="Times New Roman" panose="02020603050405020304" pitchFamily="18" charset="0"/>
              </a:rPr>
              <a:t>gate </a:t>
            </a:r>
            <a:r>
              <a:rPr lang="en-US" dirty="0">
                <a:latin typeface="Times New Roman" panose="02020603050405020304" pitchFamily="18" charset="0"/>
                <a:cs typeface="Times New Roman" panose="02020603050405020304" pitchFamily="18" charset="0"/>
              </a:rPr>
              <a:t>search was also conducted to identify other relevant pub </a:t>
            </a:r>
            <a:r>
              <a:rPr lang="en-US" dirty="0" err="1">
                <a:latin typeface="Times New Roman" panose="02020603050405020304" pitchFamily="18" charset="0"/>
                <a:cs typeface="Times New Roman" panose="02020603050405020304" pitchFamily="18" charset="0"/>
              </a:rPr>
              <a:t>lished</a:t>
            </a:r>
            <a:r>
              <a:rPr lang="en-US" dirty="0">
                <a:latin typeface="Times New Roman" panose="02020603050405020304" pitchFamily="18" charset="0"/>
                <a:cs typeface="Times New Roman" panose="02020603050405020304" pitchFamily="18" charset="0"/>
              </a:rPr>
              <a:t> and unpublished works, including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dissertations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insti</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tutional</a:t>
            </a:r>
            <a:r>
              <a:rPr lang="en-US" dirty="0">
                <a:latin typeface="Times New Roman" panose="02020603050405020304" pitchFamily="18" charset="0"/>
                <a:cs typeface="Times New Roman" panose="02020603050405020304" pitchFamily="18" charset="0"/>
              </a:rPr>
              <a:t> repositories, and organizational manuals, among others. Boolean </a:t>
            </a:r>
            <a:r>
              <a:rPr lang="en-US" dirty="0" smtClean="0">
                <a:latin typeface="Times New Roman" panose="02020603050405020304" pitchFamily="18" charset="0"/>
                <a:cs typeface="Times New Roman" panose="02020603050405020304" pitchFamily="18" charset="0"/>
              </a:rPr>
              <a:t>operators</a:t>
            </a:r>
          </a:p>
          <a:p>
            <a:r>
              <a:rPr lang="en-US" dirty="0" smtClean="0">
                <a:latin typeface="Times New Roman" panose="02020603050405020304" pitchFamily="18" charset="0"/>
                <a:cs typeface="Times New Roman" panose="02020603050405020304" pitchFamily="18" charset="0"/>
              </a:rPr>
              <a:t>(</a:t>
            </a:r>
            <a:r>
              <a:rPr lang="en-US" dirty="0">
                <a:latin typeface="Times New Roman" panose="02020603050405020304" pitchFamily="18" charset="0"/>
                <a:cs typeface="Times New Roman" panose="02020603050405020304" pitchFamily="18" charset="0"/>
              </a:rPr>
              <a:t>AND, OR) and truncation were used when appropriate to increase the number of relevant findings</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In addition, we searched reference lists from retrieved articles to identify further relevant studies.</a:t>
            </a:r>
            <a:endParaRPr lang="en-US" dirty="0">
              <a:latin typeface="Times New Roman" panose="02020603050405020304" pitchFamily="18" charset="0"/>
              <a:cs typeface="Times New Roman" panose="02020603050405020304" pitchFamily="18" charset="0"/>
            </a:endParaRPr>
          </a:p>
        </p:txBody>
      </p:sp>
      <p:sp>
        <p:nvSpPr>
          <p:cNvPr id="7" name="Rectangle 6"/>
          <p:cNvSpPr/>
          <p:nvPr/>
        </p:nvSpPr>
        <p:spPr>
          <a:xfrm>
            <a:off x="1303698" y="2679474"/>
            <a:ext cx="10888302" cy="1477328"/>
          </a:xfrm>
          <a:prstGeom prst="rect">
            <a:avLst/>
          </a:prstGeom>
        </p:spPr>
        <p:txBody>
          <a:bodyPr wrap="none">
            <a:spAutoFit/>
          </a:bodyPr>
          <a:lstStyle/>
          <a:p>
            <a:pPr marL="285750"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STUDY </a:t>
            </a:r>
            <a:r>
              <a:rPr lang="en-US" b="1" dirty="0" smtClean="0">
                <a:latin typeface="Times New Roman" panose="02020603050405020304" pitchFamily="18" charset="0"/>
                <a:cs typeface="Times New Roman" panose="02020603050405020304" pitchFamily="18" charset="0"/>
              </a:rPr>
              <a:t>PROCEDURE - </a:t>
            </a:r>
            <a:r>
              <a:rPr lang="en-US" dirty="0">
                <a:latin typeface="Times New Roman" panose="02020603050405020304" pitchFamily="18" charset="0"/>
                <a:cs typeface="Times New Roman" panose="02020603050405020304" pitchFamily="18" charset="0"/>
              </a:rPr>
              <a:t>The records retrieved from different databases were exported to EndNote version </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rPr>
              <a:t>The </a:t>
            </a:r>
            <a:r>
              <a:rPr lang="en-US" dirty="0">
                <a:latin typeface="Times New Roman" panose="02020603050405020304" pitchFamily="18" charset="0"/>
                <a:cs typeface="Times New Roman" panose="02020603050405020304" pitchFamily="18" charset="0"/>
              </a:rPr>
              <a:t>original articles identified using the search strategy were subject to screening by two </a:t>
            </a:r>
            <a:r>
              <a:rPr lang="en-US" dirty="0" err="1">
                <a:latin typeface="Times New Roman" panose="02020603050405020304" pitchFamily="18" charset="0"/>
                <a:cs typeface="Times New Roman" panose="02020603050405020304" pitchFamily="18" charset="0"/>
              </a:rPr>
              <a:t>inde</a:t>
            </a:r>
            <a:r>
              <a:rPr lang="en-US" dirty="0">
                <a:latin typeface="Times New Roman" panose="02020603050405020304" pitchFamily="18" charset="0"/>
                <a:cs typeface="Times New Roman" panose="02020603050405020304" pitchFamily="18" charset="0"/>
              </a:rPr>
              <a:t> pendent reviewers,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Y.A</a:t>
            </a:r>
            <a:r>
              <a:rPr lang="en-US" dirty="0">
                <a:latin typeface="Times New Roman" panose="02020603050405020304" pitchFamily="18" charset="0"/>
                <a:cs typeface="Times New Roman" panose="02020603050405020304" pitchFamily="18" charset="0"/>
              </a:rPr>
              <a:t>. and A.T., after removing duplicate files. The title, abstract, and full text of each article were screened for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eligibility based </a:t>
            </a:r>
            <a:r>
              <a:rPr lang="en-US" dirty="0">
                <a:latin typeface="Times New Roman" panose="02020603050405020304" pitchFamily="18" charset="0"/>
                <a:cs typeface="Times New Roman" panose="02020603050405020304" pitchFamily="18" charset="0"/>
              </a:rPr>
              <a:t>on the established criteria. </a:t>
            </a:r>
            <a:r>
              <a:rPr lang="en-US" dirty="0" smtClean="0">
                <a:latin typeface="Times New Roman" panose="02020603050405020304" pitchFamily="18" charset="0"/>
                <a:cs typeface="Times New Roman" panose="02020603050405020304" pitchFamily="18" charset="0"/>
              </a:rPr>
              <a:t>Any </a:t>
            </a:r>
            <a:r>
              <a:rPr lang="en-US" dirty="0">
                <a:latin typeface="Times New Roman" panose="02020603050405020304" pitchFamily="18" charset="0"/>
                <a:cs typeface="Times New Roman" panose="02020603050405020304" pitchFamily="18" charset="0"/>
              </a:rPr>
              <a:t>disagreement among the reviewers was resolved by A.N.M.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after </a:t>
            </a:r>
            <a:r>
              <a:rPr lang="en-US" dirty="0">
                <a:latin typeface="Times New Roman" panose="02020603050405020304" pitchFamily="18" charset="0"/>
                <a:cs typeface="Times New Roman" panose="02020603050405020304" pitchFamily="18" charset="0"/>
              </a:rPr>
              <a:t>thorough discussion.</a:t>
            </a:r>
            <a:endParaRPr lang="en-US" dirty="0">
              <a:latin typeface="Times New Roman" panose="02020603050405020304" pitchFamily="18" charset="0"/>
              <a:cs typeface="Times New Roman" panose="02020603050405020304" pitchFamily="18" charset="0"/>
            </a:endParaRPr>
          </a:p>
        </p:txBody>
      </p:sp>
      <p:sp>
        <p:nvSpPr>
          <p:cNvPr id="8" name="Rectangle 7"/>
          <p:cNvSpPr/>
          <p:nvPr/>
        </p:nvSpPr>
        <p:spPr>
          <a:xfrm>
            <a:off x="1266268" y="4325026"/>
            <a:ext cx="10692864" cy="1477328"/>
          </a:xfrm>
          <a:prstGeom prst="rect">
            <a:avLst/>
          </a:prstGeom>
        </p:spPr>
        <p:txBody>
          <a:bodyPr wrap="none">
            <a:spAutoFit/>
          </a:bodyPr>
          <a:lstStyle/>
          <a:p>
            <a:pPr marL="285750" indent="-285750">
              <a:buFont typeface="Wingdings" panose="05000000000000000000" pitchFamily="2" charset="2"/>
              <a:buChar char="§"/>
            </a:pPr>
            <a:r>
              <a:rPr lang="en-US" b="1" dirty="0">
                <a:latin typeface="Times New Roman" panose="02020603050405020304" pitchFamily="18" charset="0"/>
                <a:cs typeface="Times New Roman" panose="02020603050405020304" pitchFamily="18" charset="0"/>
              </a:rPr>
              <a:t>DATA </a:t>
            </a:r>
            <a:r>
              <a:rPr lang="en-US" b="1" dirty="0" smtClean="0">
                <a:latin typeface="Times New Roman" panose="02020603050405020304" pitchFamily="18" charset="0"/>
                <a:cs typeface="Times New Roman" panose="02020603050405020304" pitchFamily="18" charset="0"/>
              </a:rPr>
              <a:t>ANALYSIS </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The extracted data were exported from Microsoft Excel to </a:t>
            </a:r>
            <a:r>
              <a:rPr lang="en-US" dirty="0" err="1">
                <a:latin typeface="Times New Roman" panose="02020603050405020304" pitchFamily="18" charset="0"/>
                <a:cs typeface="Times New Roman" panose="02020603050405020304" pitchFamily="18" charset="0"/>
              </a:rPr>
              <a:t>OpenMeta</a:t>
            </a:r>
            <a:r>
              <a:rPr lang="en-US" dirty="0">
                <a:latin typeface="Times New Roman" panose="02020603050405020304" pitchFamily="18" charset="0"/>
                <a:cs typeface="Times New Roman" panose="02020603050405020304" pitchFamily="18" charset="0"/>
              </a:rPr>
              <a:t>[Analyst] software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for </a:t>
            </a:r>
            <a:r>
              <a:rPr lang="en-US" dirty="0">
                <a:latin typeface="Times New Roman" panose="02020603050405020304" pitchFamily="18" charset="0"/>
                <a:cs typeface="Times New Roman" panose="02020603050405020304" pitchFamily="18" charset="0"/>
              </a:rPr>
              <a:t>analyses of outcome </a:t>
            </a:r>
            <a:r>
              <a:rPr lang="en-US" dirty="0" err="1">
                <a:latin typeface="Times New Roman" panose="02020603050405020304" pitchFamily="18" charset="0"/>
                <a:cs typeface="Times New Roman" panose="02020603050405020304" pitchFamily="18" charset="0"/>
              </a:rPr>
              <a:t>meas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ures</a:t>
            </a:r>
            <a:r>
              <a:rPr lang="en-US" dirty="0">
                <a:latin typeface="Times New Roman" panose="02020603050405020304" pitchFamily="18" charset="0"/>
                <a:cs typeface="Times New Roman" panose="02020603050405020304" pitchFamily="18" charset="0"/>
              </a:rPr>
              <a:t> and sub-grouping. Pooled prevalence of outcomes was calculated assuming </a:t>
            </a:r>
            <a:endParaRPr lang="en-US" dirty="0" smtClean="0">
              <a:latin typeface="Times New Roman" panose="02020603050405020304" pitchFamily="18" charset="0"/>
              <a:cs typeface="Times New Roman" panose="02020603050405020304" pitchFamily="18" charset="0"/>
            </a:endParaRPr>
          </a:p>
          <a:p>
            <a:r>
              <a:rPr lang="en-US" dirty="0" err="1" smtClean="0">
                <a:latin typeface="Times New Roman" panose="02020603050405020304" pitchFamily="18" charset="0"/>
                <a:cs typeface="Times New Roman" panose="02020603050405020304" pitchFamily="18" charset="0"/>
              </a:rPr>
              <a:t>DerSimonian</a:t>
            </a:r>
            <a:r>
              <a:rPr lang="en-US" dirty="0" smtClean="0">
                <a:latin typeface="Times New Roman" panose="02020603050405020304" pitchFamily="18" charset="0"/>
                <a:cs typeface="Times New Roman" panose="02020603050405020304" pitchFamily="18" charset="0"/>
              </a:rPr>
              <a:t>–Laird </a:t>
            </a:r>
            <a:r>
              <a:rPr lang="en-US" dirty="0">
                <a:latin typeface="Times New Roman" panose="02020603050405020304" pitchFamily="18" charset="0"/>
                <a:cs typeface="Times New Roman" panose="02020603050405020304" pitchFamily="18" charset="0"/>
              </a:rPr>
              <a:t>random effects model at 95% confidence level (CI). The significance of het erogeneity of the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studies </a:t>
            </a:r>
            <a:r>
              <a:rPr lang="en-US" dirty="0">
                <a:latin typeface="Times New Roman" panose="02020603050405020304" pitchFamily="18" charset="0"/>
                <a:cs typeface="Times New Roman" panose="02020603050405020304" pitchFamily="18" charset="0"/>
              </a:rPr>
              <a:t>was assessed using I2 statistics based on I2 percent variation across studies. The presence of publication </a:t>
            </a:r>
            <a:endParaRPr lang="en-US" dirty="0" smtClean="0">
              <a:latin typeface="Times New Roman" panose="02020603050405020304" pitchFamily="18" charset="0"/>
              <a:cs typeface="Times New Roman" panose="02020603050405020304" pitchFamily="18" charset="0"/>
            </a:endParaRPr>
          </a:p>
          <a:p>
            <a:r>
              <a:rPr lang="en-US" dirty="0" smtClean="0">
                <a:latin typeface="Times New Roman" panose="02020603050405020304" pitchFamily="18" charset="0"/>
                <a:cs typeface="Times New Roman" panose="02020603050405020304" pitchFamily="18" charset="0"/>
              </a:rPr>
              <a:t>bias </a:t>
            </a:r>
            <a:r>
              <a:rPr lang="en-US" dirty="0">
                <a:latin typeface="Times New Roman" panose="02020603050405020304" pitchFamily="18" charset="0"/>
                <a:cs typeface="Times New Roman" panose="02020603050405020304" pitchFamily="18" charset="0"/>
              </a:rPr>
              <a:t>was assessed by using funnel plots. A </a:t>
            </a:r>
            <a:r>
              <a:rPr lang="en-US" dirty="0" err="1">
                <a:latin typeface="Times New Roman" panose="02020603050405020304" pitchFamily="18" charset="0"/>
                <a:cs typeface="Times New Roman" panose="02020603050405020304" pitchFamily="18" charset="0"/>
              </a:rPr>
              <a:t>statis</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tical</a:t>
            </a:r>
            <a:r>
              <a:rPr lang="en-US" dirty="0">
                <a:latin typeface="Times New Roman" panose="02020603050405020304" pitchFamily="18" charset="0"/>
                <a:cs typeface="Times New Roman" panose="02020603050405020304" pitchFamily="18" charset="0"/>
              </a:rPr>
              <a:t> test with a p-value &lt; 0.05 was considered significant.</a:t>
            </a:r>
            <a:endParaRPr lang="en-US" dirty="0">
              <a:latin typeface="Times New Roman" panose="02020603050405020304" pitchFamily="18" charset="0"/>
              <a:cs typeface="Times New Roman" panose="02020603050405020304" pitchFamily="18" charset="0"/>
            </a:endParaRPr>
          </a:p>
        </p:txBody>
      </p:sp>
      <p:sp>
        <p:nvSpPr>
          <p:cNvPr id="9" name="Flowchart: Process 8"/>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0"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703317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7</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485775" y="804282"/>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6" name="Rectangle 5"/>
          <p:cNvSpPr/>
          <p:nvPr/>
        </p:nvSpPr>
        <p:spPr>
          <a:xfrm>
            <a:off x="971550" y="543174"/>
            <a:ext cx="10812620" cy="338554"/>
          </a:xfrm>
          <a:prstGeom prst="rect">
            <a:avLst/>
          </a:prstGeom>
        </p:spPr>
        <p:txBody>
          <a:bodyPr wrap="square">
            <a:spAutoFit/>
          </a:bodyPr>
          <a:lstStyle/>
          <a:p>
            <a:r>
              <a:rPr lang="en-US" sz="1600" b="1" dirty="0" smtClean="0">
                <a:latin typeface="Times New Roman" panose="02020603050405020304" pitchFamily="18" charset="0"/>
                <a:cs typeface="Times New Roman" panose="02020603050405020304" pitchFamily="18" charset="0"/>
              </a:rPr>
              <a:t>RESULTS</a:t>
            </a:r>
            <a:endParaRPr lang="en-US" sz="1600" b="1"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7</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5"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1169193" y="981084"/>
            <a:ext cx="9844088" cy="5275910"/>
          </a:xfrm>
          <a:prstGeom prst="rect">
            <a:avLst/>
          </a:prstGeom>
        </p:spPr>
      </p:pic>
    </p:spTree>
    <p:extLst>
      <p:ext uri="{BB962C8B-B14F-4D97-AF65-F5344CB8AC3E}">
        <p14:creationId xmlns:p14="http://schemas.microsoft.com/office/powerpoint/2010/main" val="5723549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8</a:t>
            </a:fld>
            <a:endParaRPr lang="en-IN"/>
          </a:p>
        </p:txBody>
      </p:sp>
      <p:sp>
        <p:nvSpPr>
          <p:cNvPr id="6" name="Flowchart: Process 5"/>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7"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561975" y="1493680"/>
            <a:ext cx="11236401" cy="4862669"/>
          </a:xfrm>
          <a:prstGeom prst="rect">
            <a:avLst/>
          </a:prstGeom>
        </p:spPr>
      </p:pic>
    </p:spTree>
    <p:extLst>
      <p:ext uri="{BB962C8B-B14F-4D97-AF65-F5344CB8AC3E}">
        <p14:creationId xmlns:p14="http://schemas.microsoft.com/office/powerpoint/2010/main" val="13696533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9</a:t>
            </a:fld>
            <a:endParaRPr lang="en-IN"/>
          </a:p>
        </p:txBody>
      </p:sp>
      <p:sp>
        <p:nvSpPr>
          <p:cNvPr id="6" name="Flowchart: Process 5"/>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8"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921352" y="838878"/>
            <a:ext cx="10648595" cy="4596007"/>
          </a:xfrm>
          <a:prstGeom prst="rect">
            <a:avLst/>
          </a:prstGeom>
        </p:spPr>
      </p:pic>
    </p:spTree>
    <p:extLst>
      <p:ext uri="{BB962C8B-B14F-4D97-AF65-F5344CB8AC3E}">
        <p14:creationId xmlns:p14="http://schemas.microsoft.com/office/powerpoint/2010/main" val="42928893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10</a:t>
            </a:fld>
            <a:endParaRPr lang="en-IN"/>
          </a:p>
        </p:txBody>
      </p:sp>
      <p:sp>
        <p:nvSpPr>
          <p:cNvPr id="6" name="Flowchart: Process 5"/>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7"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921352" y="774483"/>
            <a:ext cx="10825662" cy="5175556"/>
          </a:xfrm>
          <a:prstGeom prst="rect">
            <a:avLst/>
          </a:prstGeom>
        </p:spPr>
      </p:pic>
    </p:spTree>
    <p:extLst>
      <p:ext uri="{BB962C8B-B14F-4D97-AF65-F5344CB8AC3E}">
        <p14:creationId xmlns:p14="http://schemas.microsoft.com/office/powerpoint/2010/main" val="24894478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11</a:t>
            </a:fld>
            <a:endParaRPr lang="en-IN"/>
          </a:p>
        </p:txBody>
      </p:sp>
      <p:sp>
        <p:nvSpPr>
          <p:cNvPr id="6" name="Flowchart: Process 5"/>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b="1" dirty="0"/>
          </a:p>
        </p:txBody>
      </p:sp>
      <p:pic>
        <p:nvPicPr>
          <p:cNvPr id="7"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p:cNvPicPr>
            <a:picLocks noChangeAspect="1"/>
          </p:cNvPicPr>
          <p:nvPr/>
        </p:nvPicPr>
        <p:blipFill>
          <a:blip r:embed="rId3"/>
          <a:stretch>
            <a:fillRect/>
          </a:stretch>
        </p:blipFill>
        <p:spPr>
          <a:xfrm>
            <a:off x="921352" y="774482"/>
            <a:ext cx="10994981" cy="5175557"/>
          </a:xfrm>
          <a:prstGeom prst="rect">
            <a:avLst/>
          </a:prstGeom>
        </p:spPr>
      </p:pic>
    </p:spTree>
    <p:extLst>
      <p:ext uri="{BB962C8B-B14F-4D97-AF65-F5344CB8AC3E}">
        <p14:creationId xmlns:p14="http://schemas.microsoft.com/office/powerpoint/2010/main" val="4117773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12</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12</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p:cNvPicPr>
            <a:picLocks noChangeAspect="1"/>
          </p:cNvPicPr>
          <p:nvPr/>
        </p:nvPicPr>
        <p:blipFill>
          <a:blip r:embed="rId3"/>
          <a:stretch>
            <a:fillRect/>
          </a:stretch>
        </p:blipFill>
        <p:spPr>
          <a:xfrm>
            <a:off x="356799" y="1536161"/>
            <a:ext cx="11457617" cy="4439636"/>
          </a:xfrm>
          <a:prstGeom prst="rect">
            <a:avLst/>
          </a:prstGeom>
        </p:spPr>
      </p:pic>
    </p:spTree>
    <p:extLst>
      <p:ext uri="{BB962C8B-B14F-4D97-AF65-F5344CB8AC3E}">
        <p14:creationId xmlns:p14="http://schemas.microsoft.com/office/powerpoint/2010/main" val="2362591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13</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713973" y="861858"/>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13</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p:cNvPicPr>
            <a:picLocks noChangeAspect="1"/>
          </p:cNvPicPr>
          <p:nvPr/>
        </p:nvPicPr>
        <p:blipFill>
          <a:blip r:embed="rId3"/>
          <a:stretch>
            <a:fillRect/>
          </a:stretch>
        </p:blipFill>
        <p:spPr>
          <a:xfrm>
            <a:off x="1283862" y="1003224"/>
            <a:ext cx="9537611" cy="5353126"/>
          </a:xfrm>
          <a:prstGeom prst="rect">
            <a:avLst/>
          </a:prstGeom>
        </p:spPr>
      </p:pic>
    </p:spTree>
    <p:extLst>
      <p:ext uri="{BB962C8B-B14F-4D97-AF65-F5344CB8AC3E}">
        <p14:creationId xmlns:p14="http://schemas.microsoft.com/office/powerpoint/2010/main" val="3464260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dirty="0" smtClean="0"/>
              <a:t>RDP</a:t>
            </a:r>
            <a:endParaRPr lang="en-IN" dirty="0"/>
          </a:p>
        </p:txBody>
      </p:sp>
      <p:sp>
        <p:nvSpPr>
          <p:cNvPr id="5" name="Slide Number Placeholder 4"/>
          <p:cNvSpPr>
            <a:spLocks noGrp="1"/>
          </p:cNvSpPr>
          <p:nvPr>
            <p:ph type="sldNum" sz="quarter" idx="12"/>
          </p:nvPr>
        </p:nvSpPr>
        <p:spPr/>
        <p:txBody>
          <a:bodyPr/>
          <a:lstStyle/>
          <a:p>
            <a:fld id="{28B54A7E-2395-4D35-824E-25842394C6F0}" type="slidenum">
              <a:rPr lang="en-IN" smtClean="0"/>
              <a:t>14</a:t>
            </a:fld>
            <a:endParaRPr lang="en-IN"/>
          </a:p>
        </p:txBody>
      </p:sp>
      <p:sp>
        <p:nvSpPr>
          <p:cNvPr id="6" name="Rectangle 5"/>
          <p:cNvSpPr/>
          <p:nvPr/>
        </p:nvSpPr>
        <p:spPr>
          <a:xfrm>
            <a:off x="971549" y="464635"/>
            <a:ext cx="10928529" cy="338554"/>
          </a:xfrm>
          <a:prstGeom prst="rect">
            <a:avLst/>
          </a:prstGeom>
        </p:spPr>
        <p:txBody>
          <a:bodyPr wrap="square">
            <a:spAutoFit/>
          </a:bodyPr>
          <a:lstStyle/>
          <a:p>
            <a:r>
              <a:rPr lang="en-US" sz="1600" b="1" dirty="0" smtClean="0">
                <a:latin typeface="Times New Roman" panose="02020603050405020304" pitchFamily="18" charset="0"/>
                <a:cs typeface="Times New Roman" panose="02020603050405020304" pitchFamily="18" charset="0"/>
              </a:rPr>
              <a:t>DISCUSSION</a:t>
            </a:r>
            <a:endParaRPr lang="en-US" sz="1600" b="1" dirty="0">
              <a:latin typeface="Times New Roman" panose="02020603050405020304" pitchFamily="18" charset="0"/>
              <a:cs typeface="Times New Roman" panose="02020603050405020304" pitchFamily="18" charset="0"/>
            </a:endParaRPr>
          </a:p>
        </p:txBody>
      </p:sp>
      <p:sp>
        <p:nvSpPr>
          <p:cNvPr id="7" name="Flowchart: Process 6"/>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8"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875762" y="1214377"/>
            <a:ext cx="11024315" cy="4708981"/>
          </a:xfrm>
          <a:prstGeom prst="rect">
            <a:avLst/>
          </a:prstGeom>
          <a:noFill/>
        </p:spPr>
        <p:txBody>
          <a:bodyPr wrap="square" rtlCol="0">
            <a:spAutoFit/>
          </a:bodyPr>
          <a:lstStyle/>
          <a:p>
            <a:pPr algn="just"/>
            <a:r>
              <a:rPr lang="en-US" sz="2000" dirty="0">
                <a:latin typeface="Times New Roman" panose="02020603050405020304" pitchFamily="18" charset="0"/>
                <a:cs typeface="Times New Roman" panose="02020603050405020304" pitchFamily="18" charset="0"/>
              </a:rPr>
              <a:t>The use of medications during pregnancy is common </a:t>
            </a:r>
            <a:r>
              <a:rPr lang="en-US" sz="2000" dirty="0" err="1">
                <a:latin typeface="Times New Roman" panose="02020603050405020304" pitchFamily="18" charset="0"/>
                <a:cs typeface="Times New Roman" panose="02020603050405020304" pitchFamily="18" charset="0"/>
              </a:rPr>
              <a:t>prac</a:t>
            </a:r>
            <a:r>
              <a:rPr lang="en-US" sz="2000" dirty="0">
                <a:latin typeface="Times New Roman" panose="02020603050405020304" pitchFamily="18" charset="0"/>
                <a:cs typeface="Times New Roman" panose="02020603050405020304" pitchFamily="18" charset="0"/>
              </a:rPr>
              <a:t> tice. While it is challenging to avoid the use of drugs during pregnancy, it is possible to indicate and encourage the use of medications with good safety profile. Pregnant mothers get exposed to drugs through different source; prescription drugs, over-the-counter medication, and herbal medicine. The aim of this review was to determine the extent of pre scribed drugs use and their potential for fetal risk among pregnant women in Ethiopia</a:t>
            </a:r>
            <a:r>
              <a:rPr lang="en-US" sz="2000" dirty="0" smtClean="0">
                <a:latin typeface="Times New Roman" panose="02020603050405020304" pitchFamily="18" charset="0"/>
                <a:cs typeface="Times New Roman" panose="02020603050405020304" pitchFamily="18" charset="0"/>
              </a:rPr>
              <a:t>.</a:t>
            </a:r>
          </a:p>
          <a:p>
            <a:pPr algn="just"/>
            <a:r>
              <a:rPr lang="en-US" sz="2000" dirty="0">
                <a:latin typeface="Times New Roman" panose="02020603050405020304" pitchFamily="18" charset="0"/>
                <a:cs typeface="Times New Roman" panose="02020603050405020304" pitchFamily="18" charset="0"/>
              </a:rPr>
              <a:t>In this review, the pooled prevalence of prescription drugs use during pregnancy excluding minerals and vitamins was 45.9 (95%CI: 29.3, 62.5)%. The prevalence was less than half of the prevalence recorded when vitamins and minerals were included implying high rate supplement consumption among pregnant women, 86.9 (95%CI: 81.2, 92.6)%. The commonly prescribed supplements were iron products and vitamins, particularly folic acid separately or in combination with iron preparations. This practice is in line with World Health Organization recommendations.35 Hence, health care providers should encourage the use of other supplements additionally to iron and folic acid as there are evidences sup porting the added benefit of the use of multiple </a:t>
            </a:r>
            <a:r>
              <a:rPr lang="en-US" sz="2000" dirty="0" err="1">
                <a:latin typeface="Times New Roman" panose="02020603050405020304" pitchFamily="18" charset="0"/>
                <a:cs typeface="Times New Roman" panose="02020603050405020304" pitchFamily="18" charset="0"/>
              </a:rPr>
              <a:t>micronutri</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ents</a:t>
            </a:r>
            <a:r>
              <a:rPr lang="en-US" sz="2000" dirty="0">
                <a:latin typeface="Times New Roman" panose="02020603050405020304" pitchFamily="18" charset="0"/>
                <a:cs typeface="Times New Roman" panose="02020603050405020304" pitchFamily="18" charset="0"/>
              </a:rPr>
              <a:t> in developing countries. Although the figure for prevalence of prescription drugs use during pregnancy excluding supplement as is still high, it might be underestimated. This can be attributed for different reasons. </a:t>
            </a: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178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15</a:t>
            </a:fld>
            <a:endParaRPr lang="en-IN"/>
          </a:p>
        </p:txBody>
      </p:sp>
      <p:sp>
        <p:nvSpPr>
          <p:cNvPr id="6" name="Rectangle 5"/>
          <p:cNvSpPr/>
          <p:nvPr/>
        </p:nvSpPr>
        <p:spPr>
          <a:xfrm>
            <a:off x="971550" y="523304"/>
            <a:ext cx="8030782" cy="338554"/>
          </a:xfrm>
          <a:prstGeom prst="rect">
            <a:avLst/>
          </a:prstGeom>
        </p:spPr>
        <p:txBody>
          <a:bodyPr wrap="square">
            <a:spAutoFit/>
          </a:bodyPr>
          <a:lstStyle/>
          <a:p>
            <a:r>
              <a:rPr lang="en-US" sz="1600" b="1" dirty="0">
                <a:latin typeface="Times New Roman" panose="02020603050405020304" pitchFamily="18" charset="0"/>
                <a:cs typeface="Times New Roman" panose="02020603050405020304" pitchFamily="18" charset="0"/>
              </a:rPr>
              <a:t>CONCLUSION</a:t>
            </a:r>
          </a:p>
        </p:txBody>
      </p:sp>
      <p:sp>
        <p:nvSpPr>
          <p:cNvPr id="7" name="Flowchart: Process 6"/>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8"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921352" y="1138437"/>
            <a:ext cx="11034087" cy="4401205"/>
          </a:xfrm>
          <a:prstGeom prst="rect">
            <a:avLst/>
          </a:prstGeom>
          <a:noFill/>
        </p:spPr>
        <p:txBody>
          <a:bodyPr wrap="square" rtlCol="0">
            <a:spAutoFit/>
          </a:bodyPr>
          <a:lstStyle/>
          <a:p>
            <a:pPr algn="just"/>
            <a:r>
              <a:rPr lang="en-US" sz="2800" dirty="0">
                <a:latin typeface="Times New Roman" panose="02020603050405020304" pitchFamily="18" charset="0"/>
                <a:cs typeface="Times New Roman" panose="02020603050405020304" pitchFamily="18" charset="0"/>
              </a:rPr>
              <a:t>The use of prescription drugs during pregnancy, excluding supplements, in Ethiopia was high. The use of supple </a:t>
            </a:r>
            <a:r>
              <a:rPr lang="en-US" sz="2800" dirty="0" err="1">
                <a:latin typeface="Times New Roman" panose="02020603050405020304" pitchFamily="18" charset="0"/>
                <a:cs typeface="Times New Roman" panose="02020603050405020304" pitchFamily="18" charset="0"/>
              </a:rPr>
              <a:t>ments</a:t>
            </a:r>
            <a:r>
              <a:rPr lang="en-US" sz="2800" dirty="0">
                <a:latin typeface="Times New Roman" panose="02020603050405020304" pitchFamily="18" charset="0"/>
                <a:cs typeface="Times New Roman" panose="02020603050405020304" pitchFamily="18" charset="0"/>
              </a:rPr>
              <a:t>, particularly iron and folic acid, was highly </a:t>
            </a:r>
            <a:r>
              <a:rPr lang="en-US" sz="2800" dirty="0" err="1">
                <a:latin typeface="Times New Roman" panose="02020603050405020304" pitchFamily="18" charset="0"/>
                <a:cs typeface="Times New Roman" panose="02020603050405020304" pitchFamily="18" charset="0"/>
              </a:rPr>
              <a:t>preva</a:t>
            </a:r>
            <a:r>
              <a:rPr lang="en-US" sz="2800" dirty="0">
                <a:latin typeface="Times New Roman" panose="02020603050405020304" pitchFamily="18" charset="0"/>
                <a:cs typeface="Times New Roman" panose="02020603050405020304" pitchFamily="18" charset="0"/>
              </a:rPr>
              <a:t> lent and should be encouraged. Drugs with potential for fetal risk were widely used and there was high tendency to use prescription drugs in the later state of pregnancy. Hence, health care providers should select relatively safe drugs during pregnancy. Stakeholders should ensure safe prescribing practice for pregnant women through develop </a:t>
            </a:r>
            <a:r>
              <a:rPr lang="en-US" sz="2800" dirty="0" err="1">
                <a:latin typeface="Times New Roman" panose="02020603050405020304" pitchFamily="18" charset="0"/>
                <a:cs typeface="Times New Roman" panose="02020603050405020304" pitchFamily="18" charset="0"/>
              </a:rPr>
              <a:t>ing</a:t>
            </a:r>
            <a:r>
              <a:rPr lang="en-US" sz="2800" dirty="0">
                <a:latin typeface="Times New Roman" panose="02020603050405020304" pitchFamily="18" charset="0"/>
                <a:cs typeface="Times New Roman" panose="02020603050405020304" pitchFamily="18" charset="0"/>
              </a:rPr>
              <a:t> guidelines and updating professionals on the risk status of commonly used drugs. Finally, we recommend stand </a:t>
            </a:r>
            <a:r>
              <a:rPr lang="en-US" sz="2800" dirty="0" err="1">
                <a:latin typeface="Times New Roman" panose="02020603050405020304" pitchFamily="18" charset="0"/>
                <a:cs typeface="Times New Roman" panose="02020603050405020304" pitchFamily="18" charset="0"/>
              </a:rPr>
              <a:t>ardize</a:t>
            </a:r>
            <a:r>
              <a:rPr lang="en-US" sz="2800" dirty="0">
                <a:latin typeface="Times New Roman" panose="02020603050405020304" pitchFamily="18" charset="0"/>
                <a:cs typeface="Times New Roman" panose="02020603050405020304" pitchFamily="18" charset="0"/>
              </a:rPr>
              <a:t> approach in conducting researches on drugs use during pregnancy</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007995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Date Placeholder 3">
            <a:extLst>
              <a:ext uri="{FF2B5EF4-FFF2-40B4-BE49-F238E27FC236}">
                <a16:creationId xmlns="" xmlns:a16="http://schemas.microsoft.com/office/drawing/2014/main" id="{AAF24975-6C08-4B49-94BA-2F742C1F9172}"/>
              </a:ext>
            </a:extLst>
          </p:cNvPr>
          <p:cNvSpPr txBox="1">
            <a:spLocks/>
          </p:cNvSpPr>
          <p:nvPr/>
        </p:nvSpPr>
        <p:spPr>
          <a:xfrm>
            <a:off x="0" y="6534592"/>
            <a:ext cx="971550" cy="315912"/>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l"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fld id="{3F2B6CD2-9FAC-4B66-9FED-0B35ED6381BF}" type="datetime1">
              <a:rPr lang="en-IN" b="1" smtClean="0">
                <a:solidFill>
                  <a:schemeClr val="tx1"/>
                </a:solidFill>
                <a:latin typeface="Times New Roman" panose="02020603050405020304" pitchFamily="18" charset="0"/>
                <a:cs typeface="Times New Roman" panose="02020603050405020304" pitchFamily="18" charset="0"/>
              </a:rPr>
              <a:pPr/>
              <a:t>05-09-2024</a:t>
            </a:fld>
            <a:endParaRPr lang="en-IN" b="1" dirty="0">
              <a:solidFill>
                <a:schemeClr val="tx1"/>
              </a:solidFill>
              <a:latin typeface="Times New Roman" panose="02020603050405020304" pitchFamily="18" charset="0"/>
              <a:cs typeface="Times New Roman" panose="02020603050405020304" pitchFamily="18" charset="0"/>
            </a:endParaRPr>
          </a:p>
        </p:txBody>
      </p:sp>
      <p:sp>
        <p:nvSpPr>
          <p:cNvPr id="12" name="Slide Number Placeholder 5">
            <a:extLst>
              <a:ext uri="{FF2B5EF4-FFF2-40B4-BE49-F238E27FC236}">
                <a16:creationId xmlns="" xmlns:a16="http://schemas.microsoft.com/office/drawing/2014/main" id="{15153A5C-CB8E-4DA0-BE10-27D38D83A5F5}"/>
              </a:ext>
            </a:extLst>
          </p:cNvPr>
          <p:cNvSpPr txBox="1">
            <a:spLocks/>
          </p:cNvSpPr>
          <p:nvPr/>
        </p:nvSpPr>
        <p:spPr>
          <a:xfrm>
            <a:off x="11687175" y="6573837"/>
            <a:ext cx="504825" cy="284163"/>
          </a:xfrm>
          <a:prstGeom prst="rect">
            <a:avLst/>
          </a:prstGeom>
          <a:noFill/>
          <a:ln w="19050">
            <a:noFill/>
          </a:ln>
        </p:spPr>
        <p:style>
          <a:lnRef idx="2">
            <a:schemeClr val="accent4">
              <a:shade val="50000"/>
            </a:schemeClr>
          </a:lnRef>
          <a:fillRef idx="1">
            <a:schemeClr val="accent4"/>
          </a:fillRef>
          <a:effectRef idx="0">
            <a:schemeClr val="accent4"/>
          </a:effectRef>
          <a:fontRef idx="minor">
            <a:schemeClr val="lt1"/>
          </a:fontRef>
        </p:style>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fld id="{28B54A7E-2395-4D35-824E-25842394C6F0}" type="slidenum">
              <a:rPr lang="en-IN" sz="1600" b="1" smtClean="0">
                <a:solidFill>
                  <a:schemeClr val="tx1"/>
                </a:solidFill>
                <a:latin typeface="Times New Roman" panose="02020603050405020304" pitchFamily="18" charset="0"/>
                <a:cs typeface="Times New Roman" panose="02020603050405020304" pitchFamily="18" charset="0"/>
              </a:rPr>
              <a:pPr algn="ctr"/>
              <a:t>16</a:t>
            </a:fld>
            <a:endParaRPr lang="en-IN" sz="1600" b="1" dirty="0">
              <a:solidFill>
                <a:schemeClr val="tx1"/>
              </a:solidFill>
              <a:latin typeface="Times New Roman" panose="02020603050405020304" pitchFamily="18" charset="0"/>
              <a:cs typeface="Times New Roman" panose="02020603050405020304" pitchFamily="18" charset="0"/>
            </a:endParaRPr>
          </a:p>
        </p:txBody>
      </p:sp>
      <p:sp>
        <p:nvSpPr>
          <p:cNvPr id="2" name="Rectangle 1">
            <a:extLst>
              <a:ext uri="{FF2B5EF4-FFF2-40B4-BE49-F238E27FC236}">
                <a16:creationId xmlns="" xmlns:a16="http://schemas.microsoft.com/office/drawing/2014/main" id="{B3902754-FA36-43DB-AE4B-EB31CC786FD9}"/>
              </a:ext>
            </a:extLst>
          </p:cNvPr>
          <p:cNvSpPr/>
          <p:nvPr/>
        </p:nvSpPr>
        <p:spPr>
          <a:xfrm>
            <a:off x="0" y="0"/>
            <a:ext cx="12182475" cy="95250"/>
          </a:xfrm>
          <a:prstGeom prst="rect">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3" name="Title 4">
            <a:extLst>
              <a:ext uri="{FF2B5EF4-FFF2-40B4-BE49-F238E27FC236}">
                <a16:creationId xmlns="" xmlns:a16="http://schemas.microsoft.com/office/drawing/2014/main" id="{131964C2-1F0F-49AA-A6A1-810494132F58}"/>
              </a:ext>
            </a:extLst>
          </p:cNvPr>
          <p:cNvSpPr txBox="1">
            <a:spLocks/>
          </p:cNvSpPr>
          <p:nvPr/>
        </p:nvSpPr>
        <p:spPr>
          <a:xfrm>
            <a:off x="485775" y="804282"/>
            <a:ext cx="10515600" cy="308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endParaRPr lang="en-IN" sz="2000" b="1" u="sng" dirty="0">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 xmlns:a16="http://schemas.microsoft.com/office/drawing/2014/main" id="{AF324B62-A799-D140-227A-EF164EE2E1C4}"/>
              </a:ext>
            </a:extLst>
          </p:cNvPr>
          <p:cNvSpPr txBox="1"/>
          <p:nvPr/>
        </p:nvSpPr>
        <p:spPr>
          <a:xfrm>
            <a:off x="971550" y="555812"/>
            <a:ext cx="3609415" cy="369332"/>
          </a:xfrm>
          <a:prstGeom prst="rect">
            <a:avLst/>
          </a:prstGeom>
          <a:noFill/>
        </p:spPr>
        <p:txBody>
          <a:bodyPr wrap="square" rtlCol="0">
            <a:spAutoFit/>
          </a:bodyPr>
          <a:lstStyle/>
          <a:p>
            <a:pPr algn="l"/>
            <a:r>
              <a:rPr lang="en-US" b="1" dirty="0" smtClean="0">
                <a:latin typeface="Times New Roman" panose="02020603050405020304" pitchFamily="18" charset="0"/>
                <a:cs typeface="Times New Roman" panose="02020603050405020304" pitchFamily="18" charset="0"/>
              </a:rPr>
              <a:t>REFERENCE</a:t>
            </a:r>
            <a:endParaRPr lang="en-US" b="1" dirty="0">
              <a:latin typeface="Times New Roman" panose="02020603050405020304" pitchFamily="18" charset="0"/>
              <a:cs typeface="Times New Roman" panose="02020603050405020304" pitchFamily="18" charset="0"/>
            </a:endParaRPr>
          </a:p>
        </p:txBody>
      </p:sp>
      <p:sp>
        <p:nvSpPr>
          <p:cNvPr id="4" name="Footer Placeholder 3"/>
          <p:cNvSpPr>
            <a:spLocks noGrp="1"/>
          </p:cNvSpPr>
          <p:nvPr>
            <p:ph type="ftr" sz="quarter" idx="11"/>
          </p:nvPr>
        </p:nvSpPr>
        <p:spPr/>
        <p:txBody>
          <a:bodyPr/>
          <a:lstStyle/>
          <a:p>
            <a:r>
              <a:rPr lang="en-IN" smtClean="0"/>
              <a:t>RDP</a:t>
            </a:r>
            <a:endParaRPr lang="en-IN"/>
          </a:p>
        </p:txBody>
      </p:sp>
      <p:sp>
        <p:nvSpPr>
          <p:cNvPr id="5" name="Slide Number Placeholder 4"/>
          <p:cNvSpPr>
            <a:spLocks noGrp="1"/>
          </p:cNvSpPr>
          <p:nvPr>
            <p:ph type="sldNum" sz="quarter" idx="12"/>
          </p:nvPr>
        </p:nvSpPr>
        <p:spPr/>
        <p:txBody>
          <a:bodyPr/>
          <a:lstStyle/>
          <a:p>
            <a:fld id="{28B54A7E-2395-4D35-824E-25842394C6F0}" type="slidenum">
              <a:rPr lang="en-IN" smtClean="0"/>
              <a:t>16</a:t>
            </a:fld>
            <a:endParaRPr lang="en-IN"/>
          </a:p>
        </p:txBody>
      </p:sp>
      <p:sp>
        <p:nvSpPr>
          <p:cNvPr id="13" name="Flowchart: Process 12"/>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14" name="Picture 2" descr="https://dranimeshdas.com/wp-content/uploads/2024/08/drugs.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357522" y="1305963"/>
            <a:ext cx="11824953" cy="5078313"/>
          </a:xfrm>
          <a:prstGeom prst="rect">
            <a:avLst/>
          </a:prstGeom>
        </p:spPr>
        <p:txBody>
          <a:bodyPr wrap="square">
            <a:spAutoFit/>
          </a:bodyPr>
          <a:lstStyle/>
          <a:p>
            <a:pPr marL="342900" indent="-342900" algn="just">
              <a:buFont typeface="+mj-lt"/>
              <a:buAutoNum type="arabicPeriod"/>
            </a:pPr>
            <a:r>
              <a:rPr lang="en-US" dirty="0" err="1">
                <a:latin typeface="Times New Roman" panose="02020603050405020304" pitchFamily="18" charset="0"/>
                <a:cs typeface="Times New Roman" panose="02020603050405020304" pitchFamily="18" charset="0"/>
              </a:rPr>
              <a:t>Bánhidy</a:t>
            </a:r>
            <a:r>
              <a:rPr lang="en-US" dirty="0">
                <a:latin typeface="Times New Roman" panose="02020603050405020304" pitchFamily="18" charset="0"/>
                <a:cs typeface="Times New Roman" panose="02020603050405020304" pitchFamily="18" charset="0"/>
              </a:rPr>
              <a:t> F, Lowry RB and </a:t>
            </a:r>
            <a:r>
              <a:rPr lang="en-US" dirty="0" err="1">
                <a:latin typeface="Times New Roman" panose="02020603050405020304" pitchFamily="18" charset="0"/>
                <a:cs typeface="Times New Roman" panose="02020603050405020304" pitchFamily="18" charset="0"/>
              </a:rPr>
              <a:t>Czeizel</a:t>
            </a:r>
            <a:r>
              <a:rPr lang="en-US" dirty="0">
                <a:latin typeface="Times New Roman" panose="02020603050405020304" pitchFamily="18" charset="0"/>
                <a:cs typeface="Times New Roman" panose="02020603050405020304" pitchFamily="18" charset="0"/>
              </a:rPr>
              <a:t> AE. Risk and benefit of drug use during pregnancy. </a:t>
            </a:r>
            <a:r>
              <a:rPr lang="en-US" dirty="0" err="1">
                <a:latin typeface="Times New Roman" panose="02020603050405020304" pitchFamily="18" charset="0"/>
                <a:cs typeface="Times New Roman" panose="02020603050405020304" pitchFamily="18" charset="0"/>
              </a:rPr>
              <a:t>Int</a:t>
            </a:r>
            <a:r>
              <a:rPr lang="en-US" dirty="0">
                <a:latin typeface="Times New Roman" panose="02020603050405020304" pitchFamily="18" charset="0"/>
                <a:cs typeface="Times New Roman" panose="02020603050405020304" pitchFamily="18" charset="0"/>
              </a:rPr>
              <a:t> J Med </a:t>
            </a:r>
            <a:r>
              <a:rPr lang="en-US" dirty="0" err="1">
                <a:latin typeface="Times New Roman" panose="02020603050405020304" pitchFamily="18" charset="0"/>
                <a:cs typeface="Times New Roman" panose="02020603050405020304" pitchFamily="18" charset="0"/>
              </a:rPr>
              <a:t>Sci</a:t>
            </a:r>
            <a:r>
              <a:rPr lang="en-US" dirty="0">
                <a:latin typeface="Times New Roman" panose="02020603050405020304" pitchFamily="18" charset="0"/>
                <a:cs typeface="Times New Roman" panose="02020603050405020304" pitchFamily="18" charset="0"/>
              </a:rPr>
              <a:t> 2005; 2(3): 100–106.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en-US" dirty="0" smtClean="0">
                <a:latin typeface="Times New Roman" panose="02020603050405020304" pitchFamily="18" charset="0"/>
                <a:cs typeface="Times New Roman" panose="02020603050405020304" pitchFamily="18" charset="0"/>
              </a:rPr>
              <a:t>Riley LE</a:t>
            </a:r>
            <a:r>
              <a:rPr lang="en-US" dirty="0">
                <a:latin typeface="Times New Roman" panose="02020603050405020304" pitchFamily="18" charset="0"/>
                <a:cs typeface="Times New Roman" panose="02020603050405020304" pitchFamily="18" charset="0"/>
              </a:rPr>
              <a:t>, Cahill AG, </a:t>
            </a:r>
            <a:r>
              <a:rPr lang="en-US" dirty="0" err="1">
                <a:latin typeface="Times New Roman" panose="02020603050405020304" pitchFamily="18" charset="0"/>
                <a:cs typeface="Times New Roman" panose="02020603050405020304" pitchFamily="18" charset="0"/>
              </a:rPr>
              <a:t>Beigi</a:t>
            </a:r>
            <a:r>
              <a:rPr lang="en-US" dirty="0">
                <a:latin typeface="Times New Roman" panose="02020603050405020304" pitchFamily="18" charset="0"/>
                <a:cs typeface="Times New Roman" panose="02020603050405020304" pitchFamily="18" charset="0"/>
              </a:rPr>
              <a:t> R, et al. Improving safe and effective use of drugs in pregnancy and lactation: workshop summary. Am J </a:t>
            </a:r>
            <a:r>
              <a:rPr lang="en-US" dirty="0" err="1">
                <a:latin typeface="Times New Roman" panose="02020603050405020304" pitchFamily="18" charset="0"/>
                <a:cs typeface="Times New Roman" panose="02020603050405020304" pitchFamily="18" charset="0"/>
              </a:rPr>
              <a:t>Perinatol</a:t>
            </a:r>
            <a:r>
              <a:rPr lang="en-US" dirty="0">
                <a:latin typeface="Times New Roman" panose="02020603050405020304" pitchFamily="18" charset="0"/>
                <a:cs typeface="Times New Roman" panose="02020603050405020304" pitchFamily="18" charset="0"/>
              </a:rPr>
              <a:t> 2017; 34(8): 826–832.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en-US" dirty="0" smtClean="0">
                <a:latin typeface="Times New Roman" panose="02020603050405020304" pitchFamily="18" charset="0"/>
                <a:cs typeface="Times New Roman" panose="02020603050405020304" pitchFamily="18" charset="0"/>
              </a:rPr>
              <a:t>Black </a:t>
            </a:r>
            <a:r>
              <a:rPr lang="en-US" dirty="0">
                <a:latin typeface="Times New Roman" panose="02020603050405020304" pitchFamily="18" charset="0"/>
                <a:cs typeface="Times New Roman" panose="02020603050405020304" pitchFamily="18" charset="0"/>
              </a:rPr>
              <a:t>RA and Hill DA. Over-the-counter medications in </a:t>
            </a:r>
            <a:r>
              <a:rPr lang="en-US" dirty="0" err="1">
                <a:latin typeface="Times New Roman" panose="02020603050405020304" pitchFamily="18" charset="0"/>
                <a:cs typeface="Times New Roman" panose="02020603050405020304" pitchFamily="18" charset="0"/>
              </a:rPr>
              <a:t>preg</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nancy</a:t>
            </a:r>
            <a:r>
              <a:rPr lang="en-US" dirty="0">
                <a:latin typeface="Times New Roman" panose="02020603050405020304" pitchFamily="18" charset="0"/>
                <a:cs typeface="Times New Roman" panose="02020603050405020304" pitchFamily="18" charset="0"/>
              </a:rPr>
              <a:t>. Am </a:t>
            </a:r>
            <a:r>
              <a:rPr lang="en-US" dirty="0" err="1">
                <a:latin typeface="Times New Roman" panose="02020603050405020304" pitchFamily="18" charset="0"/>
                <a:cs typeface="Times New Roman" panose="02020603050405020304" pitchFamily="18" charset="0"/>
              </a:rPr>
              <a:t>Fam</a:t>
            </a:r>
            <a:r>
              <a:rPr lang="en-US" dirty="0">
                <a:latin typeface="Times New Roman" panose="02020603050405020304" pitchFamily="18" charset="0"/>
                <a:cs typeface="Times New Roman" panose="02020603050405020304" pitchFamily="18" charset="0"/>
              </a:rPr>
              <a:t> Physician 2003; 67(12): 2517–2524.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en-US" dirty="0" err="1" smtClean="0">
                <a:latin typeface="Times New Roman" panose="02020603050405020304" pitchFamily="18" charset="0"/>
                <a:cs typeface="Times New Roman" panose="02020603050405020304" pitchFamily="18" charset="0"/>
              </a:rPr>
              <a:t>Koren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G, </a:t>
            </a:r>
            <a:r>
              <a:rPr lang="en-US" dirty="0" err="1">
                <a:latin typeface="Times New Roman" panose="02020603050405020304" pitchFamily="18" charset="0"/>
                <a:cs typeface="Times New Roman" panose="02020603050405020304" pitchFamily="18" charset="0"/>
              </a:rPr>
              <a:t>Pastuszak</a:t>
            </a:r>
            <a:r>
              <a:rPr lang="en-US" dirty="0">
                <a:latin typeface="Times New Roman" panose="02020603050405020304" pitchFamily="18" charset="0"/>
                <a:cs typeface="Times New Roman" panose="02020603050405020304" pitchFamily="18" charset="0"/>
              </a:rPr>
              <a:t> A and Ito S. Drugs in pregnancy. N </a:t>
            </a:r>
            <a:r>
              <a:rPr lang="en-US" dirty="0" err="1">
                <a:latin typeface="Times New Roman" panose="02020603050405020304" pitchFamily="18" charset="0"/>
                <a:cs typeface="Times New Roman" panose="02020603050405020304" pitchFamily="18" charset="0"/>
              </a:rPr>
              <a:t>Engl</a:t>
            </a:r>
            <a:r>
              <a:rPr lang="en-US" dirty="0">
                <a:latin typeface="Times New Roman" panose="02020603050405020304" pitchFamily="18" charset="0"/>
                <a:cs typeface="Times New Roman" panose="02020603050405020304" pitchFamily="18" charset="0"/>
              </a:rPr>
              <a:t> J Med 1998; 338: 1128–1137.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en-US" dirty="0" err="1" smtClean="0">
                <a:latin typeface="Times New Roman" panose="02020603050405020304" pitchFamily="18" charset="0"/>
                <a:cs typeface="Times New Roman" panose="02020603050405020304" pitchFamily="18" charset="0"/>
              </a:rPr>
              <a:t>Sachdeva</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P, Patel BG and Patel BK. Drug use in pregnancy; a point to ponder! Indian journal of pharmaceutical sciences. Indian J Pharm </a:t>
            </a:r>
            <a:r>
              <a:rPr lang="en-US" dirty="0" err="1">
                <a:latin typeface="Times New Roman" panose="02020603050405020304" pitchFamily="18" charset="0"/>
                <a:cs typeface="Times New Roman" panose="02020603050405020304" pitchFamily="18" charset="0"/>
              </a:rPr>
              <a:t>Sci</a:t>
            </a:r>
            <a:r>
              <a:rPr lang="en-US" dirty="0">
                <a:latin typeface="Times New Roman" panose="02020603050405020304" pitchFamily="18" charset="0"/>
                <a:cs typeface="Times New Roman" panose="02020603050405020304" pitchFamily="18" charset="0"/>
              </a:rPr>
              <a:t> 2009; 71: 1–7.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en-US" dirty="0" err="1" smtClean="0">
                <a:latin typeface="Times New Roman" panose="02020603050405020304" pitchFamily="18" charset="0"/>
                <a:cs typeface="Times New Roman" panose="02020603050405020304" pitchFamily="18" charset="0"/>
              </a:rPr>
              <a:t>Honein</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MA, </a:t>
            </a:r>
            <a:r>
              <a:rPr lang="en-US" dirty="0" err="1">
                <a:latin typeface="Times New Roman" panose="02020603050405020304" pitchFamily="18" charset="0"/>
                <a:cs typeface="Times New Roman" panose="02020603050405020304" pitchFamily="18" charset="0"/>
              </a:rPr>
              <a:t>Gilboa</a:t>
            </a:r>
            <a:r>
              <a:rPr lang="en-US" dirty="0">
                <a:latin typeface="Times New Roman" panose="02020603050405020304" pitchFamily="18" charset="0"/>
                <a:cs typeface="Times New Roman" panose="02020603050405020304" pitchFamily="18" charset="0"/>
              </a:rPr>
              <a:t> SM and Broussard CS. The need for safer medication use in pregnancy. Expert Rev </a:t>
            </a:r>
            <a:r>
              <a:rPr lang="en-US" dirty="0" err="1">
                <a:latin typeface="Times New Roman" panose="02020603050405020304" pitchFamily="18" charset="0"/>
                <a:cs typeface="Times New Roman" panose="02020603050405020304" pitchFamily="18" charset="0"/>
              </a:rPr>
              <a:t>Clin</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Pharmacol</a:t>
            </a:r>
            <a:r>
              <a:rPr lang="en-US" dirty="0">
                <a:latin typeface="Times New Roman" panose="02020603050405020304" pitchFamily="18" charset="0"/>
                <a:cs typeface="Times New Roman" panose="02020603050405020304" pitchFamily="18" charset="0"/>
              </a:rPr>
              <a:t> 2013; 6(5): 453–455.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en-US" dirty="0" smtClean="0">
                <a:latin typeface="Times New Roman" panose="02020603050405020304" pitchFamily="18" charset="0"/>
                <a:cs typeface="Times New Roman" panose="02020603050405020304" pitchFamily="18" charset="0"/>
              </a:rPr>
              <a:t>US </a:t>
            </a:r>
            <a:r>
              <a:rPr lang="en-US" dirty="0">
                <a:latin typeface="Times New Roman" panose="02020603050405020304" pitchFamily="18" charset="0"/>
                <a:cs typeface="Times New Roman" panose="02020603050405020304" pitchFamily="18" charset="0"/>
              </a:rPr>
              <a:t>and Department of Health Human Services. Food and drug administration. Reviewer Guidance: Evaluating the Risks of Drug Exposure in Human Pregnancies, https://www.fda.gov › media › download 2005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en-US" dirty="0" err="1" smtClean="0">
                <a:latin typeface="Times New Roman" panose="02020603050405020304" pitchFamily="18" charset="0"/>
                <a:cs typeface="Times New Roman" panose="02020603050405020304" pitchFamily="18" charset="0"/>
              </a:rPr>
              <a:t>Rurak</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DW, Wright MR and </a:t>
            </a:r>
            <a:r>
              <a:rPr lang="en-US" dirty="0" err="1">
                <a:latin typeface="Times New Roman" panose="02020603050405020304" pitchFamily="18" charset="0"/>
                <a:cs typeface="Times New Roman" panose="02020603050405020304" pitchFamily="18" charset="0"/>
              </a:rPr>
              <a:t>Axelson</a:t>
            </a:r>
            <a:r>
              <a:rPr lang="en-US" dirty="0">
                <a:latin typeface="Times New Roman" panose="02020603050405020304" pitchFamily="18" charset="0"/>
                <a:cs typeface="Times New Roman" panose="02020603050405020304" pitchFamily="18" charset="0"/>
              </a:rPr>
              <a:t> JE. Drug disposition and effects in the fetus. J </a:t>
            </a:r>
            <a:r>
              <a:rPr lang="en-US" dirty="0" err="1">
                <a:latin typeface="Times New Roman" panose="02020603050405020304" pitchFamily="18" charset="0"/>
                <a:cs typeface="Times New Roman" panose="02020603050405020304" pitchFamily="18" charset="0"/>
              </a:rPr>
              <a:t>Dev</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Physiol</a:t>
            </a:r>
            <a:r>
              <a:rPr lang="en-US" dirty="0">
                <a:latin typeface="Times New Roman" panose="02020603050405020304" pitchFamily="18" charset="0"/>
                <a:cs typeface="Times New Roman" panose="02020603050405020304" pitchFamily="18" charset="0"/>
              </a:rPr>
              <a:t> 1991; 15(1): 33–44.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en-US" dirty="0" smtClean="0">
                <a:latin typeface="Times New Roman" panose="02020603050405020304" pitchFamily="18" charset="0"/>
                <a:cs typeface="Times New Roman" panose="02020603050405020304" pitchFamily="18" charset="0"/>
              </a:rPr>
              <a:t>Hill </a:t>
            </a:r>
            <a:r>
              <a:rPr lang="en-US" dirty="0">
                <a:latin typeface="Times New Roman" panose="02020603050405020304" pitchFamily="18" charset="0"/>
                <a:cs typeface="Times New Roman" panose="02020603050405020304" pitchFamily="18" charset="0"/>
              </a:rPr>
              <a:t>DS, </a:t>
            </a:r>
            <a:r>
              <a:rPr lang="en-US" dirty="0" err="1">
                <a:latin typeface="Times New Roman" panose="02020603050405020304" pitchFamily="18" charset="0"/>
                <a:cs typeface="Times New Roman" panose="02020603050405020304" pitchFamily="18" charset="0"/>
              </a:rPr>
              <a:t>Wlodarczyk</a:t>
            </a:r>
            <a:r>
              <a:rPr lang="en-US" dirty="0">
                <a:latin typeface="Times New Roman" panose="02020603050405020304" pitchFamily="18" charset="0"/>
                <a:cs typeface="Times New Roman" panose="02020603050405020304" pitchFamily="18" charset="0"/>
              </a:rPr>
              <a:t> BJ, Palacios AM, et al. </a:t>
            </a:r>
            <a:r>
              <a:rPr lang="en-US" dirty="0" err="1">
                <a:latin typeface="Times New Roman" panose="02020603050405020304" pitchFamily="18" charset="0"/>
                <a:cs typeface="Times New Roman" panose="02020603050405020304" pitchFamily="18" charset="0"/>
              </a:rPr>
              <a:t>Teratogenic</a:t>
            </a:r>
            <a:r>
              <a:rPr lang="en-US" dirty="0">
                <a:latin typeface="Times New Roman" panose="02020603050405020304" pitchFamily="18" charset="0"/>
                <a:cs typeface="Times New Roman" panose="02020603050405020304" pitchFamily="18" charset="0"/>
              </a:rPr>
              <a:t> effects of antiepileptic drugs. Expert Rev </a:t>
            </a:r>
            <a:r>
              <a:rPr lang="en-US" dirty="0" err="1">
                <a:latin typeface="Times New Roman" panose="02020603050405020304" pitchFamily="18" charset="0"/>
                <a:cs typeface="Times New Roman" panose="02020603050405020304" pitchFamily="18" charset="0"/>
              </a:rPr>
              <a:t>Neurother</a:t>
            </a:r>
            <a:r>
              <a:rPr lang="en-US" dirty="0">
                <a:latin typeface="Times New Roman" panose="02020603050405020304" pitchFamily="18" charset="0"/>
                <a:cs typeface="Times New Roman" panose="02020603050405020304" pitchFamily="18" charset="0"/>
              </a:rPr>
              <a:t> 2010; 10(6): 943–959.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en-US" dirty="0" err="1" smtClean="0">
                <a:latin typeface="Times New Roman" panose="02020603050405020304" pitchFamily="18" charset="0"/>
                <a:cs typeface="Times New Roman" panose="02020603050405020304" pitchFamily="18" charset="0"/>
              </a:rPr>
              <a:t>Antonucci</a:t>
            </a:r>
            <a:r>
              <a:rPr lang="en-US" dirty="0" smtClean="0">
                <a:latin typeface="Times New Roman" panose="02020603050405020304" pitchFamily="18" charset="0"/>
                <a:cs typeface="Times New Roman" panose="02020603050405020304" pitchFamily="18" charset="0"/>
              </a:rPr>
              <a:t> </a:t>
            </a:r>
            <a:r>
              <a:rPr lang="en-US" dirty="0">
                <a:latin typeface="Times New Roman" panose="02020603050405020304" pitchFamily="18" charset="0"/>
                <a:cs typeface="Times New Roman" panose="02020603050405020304" pitchFamily="18" charset="0"/>
              </a:rPr>
              <a:t>R, </a:t>
            </a:r>
            <a:r>
              <a:rPr lang="en-US" dirty="0" err="1">
                <a:latin typeface="Times New Roman" panose="02020603050405020304" pitchFamily="18" charset="0"/>
                <a:cs typeface="Times New Roman" panose="02020603050405020304" pitchFamily="18" charset="0"/>
              </a:rPr>
              <a:t>Zaffanello</a:t>
            </a:r>
            <a:r>
              <a:rPr lang="en-US" dirty="0">
                <a:latin typeface="Times New Roman" panose="02020603050405020304" pitchFamily="18" charset="0"/>
                <a:cs typeface="Times New Roman" panose="02020603050405020304" pitchFamily="18" charset="0"/>
              </a:rPr>
              <a:t> M, </a:t>
            </a:r>
            <a:r>
              <a:rPr lang="en-US" dirty="0" err="1">
                <a:latin typeface="Times New Roman" panose="02020603050405020304" pitchFamily="18" charset="0"/>
                <a:cs typeface="Times New Roman" panose="02020603050405020304" pitchFamily="18" charset="0"/>
              </a:rPr>
              <a:t>Puxeddu</a:t>
            </a:r>
            <a:r>
              <a:rPr lang="en-US" dirty="0">
                <a:latin typeface="Times New Roman" panose="02020603050405020304" pitchFamily="18" charset="0"/>
                <a:cs typeface="Times New Roman" panose="02020603050405020304" pitchFamily="18" charset="0"/>
              </a:rPr>
              <a:t> E, et al. Use of non-</a:t>
            </a:r>
            <a:r>
              <a:rPr lang="en-US" dirty="0" err="1">
                <a:latin typeface="Times New Roman" panose="02020603050405020304" pitchFamily="18" charset="0"/>
                <a:cs typeface="Times New Roman" panose="02020603050405020304" pitchFamily="18" charset="0"/>
              </a:rPr>
              <a:t>ste</a:t>
            </a:r>
            <a:r>
              <a:rPr lang="en-US" dirty="0">
                <a:latin typeface="Times New Roman" panose="02020603050405020304" pitchFamily="18" charset="0"/>
                <a:cs typeface="Times New Roman" panose="02020603050405020304" pitchFamily="18" charset="0"/>
              </a:rPr>
              <a:t> </a:t>
            </a:r>
            <a:r>
              <a:rPr lang="en-US" dirty="0" err="1">
                <a:latin typeface="Times New Roman" panose="02020603050405020304" pitchFamily="18" charset="0"/>
                <a:cs typeface="Times New Roman" panose="02020603050405020304" pitchFamily="18" charset="0"/>
              </a:rPr>
              <a:t>roidal</a:t>
            </a:r>
            <a:r>
              <a:rPr lang="en-US" dirty="0">
                <a:latin typeface="Times New Roman" panose="02020603050405020304" pitchFamily="18" charset="0"/>
                <a:cs typeface="Times New Roman" panose="02020603050405020304" pitchFamily="18" charset="0"/>
              </a:rPr>
              <a:t> anti-inflammatory drugs in pregnancy: impact on the fetus and newborn. </a:t>
            </a:r>
            <a:r>
              <a:rPr lang="en-US" dirty="0" err="1">
                <a:latin typeface="Times New Roman" panose="02020603050405020304" pitchFamily="18" charset="0"/>
                <a:cs typeface="Times New Roman" panose="02020603050405020304" pitchFamily="18" charset="0"/>
              </a:rPr>
              <a:t>Curr</a:t>
            </a:r>
            <a:r>
              <a:rPr lang="en-US" dirty="0">
                <a:latin typeface="Times New Roman" panose="02020603050405020304" pitchFamily="18" charset="0"/>
                <a:cs typeface="Times New Roman" panose="02020603050405020304" pitchFamily="18" charset="0"/>
              </a:rPr>
              <a:t> Drug </a:t>
            </a:r>
            <a:r>
              <a:rPr lang="en-US" dirty="0" err="1">
                <a:latin typeface="Times New Roman" panose="02020603050405020304" pitchFamily="18" charset="0"/>
                <a:cs typeface="Times New Roman" panose="02020603050405020304" pitchFamily="18" charset="0"/>
              </a:rPr>
              <a:t>Metab</a:t>
            </a:r>
            <a:r>
              <a:rPr lang="en-US" dirty="0">
                <a:latin typeface="Times New Roman" panose="02020603050405020304" pitchFamily="18" charset="0"/>
                <a:cs typeface="Times New Roman" panose="02020603050405020304" pitchFamily="18" charset="0"/>
              </a:rPr>
              <a:t> 2012; 13(4): 474–490. </a:t>
            </a:r>
            <a:endParaRPr lang="en-US" dirty="0" smtClean="0">
              <a:latin typeface="Times New Roman" panose="02020603050405020304" pitchFamily="18" charset="0"/>
              <a:cs typeface="Times New Roman" panose="02020603050405020304" pitchFamily="18" charset="0"/>
            </a:endParaRPr>
          </a:p>
          <a:p>
            <a:pPr marL="342900" indent="-342900" algn="just">
              <a:buFont typeface="+mj-lt"/>
              <a:buAutoNum type="arabicPeriod"/>
            </a:pPr>
            <a:r>
              <a:rPr lang="en-US" dirty="0" smtClean="0">
                <a:latin typeface="Times New Roman" panose="02020603050405020304" pitchFamily="18" charset="0"/>
                <a:cs typeface="Times New Roman" panose="02020603050405020304" pitchFamily="18" charset="0"/>
              </a:rPr>
              <a:t>Thorpe </a:t>
            </a:r>
            <a:r>
              <a:rPr lang="en-US" dirty="0">
                <a:latin typeface="Times New Roman" panose="02020603050405020304" pitchFamily="18" charset="0"/>
                <a:cs typeface="Times New Roman" panose="02020603050405020304" pitchFamily="18" charset="0"/>
              </a:rPr>
              <a:t>PG, </a:t>
            </a:r>
            <a:r>
              <a:rPr lang="en-US" dirty="0" err="1">
                <a:latin typeface="Times New Roman" panose="02020603050405020304" pitchFamily="18" charset="0"/>
                <a:cs typeface="Times New Roman" panose="02020603050405020304" pitchFamily="18" charset="0"/>
              </a:rPr>
              <a:t>Gilboa</a:t>
            </a:r>
            <a:r>
              <a:rPr lang="en-US" dirty="0">
                <a:latin typeface="Times New Roman" panose="02020603050405020304" pitchFamily="18" charset="0"/>
                <a:cs typeface="Times New Roman" panose="02020603050405020304" pitchFamily="18" charset="0"/>
              </a:rPr>
              <a:t> SM, Hernandez-Diaz S, et al. Medications in the first trimester of pregnancy: most common exposures and critical gaps in understanding fetal risk. </a:t>
            </a:r>
            <a:r>
              <a:rPr lang="en-US" dirty="0" err="1">
                <a:latin typeface="Times New Roman" panose="02020603050405020304" pitchFamily="18" charset="0"/>
                <a:cs typeface="Times New Roman" panose="02020603050405020304" pitchFamily="18" charset="0"/>
              </a:rPr>
              <a:t>Pharmacoepidemiol</a:t>
            </a:r>
            <a:r>
              <a:rPr lang="en-US" dirty="0">
                <a:latin typeface="Times New Roman" panose="02020603050405020304" pitchFamily="18" charset="0"/>
                <a:cs typeface="Times New Roman" panose="02020603050405020304" pitchFamily="18" charset="0"/>
              </a:rPr>
              <a:t> Drug </a:t>
            </a:r>
            <a:r>
              <a:rPr lang="en-US" dirty="0" err="1">
                <a:latin typeface="Times New Roman" panose="02020603050405020304" pitchFamily="18" charset="0"/>
                <a:cs typeface="Times New Roman" panose="02020603050405020304" pitchFamily="18" charset="0"/>
              </a:rPr>
              <a:t>Saf</a:t>
            </a:r>
            <a:r>
              <a:rPr lang="en-US" dirty="0">
                <a:latin typeface="Times New Roman" panose="02020603050405020304" pitchFamily="18" charset="0"/>
                <a:cs typeface="Times New Roman" panose="02020603050405020304" pitchFamily="18" charset="0"/>
              </a:rPr>
              <a:t> 2013; 22(9): 1013–1018. </a:t>
            </a:r>
            <a:endParaRPr lang="en-US" dirty="0" smtClean="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31770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p>
            <a:r>
              <a:rPr lang="en-IN" smtClean="0"/>
              <a:t>RDP</a:t>
            </a:r>
            <a:endParaRPr lang="en-IN"/>
          </a:p>
        </p:txBody>
      </p:sp>
      <p:sp>
        <p:nvSpPr>
          <p:cNvPr id="6" name="Slide Number Placeholder 5"/>
          <p:cNvSpPr>
            <a:spLocks noGrp="1"/>
          </p:cNvSpPr>
          <p:nvPr>
            <p:ph type="sldNum" sz="quarter" idx="12"/>
          </p:nvPr>
        </p:nvSpPr>
        <p:spPr/>
        <p:txBody>
          <a:bodyPr/>
          <a:lstStyle/>
          <a:p>
            <a:fld id="{28B54A7E-2395-4D35-824E-25842394C6F0}" type="slidenum">
              <a:rPr lang="en-IN" smtClean="0"/>
              <a:t>17</a:t>
            </a:fld>
            <a:endParaRPr lang="en-IN"/>
          </a:p>
        </p:txBody>
      </p:sp>
      <p:sp>
        <p:nvSpPr>
          <p:cNvPr id="7" name="TextBox 6"/>
          <p:cNvSpPr txBox="1"/>
          <p:nvPr/>
        </p:nvSpPr>
        <p:spPr>
          <a:xfrm>
            <a:off x="3339921" y="2743201"/>
            <a:ext cx="5512158" cy="1107996"/>
          </a:xfrm>
          <a:prstGeom prst="rect">
            <a:avLst/>
          </a:prstGeom>
          <a:noFill/>
        </p:spPr>
        <p:txBody>
          <a:bodyPr wrap="square" rtlCol="0">
            <a:spAutoFit/>
          </a:bodyPr>
          <a:lstStyle/>
          <a:p>
            <a:pPr algn="l"/>
            <a:r>
              <a:rPr lang="en-US" sz="6600" b="1" dirty="0" smtClean="0">
                <a:latin typeface="Times New Roman" panose="02020603050405020304" pitchFamily="18" charset="0"/>
                <a:cs typeface="Times New Roman" panose="02020603050405020304" pitchFamily="18" charset="0"/>
              </a:rPr>
              <a:t>THANK YOU </a:t>
            </a:r>
            <a:endParaRPr lang="en-US" sz="6600" b="1" dirty="0">
              <a:latin typeface="Times New Roman" panose="02020603050405020304" pitchFamily="18" charset="0"/>
              <a:cs typeface="Times New Roman" panose="02020603050405020304" pitchFamily="18" charset="0"/>
            </a:endParaRPr>
          </a:p>
        </p:txBody>
      </p:sp>
      <p:sp>
        <p:nvSpPr>
          <p:cNvPr id="8" name="Flowchart: Process 7"/>
          <p:cNvSpPr/>
          <p:nvPr/>
        </p:nvSpPr>
        <p:spPr>
          <a:xfrm>
            <a:off x="0" y="310845"/>
            <a:ext cx="875763" cy="927279"/>
          </a:xfrm>
          <a:prstGeom prst="flowChartProcess">
            <a:avLst/>
          </a:prstGeom>
        </p:spPr>
        <p:style>
          <a:lnRef idx="2">
            <a:schemeClr val="accent6"/>
          </a:lnRef>
          <a:fillRef idx="1001">
            <a:schemeClr val="lt1"/>
          </a:fillRef>
          <a:effectRef idx="0">
            <a:schemeClr val="accent6"/>
          </a:effectRef>
          <a:fontRef idx="minor">
            <a:schemeClr val="dk1"/>
          </a:fontRef>
        </p:style>
        <p:txBody>
          <a:bodyPr rtlCol="0" anchor="ctr"/>
          <a:lstStyle/>
          <a:p>
            <a:pPr algn="ctr"/>
            <a:endParaRPr lang="en-US"/>
          </a:p>
        </p:txBody>
      </p:sp>
      <p:pic>
        <p:nvPicPr>
          <p:cNvPr id="9" name="Picture 2" descr="https://dranimeshdas.com/wp-content/uploads/2024/08/drug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589" y="382191"/>
            <a:ext cx="784584" cy="7845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84627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lgn="l">
          <a:defRPr dirty="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516</TotalTime>
  <Words>1975</Words>
  <Application>Microsoft Office PowerPoint</Application>
  <PresentationFormat>Widescreen</PresentationFormat>
  <Paragraphs>115</Paragraphs>
  <Slides>17</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Calibri</vt:lpstr>
      <vt:lpstr>Calibri Light</vt:lpstr>
      <vt:lpstr>Courier New</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Siddharth B</dc:creator>
  <cp:lastModifiedBy>User</cp:lastModifiedBy>
  <cp:revision>41</cp:revision>
  <dcterms:created xsi:type="dcterms:W3CDTF">2020-07-13T05:58:17Z</dcterms:created>
  <dcterms:modified xsi:type="dcterms:W3CDTF">2024-09-05T09:38:45Z</dcterms:modified>
</cp:coreProperties>
</file>