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2"/>
  </p:notesMasterIdLst>
  <p:sldIdLst>
    <p:sldId id="256" r:id="rId2"/>
    <p:sldId id="257" r:id="rId3"/>
    <p:sldId id="258" r:id="rId4"/>
    <p:sldId id="259" r:id="rId5"/>
    <p:sldId id="262" r:id="rId6"/>
    <p:sldId id="260" r:id="rId7"/>
    <p:sldId id="269" r:id="rId8"/>
    <p:sldId id="261" r:id="rId9"/>
    <p:sldId id="263" r:id="rId10"/>
    <p:sldId id="264" r:id="rId11"/>
    <p:sldId id="267" r:id="rId12"/>
    <p:sldId id="265" r:id="rId13"/>
    <p:sldId id="266" r:id="rId14"/>
    <p:sldId id="268"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5" r:id="rId29"/>
    <p:sldId id="284" r:id="rId30"/>
    <p:sldId id="283" r:id="rId3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94624" autoAdjust="0"/>
  </p:normalViewPr>
  <p:slideViewPr>
    <p:cSldViewPr>
      <p:cViewPr varScale="1">
        <p:scale>
          <a:sx n="74" d="100"/>
          <a:sy n="74" d="100"/>
        </p:scale>
        <p:origin x="558" y="72"/>
      </p:cViewPr>
      <p:guideLst>
        <p:guide orient="horz" pos="2160"/>
        <p:guide pos="3839"/>
      </p:guideLst>
    </p:cSldViewPr>
  </p:slideViewPr>
  <p:outlineViewPr>
    <p:cViewPr>
      <p:scale>
        <a:sx n="33" d="100"/>
        <a:sy n="33" d="100"/>
      </p:scale>
      <p:origin x="0" y="669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94A8F0-4493-4C72-A732-562CCB18A507}" type="datetimeFigureOut">
              <a:rPr lang="en-US" smtClean="0"/>
              <a:t>9/16/2024</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F481EB-72B9-43DD-BB27-EDE838E5674D}" type="slidenum">
              <a:rPr lang="en-US" smtClean="0"/>
              <a:t>‹#›</a:t>
            </a:fld>
            <a:endParaRPr lang="en-US"/>
          </a:p>
        </p:txBody>
      </p:sp>
    </p:spTree>
    <p:extLst>
      <p:ext uri="{BB962C8B-B14F-4D97-AF65-F5344CB8AC3E}">
        <p14:creationId xmlns:p14="http://schemas.microsoft.com/office/powerpoint/2010/main" val="1357791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F481EB-72B9-43DD-BB27-EDE838E5674D}" type="slidenum">
              <a:rPr lang="en-US" smtClean="0"/>
              <a:t>1</a:t>
            </a:fld>
            <a:endParaRPr lang="en-US"/>
          </a:p>
        </p:txBody>
      </p:sp>
    </p:spTree>
    <p:extLst>
      <p:ext uri="{BB962C8B-B14F-4D97-AF65-F5344CB8AC3E}">
        <p14:creationId xmlns:p14="http://schemas.microsoft.com/office/powerpoint/2010/main" val="1279965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3603"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0F8A7E-3E17-46A1-BA47-EC2AE269FCB4}" type="datetime1">
              <a:rPr lang="en-US" smtClean="0"/>
              <a:t>9/16/2024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B7ED5E-CF82-4D2B-B40B-D7B601A7F20F}" type="datetime1">
              <a:rPr lang="en-US" smtClean="0"/>
              <a:t>9/16/2024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4" y="1709743"/>
            <a:ext cx="10512862"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634" y="4589466"/>
            <a:ext cx="1051286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01C11A-3A43-4C6C-8507-DBA951F0C901}" type="datetime1">
              <a:rPr lang="en-US" smtClean="0"/>
              <a:t>9/16/2024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7982" y="1825625"/>
            <a:ext cx="5180251"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592" y="1825625"/>
            <a:ext cx="5180251"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115491-973E-4F6A-BF02-98D8B08D4EED}" type="datetime1">
              <a:rPr lang="en-US" smtClean="0"/>
              <a:t>9/16/2024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8"/>
            <a:ext cx="1051286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571" y="1681163"/>
            <a:ext cx="515644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1" y="2505076"/>
            <a:ext cx="5156443"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0597" y="1681163"/>
            <a:ext cx="5181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7" y="2505076"/>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31FC3D-EB84-468C-8202-7A70EE5488E5}" type="datetime1">
              <a:rPr lang="en-US" smtClean="0"/>
              <a:t>9/16/2024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A367A9-B6C2-4D7B-AFC0-28CBE51F07AB}" type="datetime1">
              <a:rPr lang="en-US" smtClean="0"/>
              <a:t>9/16/2024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F3A751-5789-4802-82E0-C358667D970C}" type="datetime1">
              <a:rPr lang="en-US" smtClean="0"/>
              <a:t>9/16/2024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69" y="457200"/>
            <a:ext cx="393121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1838" y="987428"/>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569" y="2057402"/>
            <a:ext cx="39312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B5340C-1A83-44BB-886F-87836FA2D2BC}" type="datetime1">
              <a:rPr lang="en-US" smtClean="0"/>
              <a:t>9/16/2024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69" y="457200"/>
            <a:ext cx="393121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1838" y="987428"/>
            <a:ext cx="617059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569" y="2057402"/>
            <a:ext cx="39312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753031-0B9E-4999-83C3-4807D4A9AA8E}" type="datetime1">
              <a:rPr lang="en-US" smtClean="0"/>
              <a:t>9/16/2024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4A5603-C43F-4E2C-8A26-EF4D1DCE2590}" type="datetime1">
              <a:rPr lang="en-US" smtClean="0"/>
              <a:t>9/16/2024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30" y="365128"/>
            <a:ext cx="2628215"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7986" y="365128"/>
            <a:ext cx="7732286"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3FF96B-7621-463A-BE24-82888E7954E5}" type="datetime1">
              <a:rPr lang="en-US" smtClean="0"/>
              <a:t>9/16/2024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C513DEB6-1CB1-4C50-8D81-4BD7E3D348C3}" type="slidenum">
              <a:rPr lang="en-IN" smtClean="0"/>
              <a:pPr/>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8"/>
            <a:ext cx="1051286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7982" y="1825625"/>
            <a:ext cx="10512862"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7982" y="6356354"/>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9C65BA-4FC4-4939-A70C-A98F0623DA5C}" type="datetime1">
              <a:rPr lang="en-US" smtClean="0"/>
              <a:t>9/16/2024</a:t>
            </a:fld>
            <a:endParaRPr lang="en-IN"/>
          </a:p>
        </p:txBody>
      </p:sp>
      <p:sp>
        <p:nvSpPr>
          <p:cNvPr id="5" name="Footer Placeholder 4"/>
          <p:cNvSpPr>
            <a:spLocks noGrp="1"/>
          </p:cNvSpPr>
          <p:nvPr>
            <p:ph type="ftr" sz="quarter" idx="3"/>
          </p:nvPr>
        </p:nvSpPr>
        <p:spPr>
          <a:xfrm>
            <a:off x="4037549" y="6356354"/>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a:p>
        </p:txBody>
      </p:sp>
      <p:sp>
        <p:nvSpPr>
          <p:cNvPr id="6" name="Slide Number Placeholder 5"/>
          <p:cNvSpPr>
            <a:spLocks noGrp="1"/>
          </p:cNvSpPr>
          <p:nvPr>
            <p:ph type="sldNum" sz="quarter" idx="4"/>
          </p:nvPr>
        </p:nvSpPr>
        <p:spPr>
          <a:xfrm>
            <a:off x="8608357" y="6356354"/>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13DEB6-1CB1-4C50-8D81-4BD7E3D348C3}" type="slidenum">
              <a:rPr lang="en-IN" smtClean="0"/>
              <a:pPr/>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3616" y="365125"/>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nhs.uk.com/" TargetMode="External"/><Relationship Id="rId2" Type="http://schemas.openxmlformats.org/officeDocument/2006/relationships/hyperlink" Target="http://www.emedicinehealth.com/"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D8957920-506D-4F31-9CB9-011BD525C6C5}"/>
              </a:ext>
            </a:extLst>
          </p:cNvPr>
          <p:cNvSpPr txBox="1"/>
          <p:nvPr/>
        </p:nvSpPr>
        <p:spPr>
          <a:xfrm>
            <a:off x="1917948" y="548680"/>
            <a:ext cx="7848600" cy="646331"/>
          </a:xfrm>
          <a:prstGeom prst="rect">
            <a:avLst/>
          </a:prstGeom>
          <a:noFill/>
        </p:spPr>
        <p:txBody>
          <a:bodyPr wrap="square" rtlCol="0">
            <a:spAutoFit/>
          </a:bodyPr>
          <a:lstStyle/>
          <a:p>
            <a:pPr algn="ctr"/>
            <a:r>
              <a:rPr lang="en-IN" sz="3600" b="1" u="sng" dirty="0">
                <a:latin typeface="Times New Roman" panose="02020603050405020304" pitchFamily="18" charset="0"/>
                <a:cs typeface="Times New Roman" panose="02020603050405020304" pitchFamily="18" charset="0"/>
              </a:rPr>
              <a:t>PHARMACOTHERAPEUTICS- III</a:t>
            </a:r>
            <a:endParaRPr lang="en-IN" sz="2400" b="1" u="sng"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xmlns="" id="{E5D32C6D-EED6-45D3-B2F4-4A294908127E}"/>
              </a:ext>
            </a:extLst>
          </p:cNvPr>
          <p:cNvSpPr txBox="1"/>
          <p:nvPr/>
        </p:nvSpPr>
        <p:spPr>
          <a:xfrm>
            <a:off x="1917948" y="3284984"/>
            <a:ext cx="7848600" cy="646331"/>
          </a:xfrm>
          <a:prstGeom prst="rect">
            <a:avLst/>
          </a:prstGeom>
          <a:noFill/>
        </p:spPr>
        <p:txBody>
          <a:bodyPr wrap="square" rtlCol="0">
            <a:spAutoFit/>
          </a:bodyPr>
          <a:lstStyle/>
          <a:p>
            <a:pPr algn="ctr"/>
            <a:r>
              <a:rPr lang="en-IN" sz="3600" b="1" u="sng" dirty="0">
                <a:latin typeface="Times New Roman" panose="02020603050405020304" pitchFamily="18" charset="0"/>
                <a:cs typeface="Times New Roman" panose="02020603050405020304" pitchFamily="18" charset="0"/>
              </a:rPr>
              <a:t>JAUNDICE</a:t>
            </a:r>
            <a:endParaRPr lang="en-IN" sz="2800" u="sng"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Slide Number Placeholder 14"/>
          <p:cNvSpPr>
            <a:spLocks noGrp="1"/>
          </p:cNvSpPr>
          <p:nvPr>
            <p:ph type="sldNum" sz="quarter" idx="12"/>
          </p:nvPr>
        </p:nvSpPr>
        <p:spPr/>
        <p:txBody>
          <a:bodyPr/>
          <a:lstStyle/>
          <a:p>
            <a:fld id="{C513DEB6-1CB1-4C50-8D81-4BD7E3D348C3}" type="slidenum">
              <a:rPr lang="en-IN" smtClean="0"/>
              <a:pPr/>
              <a:t>1</a:t>
            </a:fld>
            <a:endParaRPr lang="en-IN"/>
          </a:p>
        </p:txBody>
      </p:sp>
      <p:sp>
        <p:nvSpPr>
          <p:cNvPr id="2" name="Footer Placeholder 1"/>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CONTENTS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117309" y="1500174"/>
            <a:ext cx="10360501" cy="4786346"/>
          </a:xfrm>
        </p:spPr>
        <p:txBody>
          <a:bodyPr>
            <a:normAutofit lnSpcReduction="10000"/>
          </a:bodyPr>
          <a:lstStyle/>
          <a:p>
            <a:pPr algn="just">
              <a:lnSpc>
                <a:spcPct val="150000"/>
              </a:lnSpc>
            </a:pPr>
            <a:r>
              <a:rPr lang="en-US" sz="1800" dirty="0">
                <a:latin typeface="Times New Roman" pitchFamily="18" charset="0"/>
                <a:cs typeface="Times New Roman" pitchFamily="18" charset="0"/>
              </a:rPr>
              <a:t>Introduction </a:t>
            </a:r>
          </a:p>
          <a:p>
            <a:pPr algn="just">
              <a:lnSpc>
                <a:spcPct val="150000"/>
              </a:lnSpc>
            </a:pPr>
            <a:r>
              <a:rPr lang="en-US" sz="1800" dirty="0">
                <a:latin typeface="Times New Roman" pitchFamily="18" charset="0"/>
                <a:cs typeface="Times New Roman" pitchFamily="18" charset="0"/>
              </a:rPr>
              <a:t>Definition </a:t>
            </a:r>
          </a:p>
          <a:p>
            <a:pPr algn="just">
              <a:lnSpc>
                <a:spcPct val="150000"/>
              </a:lnSpc>
            </a:pPr>
            <a:r>
              <a:rPr lang="en-US" sz="1800" dirty="0">
                <a:latin typeface="Times New Roman" pitchFamily="18" charset="0"/>
                <a:cs typeface="Times New Roman" pitchFamily="18" charset="0"/>
              </a:rPr>
              <a:t>Epidemiology</a:t>
            </a:r>
          </a:p>
          <a:p>
            <a:pPr algn="just">
              <a:lnSpc>
                <a:spcPct val="150000"/>
              </a:lnSpc>
            </a:pPr>
            <a:r>
              <a:rPr lang="en-US" sz="1800" dirty="0">
                <a:latin typeface="Times New Roman" pitchFamily="18" charset="0"/>
                <a:cs typeface="Times New Roman" pitchFamily="18" charset="0"/>
              </a:rPr>
              <a:t>Types and causes   </a:t>
            </a:r>
          </a:p>
          <a:p>
            <a:pPr algn="just">
              <a:lnSpc>
                <a:spcPct val="150000"/>
              </a:lnSpc>
            </a:pPr>
            <a:r>
              <a:rPr lang="en-US" sz="1800" dirty="0" err="1">
                <a:latin typeface="Times New Roman" pitchFamily="18" charset="0"/>
                <a:cs typeface="Times New Roman" pitchFamily="18" charset="0"/>
              </a:rPr>
              <a:t>Pathophysiology</a:t>
            </a:r>
            <a:endParaRPr lang="en-US" sz="1800" dirty="0">
              <a:latin typeface="Times New Roman" pitchFamily="18" charset="0"/>
              <a:cs typeface="Times New Roman" pitchFamily="18" charset="0"/>
            </a:endParaRPr>
          </a:p>
          <a:p>
            <a:pPr algn="just">
              <a:lnSpc>
                <a:spcPct val="150000"/>
              </a:lnSpc>
            </a:pPr>
            <a:r>
              <a:rPr lang="en-US" sz="1800" dirty="0">
                <a:latin typeface="Times New Roman" pitchFamily="18" charset="0"/>
                <a:cs typeface="Times New Roman" pitchFamily="18" charset="0"/>
              </a:rPr>
              <a:t>Diagnosis </a:t>
            </a:r>
          </a:p>
          <a:p>
            <a:pPr algn="just">
              <a:lnSpc>
                <a:spcPct val="150000"/>
              </a:lnSpc>
            </a:pPr>
            <a:r>
              <a:rPr lang="en-US" sz="1800" dirty="0">
                <a:latin typeface="Times New Roman" pitchFamily="18" charset="0"/>
                <a:cs typeface="Times New Roman" pitchFamily="18" charset="0"/>
              </a:rPr>
              <a:t>Treatment </a:t>
            </a:r>
          </a:p>
          <a:p>
            <a:pPr algn="just">
              <a:lnSpc>
                <a:spcPct val="150000"/>
              </a:lnSpc>
            </a:pPr>
            <a:r>
              <a:rPr lang="en-US" sz="1800" dirty="0">
                <a:latin typeface="Times New Roman" pitchFamily="18" charset="0"/>
                <a:cs typeface="Times New Roman" pitchFamily="18" charset="0"/>
              </a:rPr>
              <a:t>Neonatal jaundice </a:t>
            </a:r>
          </a:p>
          <a:p>
            <a:pPr algn="just">
              <a:lnSpc>
                <a:spcPct val="150000"/>
              </a:lnSpc>
            </a:pPr>
            <a:r>
              <a:rPr lang="en-US" sz="1800" dirty="0">
                <a:latin typeface="Times New Roman" pitchFamily="18" charset="0"/>
                <a:cs typeface="Times New Roman" pitchFamily="18" charset="0"/>
              </a:rPr>
              <a:t>References </a:t>
            </a:r>
          </a:p>
          <a:p>
            <a:pPr>
              <a:lnSpc>
                <a:spcPct val="150000"/>
              </a:lnSpc>
              <a:buNone/>
            </a:pP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2</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INTRODUCTION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117309" y="1571613"/>
            <a:ext cx="10360501" cy="4448188"/>
          </a:xfrm>
        </p:spPr>
        <p:txBody>
          <a:bodyPr>
            <a:normAutofit/>
          </a:bodyPr>
          <a:lstStyle/>
          <a:p>
            <a:pPr algn="just">
              <a:lnSpc>
                <a:spcPct val="150000"/>
              </a:lnSpc>
            </a:pPr>
            <a:r>
              <a:rPr lang="en-US" sz="1800" dirty="0">
                <a:latin typeface="Times New Roman" pitchFamily="18" charset="0"/>
                <a:cs typeface="Times New Roman" pitchFamily="18" charset="0"/>
              </a:rPr>
              <a:t>Jaundice is not a disease but rather a sign that can occur in many different disease .</a:t>
            </a:r>
          </a:p>
          <a:p>
            <a:pPr algn="just">
              <a:lnSpc>
                <a:spcPct val="150000"/>
              </a:lnSpc>
            </a:pPr>
            <a:r>
              <a:rPr lang="en-US" sz="1800" dirty="0">
                <a:latin typeface="Times New Roman" pitchFamily="18" charset="0"/>
                <a:cs typeface="Times New Roman" pitchFamily="18" charset="0"/>
              </a:rPr>
              <a:t>It is the yellow pigmentation of tissue and body fluids due to elevated serum bilirubin.</a:t>
            </a:r>
          </a:p>
          <a:p>
            <a:pPr algn="just">
              <a:lnSpc>
                <a:spcPct val="150000"/>
              </a:lnSpc>
            </a:pPr>
            <a:r>
              <a:rPr lang="en-US" sz="1800" dirty="0">
                <a:latin typeface="Times New Roman" pitchFamily="18" charset="0"/>
                <a:cs typeface="Times New Roman" pitchFamily="18" charset="0"/>
              </a:rPr>
              <a:t>It is also known as icterus .</a:t>
            </a:r>
          </a:p>
          <a:p>
            <a:pPr algn="just">
              <a:lnSpc>
                <a:spcPct val="150000"/>
              </a:lnSpc>
            </a:pPr>
            <a:r>
              <a:rPr lang="en-IN" sz="1800" dirty="0">
                <a:latin typeface="Times New Roman" pitchFamily="18" charset="0"/>
                <a:cs typeface="Times New Roman" pitchFamily="18" charset="0"/>
              </a:rPr>
              <a:t>It is not a common chief complaint . Instead, the jaundiced patient often presents with a related symptom, (e.g., abdominal pain, pruritis, vomiting, or substance ingestion).</a:t>
            </a:r>
          </a:p>
        </p:txBody>
      </p:sp>
      <p:sp>
        <p:nvSpPr>
          <p:cNvPr id="5" name="Slide Number Placeholder 4"/>
          <p:cNvSpPr>
            <a:spLocks noGrp="1"/>
          </p:cNvSpPr>
          <p:nvPr>
            <p:ph type="sldNum" sz="quarter" idx="12"/>
          </p:nvPr>
        </p:nvSpPr>
        <p:spPr/>
        <p:txBody>
          <a:bodyPr/>
          <a:lstStyle/>
          <a:p>
            <a:fld id="{C513DEB6-1CB1-4C50-8D81-4BD7E3D348C3}" type="slidenum">
              <a:rPr lang="en-IN" smtClean="0"/>
              <a:pPr/>
              <a:t>3</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Jaundice"/>
          <p:cNvPicPr>
            <a:picLocks noGrp="1" noChangeAspect="1" noChangeArrowheads="1"/>
          </p:cNvPicPr>
          <p:nvPr>
            <p:ph idx="1"/>
          </p:nvPr>
        </p:nvPicPr>
        <p:blipFill>
          <a:blip r:embed="rId2"/>
          <a:srcRect/>
          <a:stretch>
            <a:fillRect/>
          </a:stretch>
        </p:blipFill>
        <p:spPr bwMode="auto">
          <a:xfrm>
            <a:off x="2022446" y="357166"/>
            <a:ext cx="8286808" cy="5961942"/>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C513DEB6-1CB1-4C50-8D81-4BD7E3D348C3}" type="slidenum">
              <a:rPr lang="en-IN" smtClean="0"/>
              <a:pPr/>
              <a:t>4</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Footer Placeholder 1"/>
          <p:cNvSpPr>
            <a:spLocks noGrp="1"/>
          </p:cNvSpPr>
          <p:nvPr>
            <p:ph type="ftr" sz="quarter" idx="11"/>
          </p:nvPr>
        </p:nvSpPr>
        <p:spPr/>
        <p:txBody>
          <a:bodyPr/>
          <a:lstStyle/>
          <a:p>
            <a:r>
              <a:rPr lang="en-IN" smtClean="0"/>
              <a:t>RDP</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DEFINITION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buNone/>
            </a:pPr>
            <a:r>
              <a:rPr lang="en-US" sz="1800" dirty="0">
                <a:latin typeface="Times New Roman" pitchFamily="18" charset="0"/>
                <a:cs typeface="Times New Roman" pitchFamily="18" charset="0"/>
              </a:rPr>
              <a:t>           “Jaundice is a condition in which a person’s skin and the whites of the eyes are discolored yellow due to an increased level of bile pigment in the blood resulting from liver disease .”</a:t>
            </a:r>
          </a:p>
          <a:p>
            <a:pPr algn="just">
              <a:lnSpc>
                <a:spcPct val="150000"/>
              </a:lnSpc>
            </a:pPr>
            <a:r>
              <a:rPr lang="en-US" sz="1800" dirty="0">
                <a:latin typeface="Times New Roman" pitchFamily="18" charset="0"/>
                <a:cs typeface="Times New Roman" pitchFamily="18" charset="0"/>
              </a:rPr>
              <a:t>Normal serum bilirubin level is 3-20µmol/L . </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5</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EPIDEMIOLOGY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856990" y="1500175"/>
            <a:ext cx="10855748" cy="4929223"/>
          </a:xfrm>
        </p:spPr>
        <p:txBody>
          <a:bodyPr>
            <a:normAutofit/>
          </a:bodyPr>
          <a:lstStyle/>
          <a:p>
            <a:pPr algn="just">
              <a:lnSpc>
                <a:spcPct val="150000"/>
              </a:lnSpc>
            </a:pPr>
            <a:r>
              <a:rPr lang="en-IN" sz="1800" dirty="0">
                <a:latin typeface="Times New Roman" pitchFamily="18" charset="0"/>
                <a:cs typeface="Times New Roman" pitchFamily="18" charset="0"/>
              </a:rPr>
              <a:t>The prevalence of jaundice varies with age and sex; newborns and older adults are most often affected.</a:t>
            </a:r>
          </a:p>
          <a:p>
            <a:pPr algn="just">
              <a:lnSpc>
                <a:spcPct val="150000"/>
              </a:lnSpc>
            </a:pPr>
            <a:r>
              <a:rPr lang="en-IN" sz="1800" dirty="0">
                <a:latin typeface="Times New Roman" pitchFamily="18" charset="0"/>
                <a:cs typeface="Times New Roman" pitchFamily="18" charset="0"/>
              </a:rPr>
              <a:t>Approximately 20 percent of term newborns develop jaundice in the first week of life, primarily because of immaturity of the hepatic conjugation process.</a:t>
            </a:r>
          </a:p>
          <a:p>
            <a:pPr algn="just">
              <a:lnSpc>
                <a:spcPct val="150000"/>
              </a:lnSpc>
            </a:pPr>
            <a:r>
              <a:rPr lang="en-IN" sz="1800" dirty="0">
                <a:latin typeface="Times New Roman" pitchFamily="18" charset="0"/>
                <a:cs typeface="Times New Roman" pitchFamily="18" charset="0"/>
              </a:rPr>
              <a:t>Congenital abnormalities, haemolytic or bilirubin uptake disorders, and conjugation defects are also responsible for jaundice in infancy or childhood.</a:t>
            </a:r>
          </a:p>
          <a:p>
            <a:pPr algn="just">
              <a:lnSpc>
                <a:spcPct val="150000"/>
              </a:lnSpc>
            </a:pPr>
            <a:r>
              <a:rPr lang="en-IN" sz="1800" dirty="0">
                <a:latin typeface="Times New Roman" pitchFamily="18" charset="0"/>
                <a:cs typeface="Times New Roman" pitchFamily="18" charset="0"/>
              </a:rPr>
              <a:t>Viral hepatitis A is the most frequent cause of jaundice among school-age children. </a:t>
            </a:r>
          </a:p>
          <a:p>
            <a:pPr>
              <a:lnSpc>
                <a:spcPct val="150000"/>
              </a:lnSpc>
              <a:buNone/>
            </a:pP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6</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EPIDEMIOLOGY (CONT…):</a:t>
            </a:r>
            <a:endParaRPr lang="en-IN" sz="2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IN" sz="1800" dirty="0">
                <a:latin typeface="Times New Roman" pitchFamily="18" charset="0"/>
                <a:cs typeface="Times New Roman" pitchFamily="18" charset="0"/>
              </a:rPr>
              <a:t>Common duct stones, alcoholic liver disease and neoplastic jaundice occur in middle-aged and older patients.</a:t>
            </a:r>
          </a:p>
          <a:p>
            <a:pPr>
              <a:lnSpc>
                <a:spcPct val="150000"/>
              </a:lnSpc>
            </a:pPr>
            <a:r>
              <a:rPr lang="en-IN" sz="1800" dirty="0">
                <a:latin typeface="Times New Roman" pitchFamily="18" charset="0"/>
                <a:cs typeface="Times New Roman" pitchFamily="18" charset="0"/>
              </a:rPr>
              <a:t>Jaundice in men is most likely to be due to cirrhosis, chronic hepatitis B, hepatoma, pancreatic cancer or sclerosing cholangitis.</a:t>
            </a:r>
          </a:p>
          <a:p>
            <a:pPr algn="just">
              <a:lnSpc>
                <a:spcPct val="150000"/>
              </a:lnSpc>
            </a:pPr>
            <a:r>
              <a:rPr lang="en-IN" sz="1800" dirty="0">
                <a:latin typeface="Times New Roman" pitchFamily="18" charset="0"/>
                <a:cs typeface="Times New Roman" pitchFamily="18" charset="0"/>
              </a:rPr>
              <a:t>Women tend to have higher rates of common duct stones, primary biliary cirrhosis and carcinoma of the gallbladder.</a:t>
            </a:r>
          </a:p>
        </p:txBody>
      </p:sp>
      <p:sp>
        <p:nvSpPr>
          <p:cNvPr id="5" name="Slide Number Placeholder 4"/>
          <p:cNvSpPr>
            <a:spLocks noGrp="1"/>
          </p:cNvSpPr>
          <p:nvPr>
            <p:ph type="sldNum" sz="quarter" idx="12"/>
          </p:nvPr>
        </p:nvSpPr>
        <p:spPr/>
        <p:txBody>
          <a:bodyPr/>
          <a:lstStyle/>
          <a:p>
            <a:fld id="{C513DEB6-1CB1-4C50-8D81-4BD7E3D348C3}" type="slidenum">
              <a:rPr lang="en-IN" smtClean="0"/>
              <a:pPr/>
              <a:t>7</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588" y="304803"/>
            <a:ext cx="10360501" cy="909623"/>
          </a:xfrm>
        </p:spPr>
        <p:txBody>
          <a:bodyPr>
            <a:normAutofit/>
          </a:bodyPr>
          <a:lstStyle/>
          <a:p>
            <a:pPr algn="ctr"/>
            <a:r>
              <a:rPr lang="en-US" sz="2000" b="1" u="sng" dirty="0">
                <a:latin typeface="Times New Roman" pitchFamily="18" charset="0"/>
                <a:cs typeface="Times New Roman" pitchFamily="18" charset="0"/>
              </a:rPr>
              <a:t>TYPES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117309" y="1500175"/>
            <a:ext cx="10360501" cy="4929223"/>
          </a:xfrm>
        </p:spPr>
        <p:txBody>
          <a:bodyPr>
            <a:normAutofit/>
          </a:bodyPr>
          <a:lstStyle/>
          <a:p>
            <a:pPr algn="just">
              <a:lnSpc>
                <a:spcPct val="150000"/>
              </a:lnSpc>
              <a:buNone/>
            </a:pPr>
            <a:r>
              <a:rPr lang="en-US" sz="1800" dirty="0">
                <a:latin typeface="Times New Roman" pitchFamily="18" charset="0"/>
                <a:cs typeface="Times New Roman" pitchFamily="18" charset="0"/>
              </a:rPr>
              <a:t>          There are 3 types of jaundice depending on what is causing disruption to the normal removal of bilirubin from the body :</a:t>
            </a:r>
          </a:p>
          <a:p>
            <a:pPr algn="just">
              <a:lnSpc>
                <a:spcPct val="150000"/>
              </a:lnSpc>
              <a:buFont typeface="Wingdings" pitchFamily="2" charset="2"/>
              <a:buChar char="v"/>
            </a:pPr>
            <a:r>
              <a:rPr lang="en-US" sz="1800" dirty="0">
                <a:latin typeface="Times New Roman" pitchFamily="18" charset="0"/>
                <a:cs typeface="Times New Roman" pitchFamily="18" charset="0"/>
              </a:rPr>
              <a:t>Pre-hepatic jaundice .</a:t>
            </a:r>
          </a:p>
          <a:p>
            <a:pPr algn="just">
              <a:lnSpc>
                <a:spcPct val="150000"/>
              </a:lnSpc>
              <a:buFont typeface="Wingdings" pitchFamily="2" charset="2"/>
              <a:buChar char="v"/>
            </a:pPr>
            <a:r>
              <a:rPr lang="en-US" sz="1800" dirty="0">
                <a:latin typeface="Times New Roman" pitchFamily="18" charset="0"/>
                <a:cs typeface="Times New Roman" pitchFamily="18" charset="0"/>
              </a:rPr>
              <a:t>Intra-hepatic jaundice/ hepatocellular jaundice.</a:t>
            </a:r>
          </a:p>
          <a:p>
            <a:pPr algn="just">
              <a:lnSpc>
                <a:spcPct val="150000"/>
              </a:lnSpc>
              <a:buFont typeface="Wingdings" pitchFamily="2" charset="2"/>
              <a:buChar char="v"/>
            </a:pPr>
            <a:r>
              <a:rPr lang="en-US" sz="1800" dirty="0">
                <a:latin typeface="Times New Roman" pitchFamily="18" charset="0"/>
                <a:cs typeface="Times New Roman" pitchFamily="18" charset="0"/>
              </a:rPr>
              <a:t>Post-hepatic jaundice/obstructive jaundice .</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8</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PRE-HEPATIC JAUNDICE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117309" y="1500174"/>
            <a:ext cx="10360501" cy="4519627"/>
          </a:xfrm>
        </p:spPr>
        <p:txBody>
          <a:bodyPr>
            <a:normAutofit/>
          </a:bodyPr>
          <a:lstStyle/>
          <a:p>
            <a:pPr algn="just">
              <a:lnSpc>
                <a:spcPct val="150000"/>
              </a:lnSpc>
            </a:pPr>
            <a:r>
              <a:rPr lang="en-US" sz="1800" dirty="0">
                <a:latin typeface="Times New Roman" pitchFamily="18" charset="0"/>
                <a:cs typeface="Times New Roman" pitchFamily="18" charset="0"/>
              </a:rPr>
              <a:t>It occurs when a condition or infection speeds up breakdown of red blood cells. This results in an increase in bilirubin levels in the blood and triggers the symptoms of jaundice.</a:t>
            </a:r>
          </a:p>
          <a:p>
            <a:pPr algn="just">
              <a:lnSpc>
                <a:spcPct val="150000"/>
              </a:lnSpc>
            </a:pPr>
            <a:r>
              <a:rPr lang="en-US" sz="1800" b="1" u="sng" dirty="0">
                <a:latin typeface="Times New Roman" pitchFamily="18" charset="0"/>
                <a:cs typeface="Times New Roman" pitchFamily="18" charset="0"/>
              </a:rPr>
              <a:t>Causes :</a:t>
            </a:r>
          </a:p>
          <a:p>
            <a:pPr algn="just">
              <a:lnSpc>
                <a:spcPct val="150000"/>
              </a:lnSpc>
              <a:buFont typeface="Arial" pitchFamily="34" charset="0"/>
              <a:buChar char="•"/>
            </a:pPr>
            <a:r>
              <a:rPr lang="en-US" sz="1800" dirty="0">
                <a:latin typeface="Times New Roman" pitchFamily="18" charset="0"/>
                <a:cs typeface="Times New Roman" pitchFamily="18" charset="0"/>
              </a:rPr>
              <a:t>Malaria .</a:t>
            </a:r>
          </a:p>
          <a:p>
            <a:pPr algn="just">
              <a:lnSpc>
                <a:spcPct val="150000"/>
              </a:lnSpc>
              <a:buFont typeface="Arial" pitchFamily="34" charset="0"/>
              <a:buChar char="•"/>
            </a:pPr>
            <a:r>
              <a:rPr lang="en-US" sz="1800" dirty="0">
                <a:latin typeface="Times New Roman" pitchFamily="18" charset="0"/>
                <a:cs typeface="Times New Roman" pitchFamily="18" charset="0"/>
              </a:rPr>
              <a:t>Sickle cell anemia .</a:t>
            </a:r>
          </a:p>
          <a:p>
            <a:pPr algn="just">
              <a:lnSpc>
                <a:spcPct val="150000"/>
              </a:lnSpc>
              <a:buFont typeface="Arial" pitchFamily="34" charset="0"/>
              <a:buChar char="•"/>
            </a:pPr>
            <a:r>
              <a:rPr lang="en-US" sz="1800" dirty="0">
                <a:latin typeface="Times New Roman" pitchFamily="18" charset="0"/>
                <a:cs typeface="Times New Roman" pitchFamily="18" charset="0"/>
              </a:rPr>
              <a:t>Thalassaemia  .</a:t>
            </a:r>
          </a:p>
          <a:p>
            <a:pPr algn="just">
              <a:lnSpc>
                <a:spcPct val="150000"/>
              </a:lnSpc>
              <a:buFont typeface="Arial" pitchFamily="34" charset="0"/>
              <a:buChar char="•"/>
            </a:pPr>
            <a:r>
              <a:rPr lang="en-US" sz="1800" dirty="0">
                <a:latin typeface="Times New Roman" pitchFamily="18" charset="0"/>
                <a:cs typeface="Times New Roman" pitchFamily="18" charset="0"/>
              </a:rPr>
              <a:t>Crigler-najjar syndrome . </a:t>
            </a:r>
          </a:p>
          <a:p>
            <a:pPr algn="just">
              <a:lnSpc>
                <a:spcPct val="150000"/>
              </a:lnSpc>
              <a:buFont typeface="Arial" pitchFamily="34" charset="0"/>
              <a:buChar char="•"/>
            </a:pPr>
            <a:r>
              <a:rPr lang="en-US" sz="1800" dirty="0">
                <a:latin typeface="Times New Roman" pitchFamily="18" charset="0"/>
                <a:cs typeface="Times New Roman" pitchFamily="18" charset="0"/>
              </a:rPr>
              <a:t>Hereditary spherocytosis . </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9</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INTRA-HEPATIC JAUNDICE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117309" y="1500174"/>
            <a:ext cx="10360501" cy="4519627"/>
          </a:xfrm>
        </p:spPr>
        <p:txBody>
          <a:bodyPr>
            <a:normAutofit lnSpcReduction="10000"/>
          </a:bodyPr>
          <a:lstStyle/>
          <a:p>
            <a:pPr algn="just">
              <a:lnSpc>
                <a:spcPct val="150000"/>
              </a:lnSpc>
            </a:pPr>
            <a:r>
              <a:rPr lang="en-US" sz="1800" dirty="0">
                <a:latin typeface="Times New Roman" pitchFamily="18" charset="0"/>
                <a:cs typeface="Times New Roman" pitchFamily="18" charset="0"/>
              </a:rPr>
              <a:t>It occurs when a problem in the liver. For ex-damage as the result of infection or exposure to a harmful substance, disrupts the liver’s ability to process bilirubin .</a:t>
            </a:r>
          </a:p>
          <a:p>
            <a:pPr algn="just">
              <a:lnSpc>
                <a:spcPct val="150000"/>
              </a:lnSpc>
            </a:pPr>
            <a:r>
              <a:rPr lang="en-US" sz="1800" b="1" u="sng" dirty="0">
                <a:latin typeface="Times New Roman" pitchFamily="18" charset="0"/>
                <a:cs typeface="Times New Roman" pitchFamily="18" charset="0"/>
              </a:rPr>
              <a:t>Causes :</a:t>
            </a:r>
          </a:p>
          <a:p>
            <a:pPr algn="just">
              <a:lnSpc>
                <a:spcPct val="150000"/>
              </a:lnSpc>
              <a:buFont typeface="Arial" pitchFamily="34" charset="0"/>
              <a:buChar char="•"/>
            </a:pPr>
            <a:r>
              <a:rPr lang="en-US" sz="1800" dirty="0">
                <a:latin typeface="Times New Roman" pitchFamily="18" charset="0"/>
                <a:cs typeface="Times New Roman" pitchFamily="18" charset="0"/>
              </a:rPr>
              <a:t>The viral hepatitis group of infections-hepatitis A,B,&amp;C.</a:t>
            </a:r>
          </a:p>
          <a:p>
            <a:pPr algn="just">
              <a:lnSpc>
                <a:spcPct val="150000"/>
              </a:lnSpc>
              <a:buFont typeface="Arial" pitchFamily="34" charset="0"/>
              <a:buChar char="•"/>
            </a:pPr>
            <a:r>
              <a:rPr lang="en-US" sz="1800" dirty="0">
                <a:latin typeface="Times New Roman" pitchFamily="18" charset="0"/>
                <a:cs typeface="Times New Roman" pitchFamily="18" charset="0"/>
              </a:rPr>
              <a:t>Alcoholic liver disease .</a:t>
            </a:r>
          </a:p>
          <a:p>
            <a:pPr algn="just">
              <a:lnSpc>
                <a:spcPct val="150000"/>
              </a:lnSpc>
              <a:buFont typeface="Arial" pitchFamily="34" charset="0"/>
              <a:buChar char="•"/>
            </a:pPr>
            <a:r>
              <a:rPr lang="en-US" sz="1800" dirty="0">
                <a:latin typeface="Times New Roman" pitchFamily="18" charset="0"/>
                <a:cs typeface="Times New Roman" pitchFamily="18" charset="0"/>
              </a:rPr>
              <a:t>Leptospirosis .</a:t>
            </a:r>
          </a:p>
          <a:p>
            <a:pPr algn="just">
              <a:lnSpc>
                <a:spcPct val="150000"/>
              </a:lnSpc>
              <a:buFont typeface="Arial" pitchFamily="34" charset="0"/>
              <a:buChar char="•"/>
            </a:pPr>
            <a:r>
              <a:rPr lang="en-US" sz="1800" dirty="0">
                <a:latin typeface="Times New Roman" pitchFamily="18" charset="0"/>
                <a:cs typeface="Times New Roman" pitchFamily="18" charset="0"/>
              </a:rPr>
              <a:t>Glandular fever .</a:t>
            </a:r>
          </a:p>
          <a:p>
            <a:pPr algn="just">
              <a:lnSpc>
                <a:spcPct val="150000"/>
              </a:lnSpc>
              <a:buFont typeface="Arial" pitchFamily="34" charset="0"/>
              <a:buChar char="•"/>
            </a:pPr>
            <a:r>
              <a:rPr lang="en-US" sz="1800" dirty="0">
                <a:latin typeface="Times New Roman" pitchFamily="18" charset="0"/>
                <a:cs typeface="Times New Roman" pitchFamily="18" charset="0"/>
              </a:rPr>
              <a:t>Drug misuse .</a:t>
            </a:r>
          </a:p>
          <a:p>
            <a:pPr algn="just">
              <a:lnSpc>
                <a:spcPct val="150000"/>
              </a:lnSpc>
              <a:buFont typeface="Arial" pitchFamily="34" charset="0"/>
              <a:buChar char="•"/>
            </a:pPr>
            <a:r>
              <a:rPr lang="en-US" sz="1800" dirty="0">
                <a:latin typeface="Times New Roman" pitchFamily="18" charset="0"/>
                <a:cs typeface="Times New Roman" pitchFamily="18" charset="0"/>
              </a:rPr>
              <a:t>Primary biliary cirrhosis .</a:t>
            </a:r>
          </a:p>
        </p:txBody>
      </p:sp>
      <p:sp>
        <p:nvSpPr>
          <p:cNvPr id="5" name="Slide Number Placeholder 4"/>
          <p:cNvSpPr>
            <a:spLocks noGrp="1"/>
          </p:cNvSpPr>
          <p:nvPr>
            <p:ph type="sldNum" sz="quarter" idx="12"/>
          </p:nvPr>
        </p:nvSpPr>
        <p:spPr/>
        <p:txBody>
          <a:bodyPr/>
          <a:lstStyle/>
          <a:p>
            <a:fld id="{C513DEB6-1CB1-4C50-8D81-4BD7E3D348C3}" type="slidenum">
              <a:rPr lang="en-IN" smtClean="0"/>
              <a:pPr/>
              <a:t>10</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INTRA-HEPATIC JAUNDICE(CONT…):</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buFont typeface="Arial" pitchFamily="34" charset="0"/>
              <a:buChar char="•"/>
            </a:pPr>
            <a:r>
              <a:rPr lang="en-US" sz="1800" dirty="0">
                <a:latin typeface="Times New Roman" pitchFamily="18" charset="0"/>
                <a:cs typeface="Times New Roman" pitchFamily="18" charset="0"/>
              </a:rPr>
              <a:t>Gilbert’s syndrome.</a:t>
            </a:r>
          </a:p>
          <a:p>
            <a:pPr algn="just">
              <a:lnSpc>
                <a:spcPct val="150000"/>
              </a:lnSpc>
              <a:buFont typeface="Arial" pitchFamily="34" charset="0"/>
              <a:buChar char="•"/>
            </a:pPr>
            <a:r>
              <a:rPr lang="en-US" sz="1800" dirty="0">
                <a:latin typeface="Times New Roman" pitchFamily="18" charset="0"/>
                <a:cs typeface="Times New Roman" pitchFamily="18" charset="0"/>
              </a:rPr>
              <a:t>Liver cancer.</a:t>
            </a:r>
          </a:p>
          <a:p>
            <a:pPr algn="just">
              <a:lnSpc>
                <a:spcPct val="150000"/>
              </a:lnSpc>
              <a:buFont typeface="Arial" pitchFamily="34" charset="0"/>
              <a:buChar char="•"/>
            </a:pPr>
            <a:r>
              <a:rPr lang="en-US" sz="1800" dirty="0">
                <a:latin typeface="Times New Roman" pitchFamily="18" charset="0"/>
                <a:cs typeface="Times New Roman" pitchFamily="18" charset="0"/>
              </a:rPr>
              <a:t>Exposure to substance known to be harmful to the liver, such as phenol or carbon tetrachloride. </a:t>
            </a:r>
          </a:p>
          <a:p>
            <a:pPr algn="just">
              <a:lnSpc>
                <a:spcPct val="150000"/>
              </a:lnSpc>
              <a:buFont typeface="Arial" pitchFamily="34" charset="0"/>
              <a:buChar char="•"/>
            </a:pPr>
            <a:r>
              <a:rPr lang="en-US" sz="1800" dirty="0">
                <a:latin typeface="Times New Roman" pitchFamily="18" charset="0"/>
                <a:cs typeface="Times New Roman" pitchFamily="18" charset="0"/>
              </a:rPr>
              <a:t>Auto immune hepatitis.</a:t>
            </a:r>
          </a:p>
          <a:p>
            <a:pPr algn="just">
              <a:lnSpc>
                <a:spcPct val="150000"/>
              </a:lnSpc>
              <a:buFont typeface="Arial" pitchFamily="34" charset="0"/>
              <a:buChar char="•"/>
            </a:pPr>
            <a:r>
              <a:rPr lang="en-US" sz="1800" dirty="0">
                <a:latin typeface="Times New Roman" pitchFamily="18" charset="0"/>
                <a:cs typeface="Times New Roman" pitchFamily="18" charset="0"/>
              </a:rPr>
              <a:t>Primary sclerosing cholangitis. </a:t>
            </a:r>
          </a:p>
          <a:p>
            <a:pPr algn="just">
              <a:lnSpc>
                <a:spcPct val="150000"/>
              </a:lnSpc>
              <a:buFont typeface="Arial" pitchFamily="34" charset="0"/>
              <a:buChar char="•"/>
            </a:pPr>
            <a:r>
              <a:rPr lang="en-US" sz="1800" dirty="0">
                <a:latin typeface="Times New Roman" pitchFamily="18" charset="0"/>
                <a:cs typeface="Times New Roman" pitchFamily="18" charset="0"/>
              </a:rPr>
              <a:t>Dubin-johnson syndrome.</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11</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POST-HEPATIC JAUNDICE:</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sz="1800" dirty="0">
                <a:latin typeface="Times New Roman" pitchFamily="18" charset="0"/>
                <a:cs typeface="Times New Roman" pitchFamily="18" charset="0"/>
              </a:rPr>
              <a:t>It is triggered when the bile duct system is damaged, inflamed or obstructed, which results in the gall bladder being unable to move bile into the digestive system .</a:t>
            </a:r>
          </a:p>
          <a:p>
            <a:pPr algn="just">
              <a:lnSpc>
                <a:spcPct val="150000"/>
              </a:lnSpc>
            </a:pPr>
            <a:r>
              <a:rPr lang="en-US" sz="1800" b="1" u="sng" dirty="0">
                <a:latin typeface="Times New Roman" pitchFamily="18" charset="0"/>
                <a:cs typeface="Times New Roman" pitchFamily="18" charset="0"/>
              </a:rPr>
              <a:t>Causes :</a:t>
            </a:r>
          </a:p>
          <a:p>
            <a:pPr algn="just">
              <a:lnSpc>
                <a:spcPct val="150000"/>
              </a:lnSpc>
              <a:buFont typeface="Arial" pitchFamily="34" charset="0"/>
              <a:buChar char="•"/>
            </a:pPr>
            <a:r>
              <a:rPr lang="en-US" sz="1800" dirty="0">
                <a:latin typeface="Times New Roman" pitchFamily="18" charset="0"/>
                <a:cs typeface="Times New Roman" pitchFamily="18" charset="0"/>
              </a:rPr>
              <a:t>Gall stones obstructing the bile duct system . </a:t>
            </a:r>
          </a:p>
          <a:p>
            <a:pPr algn="just">
              <a:lnSpc>
                <a:spcPct val="150000"/>
              </a:lnSpc>
              <a:buFont typeface="Arial" pitchFamily="34" charset="0"/>
              <a:buChar char="•"/>
            </a:pPr>
            <a:r>
              <a:rPr lang="en-US" sz="1800" dirty="0">
                <a:latin typeface="Times New Roman" pitchFamily="18" charset="0"/>
                <a:cs typeface="Times New Roman" pitchFamily="18" charset="0"/>
              </a:rPr>
              <a:t>Pancreatic cancer .</a:t>
            </a:r>
          </a:p>
          <a:p>
            <a:pPr algn="just">
              <a:lnSpc>
                <a:spcPct val="150000"/>
              </a:lnSpc>
              <a:buFont typeface="Arial" pitchFamily="34" charset="0"/>
              <a:buChar char="•"/>
            </a:pPr>
            <a:r>
              <a:rPr lang="en-US" sz="1800" dirty="0">
                <a:latin typeface="Times New Roman" pitchFamily="18" charset="0"/>
                <a:cs typeface="Times New Roman" pitchFamily="18" charset="0"/>
              </a:rPr>
              <a:t>Gall bladder or bile duct cancer which are both relatively rare types of cancer .</a:t>
            </a:r>
          </a:p>
          <a:p>
            <a:pPr algn="just">
              <a:lnSpc>
                <a:spcPct val="150000"/>
              </a:lnSpc>
              <a:buFont typeface="Arial" pitchFamily="34" charset="0"/>
              <a:buChar char="•"/>
            </a:pPr>
            <a:r>
              <a:rPr lang="en-US" sz="1800" dirty="0">
                <a:latin typeface="Times New Roman" pitchFamily="18" charset="0"/>
                <a:cs typeface="Times New Roman" pitchFamily="18" charset="0"/>
              </a:rPr>
              <a:t>Pancreatitis . </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12</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990" y="2"/>
            <a:ext cx="10360501" cy="947759"/>
          </a:xfrm>
        </p:spPr>
        <p:txBody>
          <a:bodyPr>
            <a:normAutofit/>
          </a:bodyPr>
          <a:lstStyle/>
          <a:p>
            <a:pPr algn="ctr"/>
            <a:r>
              <a:rPr lang="en-US" sz="2000" b="1" u="sng" dirty="0">
                <a:latin typeface="Times New Roman" pitchFamily="18" charset="0"/>
                <a:cs typeface="Times New Roman" pitchFamily="18" charset="0"/>
              </a:rPr>
              <a:t>PATHOPHYSIOLOGY: </a:t>
            </a:r>
            <a:endParaRPr lang="en-IN" sz="2000" b="1" u="sng" dirty="0">
              <a:latin typeface="Times New Roman" pitchFamily="18" charset="0"/>
              <a:cs typeface="Times New Roman" pitchFamily="18" charset="0"/>
            </a:endParaRPr>
          </a:p>
        </p:txBody>
      </p:sp>
      <p:pic>
        <p:nvPicPr>
          <p:cNvPr id="6" name="Content Placeholder 5" descr="heme1322966709022.jpg"/>
          <p:cNvPicPr>
            <a:picLocks noGrp="1" noChangeAspect="1"/>
          </p:cNvPicPr>
          <p:nvPr>
            <p:ph idx="1"/>
          </p:nvPr>
        </p:nvPicPr>
        <p:blipFill>
          <a:blip r:embed="rId2"/>
          <a:stretch>
            <a:fillRect/>
          </a:stretch>
        </p:blipFill>
        <p:spPr>
          <a:xfrm>
            <a:off x="1308066" y="928670"/>
            <a:ext cx="10238082" cy="5248367"/>
          </a:xfrm>
        </p:spPr>
      </p:pic>
      <p:sp>
        <p:nvSpPr>
          <p:cNvPr id="5" name="Slide Number Placeholder 4"/>
          <p:cNvSpPr>
            <a:spLocks noGrp="1"/>
          </p:cNvSpPr>
          <p:nvPr>
            <p:ph type="sldNum" sz="quarter" idx="12"/>
          </p:nvPr>
        </p:nvSpPr>
        <p:spPr/>
        <p:txBody>
          <a:bodyPr/>
          <a:lstStyle/>
          <a:p>
            <a:fld id="{C513DEB6-1CB1-4C50-8D81-4BD7E3D348C3}" type="slidenum">
              <a:rPr lang="en-IN" smtClean="0"/>
              <a:pPr/>
              <a:t>13</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Footer Placeholder 2"/>
          <p:cNvSpPr>
            <a:spLocks noGrp="1"/>
          </p:cNvSpPr>
          <p:nvPr>
            <p:ph type="ftr" sz="quarter" idx="11"/>
          </p:nvPr>
        </p:nvSpPr>
        <p:spPr/>
        <p:txBody>
          <a:bodyPr/>
          <a:lstStyle/>
          <a:p>
            <a:r>
              <a:rPr lang="en-IN" smtClean="0"/>
              <a:t>RDP</a:t>
            </a:r>
            <a:endParaRPr lang="en-I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DIAGNOSIS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117309" y="1500174"/>
            <a:ext cx="10360501" cy="4519627"/>
          </a:xfrm>
        </p:spPr>
        <p:txBody>
          <a:bodyPr>
            <a:normAutofit/>
          </a:bodyPr>
          <a:lstStyle/>
          <a:p>
            <a:pPr algn="just">
              <a:lnSpc>
                <a:spcPct val="150000"/>
              </a:lnSpc>
            </a:pPr>
            <a:r>
              <a:rPr lang="en-US" sz="1800" dirty="0">
                <a:latin typeface="Times New Roman" pitchFamily="18" charset="0"/>
                <a:cs typeface="Times New Roman" pitchFamily="18" charset="0"/>
              </a:rPr>
              <a:t>Before certain tests physician will take the medical history for flu-like symptoms, abdominal pain, itchy skin or weight loss . And physical examinations like </a:t>
            </a:r>
            <a:r>
              <a:rPr lang="en-IN" sz="1800" dirty="0">
                <a:latin typeface="Times New Roman" pitchFamily="18" charset="0"/>
                <a:cs typeface="Times New Roman" pitchFamily="18" charset="0"/>
              </a:rPr>
              <a:t>swelling of the legs, ankles and feet or a noticeable swelling of liver.</a:t>
            </a:r>
          </a:p>
          <a:p>
            <a:pPr algn="just">
              <a:lnSpc>
                <a:spcPct val="150000"/>
              </a:lnSpc>
            </a:pPr>
            <a:r>
              <a:rPr lang="en-US" sz="1800" dirty="0">
                <a:latin typeface="Times New Roman" pitchFamily="18" charset="0"/>
                <a:cs typeface="Times New Roman" pitchFamily="18" charset="0"/>
              </a:rPr>
              <a:t>Urine test</a:t>
            </a:r>
          </a:p>
          <a:p>
            <a:pPr algn="just">
              <a:lnSpc>
                <a:spcPct val="150000"/>
              </a:lnSpc>
            </a:pPr>
            <a:r>
              <a:rPr lang="en-US" sz="1800" dirty="0">
                <a:latin typeface="Times New Roman" pitchFamily="18" charset="0"/>
                <a:cs typeface="Times New Roman" pitchFamily="18" charset="0"/>
              </a:rPr>
              <a:t>Liver function and blood tests </a:t>
            </a:r>
          </a:p>
          <a:p>
            <a:pPr algn="just">
              <a:lnSpc>
                <a:spcPct val="150000"/>
              </a:lnSpc>
            </a:pPr>
            <a:r>
              <a:rPr lang="en-US" sz="1800" dirty="0">
                <a:latin typeface="Times New Roman" pitchFamily="18" charset="0"/>
                <a:cs typeface="Times New Roman" pitchFamily="18" charset="0"/>
              </a:rPr>
              <a:t>Imaging tests </a:t>
            </a:r>
          </a:p>
          <a:p>
            <a:pPr algn="just">
              <a:lnSpc>
                <a:spcPct val="150000"/>
              </a:lnSpc>
            </a:pPr>
            <a:r>
              <a:rPr lang="en-US" sz="1800" dirty="0">
                <a:latin typeface="Times New Roman" pitchFamily="18" charset="0"/>
                <a:cs typeface="Times New Roman" pitchFamily="18" charset="0"/>
              </a:rPr>
              <a:t>Liver biopsy </a:t>
            </a:r>
            <a:endParaRPr lang="en-IN" sz="1800" dirty="0">
              <a:latin typeface="Times New Roman" pitchFamily="18" charset="0"/>
              <a:cs typeface="Times New Roman" pitchFamily="18" charset="0"/>
            </a:endParaRPr>
          </a:p>
          <a:p>
            <a:pPr>
              <a:lnSpc>
                <a:spcPct val="150000"/>
              </a:lnSpc>
            </a:pP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14</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TREATMENT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sz="1800" dirty="0">
                <a:latin typeface="Times New Roman" pitchFamily="18" charset="0"/>
                <a:cs typeface="Times New Roman" pitchFamily="18" charset="0"/>
              </a:rPr>
              <a:t>There’s no treatment for jaundice as such, since its not a disease but a sign of a medical problem.</a:t>
            </a:r>
          </a:p>
          <a:p>
            <a:pPr algn="just">
              <a:lnSpc>
                <a:spcPct val="150000"/>
              </a:lnSpc>
            </a:pPr>
            <a:r>
              <a:rPr lang="en-US" sz="1800" dirty="0">
                <a:latin typeface="Times New Roman" pitchFamily="18" charset="0"/>
                <a:cs typeface="Times New Roman" pitchFamily="18" charset="0"/>
              </a:rPr>
              <a:t>Medications may or may not be necessary. After diagnosing the cause of the patient’s jaundice, the health care practitioner will direct the patient’s treatment and prescribe medications if they are necessary. </a:t>
            </a:r>
          </a:p>
          <a:p>
            <a:pPr algn="just">
              <a:lnSpc>
                <a:spcPct val="150000"/>
              </a:lnSpc>
            </a:pPr>
            <a:r>
              <a:rPr lang="en-US" sz="1800" dirty="0">
                <a:latin typeface="Times New Roman" pitchFamily="18" charset="0"/>
                <a:cs typeface="Times New Roman" pitchFamily="18" charset="0"/>
              </a:rPr>
              <a:t>Treatment may include the following:</a:t>
            </a:r>
          </a:p>
          <a:p>
            <a:pPr algn="just">
              <a:lnSpc>
                <a:spcPct val="150000"/>
              </a:lnSpc>
              <a:buFont typeface="Arial" pitchFamily="34" charset="0"/>
              <a:buChar char="•"/>
            </a:pPr>
            <a:r>
              <a:rPr lang="en-US" sz="1800" dirty="0">
                <a:latin typeface="Times New Roman" pitchFamily="18" charset="0"/>
                <a:cs typeface="Times New Roman" pitchFamily="18" charset="0"/>
              </a:rPr>
              <a:t>Supportive care </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15</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lnSpc>
                <a:spcPct val="150000"/>
              </a:lnSpc>
            </a:pPr>
            <a:r>
              <a:rPr lang="en-US" sz="1800" dirty="0">
                <a:latin typeface="Times New Roman" pitchFamily="18" charset="0"/>
                <a:cs typeface="Times New Roman" pitchFamily="18" charset="0"/>
              </a:rPr>
              <a:t>IV fluids in cases of dehydration.</a:t>
            </a:r>
          </a:p>
          <a:p>
            <a:pPr algn="just">
              <a:lnSpc>
                <a:spcPct val="150000"/>
              </a:lnSpc>
            </a:pPr>
            <a:r>
              <a:rPr lang="en-US" sz="1800" dirty="0">
                <a:latin typeface="Times New Roman" pitchFamily="18" charset="0"/>
                <a:cs typeface="Times New Roman" pitchFamily="18" charset="0"/>
              </a:rPr>
              <a:t>Medications for nausea/vomiting and pain.</a:t>
            </a:r>
          </a:p>
          <a:p>
            <a:pPr algn="just">
              <a:lnSpc>
                <a:spcPct val="150000"/>
              </a:lnSpc>
            </a:pPr>
            <a:r>
              <a:rPr lang="en-US" sz="1800" dirty="0">
                <a:latin typeface="Times New Roman" pitchFamily="18" charset="0"/>
                <a:cs typeface="Times New Roman" pitchFamily="18" charset="0"/>
              </a:rPr>
              <a:t>Antibiotics.</a:t>
            </a:r>
          </a:p>
          <a:p>
            <a:pPr algn="just">
              <a:lnSpc>
                <a:spcPct val="150000"/>
              </a:lnSpc>
            </a:pPr>
            <a:r>
              <a:rPr lang="en-US" sz="1800" dirty="0">
                <a:latin typeface="Times New Roman" pitchFamily="18" charset="0"/>
                <a:cs typeface="Times New Roman" pitchFamily="18" charset="0"/>
              </a:rPr>
              <a:t>Antiviral medications.</a:t>
            </a:r>
          </a:p>
          <a:p>
            <a:pPr algn="just">
              <a:lnSpc>
                <a:spcPct val="150000"/>
              </a:lnSpc>
            </a:pPr>
            <a:r>
              <a:rPr lang="en-US" sz="1800" dirty="0">
                <a:latin typeface="Times New Roman" pitchFamily="18" charset="0"/>
                <a:cs typeface="Times New Roman" pitchFamily="18" charset="0"/>
              </a:rPr>
              <a:t>Blood transfusion.</a:t>
            </a:r>
          </a:p>
          <a:p>
            <a:pPr algn="just">
              <a:lnSpc>
                <a:spcPct val="150000"/>
              </a:lnSpc>
            </a:pPr>
            <a:r>
              <a:rPr lang="en-US" sz="1800" dirty="0">
                <a:latin typeface="Times New Roman" pitchFamily="18" charset="0"/>
                <a:cs typeface="Times New Roman" pitchFamily="18" charset="0"/>
              </a:rPr>
              <a:t>Steroids.</a:t>
            </a:r>
          </a:p>
          <a:p>
            <a:pPr algn="just">
              <a:lnSpc>
                <a:spcPct val="150000"/>
              </a:lnSpc>
            </a:pPr>
            <a:r>
              <a:rPr lang="en-US" sz="1800" dirty="0">
                <a:latin typeface="Times New Roman" pitchFamily="18" charset="0"/>
                <a:cs typeface="Times New Roman" pitchFamily="18" charset="0"/>
              </a:rPr>
              <a:t>Chemotherapy/radiation therapy, and</a:t>
            </a:r>
          </a:p>
          <a:p>
            <a:pPr algn="just">
              <a:lnSpc>
                <a:spcPct val="150000"/>
              </a:lnSpc>
            </a:pPr>
            <a:r>
              <a:rPr lang="en-US" sz="1800" dirty="0">
                <a:latin typeface="Times New Roman" pitchFamily="18" charset="0"/>
                <a:cs typeface="Times New Roman" pitchFamily="18" charset="0"/>
              </a:rPr>
              <a:t>Phototherapy for newborns. </a:t>
            </a:r>
          </a:p>
          <a:p>
            <a:pPr algn="just">
              <a:lnSpc>
                <a:spcPct val="150000"/>
              </a:lnSpc>
              <a:buNone/>
            </a:pPr>
            <a:endParaRPr lang="en-US"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16</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buNone/>
            </a:pPr>
            <a:r>
              <a:rPr lang="en-US" sz="1800" dirty="0">
                <a:latin typeface="Times New Roman" pitchFamily="18" charset="0"/>
                <a:cs typeface="Times New Roman" pitchFamily="18" charset="0"/>
              </a:rPr>
              <a:t>            Surgical treatment may be necessary in certain cases of cancer, </a:t>
            </a:r>
            <a:r>
              <a:rPr lang="en-US" sz="1800" dirty="0" err="1">
                <a:latin typeface="Times New Roman" pitchFamily="18" charset="0"/>
                <a:cs typeface="Times New Roman" pitchFamily="18" charset="0"/>
              </a:rPr>
              <a:t>congential</a:t>
            </a:r>
            <a:r>
              <a:rPr lang="en-US" sz="1800" dirty="0">
                <a:latin typeface="Times New Roman" pitchFamily="18" charset="0"/>
                <a:cs typeface="Times New Roman" pitchFamily="18" charset="0"/>
              </a:rPr>
              <a:t> malformations, conditions that obstruct the bile duct, gall stones and abnormalities of spleen. Some times, a liver transplant may be necessary. </a:t>
            </a:r>
          </a:p>
          <a:p>
            <a:pPr>
              <a:lnSpc>
                <a:spcPct val="150000"/>
              </a:lnSpc>
            </a:pP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17</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Footer Placeholder 1"/>
          <p:cNvSpPr>
            <a:spLocks noGrp="1"/>
          </p:cNvSpPr>
          <p:nvPr>
            <p:ph type="ftr" sz="quarter" idx="11"/>
          </p:nvPr>
        </p:nvSpPr>
        <p:spPr/>
        <p:txBody>
          <a:bodyPr/>
          <a:lstStyle/>
          <a:p>
            <a:r>
              <a:rPr lang="en-IN" smtClean="0"/>
              <a:t>RDP</a:t>
            </a:r>
            <a:endParaRPr lang="en-I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PREVENTION:</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117309" y="1571613"/>
            <a:ext cx="10360501" cy="4448188"/>
          </a:xfrm>
        </p:spPr>
        <p:txBody>
          <a:bodyPr>
            <a:normAutofit/>
          </a:bodyPr>
          <a:lstStyle/>
          <a:p>
            <a:pPr algn="just">
              <a:lnSpc>
                <a:spcPct val="150000"/>
              </a:lnSpc>
            </a:pPr>
            <a:r>
              <a:rPr lang="en-US" sz="1800" dirty="0">
                <a:latin typeface="Times New Roman" pitchFamily="18" charset="0"/>
                <a:cs typeface="Times New Roman" pitchFamily="18" charset="0"/>
              </a:rPr>
              <a:t>Avoid heavy alcohol use.</a:t>
            </a:r>
          </a:p>
          <a:p>
            <a:pPr algn="just">
              <a:lnSpc>
                <a:spcPct val="150000"/>
              </a:lnSpc>
            </a:pPr>
            <a:r>
              <a:rPr lang="en-US" sz="1800" dirty="0">
                <a:latin typeface="Times New Roman" pitchFamily="18" charset="0"/>
                <a:cs typeface="Times New Roman" pitchFamily="18" charset="0"/>
              </a:rPr>
              <a:t>Vaccines for hepatitis.</a:t>
            </a:r>
          </a:p>
          <a:p>
            <a:pPr algn="just">
              <a:lnSpc>
                <a:spcPct val="150000"/>
              </a:lnSpc>
            </a:pPr>
            <a:r>
              <a:rPr lang="en-US" sz="1800" dirty="0">
                <a:latin typeface="Times New Roman" pitchFamily="18" charset="0"/>
                <a:cs typeface="Times New Roman" pitchFamily="18" charset="0"/>
              </a:rPr>
              <a:t>Medicines should be taken to prevent malaria before travelling to high risk regions.</a:t>
            </a:r>
          </a:p>
          <a:p>
            <a:pPr algn="just">
              <a:lnSpc>
                <a:spcPct val="150000"/>
              </a:lnSpc>
            </a:pPr>
            <a:r>
              <a:rPr lang="en-US" sz="1800" dirty="0">
                <a:latin typeface="Times New Roman" pitchFamily="18" charset="0"/>
                <a:cs typeface="Times New Roman" pitchFamily="18" charset="0"/>
              </a:rPr>
              <a:t>Avoid potentially contaminated food/water and maintain good hygiene.</a:t>
            </a:r>
          </a:p>
          <a:p>
            <a:pPr algn="just">
              <a:lnSpc>
                <a:spcPct val="150000"/>
              </a:lnSpc>
            </a:pPr>
            <a:r>
              <a:rPr lang="en-US" sz="1800" dirty="0">
                <a:latin typeface="Times New Roman" pitchFamily="18" charset="0"/>
                <a:cs typeface="Times New Roman" pitchFamily="18" charset="0"/>
              </a:rPr>
              <a:t>Avoid high risk behaviors such as IV drug use or unprotected intercourse.</a:t>
            </a:r>
          </a:p>
          <a:p>
            <a:pPr algn="just">
              <a:lnSpc>
                <a:spcPct val="150000"/>
              </a:lnSpc>
            </a:pPr>
            <a:r>
              <a:rPr lang="en-US" sz="1800" dirty="0">
                <a:latin typeface="Times New Roman" pitchFamily="18" charset="0"/>
                <a:cs typeface="Times New Roman" pitchFamily="18" charset="0"/>
              </a:rPr>
              <a:t>Avoid  medications that can cause hemolysis in susceptible individuals. </a:t>
            </a:r>
          </a:p>
          <a:p>
            <a:pPr algn="just">
              <a:lnSpc>
                <a:spcPct val="150000"/>
              </a:lnSpc>
            </a:pPr>
            <a:r>
              <a:rPr lang="en-US" sz="1800" dirty="0">
                <a:latin typeface="Times New Roman" pitchFamily="18" charset="0"/>
                <a:cs typeface="Times New Roman" pitchFamily="18" charset="0"/>
              </a:rPr>
              <a:t>Avoid medications and toxins that directly damage the liver.</a:t>
            </a:r>
          </a:p>
          <a:p>
            <a:pPr algn="just">
              <a:lnSpc>
                <a:spcPct val="150000"/>
              </a:lnSpc>
              <a:buNone/>
            </a:pPr>
            <a:r>
              <a:rPr lang="en-US" sz="1800" dirty="0">
                <a:latin typeface="Times New Roman" pitchFamily="18" charset="0"/>
                <a:cs typeface="Times New Roman" pitchFamily="18" charset="0"/>
              </a:rPr>
              <a:t> </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18</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NEONATAL JAUNDICE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sz="1800" dirty="0">
                <a:latin typeface="Times New Roman" pitchFamily="18" charset="0"/>
                <a:cs typeface="Times New Roman" pitchFamily="18" charset="0"/>
              </a:rPr>
              <a:t>                   </a:t>
            </a:r>
          </a:p>
          <a:p>
            <a:pPr algn="just">
              <a:buNone/>
            </a:pPr>
            <a:r>
              <a:rPr lang="en-US" sz="1800" dirty="0">
                <a:latin typeface="Times New Roman" pitchFamily="18" charset="0"/>
                <a:cs typeface="Times New Roman" pitchFamily="18" charset="0"/>
              </a:rPr>
              <a:t>             Neonatal jaundice is the term used when a new born has an excessive amount of bilirubin in the blood .</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19</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CAUSES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1117309" y="1500174"/>
            <a:ext cx="10360501" cy="4519627"/>
          </a:xfrm>
        </p:spPr>
        <p:txBody>
          <a:bodyPr>
            <a:normAutofit/>
          </a:bodyPr>
          <a:lstStyle/>
          <a:p>
            <a:pPr algn="just">
              <a:lnSpc>
                <a:spcPct val="150000"/>
              </a:lnSpc>
            </a:pPr>
            <a:r>
              <a:rPr lang="en-US" sz="1800" dirty="0">
                <a:latin typeface="Times New Roman" pitchFamily="18" charset="0"/>
                <a:cs typeface="Times New Roman" pitchFamily="18" charset="0"/>
              </a:rPr>
              <a:t>The hemoglobin of the RBC’s in the womb is different from the hemoglobin after birth.</a:t>
            </a:r>
          </a:p>
          <a:p>
            <a:pPr algn="just">
              <a:lnSpc>
                <a:spcPct val="150000"/>
              </a:lnSpc>
            </a:pPr>
            <a:r>
              <a:rPr lang="en-US" sz="1800" dirty="0">
                <a:latin typeface="Times New Roman" pitchFamily="18" charset="0"/>
                <a:cs typeface="Times New Roman" pitchFamily="18" charset="0"/>
              </a:rPr>
              <a:t>Therefore, the rate at which newborn babies bodies breakdown pre-birth RBC and produces new ones is very quick.</a:t>
            </a:r>
          </a:p>
          <a:p>
            <a:pPr algn="just">
              <a:lnSpc>
                <a:spcPct val="150000"/>
              </a:lnSpc>
            </a:pPr>
            <a:r>
              <a:rPr lang="en-US" sz="1800" dirty="0">
                <a:latin typeface="Times New Roman" pitchFamily="18" charset="0"/>
                <a:cs typeface="Times New Roman" pitchFamily="18" charset="0"/>
              </a:rPr>
              <a:t>This generates higher than normal levels of bilirubin that must be filtered out of blood stream by the liver and sent to the kidney for excretion.</a:t>
            </a:r>
          </a:p>
          <a:p>
            <a:pPr algn="just">
              <a:lnSpc>
                <a:spcPct val="150000"/>
              </a:lnSpc>
            </a:pPr>
            <a:r>
              <a:rPr lang="en-US" sz="1800" dirty="0">
                <a:latin typeface="Times New Roman" pitchFamily="18" charset="0"/>
                <a:cs typeface="Times New Roman" pitchFamily="18" charset="0"/>
              </a:rPr>
              <a:t>However, an underdeveloped  liver cannot filter out the bilirubin as fast as it is being produced, resulting in hyperbilirubinemia. </a:t>
            </a:r>
          </a:p>
          <a:p>
            <a:pPr algn="just">
              <a:lnSpc>
                <a:spcPct val="150000"/>
              </a:lnSpc>
            </a:pP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20</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TYPES</a:t>
            </a:r>
            <a:r>
              <a:rPr lang="en-US" sz="2000" b="1" i="1" u="sng" dirty="0">
                <a:solidFill>
                  <a:schemeClr val="bg2">
                    <a:lumMod val="50000"/>
                  </a:schemeClr>
                </a:solidFill>
                <a:latin typeface="Times New Roman" pitchFamily="18" charset="0"/>
                <a:cs typeface="Times New Roman" pitchFamily="18" charset="0"/>
              </a:rPr>
              <a:t>: </a:t>
            </a:r>
            <a:endParaRPr lang="en-IN" sz="2000" b="1" i="1" u="sng" dirty="0">
              <a:solidFill>
                <a:schemeClr val="bg2">
                  <a:lumMod val="50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1800" dirty="0">
                <a:latin typeface="Times New Roman" pitchFamily="18" charset="0"/>
                <a:cs typeface="Times New Roman" pitchFamily="18" charset="0"/>
              </a:rPr>
              <a:t>Physiological </a:t>
            </a:r>
          </a:p>
          <a:p>
            <a:pPr>
              <a:lnSpc>
                <a:spcPct val="150000"/>
              </a:lnSpc>
            </a:pPr>
            <a:r>
              <a:rPr lang="en-US" sz="1800" dirty="0">
                <a:latin typeface="Times New Roman" pitchFamily="18" charset="0"/>
                <a:cs typeface="Times New Roman" pitchFamily="18" charset="0"/>
              </a:rPr>
              <a:t>Pathological </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21</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PHYSIOLOGICAL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IN" sz="1800" dirty="0">
                <a:latin typeface="Times New Roman" pitchFamily="18" charset="0"/>
                <a:cs typeface="Times New Roman" pitchFamily="18" charset="0"/>
              </a:rPr>
              <a:t>This occurs in the first few days after birth and will have cleared by day 10. </a:t>
            </a:r>
          </a:p>
          <a:p>
            <a:pPr>
              <a:lnSpc>
                <a:spcPct val="150000"/>
              </a:lnSpc>
            </a:pPr>
            <a:r>
              <a:rPr lang="en-IN" sz="1800" dirty="0">
                <a:latin typeface="Times New Roman" pitchFamily="18" charset="0"/>
                <a:cs typeface="Times New Roman" pitchFamily="18" charset="0"/>
              </a:rPr>
              <a:t>It occurs because of physiological changes taking place during the transition from intrauterine to neonatal life.</a:t>
            </a:r>
          </a:p>
          <a:p>
            <a:pPr>
              <a:lnSpc>
                <a:spcPct val="150000"/>
              </a:lnSpc>
            </a:pPr>
            <a:r>
              <a:rPr lang="en-IN" sz="1800" dirty="0">
                <a:latin typeface="Times New Roman" pitchFamily="18" charset="0"/>
                <a:cs typeface="Times New Roman" pitchFamily="18" charset="0"/>
              </a:rPr>
              <a:t>It is the consequence of : immature liver enzymes, high red cell mass. </a:t>
            </a:r>
          </a:p>
        </p:txBody>
      </p:sp>
      <p:sp>
        <p:nvSpPr>
          <p:cNvPr id="5" name="Slide Number Placeholder 4"/>
          <p:cNvSpPr>
            <a:spLocks noGrp="1"/>
          </p:cNvSpPr>
          <p:nvPr>
            <p:ph type="sldNum" sz="quarter" idx="12"/>
          </p:nvPr>
        </p:nvSpPr>
        <p:spPr/>
        <p:txBody>
          <a:bodyPr/>
          <a:lstStyle/>
          <a:p>
            <a:fld id="{C513DEB6-1CB1-4C50-8D81-4BD7E3D348C3}" type="slidenum">
              <a:rPr lang="en-IN" smtClean="0"/>
              <a:pPr/>
              <a:t>22</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PATHOLOGICAL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IN" sz="1800" dirty="0">
                <a:latin typeface="Times New Roman" pitchFamily="18" charset="0"/>
                <a:cs typeface="Times New Roman" pitchFamily="18" charset="0"/>
              </a:rPr>
              <a:t>This refers to jaundice that arises from factors that alter the usual process involved in bilirubin metabolism in the liver.</a:t>
            </a:r>
          </a:p>
          <a:p>
            <a:pPr algn="just">
              <a:lnSpc>
                <a:spcPct val="150000"/>
              </a:lnSpc>
            </a:pPr>
            <a:r>
              <a:rPr lang="en-IN" sz="1800" dirty="0">
                <a:latin typeface="Times New Roman" pitchFamily="18" charset="0"/>
                <a:cs typeface="Times New Roman" pitchFamily="18" charset="0"/>
              </a:rPr>
              <a:t>It is significant in the first 24hrs of life especially if there is Rhesus incompatibility.</a:t>
            </a:r>
          </a:p>
          <a:p>
            <a:pPr algn="just">
              <a:lnSpc>
                <a:spcPct val="150000"/>
              </a:lnSpc>
            </a:pPr>
            <a:r>
              <a:rPr lang="en-IN" sz="1800" dirty="0">
                <a:latin typeface="Times New Roman" pitchFamily="18" charset="0"/>
                <a:cs typeface="Times New Roman" pitchFamily="18" charset="0"/>
              </a:rPr>
              <a:t>It may persist more than 2 weeks in some conditions when the baby will be jaundice all over and may appear a muddy yellow colour.</a:t>
            </a:r>
          </a:p>
        </p:txBody>
      </p:sp>
      <p:sp>
        <p:nvSpPr>
          <p:cNvPr id="5" name="Slide Number Placeholder 4"/>
          <p:cNvSpPr>
            <a:spLocks noGrp="1"/>
          </p:cNvSpPr>
          <p:nvPr>
            <p:ph type="sldNum" sz="quarter" idx="12"/>
          </p:nvPr>
        </p:nvSpPr>
        <p:spPr/>
        <p:txBody>
          <a:bodyPr/>
          <a:lstStyle/>
          <a:p>
            <a:fld id="{C513DEB6-1CB1-4C50-8D81-4BD7E3D348C3}" type="slidenum">
              <a:rPr lang="en-IN" smtClean="0"/>
              <a:pPr/>
              <a:t>23</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RISK FACTORS :</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1800" dirty="0">
                <a:latin typeface="Times New Roman" pitchFamily="18" charset="0"/>
                <a:cs typeface="Times New Roman" pitchFamily="18" charset="0"/>
              </a:rPr>
              <a:t>Premature baby.</a:t>
            </a:r>
          </a:p>
          <a:p>
            <a:pPr>
              <a:lnSpc>
                <a:spcPct val="150000"/>
              </a:lnSpc>
            </a:pPr>
            <a:r>
              <a:rPr lang="en-US" sz="1800" dirty="0">
                <a:latin typeface="Times New Roman" pitchFamily="18" charset="0"/>
                <a:cs typeface="Times New Roman" pitchFamily="18" charset="0"/>
              </a:rPr>
              <a:t>Breastfeeding.</a:t>
            </a:r>
          </a:p>
          <a:p>
            <a:pPr>
              <a:lnSpc>
                <a:spcPct val="150000"/>
              </a:lnSpc>
            </a:pPr>
            <a:r>
              <a:rPr lang="en-US" sz="1800" dirty="0">
                <a:latin typeface="Times New Roman" pitchFamily="18" charset="0"/>
                <a:cs typeface="Times New Roman" pitchFamily="18" charset="0"/>
              </a:rPr>
              <a:t>Rhesus incompatibility.</a:t>
            </a:r>
          </a:p>
          <a:p>
            <a:pPr>
              <a:lnSpc>
                <a:spcPct val="150000"/>
              </a:lnSpc>
            </a:pPr>
            <a:r>
              <a:rPr lang="en-US" sz="1800" dirty="0">
                <a:latin typeface="Times New Roman" pitchFamily="18" charset="0"/>
                <a:cs typeface="Times New Roman" pitchFamily="18" charset="0"/>
              </a:rPr>
              <a:t>Bruising during birth.</a:t>
            </a:r>
          </a:p>
          <a:p>
            <a:pPr>
              <a:lnSpc>
                <a:spcPct val="150000"/>
              </a:lnSpc>
              <a:buNone/>
            </a:pPr>
            <a:r>
              <a:rPr lang="en-US" sz="1800" dirty="0">
                <a:latin typeface="Times New Roman" pitchFamily="18" charset="0"/>
                <a:cs typeface="Times New Roman" pitchFamily="18" charset="0"/>
              </a:rPr>
              <a:t> </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24</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SIGNS AND SYMPTOMS:</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1800" dirty="0">
                <a:latin typeface="Times New Roman" pitchFamily="18" charset="0"/>
                <a:cs typeface="Times New Roman" pitchFamily="18" charset="0"/>
              </a:rPr>
              <a:t>Drowsiness.</a:t>
            </a:r>
          </a:p>
          <a:p>
            <a:pPr>
              <a:lnSpc>
                <a:spcPct val="150000"/>
              </a:lnSpc>
            </a:pPr>
            <a:r>
              <a:rPr lang="en-US" sz="1800" dirty="0">
                <a:latin typeface="Times New Roman" pitchFamily="18" charset="0"/>
                <a:cs typeface="Times New Roman" pitchFamily="18" charset="0"/>
              </a:rPr>
              <a:t>Itchy skin.</a:t>
            </a:r>
          </a:p>
          <a:p>
            <a:pPr>
              <a:lnSpc>
                <a:spcPct val="150000"/>
              </a:lnSpc>
            </a:pPr>
            <a:r>
              <a:rPr lang="en-US" sz="1800" dirty="0">
                <a:latin typeface="Times New Roman" pitchFamily="18" charset="0"/>
                <a:cs typeface="Times New Roman" pitchFamily="18" charset="0"/>
              </a:rPr>
              <a:t>Pale stool.</a:t>
            </a:r>
          </a:p>
          <a:p>
            <a:pPr>
              <a:lnSpc>
                <a:spcPct val="150000"/>
              </a:lnSpc>
            </a:pPr>
            <a:r>
              <a:rPr lang="en-US" sz="1800" dirty="0">
                <a:latin typeface="Times New Roman" pitchFamily="18" charset="0"/>
                <a:cs typeface="Times New Roman" pitchFamily="18" charset="0"/>
              </a:rPr>
              <a:t>Poor-sucking/feeding.</a:t>
            </a:r>
          </a:p>
          <a:p>
            <a:pPr>
              <a:lnSpc>
                <a:spcPct val="150000"/>
              </a:lnSpc>
            </a:pPr>
            <a:r>
              <a:rPr lang="en-US" sz="1800" dirty="0">
                <a:latin typeface="Times New Roman" pitchFamily="18" charset="0"/>
                <a:cs typeface="Times New Roman" pitchFamily="18" charset="0"/>
              </a:rPr>
              <a:t>Dark urine.</a:t>
            </a: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25</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DIAGNOSIS:</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2000" dirty="0">
                <a:latin typeface="Times New Roman" pitchFamily="18" charset="0"/>
                <a:cs typeface="Times New Roman" pitchFamily="18" charset="0"/>
              </a:rPr>
              <a:t>Transcutaneous bilirubinometer.</a:t>
            </a:r>
          </a:p>
          <a:p>
            <a:pPr>
              <a:lnSpc>
                <a:spcPct val="150000"/>
              </a:lnSpc>
            </a:pPr>
            <a:r>
              <a:rPr lang="en-US" sz="2000" dirty="0">
                <a:latin typeface="Times New Roman" pitchFamily="18" charset="0"/>
                <a:cs typeface="Times New Roman" pitchFamily="18" charset="0"/>
              </a:rPr>
              <a:t>Further, blood test are conducted like complete blood test, coomb’s test, reticulocyte count.</a:t>
            </a:r>
            <a:endParaRPr lang="en-IN" sz="20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26</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solidFill>
                  <a:schemeClr val="tx1">
                    <a:lumMod val="75000"/>
                  </a:schemeClr>
                </a:solidFill>
                <a:latin typeface="Times New Roman" pitchFamily="18" charset="0"/>
                <a:cs typeface="Times New Roman" pitchFamily="18" charset="0"/>
              </a:rPr>
              <a:t>TREATMENT:</a:t>
            </a:r>
            <a:endParaRPr lang="en-IN" sz="2000" b="1" u="sng" dirty="0">
              <a:solidFill>
                <a:schemeClr val="tx1">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1800" dirty="0">
                <a:latin typeface="Times New Roman" pitchFamily="18" charset="0"/>
                <a:cs typeface="Times New Roman" pitchFamily="18" charset="0"/>
              </a:rPr>
              <a:t>Phototherapy: </a:t>
            </a:r>
          </a:p>
          <a:p>
            <a:pPr>
              <a:lnSpc>
                <a:spcPct val="150000"/>
              </a:lnSpc>
              <a:buFont typeface="Arial" pitchFamily="34" charset="0"/>
              <a:buChar char="•"/>
            </a:pPr>
            <a:r>
              <a:rPr lang="en-US" sz="1800" dirty="0">
                <a:latin typeface="Times New Roman" pitchFamily="18" charset="0"/>
                <a:cs typeface="Times New Roman" pitchFamily="18" charset="0"/>
              </a:rPr>
              <a:t>First line therapy for neonatal jaundice.</a:t>
            </a:r>
          </a:p>
          <a:p>
            <a:pPr>
              <a:lnSpc>
                <a:spcPct val="150000"/>
              </a:lnSpc>
              <a:buFont typeface="Arial" pitchFamily="34" charset="0"/>
              <a:buChar char="•"/>
            </a:pPr>
            <a:r>
              <a:rPr lang="en-US" sz="1800" dirty="0">
                <a:latin typeface="Times New Roman" pitchFamily="18" charset="0"/>
                <a:cs typeface="Times New Roman" pitchFamily="18" charset="0"/>
              </a:rPr>
              <a:t>Reduces TSB level.</a:t>
            </a:r>
          </a:p>
          <a:p>
            <a:pPr>
              <a:lnSpc>
                <a:spcPct val="150000"/>
              </a:lnSpc>
              <a:buFont typeface="Arial" pitchFamily="34" charset="0"/>
              <a:buChar char="•"/>
            </a:pPr>
            <a:r>
              <a:rPr lang="en-US" sz="1800" dirty="0">
                <a:latin typeface="Times New Roman" pitchFamily="18" charset="0"/>
                <a:cs typeface="Times New Roman" pitchFamily="18" charset="0"/>
              </a:rPr>
              <a:t>Its efficacy depends on wavelength and luminance of light source and the skin surface area illuminated by the light.</a:t>
            </a:r>
          </a:p>
          <a:p>
            <a:pPr>
              <a:lnSpc>
                <a:spcPct val="150000"/>
              </a:lnSpc>
            </a:pPr>
            <a:r>
              <a:rPr lang="en-US" sz="1800" dirty="0">
                <a:latin typeface="Times New Roman" pitchFamily="18" charset="0"/>
                <a:cs typeface="Times New Roman" pitchFamily="18" charset="0"/>
              </a:rPr>
              <a:t>Intravenous immunoglobulin.</a:t>
            </a:r>
          </a:p>
          <a:p>
            <a:pPr>
              <a:lnSpc>
                <a:spcPct val="150000"/>
              </a:lnSpc>
            </a:pPr>
            <a:r>
              <a:rPr lang="en-US" sz="1800" dirty="0">
                <a:latin typeface="Times New Roman" pitchFamily="18" charset="0"/>
                <a:cs typeface="Times New Roman" pitchFamily="18" charset="0"/>
              </a:rPr>
              <a:t>Exchange transfusion threshold.</a:t>
            </a:r>
          </a:p>
          <a:p>
            <a:pPr>
              <a:lnSpc>
                <a:spcPct val="150000"/>
              </a:lnSpc>
            </a:pPr>
            <a:r>
              <a:rPr lang="en-US" sz="1800" dirty="0">
                <a:latin typeface="Times New Roman" pitchFamily="18" charset="0"/>
                <a:cs typeface="Times New Roman" pitchFamily="18" charset="0"/>
              </a:rPr>
              <a:t>Intravenous albumin.</a:t>
            </a:r>
          </a:p>
          <a:p>
            <a:pPr>
              <a:lnSpc>
                <a:spcPct val="150000"/>
              </a:lnSpc>
              <a:buNone/>
            </a:pPr>
            <a:endParaRPr lang="en-US"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27</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NEWER DRUGS:</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952216" y="1905000"/>
            <a:ext cx="10855748" cy="4114800"/>
          </a:xfrm>
        </p:spPr>
        <p:txBody>
          <a:bodyPr>
            <a:normAutofit/>
          </a:bodyPr>
          <a:lstStyle/>
          <a:p>
            <a:pPr algn="just">
              <a:lnSpc>
                <a:spcPct val="150000"/>
              </a:lnSpc>
            </a:pPr>
            <a:r>
              <a:rPr lang="en-IN" sz="1800" dirty="0">
                <a:latin typeface="Times New Roman" pitchFamily="18" charset="0"/>
                <a:cs typeface="Times New Roman" pitchFamily="18" charset="0"/>
              </a:rPr>
              <a:t>Tin-</a:t>
            </a:r>
            <a:r>
              <a:rPr lang="en-IN" sz="1800" dirty="0" err="1">
                <a:latin typeface="Times New Roman" pitchFamily="18" charset="0"/>
                <a:cs typeface="Times New Roman" pitchFamily="18" charset="0"/>
              </a:rPr>
              <a:t>mesoporphyrin</a:t>
            </a:r>
            <a:r>
              <a:rPr lang="en-IN" sz="1800" dirty="0">
                <a:latin typeface="Times New Roman" pitchFamily="18" charset="0"/>
                <a:cs typeface="Times New Roman" pitchFamily="18" charset="0"/>
              </a:rPr>
              <a:t>-The administration of a single intramuscular dose of tin-</a:t>
            </a:r>
            <a:r>
              <a:rPr lang="en-IN" sz="1800" dirty="0" err="1">
                <a:latin typeface="Times New Roman" pitchFamily="18" charset="0"/>
                <a:cs typeface="Times New Roman" pitchFamily="18" charset="0"/>
              </a:rPr>
              <a:t>mesoporphyrin</a:t>
            </a:r>
            <a:r>
              <a:rPr lang="en-IN" sz="1800" dirty="0">
                <a:latin typeface="Times New Roman" pitchFamily="18" charset="0"/>
                <a:cs typeface="Times New Roman" pitchFamily="18" charset="0"/>
              </a:rPr>
              <a:t> in glucose-6-phosphate </a:t>
            </a:r>
            <a:r>
              <a:rPr lang="en-IN" sz="1800" dirty="0" err="1">
                <a:latin typeface="Times New Roman" pitchFamily="18" charset="0"/>
                <a:cs typeface="Times New Roman" pitchFamily="18" charset="0"/>
              </a:rPr>
              <a:t>dehydrogenase</a:t>
            </a:r>
            <a:r>
              <a:rPr lang="en-IN" sz="1800" dirty="0">
                <a:latin typeface="Times New Roman" pitchFamily="18" charset="0"/>
                <a:cs typeface="Times New Roman" pitchFamily="18" charset="0"/>
              </a:rPr>
              <a:t>-deficient (G-6-PD-deficient) newborns at approximately 24 hours after birth completely suppressed the development of </a:t>
            </a:r>
            <a:r>
              <a:rPr lang="en-IN" sz="1800" dirty="0" err="1">
                <a:latin typeface="Times New Roman" pitchFamily="18" charset="0"/>
                <a:cs typeface="Times New Roman" pitchFamily="18" charset="0"/>
              </a:rPr>
              <a:t>hyperbilirubinemia</a:t>
            </a:r>
            <a:r>
              <a:rPr lang="en-IN" sz="1800" dirty="0">
                <a:latin typeface="Times New Roman" pitchFamily="18" charset="0"/>
                <a:cs typeface="Times New Roman" pitchFamily="18" charset="0"/>
              </a:rPr>
              <a:t>, eliminating the need for phototherapy. </a:t>
            </a:r>
          </a:p>
          <a:p>
            <a:pPr>
              <a:lnSpc>
                <a:spcPct val="150000"/>
              </a:lnSpc>
              <a:buNone/>
            </a:pP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28</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REFERENCES:</a:t>
            </a:r>
            <a:endParaRPr lang="en-IN" sz="2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1800" dirty="0">
                <a:latin typeface="Times New Roman" pitchFamily="18" charset="0"/>
                <a:cs typeface="Times New Roman" pitchFamily="18" charset="0"/>
                <a:hlinkClick r:id="rId2"/>
              </a:rPr>
              <a:t>www.emedicinehealth.com</a:t>
            </a:r>
            <a:r>
              <a:rPr lang="en-US" sz="1800" dirty="0">
                <a:latin typeface="Times New Roman" pitchFamily="18" charset="0"/>
                <a:cs typeface="Times New Roman" pitchFamily="18" charset="0"/>
              </a:rPr>
              <a:t>.</a:t>
            </a:r>
          </a:p>
          <a:p>
            <a:pPr>
              <a:lnSpc>
                <a:spcPct val="150000"/>
              </a:lnSpc>
            </a:pPr>
            <a:r>
              <a:rPr lang="en-US" sz="1800" dirty="0">
                <a:latin typeface="Times New Roman" pitchFamily="18" charset="0"/>
                <a:cs typeface="Times New Roman" pitchFamily="18" charset="0"/>
                <a:hlinkClick r:id="rId3"/>
              </a:rPr>
              <a:t>www.nhs.uk.com</a:t>
            </a:r>
            <a:r>
              <a:rPr lang="en-US" sz="1800" dirty="0">
                <a:latin typeface="Times New Roman" pitchFamily="18" charset="0"/>
                <a:cs typeface="Times New Roman" pitchFamily="18" charset="0"/>
              </a:rPr>
              <a:t>.</a:t>
            </a:r>
          </a:p>
          <a:p>
            <a:pPr>
              <a:lnSpc>
                <a:spcPct val="150000"/>
              </a:lnSpc>
            </a:pPr>
            <a:r>
              <a:rPr lang="en-IN" sz="1800" dirty="0">
                <a:solidFill>
                  <a:schemeClr val="tx1">
                    <a:lumMod val="60000"/>
                    <a:lumOff val="40000"/>
                  </a:schemeClr>
                </a:solidFill>
                <a:latin typeface="Times New Roman" pitchFamily="18" charset="0"/>
                <a:cs typeface="Times New Roman" pitchFamily="18" charset="0"/>
              </a:rPr>
              <a:t>http://drugtopics.modernmedicine.com/drug-topics/news/new-help-available-neonatal-jaundice#sthash.9eylklkE.dpuf.</a:t>
            </a:r>
            <a:r>
              <a:rPr lang="en-US" sz="1800" dirty="0">
                <a:solidFill>
                  <a:schemeClr val="tx1">
                    <a:lumMod val="60000"/>
                    <a:lumOff val="40000"/>
                  </a:schemeClr>
                </a:solidFill>
                <a:latin typeface="Times New Roman" pitchFamily="18" charset="0"/>
                <a:cs typeface="Times New Roman" pitchFamily="18" charset="0"/>
              </a:rPr>
              <a:t> </a:t>
            </a:r>
          </a:p>
          <a:p>
            <a:pPr>
              <a:lnSpc>
                <a:spcPct val="150000"/>
              </a:lnSpc>
              <a:buNone/>
            </a:pPr>
            <a:endParaRPr lang="en-IN" sz="1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513DEB6-1CB1-4C50-8D81-4BD7E3D348C3}" type="slidenum">
              <a:rPr lang="en-IN" smtClean="0"/>
              <a:pPr/>
              <a:t>29</a:t>
            </a:fld>
            <a:endParaRPr lang="en-IN"/>
          </a:p>
        </p:txBody>
      </p:sp>
      <p:sp>
        <p:nvSpPr>
          <p:cNvPr id="6" name="Rectangle 5">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thank-you-43.jpg"/>
          <p:cNvPicPr>
            <a:picLocks noGrp="1" noChangeAspect="1"/>
          </p:cNvPicPr>
          <p:nvPr>
            <p:ph idx="1"/>
          </p:nvPr>
        </p:nvPicPr>
        <p:blipFill>
          <a:blip r:embed="rId2"/>
          <a:stretch>
            <a:fillRect/>
          </a:stretch>
        </p:blipFill>
        <p:spPr>
          <a:xfrm>
            <a:off x="-26268" y="0"/>
            <a:ext cx="12188825" cy="6858000"/>
          </a:xfrm>
        </p:spPr>
      </p:pic>
      <p:sp>
        <p:nvSpPr>
          <p:cNvPr id="6" name="Slide Number Placeholder 5"/>
          <p:cNvSpPr>
            <a:spLocks noGrp="1"/>
          </p:cNvSpPr>
          <p:nvPr>
            <p:ph type="sldNum" sz="quarter" idx="12"/>
          </p:nvPr>
        </p:nvSpPr>
        <p:spPr/>
        <p:txBody>
          <a:bodyPr/>
          <a:lstStyle/>
          <a:p>
            <a:fld id="{C513DEB6-1CB1-4C50-8D81-4BD7E3D348C3}" type="slidenum">
              <a:rPr lang="en-IN" smtClean="0"/>
              <a:pPr/>
              <a:t>30</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Footer Placeholder 2"/>
          <p:cNvSpPr>
            <a:spLocks noGrp="1"/>
          </p:cNvSpPr>
          <p:nvPr>
            <p:ph type="ftr" sz="quarter" idx="11"/>
          </p:nvPr>
        </p:nvSpPr>
        <p:spPr/>
        <p:txBody>
          <a:bodyPr/>
          <a:lstStyle/>
          <a:p>
            <a:r>
              <a:rPr lang="en-IN" smtClean="0"/>
              <a:t>RDP</a:t>
            </a:r>
            <a:endParaRPr lang="en-IN"/>
          </a:p>
        </p:txBody>
      </p:sp>
    </p:spTree>
  </p:cSld>
  <p:clrMapOvr>
    <a:masterClrMapping/>
  </p:clrMapOvr>
</p:sld>
</file>

<file path=ppt/theme/theme1.xml><?xml version="1.0" encoding="utf-8"?>
<a:theme xmlns:a="http://schemas.openxmlformats.org/drawingml/2006/main" name="Theme1">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1876</TotalTime>
  <Words>1239</Words>
  <Application>Microsoft Office PowerPoint</Application>
  <PresentationFormat>Custom</PresentationFormat>
  <Paragraphs>204</Paragraphs>
  <Slides>30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Times New Roman</vt:lpstr>
      <vt:lpstr>Wingdings</vt:lpstr>
      <vt:lpstr>Theme1</vt:lpstr>
      <vt:lpstr>PowerPoint Presentation</vt:lpstr>
      <vt:lpstr>CONTENTS :</vt:lpstr>
      <vt:lpstr>INTRODUCTION :</vt:lpstr>
      <vt:lpstr>PowerPoint Presentation</vt:lpstr>
      <vt:lpstr>DEFINITION :</vt:lpstr>
      <vt:lpstr>EPIDEMIOLOGY :</vt:lpstr>
      <vt:lpstr>EPIDEMIOLOGY (CONT…):</vt:lpstr>
      <vt:lpstr>TYPES :</vt:lpstr>
      <vt:lpstr>PRE-HEPATIC JAUNDICE :</vt:lpstr>
      <vt:lpstr>INTRA-HEPATIC JAUNDICE :</vt:lpstr>
      <vt:lpstr>INTRA-HEPATIC JAUNDICE(CONT…):</vt:lpstr>
      <vt:lpstr>POST-HEPATIC JAUNDICE:</vt:lpstr>
      <vt:lpstr>PATHOPHYSIOLOGY: </vt:lpstr>
      <vt:lpstr>DIAGNOSIS :</vt:lpstr>
      <vt:lpstr>TREATMENT :</vt:lpstr>
      <vt:lpstr>PowerPoint Presentation</vt:lpstr>
      <vt:lpstr>PowerPoint Presentation</vt:lpstr>
      <vt:lpstr>PREVENTION:</vt:lpstr>
      <vt:lpstr>NEONATAL JAUNDICE :</vt:lpstr>
      <vt:lpstr>CAUSES :</vt:lpstr>
      <vt:lpstr>TYPES: </vt:lpstr>
      <vt:lpstr>PHYSIOLOGICAL :</vt:lpstr>
      <vt:lpstr>PATHOLOGICAL :</vt:lpstr>
      <vt:lpstr>RISK FACTORS :</vt:lpstr>
      <vt:lpstr>SIGNS AND SYMPTOMS:</vt:lpstr>
      <vt:lpstr>DIAGNOSIS:</vt:lpstr>
      <vt:lpstr>TREATMENT:</vt:lpstr>
      <vt:lpstr>NEWER DRUGS:</vt:lpstr>
      <vt:lpstr>REFERENCES: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Jaundice</dc:title>
  <dc:creator>user</dc:creator>
  <cp:lastModifiedBy>User</cp:lastModifiedBy>
  <cp:revision>59</cp:revision>
  <dcterms:created xsi:type="dcterms:W3CDTF">2014-03-09T14:48:15Z</dcterms:created>
  <dcterms:modified xsi:type="dcterms:W3CDTF">2024-09-16T09:59:45Z</dcterms:modified>
</cp:coreProperties>
</file>