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4"/>
  </p:notesMasterIdLst>
  <p:handoutMasterIdLst>
    <p:handoutMasterId r:id="rId25"/>
  </p:handoutMasterIdLst>
  <p:sldIdLst>
    <p:sldId id="263" r:id="rId5"/>
    <p:sldId id="262" r:id="rId6"/>
    <p:sldId id="264" r:id="rId7"/>
    <p:sldId id="265" r:id="rId8"/>
    <p:sldId id="268" r:id="rId9"/>
    <p:sldId id="270" r:id="rId10"/>
    <p:sldId id="267" r:id="rId11"/>
    <p:sldId id="271" r:id="rId12"/>
    <p:sldId id="266" r:id="rId13"/>
    <p:sldId id="269" r:id="rId14"/>
    <p:sldId id="272" r:id="rId15"/>
    <p:sldId id="274" r:id="rId16"/>
    <p:sldId id="273" r:id="rId17"/>
    <p:sldId id="275" r:id="rId18"/>
    <p:sldId id="276" r:id="rId19"/>
    <p:sldId id="277" r:id="rId20"/>
    <p:sldId id="279" r:id="rId21"/>
    <p:sldId id="278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17-09-2024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333-46EF-4665-ACD4-6848AE64622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1327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CB6-E8ED-49B7-8AF0-FF2234A86A4E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76C8E-FD2E-4D68-A0FB-2501AD09A70D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1548-36CE-4D98-B904-252B7B3844F7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F530C-0C81-400E-96EA-F3D7FA78AC48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8F6E-B896-4670-877C-8CC7C1F7A3B7}" type="datetime1">
              <a:rPr lang="en-IN" smtClean="0"/>
              <a:t>17-09-2024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710CF-B743-4EBF-BCC5-5B1B5BA63AEA}" type="datetime1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E984-0D2B-4B2C-89CB-5269054085B7}" type="datetime1">
              <a:rPr lang="en-IN" smtClean="0"/>
              <a:t>17-09-2024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2E713-40FF-4317-9CD4-B5C4076A3380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65A01-2EE3-4837-A7BB-28362878BA77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8CF4-1029-4987-9708-3A871573C3B6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FC51-4A72-4A8E-BD26-B2790627395A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F793E-16A5-4F22-B85E-DA8AE3434B0A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2166935" y="957243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PHARMACOGNOSY &amp; PHYTOPHARMACEUTICALS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166935" y="2624169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Macro, powder and microscopic study of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1090411" y="517973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0411" y="1065501"/>
            <a:ext cx="9431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Synonyms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Mulethi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Radix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glycyrrhizae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Licorice,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Jethi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Yashtimadhu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lvl="0" algn="just"/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Source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 It consists of subterranean peeled and unpeeled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stolons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roots, and subterranean stems of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Glycyrrhiza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globra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Linn.</a:t>
            </a:r>
          </a:p>
          <a:p>
            <a:pPr lvl="0" algn="just"/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Geographical Source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:-It is produced in a number of countries like Iran, Russia, Spain, Greece, U.S.S.R., and India.</a:t>
            </a:r>
          </a:p>
          <a:p>
            <a:pPr lvl="0" algn="just"/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Leguminosae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399" y="3273556"/>
            <a:ext cx="2095500" cy="3371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273" y="3273556"/>
            <a:ext cx="4713936" cy="312833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549" y="425984"/>
            <a:ext cx="110444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are the three commonly grown varieties of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Glycyrrhiza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namely :-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Violaceae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(Persian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:- This specific species bears violet flower.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gladulifera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(Russian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:- It has a distinct big stock together with a number of elongated roots but it has not got any stolon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(Spanish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:-  This specific plant bear only purplish blue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coloured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papilionaceous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flower.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58" y="2355764"/>
            <a:ext cx="2798036" cy="2329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109" y="2949245"/>
            <a:ext cx="2857500" cy="2857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6112" y="2889481"/>
            <a:ext cx="3724786" cy="29172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84" y="4856083"/>
            <a:ext cx="4291011" cy="1947279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70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4704" y="425984"/>
            <a:ext cx="1076673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MACROSCOPIC CHARACTERISTICS:-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Colour :-  Unpeeled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externally yellowish brown or dark brown &amp; internally yellowish colour.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Odour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:- Faint &amp; Characteristics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 :- Sweet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:- length :- 10 to 50 cm  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Diameter :- 2 cm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 :- Unpeeled drug straight and nearly cylindrical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160" t="25132" r="38452" b="24340"/>
          <a:stretch/>
        </p:blipFill>
        <p:spPr>
          <a:xfrm>
            <a:off x="7199290" y="2096180"/>
            <a:ext cx="3953814" cy="369623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06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8295" t="24076" r="38452" b="22404"/>
          <a:stretch/>
        </p:blipFill>
        <p:spPr>
          <a:xfrm>
            <a:off x="1429555" y="651177"/>
            <a:ext cx="9852338" cy="556712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47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097" t="24076" r="39838" b="21347"/>
          <a:stretch/>
        </p:blipFill>
        <p:spPr>
          <a:xfrm>
            <a:off x="1742007" y="580375"/>
            <a:ext cx="9642916" cy="568308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7377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25" y="471135"/>
            <a:ext cx="5427237" cy="63270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210" y="2096180"/>
            <a:ext cx="5307780" cy="302985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440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691" t="23547" r="39442" b="21171"/>
          <a:stretch/>
        </p:blipFill>
        <p:spPr>
          <a:xfrm>
            <a:off x="2009104" y="734767"/>
            <a:ext cx="9105364" cy="545626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1221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536" y="734767"/>
            <a:ext cx="109156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MICROSCOPICAL CHARACTERS: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Periderm: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Phellem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(cork):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layers with tabular cells, outer layers are filled with reddish brown contents and inner few 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colourless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Phellogen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Indistinct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Phelloderm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3-5 layered, immediately below cork,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cells whose corners thickened with cellulose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some cells contain prism of calcium oxalate and minute starch grain.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Secondary phloem: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zone with numerous concentrically arranged bundles of phloem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bundle is surrounded by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sheath whose cells contain prisms of calcium oxalate. Radially the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bundles alternated with soft phloem elements and tangentially with medullary rays.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Medullary rays: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Distinct, bi-to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multiseriate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continuation with those of xylem however, the rays are narrower in the xylem region and become wider in the phloem region.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478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4704" y="425984"/>
            <a:ext cx="1074098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Secondary xylem: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Well represented, divided (like phloem) by large medullary rays at regular interval. Xylem consists of vessel,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lignified wood parenchyma.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vessels,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lignified wood parenchyma the vessels,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lignified wood parenchyma the vessels which are relatively wide show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scalariform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bordered pitted thickenings.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Wood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also unsheathed by a layer of parenchyma containing crystals. Starch is present in the wood parenchyma.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Pith: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 of large parenchyma with intercellular spaces and contain few starch grains. Pith absent in root.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1211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4704" y="425984"/>
            <a:ext cx="1074098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POWDER ANALYSIS OF LIQUORICES: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Organoleptic characters: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(i) Colour: Pale, yellowish- brown.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Odour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Faint, characteristic.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 Taste: Sweet.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(iv)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Odour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Faint, characteristic.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(v) Taste: Sweet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362" y="1456663"/>
            <a:ext cx="4762500" cy="32861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672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549" y="425984"/>
            <a:ext cx="371972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yellow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coloured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bundles of about 10- 15; the tips of the bundles appear fringed like that of an electric cable.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Calcium oxalate: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sheath of small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 (crystal sheath), each containing a single prism of calcium oxalate, encircle the above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scattered prism are also seen (mostly twin prisms).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Wood elements: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vessels large, with numerous bordered pits.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Starch granules: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simple (oval to elongated) and compound (not many), minute.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672" y="1150714"/>
            <a:ext cx="6286503" cy="450300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421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6220" y="425984"/>
            <a:ext cx="108311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constituents: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Saponin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glycosides: Glycyrrhizin and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glycyrrhetic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Flavonoids: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Liquiritin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liquiritigenin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isoliquiritin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isoliquiritigenin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Coumarin derivatives: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Herniarin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umbelliferone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Bitter principle: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glyceramarin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Asparase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β-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sitosterol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starch, resin and malic acid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331" y="3337081"/>
            <a:ext cx="5437500" cy="284233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7673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671" t="29886" r="44391" b="30854"/>
          <a:stretch/>
        </p:blipFill>
        <p:spPr>
          <a:xfrm>
            <a:off x="1365159" y="1396817"/>
            <a:ext cx="9259911" cy="45483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8893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770" t="28653" r="43995" b="33143"/>
          <a:stretch/>
        </p:blipFill>
        <p:spPr>
          <a:xfrm>
            <a:off x="1120461" y="1065501"/>
            <a:ext cx="9581599" cy="454968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959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186" t="28830" r="43401" b="31558"/>
          <a:stretch/>
        </p:blipFill>
        <p:spPr>
          <a:xfrm>
            <a:off x="1398628" y="914398"/>
            <a:ext cx="9925202" cy="466215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2347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680" t="29886" r="43500" b="29974"/>
          <a:stretch/>
        </p:blipFill>
        <p:spPr>
          <a:xfrm>
            <a:off x="1450213" y="1295693"/>
            <a:ext cx="9358451" cy="4511051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9747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671" t="29357" r="43203" b="31559"/>
          <a:stretch/>
        </p:blipFill>
        <p:spPr>
          <a:xfrm>
            <a:off x="1249249" y="1159098"/>
            <a:ext cx="8704067" cy="41465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204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373" t="29006" r="43401" b="28917"/>
          <a:stretch/>
        </p:blipFill>
        <p:spPr>
          <a:xfrm>
            <a:off x="1416675" y="1065501"/>
            <a:ext cx="9267452" cy="4742871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8446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8" ma:contentTypeDescription="Create a new document." ma:contentTypeScope="" ma:versionID="13104c66a9f134da7d79ccca67d315c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2e2eabde58cd5db6bc74f3f32f78666c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78A8EB-A5C2-4A43-B2B4-BE2C2D46F1A6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0618FC5-0409-4357-B346-BE9FCC009878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e863c3e-37bc-489c-8a97-a2b2e8e58ff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271683-10FF-426B-876C-1B47DC42B6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743</Words>
  <Application>Microsoft Office PowerPoint</Application>
  <PresentationFormat>Widescreen</PresentationFormat>
  <Paragraphs>173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38</cp:revision>
  <dcterms:created xsi:type="dcterms:W3CDTF">2020-07-13T05:58:17Z</dcterms:created>
  <dcterms:modified xsi:type="dcterms:W3CDTF">2024-09-17T16:09:22Z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