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7"/>
  </p:notesMasterIdLst>
  <p:handoutMasterIdLst>
    <p:handoutMasterId r:id="rId48"/>
  </p:handoutMasterIdLst>
  <p:sldIdLst>
    <p:sldId id="263" r:id="rId2"/>
    <p:sldId id="262" r:id="rId3"/>
    <p:sldId id="264" r:id="rId4"/>
    <p:sldId id="265" r:id="rId5"/>
    <p:sldId id="266" r:id="rId6"/>
    <p:sldId id="267" r:id="rId7"/>
    <p:sldId id="274" r:id="rId8"/>
    <p:sldId id="276" r:id="rId9"/>
    <p:sldId id="268" r:id="rId10"/>
    <p:sldId id="269" r:id="rId11"/>
    <p:sldId id="270" r:id="rId12"/>
    <p:sldId id="271" r:id="rId13"/>
    <p:sldId id="275" r:id="rId14"/>
    <p:sldId id="277" r:id="rId15"/>
    <p:sldId id="272" r:id="rId16"/>
    <p:sldId id="273" r:id="rId17"/>
    <p:sldId id="278" r:id="rId18"/>
    <p:sldId id="279" r:id="rId19"/>
    <p:sldId id="293" r:id="rId20"/>
    <p:sldId id="280" r:id="rId21"/>
    <p:sldId id="281" r:id="rId22"/>
    <p:sldId id="282" r:id="rId23"/>
    <p:sldId id="289" r:id="rId24"/>
    <p:sldId id="288" r:id="rId25"/>
    <p:sldId id="301" r:id="rId26"/>
    <p:sldId id="302" r:id="rId27"/>
    <p:sldId id="303" r:id="rId28"/>
    <p:sldId id="304" r:id="rId29"/>
    <p:sldId id="305" r:id="rId30"/>
    <p:sldId id="290" r:id="rId31"/>
    <p:sldId id="287" r:id="rId32"/>
    <p:sldId id="286" r:id="rId33"/>
    <p:sldId id="285" r:id="rId34"/>
    <p:sldId id="283" r:id="rId35"/>
    <p:sldId id="284" r:id="rId36"/>
    <p:sldId id="291" r:id="rId37"/>
    <p:sldId id="292" r:id="rId38"/>
    <p:sldId id="294" r:id="rId39"/>
    <p:sldId id="295" r:id="rId40"/>
    <p:sldId id="296" r:id="rId41"/>
    <p:sldId id="297" r:id="rId42"/>
    <p:sldId id="298" r:id="rId43"/>
    <p:sldId id="299" r:id="rId44"/>
    <p:sldId id="300" r:id="rId45"/>
    <p:sldId id="306"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982" autoAdjust="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pPr/>
              <a:t>16-09-2024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pPr/>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pPr/>
              <a:t>16-09-2024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pPr/>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44A333-46EF-4665-ACD4-6848AE646224}" type="slidenum">
              <a:rPr lang="en-IN" smtClean="0"/>
              <a:pPr/>
              <a:t>1</a:t>
            </a:fld>
            <a:endParaRPr lang="en-IN"/>
          </a:p>
        </p:txBody>
      </p:sp>
    </p:spTree>
    <p:extLst>
      <p:ext uri="{BB962C8B-B14F-4D97-AF65-F5344CB8AC3E}">
        <p14:creationId xmlns:p14="http://schemas.microsoft.com/office/powerpoint/2010/main" val="3675888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latin typeface="+mn-lt"/>
                <a:ea typeface="+mn-ea"/>
                <a:cs typeface="+mn-cs"/>
              </a:rPr>
              <a:t>The liver holds about one pint (13%) of the body's blood supply at any given moment. The liver consists of 2 main lobes. Both are made up of 8 segments that consist of 1,000 lobules (small lobes). These lobules are connected to small ducts (tubes) that connect with larger ducts to form the common hepatic duct. The common hepatic duct transports the bile made by the liver cells to the gallbladder and duodenum (the first part of the small intestine) via the common bile duct.</a:t>
            </a:r>
            <a:endParaRPr lang="en-US" dirty="0"/>
          </a:p>
        </p:txBody>
      </p:sp>
      <p:sp>
        <p:nvSpPr>
          <p:cNvPr id="4" name="Slide Number Placeholder 3"/>
          <p:cNvSpPr>
            <a:spLocks noGrp="1"/>
          </p:cNvSpPr>
          <p:nvPr>
            <p:ph type="sldNum" sz="quarter" idx="10"/>
          </p:nvPr>
        </p:nvSpPr>
        <p:spPr/>
        <p:txBody>
          <a:bodyPr/>
          <a:lstStyle/>
          <a:p>
            <a:fld id="{B644A333-46EF-4665-ACD4-6848AE646224}" type="slidenum">
              <a:rPr lang="en-IN" smtClean="0"/>
              <a:pPr/>
              <a:t>3</a:t>
            </a:fld>
            <a:endParaRPr lang="en-IN"/>
          </a:p>
        </p:txBody>
      </p:sp>
    </p:spTree>
    <p:extLst>
      <p:ext uri="{BB962C8B-B14F-4D97-AF65-F5344CB8AC3E}">
        <p14:creationId xmlns:p14="http://schemas.microsoft.com/office/powerpoint/2010/main" val="1423006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5136AE3-AD1B-4B39-9857-59ED2EDD324C}"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A6918-0A93-4E61-BB8E-924F42DFE2C5}"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4045EA-9507-43F0-BC9A-91E9A5B10BC2}"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381EB3-2264-44C7-A844-FB5DAC67CC45}"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C8D1B2-BAEA-4F6E-BCA0-5EE45E00BA6E}"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D967D9-A4F0-476D-90A2-8B80FF61BB09}" type="datetime1">
              <a:rPr lang="en-IN" smtClean="0"/>
              <a:t>16-09-2024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7DF1AE-1384-4F8C-9C5E-616182E41DCE}" type="datetime1">
              <a:rPr lang="en-IN" smtClean="0"/>
              <a:t>16-09-2024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19E688-15AD-4141-B022-0AFBB1EB561C}" type="datetime1">
              <a:rPr lang="en-IN" smtClean="0"/>
              <a:t>16-09-2024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B6887-3569-4082-B55F-A0B5A56A52D2}" type="datetime1">
              <a:rPr lang="en-IN" smtClean="0"/>
              <a:t>16-09-2024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25ABDC-F5F9-471C-A50E-5980DB3F51AF}" type="datetime1">
              <a:rPr lang="en-IN" smtClean="0"/>
              <a:t>16-09-2024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83CFF5-D629-4A76-87B0-30B146678282}" type="datetime1">
              <a:rPr lang="en-IN" smtClean="0"/>
              <a:t>16-09-2024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A310EE-5FF7-4F3F-8C37-68A9DF598033}" type="datetime1">
              <a:rPr lang="en-IN" smtClean="0"/>
              <a:t>16-09-2024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pPr/>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1947993" y="740927"/>
            <a:ext cx="7848600" cy="646331"/>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PHARMACOTHERAPEUTICS</a:t>
            </a:r>
            <a:endParaRPr lang="en-IN" sz="24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1703296" y="2679267"/>
            <a:ext cx="7848600" cy="1077218"/>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UNIT NO- 01(b) &amp; NAME- LIVER DISORDERS</a:t>
            </a:r>
            <a:endParaRPr lang="en-IN" sz="24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5" name="Picture 6" descr="MCHM00307_0000[1]"/>
          <p:cNvPicPr>
            <a:picLocks noChangeAspect="1" noChangeArrowheads="1"/>
          </p:cNvPicPr>
          <p:nvPr/>
        </p:nvPicPr>
        <p:blipFill>
          <a:blip r:embed="rId3"/>
          <a:srcRect/>
          <a:stretch>
            <a:fillRect/>
          </a:stretch>
        </p:blipFill>
        <p:spPr bwMode="auto">
          <a:xfrm>
            <a:off x="9052434" y="2679267"/>
            <a:ext cx="2969884" cy="2774632"/>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SYMPTOMS</a:t>
            </a:r>
          </a:p>
        </p:txBody>
      </p:sp>
      <p:sp>
        <p:nvSpPr>
          <p:cNvPr id="3" name="Content Placeholder 2"/>
          <p:cNvSpPr>
            <a:spLocks noGrp="1"/>
          </p:cNvSpPr>
          <p:nvPr>
            <p:ph idx="1"/>
          </p:nvPr>
        </p:nvSpPr>
        <p:spPr/>
        <p:txBody>
          <a:bodyPr>
            <a:normAutofit/>
          </a:bodyPr>
          <a:lstStyle/>
          <a:p>
            <a:pPr>
              <a:lnSpc>
                <a:spcPct val="150000"/>
              </a:lnSpc>
              <a:buNone/>
            </a:pPr>
            <a:r>
              <a:rPr lang="en-US" sz="1800" b="1" dirty="0">
                <a:latin typeface="Times New Roman" pitchFamily="18" charset="0"/>
                <a:cs typeface="Times New Roman" pitchFamily="18" charset="0"/>
              </a:rPr>
              <a:t>Digestive symptoms:</a:t>
            </a:r>
          </a:p>
          <a:p>
            <a:pPr>
              <a:lnSpc>
                <a:spcPct val="150000"/>
              </a:lnSpc>
            </a:pPr>
            <a:r>
              <a:rPr lang="en-US" sz="1800" dirty="0">
                <a:latin typeface="Times New Roman" pitchFamily="18" charset="0"/>
                <a:cs typeface="Times New Roman" pitchFamily="18" charset="0"/>
              </a:rPr>
              <a:t>Pain &amp; swelling in the abdomen</a:t>
            </a:r>
          </a:p>
          <a:p>
            <a:pPr>
              <a:lnSpc>
                <a:spcPct val="150000"/>
              </a:lnSpc>
            </a:pPr>
            <a:r>
              <a:rPr lang="en-US" sz="1800" dirty="0">
                <a:latin typeface="Times New Roman" pitchFamily="18" charset="0"/>
                <a:cs typeface="Times New Roman" pitchFamily="18" charset="0"/>
              </a:rPr>
              <a:t>Decrease appetite &amp; weight loss</a:t>
            </a:r>
          </a:p>
          <a:p>
            <a:pPr>
              <a:lnSpc>
                <a:spcPct val="150000"/>
              </a:lnSpc>
            </a:pPr>
            <a:r>
              <a:rPr lang="en-US" sz="1800" dirty="0">
                <a:latin typeface="Times New Roman" pitchFamily="18" charset="0"/>
                <a:cs typeface="Times New Roman" pitchFamily="18" charset="0"/>
              </a:rPr>
              <a:t>Nausea and vomiting</a:t>
            </a:r>
          </a:p>
          <a:p>
            <a:pPr>
              <a:lnSpc>
                <a:spcPct val="150000"/>
              </a:lnSpc>
            </a:pPr>
            <a:r>
              <a:rPr lang="en-US" sz="1800" dirty="0">
                <a:latin typeface="Times New Roman" pitchFamily="18" charset="0"/>
                <a:cs typeface="Times New Roman" pitchFamily="18" charset="0"/>
              </a:rPr>
              <a:t>Fatigue</a:t>
            </a:r>
          </a:p>
          <a:p>
            <a:pPr>
              <a:lnSpc>
                <a:spcPct val="150000"/>
              </a:lnSpc>
            </a:pPr>
            <a:r>
              <a:rPr lang="en-US" sz="1800" dirty="0">
                <a:latin typeface="Times New Roman" pitchFamily="18" charset="0"/>
                <a:cs typeface="Times New Roman" pitchFamily="18" charset="0"/>
              </a:rPr>
              <a:t>Dry mouth &amp; increased thirst</a:t>
            </a:r>
          </a:p>
          <a:p>
            <a:pPr>
              <a:lnSpc>
                <a:spcPct val="150000"/>
              </a:lnSpc>
            </a:pPr>
            <a:r>
              <a:rPr lang="en-US" sz="1800" dirty="0">
                <a:latin typeface="Times New Roman" pitchFamily="18" charset="0"/>
                <a:cs typeface="Times New Roman" pitchFamily="18" charset="0"/>
              </a:rPr>
              <a:t>Bleeding from enlarged veins in the lower part of the esophagus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10</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u="sng" dirty="0">
                <a:latin typeface="Times New Roman" pitchFamily="18" charset="0"/>
                <a:cs typeface="Times New Roman" pitchFamily="18" charset="0"/>
              </a:rPr>
              <a:t>SYMPTOMS (cont…)</a:t>
            </a:r>
            <a:endParaRPr lang="en-US" sz="2000" dirty="0"/>
          </a:p>
        </p:txBody>
      </p:sp>
      <p:sp>
        <p:nvSpPr>
          <p:cNvPr id="3" name="Content Placeholder 2"/>
          <p:cNvSpPr>
            <a:spLocks noGrp="1"/>
          </p:cNvSpPr>
          <p:nvPr>
            <p:ph idx="1"/>
          </p:nvPr>
        </p:nvSpPr>
        <p:spPr/>
        <p:txBody>
          <a:bodyPr>
            <a:normAutofit/>
          </a:bodyPr>
          <a:lstStyle/>
          <a:p>
            <a:pPr>
              <a:lnSpc>
                <a:spcPct val="150000"/>
              </a:lnSpc>
              <a:buNone/>
            </a:pPr>
            <a:r>
              <a:rPr lang="en-US" sz="1800" b="1" dirty="0">
                <a:latin typeface="Times New Roman" pitchFamily="18" charset="0"/>
                <a:cs typeface="Times New Roman" pitchFamily="18" charset="0"/>
              </a:rPr>
              <a:t>Skin problems:</a:t>
            </a:r>
          </a:p>
          <a:p>
            <a:pPr>
              <a:lnSpc>
                <a:spcPct val="150000"/>
              </a:lnSpc>
            </a:pPr>
            <a:r>
              <a:rPr lang="en-US" sz="1800" dirty="0">
                <a:latin typeface="Times New Roman" pitchFamily="18" charset="0"/>
                <a:cs typeface="Times New Roman" pitchFamily="18" charset="0"/>
              </a:rPr>
              <a:t>Yellow color in the skin, mucus membranes or eyes.</a:t>
            </a:r>
          </a:p>
          <a:p>
            <a:pPr>
              <a:lnSpc>
                <a:spcPct val="150000"/>
              </a:lnSpc>
            </a:pPr>
            <a:r>
              <a:rPr lang="en-US" sz="1800" dirty="0">
                <a:latin typeface="Times New Roman" pitchFamily="18" charset="0"/>
                <a:cs typeface="Times New Roman" pitchFamily="18" charset="0"/>
              </a:rPr>
              <a:t>Small, red spider like veins on the skin</a:t>
            </a:r>
          </a:p>
          <a:p>
            <a:pPr>
              <a:lnSpc>
                <a:spcPct val="150000"/>
              </a:lnSpc>
            </a:pPr>
            <a:r>
              <a:rPr lang="en-US" sz="1800" dirty="0">
                <a:latin typeface="Times New Roman" pitchFamily="18" charset="0"/>
                <a:cs typeface="Times New Roman" pitchFamily="18" charset="0"/>
              </a:rPr>
              <a:t>Very dark or pale skin</a:t>
            </a:r>
          </a:p>
          <a:p>
            <a:pPr>
              <a:lnSpc>
                <a:spcPct val="150000"/>
              </a:lnSpc>
            </a:pPr>
            <a:r>
              <a:rPr lang="en-US" sz="1800" dirty="0">
                <a:latin typeface="Times New Roman" pitchFamily="18" charset="0"/>
                <a:cs typeface="Times New Roman" pitchFamily="18" charset="0"/>
              </a:rPr>
              <a:t>Redness on the feet/ hands</a:t>
            </a:r>
          </a:p>
          <a:p>
            <a:pPr>
              <a:lnSpc>
                <a:spcPct val="150000"/>
              </a:lnSpc>
            </a:pPr>
            <a:r>
              <a:rPr lang="en-US" sz="1800" dirty="0">
                <a:latin typeface="Times New Roman" pitchFamily="18" charset="0"/>
                <a:cs typeface="Times New Roman" pitchFamily="18" charset="0"/>
              </a:rPr>
              <a:t>Itching </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11</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nSpc>
                <a:spcPct val="150000"/>
              </a:lnSpc>
              <a:buNone/>
            </a:pPr>
            <a:r>
              <a:rPr lang="en-US" sz="1800" b="1" dirty="0">
                <a:latin typeface="Times New Roman" pitchFamily="18" charset="0"/>
                <a:cs typeface="Times New Roman" pitchFamily="18" charset="0"/>
              </a:rPr>
              <a:t>Brain and nervous system symptoms includes:</a:t>
            </a:r>
          </a:p>
          <a:p>
            <a:pPr>
              <a:lnSpc>
                <a:spcPct val="150000"/>
              </a:lnSpc>
            </a:pPr>
            <a:r>
              <a:rPr lang="en-US" sz="1800" dirty="0">
                <a:latin typeface="Times New Roman" pitchFamily="18" charset="0"/>
                <a:cs typeface="Times New Roman" pitchFamily="18" charset="0"/>
              </a:rPr>
              <a:t>Problems with thinking, memory and mood</a:t>
            </a:r>
          </a:p>
          <a:p>
            <a:pPr>
              <a:lnSpc>
                <a:spcPct val="150000"/>
              </a:lnSpc>
            </a:pPr>
            <a:r>
              <a:rPr lang="en-US" sz="1800" dirty="0">
                <a:latin typeface="Times New Roman" pitchFamily="18" charset="0"/>
                <a:cs typeface="Times New Roman" pitchFamily="18" charset="0"/>
              </a:rPr>
              <a:t>Fainting and light headedness</a:t>
            </a:r>
          </a:p>
          <a:p>
            <a:pPr>
              <a:lnSpc>
                <a:spcPct val="150000"/>
              </a:lnSpc>
            </a:pPr>
            <a:r>
              <a:rPr lang="en-US" sz="1800" dirty="0">
                <a:latin typeface="Times New Roman" pitchFamily="18" charset="0"/>
                <a:cs typeface="Times New Roman" pitchFamily="18" charset="0"/>
              </a:rPr>
              <a:t>Numbness in legs and feet.</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12</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4075"/>
          </a:xfrm>
        </p:spPr>
        <p:txBody>
          <a:bodyPr>
            <a:normAutofit/>
          </a:bodyPr>
          <a:lstStyle/>
          <a:p>
            <a:pPr algn="ctr"/>
            <a:r>
              <a:rPr lang="en-US" sz="2000" b="1" u="sng" spc="-20" dirty="0">
                <a:latin typeface="Times New Roman" pitchFamily="18" charset="0"/>
                <a:cs typeface="Times New Roman" pitchFamily="18" charset="0"/>
              </a:rPr>
              <a:t>PATHOLOGICAL</a:t>
            </a:r>
            <a:r>
              <a:rPr lang="en-US" sz="2000" b="1" u="sng" dirty="0">
                <a:latin typeface="Times New Roman" pitchFamily="18" charset="0"/>
                <a:cs typeface="Times New Roman" pitchFamily="18" charset="0"/>
              </a:rPr>
              <a:t> </a:t>
            </a:r>
            <a:r>
              <a:rPr lang="en-US" sz="2000" b="1" u="sng" spc="-10" dirty="0">
                <a:latin typeface="Times New Roman" pitchFamily="18" charset="0"/>
                <a:cs typeface="Times New Roman" pitchFamily="18" charset="0"/>
              </a:rPr>
              <a:t>CHANGES</a:t>
            </a:r>
            <a:endParaRPr lang="en-US" sz="2000" b="1" u="sng"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13</a:t>
            </a:fld>
            <a:endParaRPr lang="en-IN"/>
          </a:p>
        </p:txBody>
      </p:sp>
      <p:sp>
        <p:nvSpPr>
          <p:cNvPr id="8" name="object 5"/>
          <p:cNvSpPr/>
          <p:nvPr/>
        </p:nvSpPr>
        <p:spPr>
          <a:xfrm>
            <a:off x="2168237" y="1262704"/>
            <a:ext cx="8001000" cy="4992624"/>
          </a:xfrm>
          <a:prstGeom prst="rect">
            <a:avLst/>
          </a:prstGeom>
          <a:blipFill>
            <a:blip r:embed="rId2" cstate="print"/>
            <a:stretch>
              <a:fillRect/>
            </a:stretch>
          </a:blipFill>
        </p:spPr>
        <p:txBody>
          <a:bodyPr wrap="square" lIns="0" tIns="0" rIns="0" bIns="0" rtlCol="0"/>
          <a:lstStyle/>
          <a:p>
            <a:endParaRPr/>
          </a:p>
        </p:txBody>
      </p:sp>
      <p:sp>
        <p:nvSpPr>
          <p:cNvPr id="9" name="Rectangle 8">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87889"/>
            <a:ext cx="4966855" cy="1325563"/>
          </a:xfrm>
        </p:spPr>
        <p:txBody>
          <a:bodyPr>
            <a:normAutofit/>
          </a:bodyPr>
          <a:lstStyle/>
          <a:p>
            <a:pPr algn="ctr"/>
            <a:r>
              <a:rPr lang="en-US" sz="2000" b="1" u="sng" dirty="0">
                <a:latin typeface="Times New Roman" pitchFamily="18" charset="0"/>
                <a:cs typeface="Times New Roman" pitchFamily="18" charset="0"/>
              </a:rPr>
              <a:t>PATHOPHYSIOLOGY</a:t>
            </a:r>
          </a:p>
        </p:txBody>
      </p:sp>
      <p:pic>
        <p:nvPicPr>
          <p:cNvPr id="7" name="Content Placeholder 6" descr="310px-Pathogenesis_alcoholic_liver_injury.jpg"/>
          <p:cNvPicPr>
            <a:picLocks noGrp="1" noChangeAspect="1"/>
          </p:cNvPicPr>
          <p:nvPr>
            <p:ph idx="1"/>
          </p:nvPr>
        </p:nvPicPr>
        <p:blipFill>
          <a:blip r:embed="rId2"/>
          <a:stretch>
            <a:fillRect/>
          </a:stretch>
        </p:blipFill>
        <p:spPr>
          <a:xfrm>
            <a:off x="5098473" y="415636"/>
            <a:ext cx="5888182" cy="5805055"/>
          </a:xfr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14</a:t>
            </a:fld>
            <a:endParaRPr lang="en-IN"/>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STAGES OF LIVER DAMAGE</a:t>
            </a:r>
          </a:p>
        </p:txBody>
      </p:sp>
      <p:sp>
        <p:nvSpPr>
          <p:cNvPr id="3" name="Content Placeholder 2"/>
          <p:cNvSpPr>
            <a:spLocks noGrp="1"/>
          </p:cNvSpPr>
          <p:nvPr>
            <p:ph idx="1"/>
          </p:nvPr>
        </p:nvSpPr>
        <p:spPr/>
        <p:txBody>
          <a:bodyPr>
            <a:normAutofit/>
          </a:bodyPr>
          <a:lstStyle/>
          <a:p>
            <a:pPr>
              <a:lnSpc>
                <a:spcPct val="150000"/>
              </a:lnSpc>
            </a:pPr>
            <a:r>
              <a:rPr lang="en-US" sz="1800" b="1" dirty="0">
                <a:latin typeface="Times New Roman" pitchFamily="18" charset="0"/>
                <a:cs typeface="Times New Roman" pitchFamily="18" charset="0"/>
              </a:rPr>
              <a:t>Fatty liver- </a:t>
            </a:r>
            <a:r>
              <a:rPr lang="en-US" sz="1800" dirty="0">
                <a:latin typeface="Times New Roman" pitchFamily="18" charset="0"/>
                <a:cs typeface="Times New Roman" pitchFamily="18" charset="0"/>
              </a:rPr>
              <a:t>deposits of fat lead to liver enlargement</a:t>
            </a:r>
          </a:p>
          <a:p>
            <a:pPr>
              <a:lnSpc>
                <a:spcPct val="150000"/>
              </a:lnSpc>
            </a:pPr>
            <a:r>
              <a:rPr lang="en-US" sz="1800" b="1" dirty="0">
                <a:latin typeface="Times New Roman" pitchFamily="18" charset="0"/>
                <a:cs typeface="Times New Roman" pitchFamily="18" charset="0"/>
              </a:rPr>
              <a:t>Liver fibrosis- </a:t>
            </a:r>
            <a:r>
              <a:rPr lang="en-US" sz="1800" dirty="0">
                <a:latin typeface="Times New Roman" pitchFamily="18" charset="0"/>
                <a:cs typeface="Times New Roman" pitchFamily="18" charset="0"/>
              </a:rPr>
              <a:t>scar tissue forms</a:t>
            </a:r>
          </a:p>
          <a:p>
            <a:pPr>
              <a:lnSpc>
                <a:spcPct val="150000"/>
              </a:lnSpc>
            </a:pPr>
            <a:r>
              <a:rPr lang="en-US" sz="1800" b="1" dirty="0">
                <a:latin typeface="Times New Roman" pitchFamily="18" charset="0"/>
                <a:cs typeface="Times New Roman" pitchFamily="18" charset="0"/>
              </a:rPr>
              <a:t>Cirrhosis- </a:t>
            </a:r>
            <a:r>
              <a:rPr lang="en-US" sz="1800" dirty="0">
                <a:latin typeface="Times New Roman" pitchFamily="18" charset="0"/>
                <a:cs typeface="Times New Roman" pitchFamily="18" charset="0"/>
              </a:rPr>
              <a:t>growth of connective tissue destroys liver cells</a:t>
            </a:r>
          </a:p>
          <a:p>
            <a:pPr>
              <a:lnSpc>
                <a:spcPct val="150000"/>
              </a:lnSpc>
              <a:buNone/>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15</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PROGRESSION IN ALCOHOLIC LIVER DISEASE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16</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object 5"/>
          <p:cNvSpPr/>
          <p:nvPr/>
        </p:nvSpPr>
        <p:spPr>
          <a:xfrm>
            <a:off x="2466108" y="1662544"/>
            <a:ext cx="6677891" cy="4641273"/>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23446"/>
          </a:xfrm>
        </p:spPr>
        <p:txBody>
          <a:bodyPr>
            <a:normAutofit/>
          </a:bodyPr>
          <a:lstStyle/>
          <a:p>
            <a:pPr algn="ctr"/>
            <a:r>
              <a:rPr lang="en-US" sz="2000" b="1" u="sng" dirty="0">
                <a:latin typeface="Times New Roman" pitchFamily="18" charset="0"/>
                <a:cs typeface="Times New Roman" pitchFamily="18" charset="0"/>
              </a:rPr>
              <a:t>FATTY LIVER/ STEATOSIS:</a:t>
            </a:r>
            <a:endParaRPr lang="en-US" dirty="0"/>
          </a:p>
        </p:txBody>
      </p:sp>
      <p:sp>
        <p:nvSpPr>
          <p:cNvPr id="3" name="Content Placeholder 2"/>
          <p:cNvSpPr>
            <a:spLocks noGrp="1"/>
          </p:cNvSpPr>
          <p:nvPr>
            <p:ph idx="1"/>
          </p:nvPr>
        </p:nvSpPr>
        <p:spPr>
          <a:xfrm>
            <a:off x="838200" y="1320800"/>
            <a:ext cx="7536543" cy="4856163"/>
          </a:xfrm>
        </p:spPr>
        <p:txBody>
          <a:bodyPr>
            <a:normAutofit/>
          </a:bodyPr>
          <a:lstStyle/>
          <a:p>
            <a:pPr algn="just">
              <a:lnSpc>
                <a:spcPct val="150000"/>
              </a:lnSpc>
            </a:pPr>
            <a:r>
              <a:rPr lang="en-US" sz="1800" dirty="0">
                <a:latin typeface="Times New Roman" pitchFamily="18" charset="0"/>
                <a:cs typeface="Times New Roman" pitchFamily="18" charset="0"/>
              </a:rPr>
              <a:t>Fatty changes/ </a:t>
            </a:r>
            <a:r>
              <a:rPr lang="en-US" sz="1800" dirty="0" err="1">
                <a:latin typeface="Times New Roman" pitchFamily="18" charset="0"/>
                <a:cs typeface="Times New Roman" pitchFamily="18" charset="0"/>
              </a:rPr>
              <a:t>steatosis</a:t>
            </a:r>
            <a:r>
              <a:rPr lang="en-US" sz="1800" dirty="0">
                <a:latin typeface="Times New Roman" pitchFamily="18" charset="0"/>
                <a:cs typeface="Times New Roman" pitchFamily="18" charset="0"/>
              </a:rPr>
              <a:t> is the accumulation of fatty acids in liver cells.</a:t>
            </a:r>
          </a:p>
          <a:p>
            <a:pPr algn="just">
              <a:lnSpc>
                <a:spcPct val="150000"/>
              </a:lnSpc>
            </a:pPr>
            <a:r>
              <a:rPr lang="en-US" sz="1800" dirty="0">
                <a:latin typeface="Times New Roman" pitchFamily="18" charset="0"/>
                <a:cs typeface="Times New Roman" pitchFamily="18" charset="0"/>
              </a:rPr>
              <a:t>Alcoholism causes development of large fatty globules throughout the liver and can begin to occur after a few days of heavy drinking.</a:t>
            </a:r>
          </a:p>
          <a:p>
            <a:pPr algn="just">
              <a:lnSpc>
                <a:spcPct val="150000"/>
              </a:lnSpc>
            </a:pPr>
            <a:r>
              <a:rPr lang="en-US" sz="1800" dirty="0">
                <a:latin typeface="Times New Roman" pitchFamily="18" charset="0"/>
                <a:cs typeface="Times New Roman" pitchFamily="18" charset="0"/>
              </a:rPr>
              <a:t>Alcohol metabolizes by ADH into acetaldehyde.</a:t>
            </a:r>
          </a:p>
          <a:p>
            <a:pPr algn="just">
              <a:lnSpc>
                <a:spcPct val="150000"/>
              </a:lnSpc>
            </a:pPr>
            <a:r>
              <a:rPr lang="en-US" sz="1800" dirty="0" err="1">
                <a:latin typeface="Times New Roman" pitchFamily="18" charset="0"/>
                <a:cs typeface="Times New Roman" pitchFamily="18" charset="0"/>
              </a:rPr>
              <a:t>Aldehyde</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dehydrogenase</a:t>
            </a:r>
            <a:r>
              <a:rPr lang="en-US" sz="1800" dirty="0">
                <a:latin typeface="Times New Roman" pitchFamily="18" charset="0"/>
                <a:cs typeface="Times New Roman" pitchFamily="18" charset="0"/>
              </a:rPr>
              <a:t> into acetic acid which is finally </a:t>
            </a:r>
            <a:r>
              <a:rPr lang="en-US" sz="1800" dirty="0" err="1">
                <a:latin typeface="Times New Roman" pitchFamily="18" charset="0"/>
                <a:cs typeface="Times New Roman" pitchFamily="18" charset="0"/>
              </a:rPr>
              <a:t>oxidised</a:t>
            </a:r>
            <a:r>
              <a:rPr lang="en-US" sz="1800" dirty="0">
                <a:latin typeface="Times New Roman" pitchFamily="18" charset="0"/>
                <a:cs typeface="Times New Roman" pitchFamily="18" charset="0"/>
              </a:rPr>
              <a:t> into CO2 and H2O.</a:t>
            </a:r>
          </a:p>
          <a:p>
            <a:pPr algn="just">
              <a:lnSpc>
                <a:spcPct val="150000"/>
              </a:lnSpc>
            </a:pPr>
            <a:r>
              <a:rPr lang="en-US" sz="1800" dirty="0">
                <a:latin typeface="Times New Roman" pitchFamily="18" charset="0"/>
                <a:cs typeface="Times New Roman" pitchFamily="18" charset="0"/>
              </a:rPr>
              <a:t>A higher NADH concentration induces fatty acid synthesis while a decrease NAD level results in decrease fatty acid oxidation.</a:t>
            </a:r>
          </a:p>
          <a:p>
            <a:pPr algn="just">
              <a:lnSpc>
                <a:spcPct val="150000"/>
              </a:lnSpc>
            </a:pPr>
            <a:r>
              <a:rPr lang="en-US" sz="1800" dirty="0">
                <a:latin typeface="Times New Roman" pitchFamily="18" charset="0"/>
                <a:cs typeface="Times New Roman" pitchFamily="18" charset="0"/>
              </a:rPr>
              <a:t> Triglycerides accumulate resulting in fatty acid.</a:t>
            </a:r>
          </a:p>
          <a:p>
            <a:pPr algn="just">
              <a:lnSpc>
                <a:spcPct val="150000"/>
              </a:lnSpc>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17</a:t>
            </a:fld>
            <a:endParaRPr lang="en-IN"/>
          </a:p>
        </p:txBody>
      </p:sp>
      <p:sp>
        <p:nvSpPr>
          <p:cNvPr id="7" name="TextBox 6"/>
          <p:cNvSpPr txBox="1"/>
          <p:nvPr/>
        </p:nvSpPr>
        <p:spPr>
          <a:xfrm>
            <a:off x="9144000" y="1465943"/>
            <a:ext cx="1745991" cy="2585323"/>
          </a:xfrm>
          <a:prstGeom prst="rect">
            <a:avLst/>
          </a:prstGeom>
          <a:noFill/>
        </p:spPr>
        <p:txBody>
          <a:bodyPr wrap="none" rtlCol="0">
            <a:spAutoFit/>
          </a:bodyPr>
          <a:lstStyle/>
          <a:p>
            <a:pPr algn="l">
              <a:lnSpc>
                <a:spcPct val="150000"/>
              </a:lnSpc>
            </a:pPr>
            <a:r>
              <a:rPr lang="en-US" b="1" dirty="0">
                <a:latin typeface="Times New Roman" pitchFamily="18" charset="0"/>
                <a:cs typeface="Times New Roman" pitchFamily="18" charset="0"/>
              </a:rPr>
              <a:t>SYMPTOMS</a:t>
            </a:r>
            <a:r>
              <a:rPr lang="en-US" dirty="0"/>
              <a:t>:</a:t>
            </a:r>
          </a:p>
          <a:p>
            <a:pPr algn="l">
              <a:lnSpc>
                <a:spcPct val="150000"/>
              </a:lnSpc>
              <a:buFont typeface="Arial" pitchFamily="34" charset="0"/>
              <a:buChar char="•"/>
            </a:pPr>
            <a:r>
              <a:rPr lang="en-US" dirty="0">
                <a:latin typeface="Times New Roman" pitchFamily="18" charset="0"/>
                <a:cs typeface="Times New Roman" pitchFamily="18" charset="0"/>
              </a:rPr>
              <a:t>Weakness</a:t>
            </a:r>
          </a:p>
          <a:p>
            <a:pPr algn="l">
              <a:lnSpc>
                <a:spcPct val="150000"/>
              </a:lnSpc>
              <a:buFont typeface="Arial" pitchFamily="34" charset="0"/>
              <a:buChar char="•"/>
            </a:pPr>
            <a:r>
              <a:rPr lang="en-US" dirty="0">
                <a:latin typeface="Times New Roman" pitchFamily="18" charset="0"/>
                <a:cs typeface="Times New Roman" pitchFamily="18" charset="0"/>
              </a:rPr>
              <a:t>Nausea</a:t>
            </a:r>
          </a:p>
          <a:p>
            <a:pPr algn="l">
              <a:lnSpc>
                <a:spcPct val="150000"/>
              </a:lnSpc>
              <a:buFont typeface="Arial" pitchFamily="34" charset="0"/>
              <a:buChar char="•"/>
            </a:pPr>
            <a:r>
              <a:rPr lang="en-US" dirty="0">
                <a:latin typeface="Times New Roman" pitchFamily="18" charset="0"/>
                <a:cs typeface="Times New Roman" pitchFamily="18" charset="0"/>
              </a:rPr>
              <a:t>Abdominal pain</a:t>
            </a:r>
          </a:p>
          <a:p>
            <a:pPr algn="l">
              <a:lnSpc>
                <a:spcPct val="150000"/>
              </a:lnSpc>
              <a:buFont typeface="Arial" pitchFamily="34" charset="0"/>
              <a:buChar char="•"/>
            </a:pPr>
            <a:r>
              <a:rPr lang="en-US" dirty="0">
                <a:latin typeface="Times New Roman" pitchFamily="18" charset="0"/>
                <a:cs typeface="Times New Roman" pitchFamily="18" charset="0"/>
              </a:rPr>
              <a:t>Loss of appetite</a:t>
            </a:r>
          </a:p>
          <a:p>
            <a:pPr algn="l">
              <a:lnSpc>
                <a:spcPct val="150000"/>
              </a:lnSpc>
              <a:buFont typeface="Arial" pitchFamily="34" charset="0"/>
              <a:buChar char="•"/>
            </a:pPr>
            <a:r>
              <a:rPr lang="en-US" dirty="0">
                <a:latin typeface="Times New Roman" pitchFamily="18" charset="0"/>
                <a:cs typeface="Times New Roman" pitchFamily="18" charset="0"/>
              </a:rPr>
              <a:t> Malaise</a:t>
            </a:r>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b="1" dirty="0">
                <a:latin typeface="Times New Roman" pitchFamily="18" charset="0"/>
                <a:cs typeface="Times New Roman" pitchFamily="18" charset="0"/>
              </a:rPr>
              <a:t>	       </a:t>
            </a:r>
            <a:r>
              <a:rPr lang="en-US" sz="2000" b="1" u="sng" dirty="0">
                <a:latin typeface="Times New Roman" pitchFamily="18" charset="0"/>
                <a:cs typeface="Times New Roman" pitchFamily="18" charset="0"/>
              </a:rPr>
              <a:t>ALCOHOLIC HEPATITIS</a:t>
            </a:r>
          </a:p>
        </p:txBody>
      </p:sp>
      <p:sp>
        <p:nvSpPr>
          <p:cNvPr id="3" name="Content Placeholder 2"/>
          <p:cNvSpPr>
            <a:spLocks noGrp="1"/>
          </p:cNvSpPr>
          <p:nvPr>
            <p:ph idx="1"/>
          </p:nvPr>
        </p:nvSpPr>
        <p:spPr>
          <a:xfrm>
            <a:off x="838200" y="1509486"/>
            <a:ext cx="5954486" cy="4667477"/>
          </a:xfrm>
        </p:spPr>
        <p:txBody>
          <a:bodyPr>
            <a:normAutofit lnSpcReduction="10000"/>
          </a:bodyPr>
          <a:lstStyle/>
          <a:p>
            <a:pPr algn="just">
              <a:lnSpc>
                <a:spcPct val="160000"/>
              </a:lnSpc>
            </a:pPr>
            <a:r>
              <a:rPr lang="en-US" sz="1800" dirty="0">
                <a:latin typeface="Times New Roman" pitchFamily="18" charset="0"/>
                <a:cs typeface="Times New Roman" pitchFamily="18" charset="0"/>
              </a:rPr>
              <a:t>Alcoholic hepatitis is characterized by the inflammation of hepatocytes. Between 10 to 35% of heavy drinkers develop alcoholic hepatitis.</a:t>
            </a:r>
          </a:p>
          <a:p>
            <a:pPr algn="just">
              <a:lnSpc>
                <a:spcPct val="160000"/>
              </a:lnSpc>
            </a:pPr>
            <a:r>
              <a:rPr lang="en-US" sz="1800" dirty="0">
                <a:latin typeface="Times New Roman" pitchFamily="18" charset="0"/>
                <a:cs typeface="Times New Roman" pitchFamily="18" charset="0"/>
              </a:rPr>
              <a:t>Development of hepatitis is not directly related to the dose of alcohol. Some people seem more prone to this reaction than others. This is called alcoholic steatonecrosis and the inflammation appears to predispose to liver fibrosis.</a:t>
            </a:r>
          </a:p>
          <a:p>
            <a:pPr algn="just">
              <a:lnSpc>
                <a:spcPct val="160000"/>
              </a:lnSpc>
            </a:pPr>
            <a:r>
              <a:rPr lang="en-US" sz="1800" dirty="0">
                <a:latin typeface="Times New Roman" pitchFamily="18" charset="0"/>
                <a:cs typeface="Times New Roman" pitchFamily="18" charset="0"/>
              </a:rPr>
              <a:t>Inflammatory cytokines are thought to be essential in the initiation and perpetuation liver injury by inducing apoptosis and necrosis.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18</a:t>
            </a:fld>
            <a:endParaRPr lang="en-IN"/>
          </a:p>
        </p:txBody>
      </p:sp>
      <p:sp>
        <p:nvSpPr>
          <p:cNvPr id="7" name="TextBox 6"/>
          <p:cNvSpPr txBox="1"/>
          <p:nvPr/>
        </p:nvSpPr>
        <p:spPr>
          <a:xfrm>
            <a:off x="7387771" y="493486"/>
            <a:ext cx="4252686" cy="5624441"/>
          </a:xfrm>
          <a:prstGeom prst="rect">
            <a:avLst/>
          </a:prstGeom>
          <a:noFill/>
        </p:spPr>
        <p:txBody>
          <a:bodyPr wrap="square" rtlCol="0">
            <a:spAutoFit/>
          </a:bodyPr>
          <a:lstStyle/>
          <a:p>
            <a:pPr algn="ctr">
              <a:lnSpc>
                <a:spcPct val="150000"/>
              </a:lnSpc>
            </a:pPr>
            <a:r>
              <a:rPr lang="en-US" b="1" dirty="0">
                <a:latin typeface="Times New Roman" pitchFamily="18" charset="0"/>
                <a:cs typeface="Times New Roman" pitchFamily="18" charset="0"/>
              </a:rPr>
              <a:t>SYMPTOMS</a:t>
            </a:r>
            <a:r>
              <a:rPr lang="en-US" dirty="0">
                <a:latin typeface="Times New Roman" pitchFamily="18" charset="0"/>
                <a:cs typeface="Times New Roman" pitchFamily="18" charset="0"/>
              </a:rPr>
              <a:t>:</a:t>
            </a:r>
          </a:p>
          <a:p>
            <a:pPr algn="l">
              <a:lnSpc>
                <a:spcPct val="150000"/>
              </a:lnSpc>
              <a:buFont typeface="Wingdings" pitchFamily="2" charset="2"/>
              <a:buChar char="§"/>
            </a:pPr>
            <a:r>
              <a:rPr lang="en-US" dirty="0">
                <a:latin typeface="Times New Roman" pitchFamily="18" charset="0"/>
                <a:cs typeface="Times New Roman" pitchFamily="18" charset="0"/>
              </a:rPr>
              <a:t>Pain/ tenderness in the abdomen</a:t>
            </a:r>
          </a:p>
          <a:p>
            <a:pPr algn="l">
              <a:lnSpc>
                <a:spcPct val="150000"/>
              </a:lnSpc>
              <a:buFont typeface="Wingdings" pitchFamily="2" charset="2"/>
              <a:buChar char="§"/>
            </a:pPr>
            <a:r>
              <a:rPr lang="en-US" dirty="0">
                <a:latin typeface="Times New Roman" pitchFamily="18" charset="0"/>
                <a:cs typeface="Times New Roman" pitchFamily="18" charset="0"/>
              </a:rPr>
              <a:t>Jaundice, spider like veins appear on the skin</a:t>
            </a:r>
          </a:p>
          <a:p>
            <a:pPr algn="l">
              <a:lnSpc>
                <a:spcPct val="150000"/>
              </a:lnSpc>
              <a:buFont typeface="Wingdings" pitchFamily="2" charset="2"/>
              <a:buChar char="§"/>
            </a:pPr>
            <a:r>
              <a:rPr lang="en-US" dirty="0">
                <a:latin typeface="Times New Roman" pitchFamily="18" charset="0"/>
                <a:cs typeface="Times New Roman" pitchFamily="18" charset="0"/>
              </a:rPr>
              <a:t>Malaise</a:t>
            </a:r>
          </a:p>
          <a:p>
            <a:pPr algn="l">
              <a:lnSpc>
                <a:spcPct val="150000"/>
              </a:lnSpc>
              <a:buFont typeface="Wingdings" pitchFamily="2" charset="2"/>
              <a:buChar char="§"/>
            </a:pPr>
            <a:r>
              <a:rPr lang="en-US" dirty="0">
                <a:latin typeface="Times New Roman" pitchFamily="18" charset="0"/>
                <a:cs typeface="Times New Roman" pitchFamily="18" charset="0"/>
              </a:rPr>
              <a:t>Fever  </a:t>
            </a:r>
          </a:p>
          <a:p>
            <a:pPr algn="l">
              <a:lnSpc>
                <a:spcPct val="150000"/>
              </a:lnSpc>
              <a:buFont typeface="Wingdings" pitchFamily="2" charset="2"/>
              <a:buChar char="§"/>
            </a:pPr>
            <a:r>
              <a:rPr lang="en-US" dirty="0">
                <a:latin typeface="Times New Roman" pitchFamily="18" charset="0"/>
                <a:cs typeface="Times New Roman" pitchFamily="18" charset="0"/>
              </a:rPr>
              <a:t>Nausea</a:t>
            </a:r>
          </a:p>
          <a:p>
            <a:pPr algn="l">
              <a:lnSpc>
                <a:spcPct val="150000"/>
              </a:lnSpc>
              <a:buFont typeface="Wingdings" pitchFamily="2" charset="2"/>
              <a:buChar char="§"/>
            </a:pPr>
            <a:r>
              <a:rPr lang="en-US" dirty="0">
                <a:latin typeface="Times New Roman" pitchFamily="18" charset="0"/>
                <a:cs typeface="Times New Roman" pitchFamily="18" charset="0"/>
              </a:rPr>
              <a:t>Loss of appetite</a:t>
            </a:r>
          </a:p>
          <a:p>
            <a:pPr algn="l">
              <a:lnSpc>
                <a:spcPct val="150000"/>
              </a:lnSpc>
              <a:buFont typeface="Wingdings" pitchFamily="2" charset="2"/>
              <a:buChar char="§"/>
            </a:pPr>
            <a:r>
              <a:rPr lang="en-US" dirty="0">
                <a:latin typeface="Times New Roman" pitchFamily="18" charset="0"/>
                <a:cs typeface="Times New Roman" pitchFamily="18" charset="0"/>
              </a:rPr>
              <a:t>End stage there will be hair loss, dark urine, black or pale stools, dizziness, fatigue, loss of libido, bleeding gums or nose, edema, vomiting, muscle cramps, weight loss.</a:t>
            </a:r>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8B54A7E-2395-4D35-824E-25842394C6F0}" type="slidenum">
              <a:rPr lang="en-IN" smtClean="0"/>
              <a:pPr/>
              <a:t>19</a:t>
            </a:fld>
            <a:endParaRPr lang="en-IN"/>
          </a:p>
        </p:txBody>
      </p:sp>
      <p:sp>
        <p:nvSpPr>
          <p:cNvPr id="7" name="object 2"/>
          <p:cNvSpPr/>
          <p:nvPr/>
        </p:nvSpPr>
        <p:spPr>
          <a:xfrm>
            <a:off x="3164114" y="841828"/>
            <a:ext cx="5834743" cy="5152571"/>
          </a:xfrm>
          <a:prstGeom prst="rect">
            <a:avLst/>
          </a:prstGeom>
          <a:blipFill>
            <a:blip r:embed="rId2" cstate="print"/>
            <a:stretch>
              <a:fillRect/>
            </a:stretch>
          </a:blipFill>
        </p:spPr>
        <p:txBody>
          <a:bodyPr wrap="square" lIns="0" tIns="0" rIns="0" bIns="0" rtlCol="0"/>
          <a:lstStyle/>
          <a:p>
            <a:endParaRPr/>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u="sng" dirty="0">
                <a:latin typeface="Times New Roman" panose="02020603050405020304" pitchFamily="18" charset="0"/>
                <a:cs typeface="Times New Roman" panose="02020603050405020304" pitchFamily="18" charset="0"/>
              </a:rPr>
              <a:t>LIVER DISORDERS</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58487" y="1254034"/>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50000"/>
              </a:lnSpc>
              <a:buFont typeface="Arial" pitchFamily="34" charset="0"/>
              <a:buChar char="•"/>
            </a:pPr>
            <a:r>
              <a:rPr lang="en-IN" sz="1600" dirty="0">
                <a:latin typeface="Times New Roman" panose="02020603050405020304" pitchFamily="18" charset="0"/>
                <a:cs typeface="Times New Roman" panose="02020603050405020304" pitchFamily="18" charset="0"/>
              </a:rPr>
              <a:t>Liver is the largest organ in the body.</a:t>
            </a:r>
          </a:p>
          <a:p>
            <a:pPr marL="285750" indent="-285750" algn="l">
              <a:lnSpc>
                <a:spcPct val="150000"/>
              </a:lnSpc>
              <a:buFont typeface="Arial" pitchFamily="34" charset="0"/>
              <a:buChar char="•"/>
            </a:pPr>
            <a:r>
              <a:rPr lang="en-IN" sz="1600" dirty="0">
                <a:latin typeface="Times New Roman" panose="02020603050405020304" pitchFamily="18" charset="0"/>
                <a:cs typeface="Times New Roman" panose="02020603050405020304" pitchFamily="18" charset="0"/>
              </a:rPr>
              <a:t>Weighs about 1500 to 1600 gms.</a:t>
            </a:r>
          </a:p>
          <a:p>
            <a:pPr marL="285750" indent="-285750" algn="l">
              <a:lnSpc>
                <a:spcPct val="150000"/>
              </a:lnSpc>
              <a:buFont typeface="Arial" pitchFamily="34" charset="0"/>
              <a:buChar char="•"/>
            </a:pPr>
            <a:r>
              <a:rPr lang="en-IN" sz="1600" dirty="0">
                <a:latin typeface="Times New Roman" panose="02020603050405020304" pitchFamily="18" charset="0"/>
                <a:cs typeface="Times New Roman" panose="02020603050405020304" pitchFamily="18" charset="0"/>
              </a:rPr>
              <a:t>Reddish brown triangular pyramid shaped, in </a:t>
            </a:r>
            <a:r>
              <a:rPr lang="en-IN" sz="1600" dirty="0" err="1">
                <a:latin typeface="Times New Roman" panose="02020603050405020304" pitchFamily="18" charset="0"/>
                <a:cs typeface="Times New Roman" panose="02020603050405020304" pitchFamily="18" charset="0"/>
              </a:rPr>
              <a:t>Hypochondrium</a:t>
            </a:r>
            <a:r>
              <a:rPr lang="en-IN" sz="1600" dirty="0">
                <a:latin typeface="Times New Roman" panose="02020603050405020304" pitchFamily="18" charset="0"/>
                <a:cs typeface="Times New Roman" panose="02020603050405020304" pitchFamily="18" charset="0"/>
              </a:rPr>
              <a:t> and most of </a:t>
            </a:r>
            <a:r>
              <a:rPr lang="en-IN" sz="1600" dirty="0" err="1">
                <a:latin typeface="Times New Roman" panose="02020603050405020304" pitchFamily="18" charset="0"/>
                <a:cs typeface="Times New Roman" panose="02020603050405020304" pitchFamily="18" charset="0"/>
              </a:rPr>
              <a:t>epigastrium</a:t>
            </a:r>
            <a:r>
              <a:rPr lang="en-IN" sz="1600" dirty="0">
                <a:latin typeface="Times New Roman" panose="02020603050405020304" pitchFamily="18" charset="0"/>
                <a:cs typeface="Times New Roman" panose="02020603050405020304" pitchFamily="18" charset="0"/>
              </a:rPr>
              <a:t>.</a:t>
            </a:r>
          </a:p>
          <a:p>
            <a:pPr marL="285750" indent="-285750" algn="l">
              <a:lnSpc>
                <a:spcPct val="150000"/>
              </a:lnSpc>
              <a:buFont typeface="Arial" pitchFamily="34" charset="0"/>
              <a:buChar char="•"/>
            </a:pPr>
            <a:r>
              <a:rPr lang="en-IN" sz="1600" dirty="0">
                <a:latin typeface="Times New Roman" panose="02020603050405020304" pitchFamily="18" charset="0"/>
                <a:cs typeface="Times New Roman" panose="02020603050405020304" pitchFamily="18" charset="0"/>
              </a:rPr>
              <a:t>It performs a wide range of metabolic activities necessary for  homeostasis, nutrition and immune defence.</a:t>
            </a:r>
          </a:p>
          <a:p>
            <a:pPr marL="285750" indent="-285750" algn="l">
              <a:lnSpc>
                <a:spcPct val="150000"/>
              </a:lnSpc>
              <a:buFont typeface="Arial" pitchFamily="34" charset="0"/>
              <a:buChar char="•"/>
            </a:pPr>
            <a:r>
              <a:rPr lang="en-IN" sz="1600" dirty="0">
                <a:latin typeface="Times New Roman" panose="02020603050405020304" pitchFamily="18" charset="0"/>
                <a:cs typeface="Times New Roman" panose="02020603050405020304" pitchFamily="18" charset="0"/>
              </a:rPr>
              <a:t>It is composed largely of epithelial cells (hepatocytes), which are bathed in blood derived from the hepatic portal veins and hepatic arteries.</a:t>
            </a:r>
          </a:p>
          <a:p>
            <a:pPr marL="285750" indent="-285750" algn="l">
              <a:lnSpc>
                <a:spcPct val="150000"/>
              </a:lnSpc>
              <a:buFont typeface="Arial" pitchFamily="34" charset="0"/>
              <a:buChar char="•"/>
            </a:pPr>
            <a:r>
              <a:rPr lang="en-IN" sz="1600" dirty="0">
                <a:latin typeface="Times New Roman" panose="02020603050405020304" pitchFamily="18" charset="0"/>
                <a:cs typeface="Times New Roman" panose="02020603050405020304" pitchFamily="18" charset="0"/>
              </a:rPr>
              <a:t> Hepatocytes are also associated with an extensive system of minute canals, which form the </a:t>
            </a:r>
            <a:r>
              <a:rPr lang="en-IN" sz="1600" dirty="0" err="1">
                <a:latin typeface="Times New Roman" panose="02020603050405020304" pitchFamily="18" charset="0"/>
                <a:cs typeface="Times New Roman" panose="02020603050405020304" pitchFamily="18" charset="0"/>
              </a:rPr>
              <a:t>biliary</a:t>
            </a:r>
            <a:r>
              <a:rPr lang="en-IN" sz="1600" dirty="0">
                <a:latin typeface="Times New Roman" panose="02020603050405020304" pitchFamily="18" charset="0"/>
                <a:cs typeface="Times New Roman" panose="02020603050405020304" pitchFamily="18" charset="0"/>
              </a:rPr>
              <a:t> system into which products are secreted.</a:t>
            </a:r>
            <a:endParaRPr lang="en-IN" sz="14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CIRRHOSIS</a:t>
            </a:r>
          </a:p>
        </p:txBody>
      </p:sp>
      <p:sp>
        <p:nvSpPr>
          <p:cNvPr id="3" name="Content Placeholder 2"/>
          <p:cNvSpPr>
            <a:spLocks noGrp="1"/>
          </p:cNvSpPr>
          <p:nvPr>
            <p:ph idx="1"/>
          </p:nvPr>
        </p:nvSpPr>
        <p:spPr>
          <a:xfrm>
            <a:off x="838200" y="1349829"/>
            <a:ext cx="10515600" cy="4827134"/>
          </a:xfrm>
        </p:spPr>
        <p:txBody>
          <a:bodyPr>
            <a:normAutofit/>
          </a:bodyPr>
          <a:lstStyle/>
          <a:p>
            <a:pPr algn="just">
              <a:lnSpc>
                <a:spcPct val="150000"/>
              </a:lnSpc>
            </a:pPr>
            <a:r>
              <a:rPr lang="en-US" sz="1800" dirty="0">
                <a:latin typeface="Times New Roman" pitchFamily="18" charset="0"/>
                <a:cs typeface="Times New Roman" pitchFamily="18" charset="0"/>
              </a:rPr>
              <a:t>Cirrhosis is a late stage of serious liver disease marked by inflammation, fibrosis and damaged membranes preventing detoxification of chemicals in the body, ending in scarring and necrosis.</a:t>
            </a:r>
          </a:p>
          <a:p>
            <a:pPr algn="just">
              <a:lnSpc>
                <a:spcPct val="150000"/>
              </a:lnSpc>
            </a:pPr>
            <a:r>
              <a:rPr lang="en-US" sz="1800" dirty="0">
                <a:latin typeface="Times New Roman" pitchFamily="18" charset="0"/>
                <a:cs typeface="Times New Roman" pitchFamily="18" charset="0"/>
              </a:rPr>
              <a:t>Between 10-20% of heavy drinkers will develop cirrhosis.</a:t>
            </a:r>
          </a:p>
          <a:p>
            <a:pPr algn="just">
              <a:lnSpc>
                <a:spcPct val="150000"/>
              </a:lnSpc>
            </a:pPr>
            <a:r>
              <a:rPr lang="en-US" sz="1800" dirty="0">
                <a:latin typeface="Times New Roman" pitchFamily="18" charset="0"/>
                <a:cs typeface="Times New Roman" pitchFamily="18" charset="0"/>
              </a:rPr>
              <a:t>Acetaldehyde may be responsible for alcohol- induced fibrosis by stimulating collagen deposition by hepatic </a:t>
            </a:r>
            <a:r>
              <a:rPr lang="en-US" sz="1800" dirty="0" err="1">
                <a:latin typeface="Times New Roman" pitchFamily="18" charset="0"/>
                <a:cs typeface="Times New Roman" pitchFamily="18" charset="0"/>
              </a:rPr>
              <a:t>stellate</a:t>
            </a:r>
            <a:r>
              <a:rPr lang="en-US" sz="1800" dirty="0">
                <a:latin typeface="Times New Roman" pitchFamily="18" charset="0"/>
                <a:cs typeface="Times New Roman" pitchFamily="18" charset="0"/>
              </a:rPr>
              <a:t> cells.</a:t>
            </a:r>
          </a:p>
          <a:p>
            <a:pPr algn="just">
              <a:lnSpc>
                <a:spcPct val="150000"/>
              </a:lnSpc>
            </a:pPr>
            <a:r>
              <a:rPr lang="en-US" sz="1800" b="1" dirty="0">
                <a:latin typeface="Times New Roman" pitchFamily="18" charset="0"/>
                <a:cs typeface="Times New Roman" pitchFamily="18" charset="0"/>
              </a:rPr>
              <a:t>Symptoms</a:t>
            </a:r>
            <a:r>
              <a:rPr lang="en-US" sz="1800" dirty="0">
                <a:latin typeface="Times New Roman" pitchFamily="18" charset="0"/>
                <a:cs typeface="Times New Roman" pitchFamily="18" charset="0"/>
              </a:rPr>
              <a:t>:</a:t>
            </a:r>
          </a:p>
          <a:p>
            <a:pPr lvl="1" algn="just">
              <a:lnSpc>
                <a:spcPct val="150000"/>
              </a:lnSpc>
            </a:pPr>
            <a:r>
              <a:rPr lang="en-US" sz="1800" dirty="0">
                <a:latin typeface="Times New Roman" pitchFamily="18" charset="0"/>
                <a:cs typeface="Times New Roman" pitchFamily="18" charset="0"/>
              </a:rPr>
              <a:t>Jaundice</a:t>
            </a:r>
          </a:p>
          <a:p>
            <a:pPr lvl="1" algn="just">
              <a:lnSpc>
                <a:spcPct val="150000"/>
              </a:lnSpc>
            </a:pPr>
            <a:r>
              <a:rPr lang="en-US" sz="1800" dirty="0">
                <a:latin typeface="Times New Roman" pitchFamily="18" charset="0"/>
                <a:cs typeface="Times New Roman" pitchFamily="18" charset="0"/>
              </a:rPr>
              <a:t>Hepatomegaly </a:t>
            </a:r>
          </a:p>
          <a:p>
            <a:pPr lvl="1" algn="just">
              <a:lnSpc>
                <a:spcPct val="150000"/>
              </a:lnSpc>
            </a:pPr>
            <a:r>
              <a:rPr lang="en-US" sz="1800" dirty="0">
                <a:latin typeface="Times New Roman" pitchFamily="18" charset="0"/>
                <a:cs typeface="Times New Roman" pitchFamily="18" charset="0"/>
              </a:rPr>
              <a:t>Pain and tenderness from the structural changes in damaged liver architecture.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20</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DIAGNOSIS</a:t>
            </a:r>
          </a:p>
        </p:txBody>
      </p:sp>
      <p:sp>
        <p:nvSpPr>
          <p:cNvPr id="3" name="Content Placeholder 2"/>
          <p:cNvSpPr>
            <a:spLocks noGrp="1"/>
          </p:cNvSpPr>
          <p:nvPr>
            <p:ph idx="1"/>
          </p:nvPr>
        </p:nvSpPr>
        <p:spPr/>
        <p:txBody>
          <a:bodyPr>
            <a:normAutofit/>
          </a:bodyPr>
          <a:lstStyle/>
          <a:p>
            <a:pPr>
              <a:lnSpc>
                <a:spcPct val="150000"/>
              </a:lnSpc>
              <a:buNone/>
            </a:pPr>
            <a:r>
              <a:rPr lang="en-US" sz="1800" b="1" u="sng" dirty="0">
                <a:latin typeface="Times New Roman" pitchFamily="18" charset="0"/>
                <a:cs typeface="Times New Roman" pitchFamily="18" charset="0"/>
              </a:rPr>
              <a:t>LIVER FUNCTION TESTS: </a:t>
            </a:r>
          </a:p>
          <a:p>
            <a:pPr>
              <a:lnSpc>
                <a:spcPct val="150000"/>
              </a:lnSpc>
              <a:buNone/>
            </a:pPr>
            <a:r>
              <a:rPr lang="en-US" sz="1800" dirty="0">
                <a:latin typeface="Times New Roman" pitchFamily="18" charset="0"/>
                <a:cs typeface="Times New Roman" pitchFamily="18" charset="0"/>
              </a:rPr>
              <a:t>			These are simple, inexpensive and easy to perform but cannot be used in alone to make diagnosis which include-</a:t>
            </a:r>
          </a:p>
          <a:p>
            <a:pPr>
              <a:lnSpc>
                <a:spcPct val="150000"/>
              </a:lnSpc>
            </a:pPr>
            <a:r>
              <a:rPr lang="en-US" sz="1800" dirty="0">
                <a:latin typeface="Times New Roman" pitchFamily="18" charset="0"/>
                <a:cs typeface="Times New Roman" pitchFamily="18" charset="0"/>
              </a:rPr>
              <a:t>Serum albumin levels and </a:t>
            </a:r>
            <a:r>
              <a:rPr lang="en-US" sz="1800" dirty="0" err="1">
                <a:latin typeface="Times New Roman" pitchFamily="18" charset="0"/>
                <a:cs typeface="Times New Roman" pitchFamily="18" charset="0"/>
              </a:rPr>
              <a:t>prothrombin</a:t>
            </a:r>
            <a:r>
              <a:rPr lang="en-US" sz="1800" dirty="0">
                <a:latin typeface="Times New Roman" pitchFamily="18" charset="0"/>
                <a:cs typeface="Times New Roman" pitchFamily="18" charset="0"/>
              </a:rPr>
              <a:t> time indicates hepatic protein synthesis.</a:t>
            </a:r>
          </a:p>
          <a:p>
            <a:pPr>
              <a:lnSpc>
                <a:spcPct val="150000"/>
              </a:lnSpc>
            </a:pPr>
            <a:r>
              <a:rPr lang="en-US" sz="1800" dirty="0" err="1">
                <a:latin typeface="Times New Roman" pitchFamily="18" charset="0"/>
                <a:cs typeface="Times New Roman" pitchFamily="18" charset="0"/>
              </a:rPr>
              <a:t>Bilirubin</a:t>
            </a:r>
            <a:r>
              <a:rPr lang="en-US" sz="1800" dirty="0">
                <a:latin typeface="Times New Roman" pitchFamily="18" charset="0"/>
                <a:cs typeface="Times New Roman" pitchFamily="18" charset="0"/>
              </a:rPr>
              <a:t> is a marker of whole liver function, </a:t>
            </a:r>
            <a:r>
              <a:rPr lang="en-US" sz="1800" dirty="0" err="1">
                <a:latin typeface="Times New Roman" pitchFamily="18" charset="0"/>
                <a:cs typeface="Times New Roman" pitchFamily="18" charset="0"/>
              </a:rPr>
              <a:t>transaminase</a:t>
            </a:r>
            <a:r>
              <a:rPr lang="en-US" sz="1800" dirty="0">
                <a:latin typeface="Times New Roman" pitchFamily="18" charset="0"/>
                <a:cs typeface="Times New Roman" pitchFamily="18" charset="0"/>
              </a:rPr>
              <a:t> levels indicate </a:t>
            </a:r>
            <a:r>
              <a:rPr lang="en-US" sz="1800" dirty="0" err="1">
                <a:latin typeface="Times New Roman" pitchFamily="18" charset="0"/>
                <a:cs typeface="Times New Roman" pitchFamily="18" charset="0"/>
              </a:rPr>
              <a:t>hepatocellular</a:t>
            </a:r>
            <a:r>
              <a:rPr lang="en-US" sz="1800" dirty="0">
                <a:latin typeface="Times New Roman" pitchFamily="18" charset="0"/>
                <a:cs typeface="Times New Roman" pitchFamily="18" charset="0"/>
              </a:rPr>
              <a:t> injury and death.</a:t>
            </a:r>
          </a:p>
          <a:p>
            <a:pPr>
              <a:lnSpc>
                <a:spcPct val="150000"/>
              </a:lnSpc>
            </a:pPr>
            <a:r>
              <a:rPr lang="en-US" sz="1800" dirty="0">
                <a:latin typeface="Times New Roman" pitchFamily="18" charset="0"/>
                <a:cs typeface="Times New Roman" pitchFamily="18" charset="0"/>
              </a:rPr>
              <a:t>Alkaline </a:t>
            </a:r>
            <a:r>
              <a:rPr lang="en-US" sz="1800" dirty="0" err="1">
                <a:latin typeface="Times New Roman" pitchFamily="18" charset="0"/>
                <a:cs typeface="Times New Roman" pitchFamily="18" charset="0"/>
              </a:rPr>
              <a:t>phosphatase</a:t>
            </a:r>
            <a:r>
              <a:rPr lang="en-US" sz="1800" dirty="0">
                <a:latin typeface="Times New Roman" pitchFamily="18" charset="0"/>
                <a:cs typeface="Times New Roman" pitchFamily="18" charset="0"/>
              </a:rPr>
              <a:t> levels estimate the impedance of bile flow.</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21</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1800" b="1" u="sng" dirty="0">
                <a:latin typeface="Times New Roman" pitchFamily="18" charset="0"/>
                <a:cs typeface="Times New Roman" pitchFamily="18" charset="0"/>
              </a:rPr>
              <a:t>IMAGING TEST:</a:t>
            </a:r>
          </a:p>
          <a:p>
            <a:pPr>
              <a:buNone/>
            </a:pPr>
            <a:r>
              <a:rPr lang="en-US" sz="1800" dirty="0">
                <a:latin typeface="Times New Roman" pitchFamily="18" charset="0"/>
                <a:cs typeface="Times New Roman" pitchFamily="18" charset="0"/>
              </a:rPr>
              <a:t>				An ultrasound scan, CT scan or a MRI scan also be carried. These scans produce detailed images of liver.</a:t>
            </a:r>
          </a:p>
          <a:p>
            <a:r>
              <a:rPr lang="en-US" sz="1800" dirty="0">
                <a:latin typeface="Times New Roman" pitchFamily="18" charset="0"/>
                <a:cs typeface="Times New Roman" pitchFamily="18" charset="0"/>
              </a:rPr>
              <a:t>Imaging studies do not confirm the presence of alcoholic liver disease.</a:t>
            </a:r>
          </a:p>
          <a:p>
            <a:r>
              <a:rPr lang="en-US" sz="1800" dirty="0">
                <a:latin typeface="Times New Roman" pitchFamily="18" charset="0"/>
                <a:cs typeface="Times New Roman" pitchFamily="18" charset="0"/>
              </a:rPr>
              <a:t>Can be used to assess for hepatic </a:t>
            </a:r>
            <a:r>
              <a:rPr lang="en-US" sz="1800" dirty="0" err="1">
                <a:latin typeface="Times New Roman" pitchFamily="18" charset="0"/>
                <a:cs typeface="Times New Roman" pitchFamily="18" charset="0"/>
              </a:rPr>
              <a:t>parenchymal</a:t>
            </a:r>
            <a:r>
              <a:rPr lang="en-US" sz="1800" dirty="0">
                <a:latin typeface="Times New Roman" pitchFamily="18" charset="0"/>
                <a:cs typeface="Times New Roman" pitchFamily="18" charset="0"/>
              </a:rPr>
              <a:t> changes.</a:t>
            </a:r>
          </a:p>
          <a:p>
            <a:r>
              <a:rPr lang="en-US" sz="1800" dirty="0">
                <a:latin typeface="Times New Roman" pitchFamily="18" charset="0"/>
                <a:cs typeface="Times New Roman" pitchFamily="18" charset="0"/>
              </a:rPr>
              <a:t>Ultrasound, CT scan and MRI can be used to diagnosis fatty change, cirrhosis or </a:t>
            </a:r>
            <a:r>
              <a:rPr lang="en-US" sz="1800" dirty="0" err="1">
                <a:latin typeface="Times New Roman" pitchFamily="18" charset="0"/>
                <a:cs typeface="Times New Roman" pitchFamily="18" charset="0"/>
              </a:rPr>
              <a:t>neoplastic</a:t>
            </a:r>
            <a:r>
              <a:rPr lang="en-US" sz="1800" dirty="0">
                <a:latin typeface="Times New Roman" pitchFamily="18" charset="0"/>
                <a:cs typeface="Times New Roman" pitchFamily="18" charset="0"/>
              </a:rPr>
              <a:t> diseases of the liver.</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22</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08000"/>
            <a:ext cx="10515600" cy="5834743"/>
          </a:xfrm>
        </p:spPr>
        <p:txBody>
          <a:bodyPr>
            <a:normAutofit lnSpcReduction="10000"/>
          </a:bodyPr>
          <a:lstStyle/>
          <a:p>
            <a:pPr>
              <a:lnSpc>
                <a:spcPct val="150000"/>
              </a:lnSpc>
              <a:buNone/>
            </a:pPr>
            <a:r>
              <a:rPr lang="en-US" sz="1800" b="1" u="sng" dirty="0">
                <a:latin typeface="Times New Roman" pitchFamily="18" charset="0"/>
                <a:cs typeface="Times New Roman" pitchFamily="18" charset="0"/>
              </a:rPr>
              <a:t>LIVER ENDOSCOPY</a:t>
            </a:r>
            <a:r>
              <a:rPr lang="en-US" sz="1800" dirty="0">
                <a:latin typeface="Times New Roman" pitchFamily="18" charset="0"/>
                <a:cs typeface="Times New Roman" pitchFamily="18" charset="0"/>
              </a:rPr>
              <a:t>: </a:t>
            </a:r>
          </a:p>
          <a:p>
            <a:pPr>
              <a:lnSpc>
                <a:spcPct val="150000"/>
              </a:lnSpc>
              <a:buNone/>
            </a:pPr>
            <a:r>
              <a:rPr lang="en-US" sz="1800" dirty="0">
                <a:latin typeface="Times New Roman" pitchFamily="18" charset="0"/>
                <a:cs typeface="Times New Roman" pitchFamily="18" charset="0"/>
              </a:rPr>
              <a:t>			A fine needle is inserted into body and a small sample of liver cell is taken under local </a:t>
            </a:r>
            <a:r>
              <a:rPr lang="en-US" sz="1800" dirty="0" err="1">
                <a:latin typeface="Times New Roman" pitchFamily="18" charset="0"/>
                <a:cs typeface="Times New Roman" pitchFamily="18" charset="0"/>
              </a:rPr>
              <a:t>anaesthesia</a:t>
            </a:r>
            <a:r>
              <a:rPr lang="en-US" sz="1800" dirty="0">
                <a:latin typeface="Times New Roman" pitchFamily="18" charset="0"/>
                <a:cs typeface="Times New Roman" pitchFamily="18" charset="0"/>
              </a:rPr>
              <a:t> and is examined under microscope.</a:t>
            </a:r>
          </a:p>
          <a:p>
            <a:pPr>
              <a:lnSpc>
                <a:spcPct val="150000"/>
              </a:lnSpc>
              <a:buNone/>
            </a:pPr>
            <a:r>
              <a:rPr lang="en-US" sz="1800" dirty="0">
                <a:latin typeface="Times New Roman" pitchFamily="18" charset="0"/>
                <a:cs typeface="Times New Roman" pitchFamily="18" charset="0"/>
              </a:rPr>
              <a:t>Biopsy may be indicated in:</a:t>
            </a:r>
          </a:p>
          <a:p>
            <a:pPr>
              <a:lnSpc>
                <a:spcPct val="150000"/>
              </a:lnSpc>
            </a:pPr>
            <a:r>
              <a:rPr lang="en-US" sz="1800" dirty="0">
                <a:latin typeface="Times New Roman" pitchFamily="18" charset="0"/>
                <a:cs typeface="Times New Roman" pitchFamily="18" charset="0"/>
              </a:rPr>
              <a:t>Any patient with serum </a:t>
            </a:r>
            <a:r>
              <a:rPr lang="en-US" sz="1800" dirty="0" err="1">
                <a:latin typeface="Times New Roman" pitchFamily="18" charset="0"/>
                <a:cs typeface="Times New Roman" pitchFamily="18" charset="0"/>
              </a:rPr>
              <a:t>aminotransferases</a:t>
            </a:r>
            <a:r>
              <a:rPr lang="en-US" sz="1800" dirty="0">
                <a:latin typeface="Times New Roman" pitchFamily="18" charset="0"/>
                <a:cs typeface="Times New Roman" pitchFamily="18" charset="0"/>
              </a:rPr>
              <a:t> elevations that persist for more than 6 months, even if the patient is asymptomatic.</a:t>
            </a:r>
          </a:p>
          <a:p>
            <a:pPr>
              <a:lnSpc>
                <a:spcPct val="150000"/>
              </a:lnSpc>
            </a:pPr>
            <a:r>
              <a:rPr lang="en-US" sz="1800" dirty="0">
                <a:latin typeface="Times New Roman" pitchFamily="18" charset="0"/>
                <a:cs typeface="Times New Roman" pitchFamily="18" charset="0"/>
              </a:rPr>
              <a:t>Patient who have evidence of liver failure in addition to elevated </a:t>
            </a:r>
            <a:r>
              <a:rPr lang="en-US" sz="1800" dirty="0" err="1">
                <a:latin typeface="Times New Roman" pitchFamily="18" charset="0"/>
                <a:cs typeface="Times New Roman" pitchFamily="18" charset="0"/>
              </a:rPr>
              <a:t>aminotransferases</a:t>
            </a:r>
            <a:r>
              <a:rPr lang="en-US" sz="1800" dirty="0">
                <a:latin typeface="Times New Roman" pitchFamily="18" charset="0"/>
                <a:cs typeface="Times New Roman" pitchFamily="18" charset="0"/>
              </a:rPr>
              <a:t>.</a:t>
            </a:r>
          </a:p>
          <a:p>
            <a:pPr>
              <a:lnSpc>
                <a:spcPct val="150000"/>
              </a:lnSpc>
            </a:pPr>
            <a:r>
              <a:rPr lang="en-US" sz="1800" dirty="0">
                <a:latin typeface="Times New Roman" pitchFamily="18" charset="0"/>
                <a:cs typeface="Times New Roman" pitchFamily="18" charset="0"/>
              </a:rPr>
              <a:t>If a coagulopathy is present, </a:t>
            </a:r>
            <a:r>
              <a:rPr lang="en-US" sz="1800" dirty="0" err="1">
                <a:latin typeface="Times New Roman" pitchFamily="18" charset="0"/>
                <a:cs typeface="Times New Roman" pitchFamily="18" charset="0"/>
              </a:rPr>
              <a:t>transjugular</a:t>
            </a:r>
            <a:r>
              <a:rPr lang="en-US" sz="1800" dirty="0">
                <a:latin typeface="Times New Roman" pitchFamily="18" charset="0"/>
                <a:cs typeface="Times New Roman" pitchFamily="18" charset="0"/>
              </a:rPr>
              <a:t> biopsy is usually safer than </a:t>
            </a:r>
            <a:r>
              <a:rPr lang="en-US" sz="1800" dirty="0" err="1">
                <a:latin typeface="Times New Roman" pitchFamily="18" charset="0"/>
                <a:cs typeface="Times New Roman" pitchFamily="18" charset="0"/>
              </a:rPr>
              <a:t>percutaneous</a:t>
            </a:r>
            <a:r>
              <a:rPr lang="en-US" sz="1800" dirty="0">
                <a:latin typeface="Times New Roman" pitchFamily="18" charset="0"/>
                <a:cs typeface="Times New Roman" pitchFamily="18" charset="0"/>
              </a:rPr>
              <a:t> biopsy.</a:t>
            </a:r>
          </a:p>
          <a:p>
            <a:pPr>
              <a:lnSpc>
                <a:spcPct val="150000"/>
              </a:lnSpc>
            </a:pPr>
            <a:r>
              <a:rPr lang="en-US" sz="1800" dirty="0">
                <a:latin typeface="Times New Roman" pitchFamily="18" charset="0"/>
                <a:cs typeface="Times New Roman" pitchFamily="18" charset="0"/>
              </a:rPr>
              <a:t>Patients in whom the diagnosis of alcoholic hepatitis is uncertain based upon clinical and laboratory findings.</a:t>
            </a:r>
          </a:p>
          <a:p>
            <a:pPr>
              <a:lnSpc>
                <a:spcPct val="150000"/>
              </a:lnSpc>
            </a:pPr>
            <a:r>
              <a:rPr lang="en-US" sz="1800" dirty="0">
                <a:latin typeface="Times New Roman" pitchFamily="18" charset="0"/>
                <a:cs typeface="Times New Roman" pitchFamily="18" charset="0"/>
              </a:rPr>
              <a:t>Patient who may have more than one type of liver disease in whom a liver biopsy may help determine the relative contribution of these factors.</a:t>
            </a:r>
          </a:p>
          <a:p>
            <a:pPr>
              <a:lnSpc>
                <a:spcPct val="150000"/>
              </a:lnSpc>
            </a:pPr>
            <a:r>
              <a:rPr lang="en-US" sz="1800" dirty="0">
                <a:latin typeface="Times New Roman" pitchFamily="18" charset="0"/>
                <a:cs typeface="Times New Roman" pitchFamily="18" charset="0"/>
              </a:rPr>
              <a:t> Patients in whom a more detailed understanding of prognosis is desired.</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23</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sz="1800" b="1" u="sng" dirty="0">
                <a:latin typeface="Times New Roman" pitchFamily="18" charset="0"/>
                <a:cs typeface="Times New Roman" pitchFamily="18" charset="0"/>
              </a:rPr>
              <a:t>ENDOSCOPY:</a:t>
            </a:r>
          </a:p>
          <a:p>
            <a:pPr>
              <a:buNone/>
            </a:pPr>
            <a:r>
              <a:rPr lang="en-US" sz="1800" dirty="0">
                <a:latin typeface="Times New Roman" pitchFamily="18" charset="0"/>
                <a:cs typeface="Times New Roman" pitchFamily="18" charset="0"/>
              </a:rPr>
              <a:t>				an endoscope is a thin long flexible tube with a light and video camera at one end this tube is passed into esophagus and stomach and examine for </a:t>
            </a:r>
            <a:r>
              <a:rPr lang="en-US" sz="1800" dirty="0" err="1">
                <a:latin typeface="Times New Roman" pitchFamily="18" charset="0"/>
                <a:cs typeface="Times New Roman" pitchFamily="18" charset="0"/>
              </a:rPr>
              <a:t>varices</a:t>
            </a:r>
            <a:r>
              <a:rPr lang="en-US" sz="1800" dirty="0">
                <a:latin typeface="Times New Roman" pitchFamily="18" charset="0"/>
                <a:cs typeface="Times New Roman" pitchFamily="18" charset="0"/>
              </a:rPr>
              <a:t>.</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24</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SCREENING FOR ALCOHOL ABUSE</a:t>
            </a:r>
          </a:p>
        </p:txBody>
      </p:sp>
      <p:sp>
        <p:nvSpPr>
          <p:cNvPr id="3" name="Content Placeholder 2"/>
          <p:cNvSpPr>
            <a:spLocks noGrp="1"/>
          </p:cNvSpPr>
          <p:nvPr>
            <p:ph idx="1"/>
          </p:nvPr>
        </p:nvSpPr>
        <p:spPr/>
        <p:txBody>
          <a:bodyPr>
            <a:normAutofit/>
          </a:bodyPr>
          <a:lstStyle/>
          <a:p>
            <a:pPr>
              <a:lnSpc>
                <a:spcPct val="150000"/>
              </a:lnSpc>
            </a:pPr>
            <a:r>
              <a:rPr lang="en-US" sz="1800" dirty="0">
                <a:latin typeface="Times New Roman" pitchFamily="18" charset="0"/>
                <a:cs typeface="Times New Roman" pitchFamily="18" charset="0"/>
              </a:rPr>
              <a:t>Several screening </a:t>
            </a:r>
            <a:r>
              <a:rPr lang="en-US" sz="1800" spc="-5" dirty="0">
                <a:latin typeface="Times New Roman" pitchFamily="18" charset="0"/>
                <a:cs typeface="Times New Roman" pitchFamily="18" charset="0"/>
              </a:rPr>
              <a:t>tools </a:t>
            </a:r>
            <a:r>
              <a:rPr lang="en-US" sz="1800" dirty="0">
                <a:latin typeface="Times New Roman" pitchFamily="18" charset="0"/>
                <a:cs typeface="Times New Roman" pitchFamily="18" charset="0"/>
              </a:rPr>
              <a:t>exist to establish </a:t>
            </a:r>
            <a:r>
              <a:rPr lang="en-US" sz="1800" spc="-5" dirty="0">
                <a:latin typeface="Times New Roman" pitchFamily="18" charset="0"/>
                <a:cs typeface="Times New Roman" pitchFamily="18" charset="0"/>
              </a:rPr>
              <a:t>the </a:t>
            </a:r>
            <a:r>
              <a:rPr lang="en-US" sz="1800" dirty="0">
                <a:latin typeface="Times New Roman" pitchFamily="18" charset="0"/>
                <a:cs typeface="Times New Roman" pitchFamily="18" charset="0"/>
              </a:rPr>
              <a:t>diagnosis </a:t>
            </a:r>
            <a:r>
              <a:rPr lang="en-US" sz="1800" spc="-5" dirty="0">
                <a:latin typeface="Times New Roman" pitchFamily="18" charset="0"/>
                <a:cs typeface="Times New Roman" pitchFamily="18" charset="0"/>
              </a:rPr>
              <a:t>of  </a:t>
            </a:r>
            <a:r>
              <a:rPr lang="en-US" sz="1800" dirty="0">
                <a:latin typeface="Times New Roman" pitchFamily="18" charset="0"/>
                <a:cs typeface="Times New Roman" pitchFamily="18" charset="0"/>
              </a:rPr>
              <a:t>alcoholism, including</a:t>
            </a:r>
            <a:r>
              <a:rPr lang="en-US" sz="1800" spc="-20" dirty="0">
                <a:latin typeface="Times New Roman" pitchFamily="18" charset="0"/>
                <a:cs typeface="Times New Roman" pitchFamily="18" charset="0"/>
              </a:rPr>
              <a:t> </a:t>
            </a:r>
            <a:r>
              <a:rPr lang="en-US" sz="1800" spc="-5" dirty="0">
                <a:latin typeface="Times New Roman" pitchFamily="18" charset="0"/>
                <a:cs typeface="Times New Roman" pitchFamily="18" charset="0"/>
              </a:rPr>
              <a:t>the</a:t>
            </a:r>
            <a:endParaRPr lang="en-US" sz="1800" dirty="0">
              <a:latin typeface="Times New Roman" pitchFamily="18" charset="0"/>
              <a:cs typeface="Times New Roman" pitchFamily="18" charset="0"/>
            </a:endParaRPr>
          </a:p>
          <a:p>
            <a:pPr>
              <a:lnSpc>
                <a:spcPct val="150000"/>
              </a:lnSpc>
            </a:pPr>
            <a:r>
              <a:rPr lang="en-US" sz="1800" dirty="0">
                <a:latin typeface="Times New Roman" pitchFamily="18" charset="0"/>
                <a:cs typeface="Times New Roman" pitchFamily="18" charset="0"/>
              </a:rPr>
              <a:t>C</a:t>
            </a:r>
            <a:r>
              <a:rPr lang="en-US" sz="1800" spc="-5" dirty="0">
                <a:latin typeface="Times New Roman" pitchFamily="18" charset="0"/>
                <a:cs typeface="Times New Roman" pitchFamily="18" charset="0"/>
              </a:rPr>
              <a:t>A</a:t>
            </a:r>
            <a:r>
              <a:rPr lang="en-US" sz="1800" dirty="0">
                <a:latin typeface="Times New Roman" pitchFamily="18" charset="0"/>
                <a:cs typeface="Times New Roman" pitchFamily="18" charset="0"/>
              </a:rPr>
              <a:t>G</a:t>
            </a:r>
            <a:r>
              <a:rPr lang="en-US" sz="1800" spc="-5" dirty="0">
                <a:latin typeface="Times New Roman" pitchFamily="18" charset="0"/>
                <a:cs typeface="Times New Roman" pitchFamily="18" charset="0"/>
              </a:rPr>
              <a:t>E</a:t>
            </a:r>
            <a:r>
              <a:rPr lang="en-US" sz="1800" dirty="0">
                <a:latin typeface="Times New Roman" pitchFamily="18" charset="0"/>
                <a:cs typeface="Times New Roman" pitchFamily="18" charset="0"/>
              </a:rPr>
              <a:t>,</a:t>
            </a:r>
          </a:p>
          <a:p>
            <a:pPr>
              <a:lnSpc>
                <a:spcPct val="150000"/>
              </a:lnSpc>
            </a:pPr>
            <a:r>
              <a:rPr lang="en-US" sz="1800" spc="-5" dirty="0">
                <a:latin typeface="Times New Roman" pitchFamily="18" charset="0"/>
                <a:cs typeface="Times New Roman" pitchFamily="18" charset="0"/>
              </a:rPr>
              <a:t>AUDIT </a:t>
            </a:r>
            <a:r>
              <a:rPr lang="en-US" sz="1800" dirty="0">
                <a:latin typeface="Times New Roman" pitchFamily="18" charset="0"/>
                <a:cs typeface="Times New Roman" pitchFamily="18" charset="0"/>
              </a:rPr>
              <a:t>(Alcohol Use Disorders </a:t>
            </a:r>
            <a:r>
              <a:rPr lang="en-US" sz="1800" spc="-5" dirty="0">
                <a:latin typeface="Times New Roman" pitchFamily="18" charset="0"/>
                <a:cs typeface="Times New Roman" pitchFamily="18" charset="0"/>
              </a:rPr>
              <a:t>Identification</a:t>
            </a:r>
            <a:r>
              <a:rPr lang="en-US" sz="1800" spc="-10" dirty="0">
                <a:latin typeface="Times New Roman" pitchFamily="18" charset="0"/>
                <a:cs typeface="Times New Roman" pitchFamily="18" charset="0"/>
              </a:rPr>
              <a:t> </a:t>
            </a:r>
            <a:r>
              <a:rPr lang="en-US" sz="1800" spc="-5" dirty="0">
                <a:latin typeface="Times New Roman" pitchFamily="18" charset="0"/>
                <a:cs typeface="Times New Roman" pitchFamily="18" charset="0"/>
              </a:rPr>
              <a:t>Test).</a:t>
            </a:r>
            <a:endParaRPr lang="en-US" sz="1800" dirty="0">
              <a:latin typeface="Times New Roman" pitchFamily="18" charset="0"/>
              <a:cs typeface="Times New Roman" pitchFamily="18" charset="0"/>
            </a:endParaRPr>
          </a:p>
          <a:p>
            <a:pPr>
              <a:lnSpc>
                <a:spcPct val="150000"/>
              </a:lnSpc>
            </a:pPr>
            <a:r>
              <a:rPr lang="en-US" sz="1800" spc="-10" dirty="0">
                <a:latin typeface="Times New Roman" pitchFamily="18" charset="0"/>
                <a:cs typeface="Times New Roman" pitchFamily="18" charset="0"/>
              </a:rPr>
              <a:t>MAST </a:t>
            </a:r>
            <a:r>
              <a:rPr lang="en-US" sz="1800" spc="-5" dirty="0">
                <a:latin typeface="Times New Roman" pitchFamily="18" charset="0"/>
                <a:cs typeface="Times New Roman" pitchFamily="18" charset="0"/>
              </a:rPr>
              <a:t>(Michigan </a:t>
            </a:r>
            <a:r>
              <a:rPr lang="en-US" sz="1800" dirty="0">
                <a:latin typeface="Times New Roman" pitchFamily="18" charset="0"/>
                <a:cs typeface="Times New Roman" pitchFamily="18" charset="0"/>
              </a:rPr>
              <a:t>Alcoholism Screening</a:t>
            </a:r>
            <a:r>
              <a:rPr lang="en-US" sz="1800" spc="-45" dirty="0">
                <a:latin typeface="Times New Roman" pitchFamily="18" charset="0"/>
                <a:cs typeface="Times New Roman" pitchFamily="18" charset="0"/>
              </a:rPr>
              <a:t> </a:t>
            </a:r>
            <a:r>
              <a:rPr lang="en-US" sz="1800" spc="-5" dirty="0">
                <a:latin typeface="Times New Roman" pitchFamily="18" charset="0"/>
                <a:cs typeface="Times New Roman" pitchFamily="18" charset="0"/>
              </a:rPr>
              <a:t>Test),</a:t>
            </a:r>
            <a:endParaRPr lang="en-US" sz="1800" dirty="0">
              <a:latin typeface="Times New Roman" pitchFamily="18" charset="0"/>
              <a:cs typeface="Times New Roman" pitchFamily="18" charset="0"/>
            </a:endParaRPr>
          </a:p>
          <a:p>
            <a:pPr>
              <a:lnSpc>
                <a:spcPct val="150000"/>
              </a:lnSpc>
            </a:pPr>
            <a:endParaRPr lang="en-US" sz="1800"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lstStyle/>
          <a:p>
            <a:fld id="{28B54A7E-2395-4D35-824E-25842394C6F0}" type="slidenum">
              <a:rPr lang="en-IN" smtClean="0"/>
              <a:pPr/>
              <a:t>25</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CAGE QUESTIONNAIRE</a:t>
            </a:r>
          </a:p>
        </p:txBody>
      </p:sp>
      <p:sp>
        <p:nvSpPr>
          <p:cNvPr id="3" name="Content Placeholder 2"/>
          <p:cNvSpPr>
            <a:spLocks noGrp="1"/>
          </p:cNvSpPr>
          <p:nvPr>
            <p:ph idx="1"/>
          </p:nvPr>
        </p:nvSpPr>
        <p:spPr>
          <a:xfrm>
            <a:off x="838200" y="1509486"/>
            <a:ext cx="10515600" cy="4667477"/>
          </a:xfrm>
        </p:spPr>
        <p:txBody>
          <a:bodyPr>
            <a:normAutofit/>
          </a:bodyPr>
          <a:lstStyle/>
          <a:p>
            <a:pPr marL="12700" marR="812800" algn="just">
              <a:lnSpc>
                <a:spcPct val="150000"/>
              </a:lnSpc>
              <a:spcBef>
                <a:spcPts val="100"/>
              </a:spcBef>
            </a:pPr>
            <a:r>
              <a:rPr lang="en-US" sz="1800" spc="-5" dirty="0">
                <a:latin typeface="Times New Roman" pitchFamily="18" charset="0"/>
                <a:cs typeface="Times New Roman" pitchFamily="18" charset="0"/>
              </a:rPr>
              <a:t>Have you </a:t>
            </a:r>
            <a:r>
              <a:rPr lang="en-US" sz="1800" dirty="0">
                <a:latin typeface="Times New Roman" pitchFamily="18" charset="0"/>
                <a:cs typeface="Times New Roman" pitchFamily="18" charset="0"/>
              </a:rPr>
              <a:t>ever </a:t>
            </a:r>
            <a:r>
              <a:rPr lang="en-US" sz="1800" spc="-5" dirty="0">
                <a:latin typeface="Times New Roman" pitchFamily="18" charset="0"/>
                <a:cs typeface="Times New Roman" pitchFamily="18" charset="0"/>
              </a:rPr>
              <a:t>felt the </a:t>
            </a:r>
            <a:r>
              <a:rPr lang="en-US" sz="1800" dirty="0">
                <a:latin typeface="Times New Roman" pitchFamily="18" charset="0"/>
                <a:cs typeface="Times New Roman" pitchFamily="18" charset="0"/>
              </a:rPr>
              <a:t>need </a:t>
            </a:r>
            <a:r>
              <a:rPr lang="en-US" sz="1800" spc="-5" dirty="0">
                <a:latin typeface="Times New Roman" pitchFamily="18" charset="0"/>
                <a:cs typeface="Times New Roman" pitchFamily="18" charset="0"/>
              </a:rPr>
              <a:t>to </a:t>
            </a:r>
            <a:r>
              <a:rPr lang="en-US" sz="1800" dirty="0">
                <a:solidFill>
                  <a:srgbClr val="0000FF"/>
                </a:solidFill>
                <a:latin typeface="Times New Roman" pitchFamily="18" charset="0"/>
                <a:cs typeface="Times New Roman" pitchFamily="18" charset="0"/>
              </a:rPr>
              <a:t>C</a:t>
            </a:r>
            <a:r>
              <a:rPr lang="en-US" sz="1800" dirty="0">
                <a:latin typeface="Times New Roman" pitchFamily="18" charset="0"/>
                <a:cs typeface="Times New Roman" pitchFamily="18" charset="0"/>
              </a:rPr>
              <a:t>ut </a:t>
            </a:r>
            <a:r>
              <a:rPr lang="en-US" sz="1800" spc="-5" dirty="0">
                <a:latin typeface="Times New Roman" pitchFamily="18" charset="0"/>
                <a:cs typeface="Times New Roman" pitchFamily="18" charset="0"/>
              </a:rPr>
              <a:t>down on </a:t>
            </a:r>
            <a:r>
              <a:rPr lang="en-US" sz="1800" dirty="0">
                <a:latin typeface="Times New Roman" pitchFamily="18" charset="0"/>
                <a:cs typeface="Times New Roman" pitchFamily="18" charset="0"/>
              </a:rPr>
              <a:t>drinking?  </a:t>
            </a:r>
          </a:p>
          <a:p>
            <a:pPr marL="12700" marR="812800" algn="just">
              <a:lnSpc>
                <a:spcPct val="150000"/>
              </a:lnSpc>
              <a:spcBef>
                <a:spcPts val="100"/>
              </a:spcBef>
            </a:pPr>
            <a:r>
              <a:rPr lang="en-US" sz="1800" spc="-5" dirty="0">
                <a:latin typeface="Times New Roman" pitchFamily="18" charset="0"/>
                <a:cs typeface="Times New Roman" pitchFamily="18" charset="0"/>
              </a:rPr>
              <a:t>Have you </a:t>
            </a:r>
            <a:r>
              <a:rPr lang="en-US" sz="1800" dirty="0">
                <a:latin typeface="Times New Roman" pitchFamily="18" charset="0"/>
                <a:cs typeface="Times New Roman" pitchFamily="18" charset="0"/>
              </a:rPr>
              <a:t>ever </a:t>
            </a:r>
            <a:r>
              <a:rPr lang="en-US" sz="1800" spc="-5" dirty="0">
                <a:latin typeface="Times New Roman" pitchFamily="18" charset="0"/>
                <a:cs typeface="Times New Roman" pitchFamily="18" charset="0"/>
              </a:rPr>
              <a:t>felt </a:t>
            </a:r>
            <a:r>
              <a:rPr lang="en-US" sz="1800" spc="-5" dirty="0">
                <a:solidFill>
                  <a:srgbClr val="0000FF"/>
                </a:solidFill>
                <a:latin typeface="Times New Roman" pitchFamily="18" charset="0"/>
                <a:cs typeface="Times New Roman" pitchFamily="18" charset="0"/>
              </a:rPr>
              <a:t>A</a:t>
            </a:r>
            <a:r>
              <a:rPr lang="en-US" sz="1800" spc="-5" dirty="0">
                <a:latin typeface="Times New Roman" pitchFamily="18" charset="0"/>
                <a:cs typeface="Times New Roman" pitchFamily="18" charset="0"/>
              </a:rPr>
              <a:t>nnoyed by criticism </a:t>
            </a:r>
            <a:r>
              <a:rPr lang="en-US" sz="1800" dirty="0">
                <a:latin typeface="Times New Roman" pitchFamily="18" charset="0"/>
                <a:cs typeface="Times New Roman" pitchFamily="18" charset="0"/>
              </a:rPr>
              <a:t>of your drinking? </a:t>
            </a:r>
          </a:p>
          <a:p>
            <a:pPr marL="12700" marR="812800" algn="just">
              <a:lnSpc>
                <a:spcPct val="150000"/>
              </a:lnSpc>
              <a:spcBef>
                <a:spcPts val="100"/>
              </a:spcBef>
            </a:pPr>
            <a:r>
              <a:rPr lang="en-US" sz="1800" spc="-5" dirty="0">
                <a:latin typeface="Times New Roman" pitchFamily="18" charset="0"/>
                <a:cs typeface="Times New Roman" pitchFamily="18" charset="0"/>
              </a:rPr>
              <a:t>Have you </a:t>
            </a:r>
            <a:r>
              <a:rPr lang="en-US" sz="1800" dirty="0">
                <a:latin typeface="Times New Roman" pitchFamily="18" charset="0"/>
                <a:cs typeface="Times New Roman" pitchFamily="18" charset="0"/>
              </a:rPr>
              <a:t>ever had </a:t>
            </a:r>
            <a:r>
              <a:rPr lang="en-US" sz="1800" spc="-5" dirty="0">
                <a:solidFill>
                  <a:srgbClr val="0000FF"/>
                </a:solidFill>
                <a:latin typeface="Times New Roman" pitchFamily="18" charset="0"/>
                <a:cs typeface="Times New Roman" pitchFamily="18" charset="0"/>
              </a:rPr>
              <a:t>G</a:t>
            </a:r>
            <a:r>
              <a:rPr lang="en-US" sz="1800" spc="-5" dirty="0">
                <a:latin typeface="Times New Roman" pitchFamily="18" charset="0"/>
                <a:cs typeface="Times New Roman" pitchFamily="18" charset="0"/>
              </a:rPr>
              <a:t>uilty feelings </a:t>
            </a:r>
            <a:r>
              <a:rPr lang="en-US" sz="1800" dirty="0">
                <a:latin typeface="Times New Roman" pitchFamily="18" charset="0"/>
                <a:cs typeface="Times New Roman" pitchFamily="18" charset="0"/>
              </a:rPr>
              <a:t>about your</a:t>
            </a:r>
            <a:r>
              <a:rPr lang="en-US" sz="1800" spc="-15" dirty="0">
                <a:latin typeface="Times New Roman" pitchFamily="18" charset="0"/>
                <a:cs typeface="Times New Roman" pitchFamily="18" charset="0"/>
              </a:rPr>
              <a:t> </a:t>
            </a:r>
            <a:r>
              <a:rPr lang="en-US" sz="1800" dirty="0">
                <a:latin typeface="Times New Roman" pitchFamily="18" charset="0"/>
                <a:cs typeface="Times New Roman" pitchFamily="18" charset="0"/>
              </a:rPr>
              <a:t>drinking?</a:t>
            </a:r>
          </a:p>
          <a:p>
            <a:pPr marL="12700" marR="5080" algn="just">
              <a:lnSpc>
                <a:spcPct val="150000"/>
              </a:lnSpc>
              <a:spcBef>
                <a:spcPts val="500"/>
              </a:spcBef>
            </a:pPr>
            <a:r>
              <a:rPr lang="en-US" sz="1800" dirty="0">
                <a:latin typeface="Times New Roman" pitchFamily="18" charset="0"/>
                <a:cs typeface="Times New Roman" pitchFamily="18" charset="0"/>
              </a:rPr>
              <a:t>Do </a:t>
            </a:r>
            <a:r>
              <a:rPr lang="en-US" sz="1800" spc="-5" dirty="0">
                <a:latin typeface="Times New Roman" pitchFamily="18" charset="0"/>
                <a:cs typeface="Times New Roman" pitchFamily="18" charset="0"/>
              </a:rPr>
              <a:t>you </a:t>
            </a:r>
            <a:r>
              <a:rPr lang="en-US" sz="1800" dirty="0">
                <a:latin typeface="Times New Roman" pitchFamily="18" charset="0"/>
                <a:cs typeface="Times New Roman" pitchFamily="18" charset="0"/>
              </a:rPr>
              <a:t>ever take a morning </a:t>
            </a:r>
            <a:r>
              <a:rPr lang="en-US" sz="1800" spc="-5" dirty="0">
                <a:solidFill>
                  <a:srgbClr val="0000FF"/>
                </a:solidFill>
                <a:latin typeface="Times New Roman" pitchFamily="18" charset="0"/>
                <a:cs typeface="Times New Roman" pitchFamily="18" charset="0"/>
              </a:rPr>
              <a:t>E</a:t>
            </a:r>
            <a:r>
              <a:rPr lang="en-US" sz="1800" spc="-5" dirty="0">
                <a:latin typeface="Times New Roman" pitchFamily="18" charset="0"/>
                <a:cs typeface="Times New Roman" pitchFamily="18" charset="0"/>
              </a:rPr>
              <a:t>ye </a:t>
            </a:r>
            <a:r>
              <a:rPr lang="en-US" sz="1800" dirty="0">
                <a:latin typeface="Times New Roman" pitchFamily="18" charset="0"/>
                <a:cs typeface="Times New Roman" pitchFamily="18" charset="0"/>
              </a:rPr>
              <a:t>opener (a drink first </a:t>
            </a:r>
            <a:r>
              <a:rPr lang="en-US" sz="1800" spc="-5" dirty="0">
                <a:latin typeface="Times New Roman" pitchFamily="18" charset="0"/>
                <a:cs typeface="Times New Roman" pitchFamily="18" charset="0"/>
              </a:rPr>
              <a:t>thing in the  morning to </a:t>
            </a:r>
            <a:r>
              <a:rPr lang="en-US" sz="1800" dirty="0">
                <a:latin typeface="Times New Roman" pitchFamily="18" charset="0"/>
                <a:cs typeface="Times New Roman" pitchFamily="18" charset="0"/>
              </a:rPr>
              <a:t>steady your </a:t>
            </a:r>
            <a:r>
              <a:rPr lang="en-US" sz="1800" spc="-5" dirty="0">
                <a:latin typeface="Times New Roman" pitchFamily="18" charset="0"/>
                <a:cs typeface="Times New Roman" pitchFamily="18" charset="0"/>
              </a:rPr>
              <a:t>nerves </a:t>
            </a:r>
            <a:r>
              <a:rPr lang="en-US" sz="1800" dirty="0">
                <a:latin typeface="Times New Roman" pitchFamily="18" charset="0"/>
                <a:cs typeface="Times New Roman" pitchFamily="18" charset="0"/>
              </a:rPr>
              <a:t>or get </a:t>
            </a:r>
            <a:r>
              <a:rPr lang="en-US" sz="1800" spc="-5" dirty="0">
                <a:latin typeface="Times New Roman" pitchFamily="18" charset="0"/>
                <a:cs typeface="Times New Roman" pitchFamily="18" charset="0"/>
              </a:rPr>
              <a:t>rid </a:t>
            </a:r>
            <a:r>
              <a:rPr lang="en-US" sz="1800" dirty="0">
                <a:latin typeface="Times New Roman" pitchFamily="18" charset="0"/>
                <a:cs typeface="Times New Roman" pitchFamily="18" charset="0"/>
              </a:rPr>
              <a:t>of a</a:t>
            </a:r>
            <a:r>
              <a:rPr lang="en-US" sz="1800" spc="-40" dirty="0">
                <a:latin typeface="Times New Roman" pitchFamily="18" charset="0"/>
                <a:cs typeface="Times New Roman" pitchFamily="18" charset="0"/>
              </a:rPr>
              <a:t> </a:t>
            </a:r>
            <a:r>
              <a:rPr lang="en-US" sz="1800" dirty="0">
                <a:latin typeface="Times New Roman" pitchFamily="18" charset="0"/>
                <a:cs typeface="Times New Roman" pitchFamily="18" charset="0"/>
              </a:rPr>
              <a:t>hangover)?</a:t>
            </a:r>
          </a:p>
          <a:p>
            <a:pPr marL="12700" marR="5080" algn="just">
              <a:lnSpc>
                <a:spcPct val="150000"/>
              </a:lnSpc>
              <a:spcBef>
                <a:spcPts val="500"/>
              </a:spcBef>
              <a:buNone/>
            </a:pPr>
            <a:endParaRPr lang="en-US" sz="1800" dirty="0">
              <a:latin typeface="Times New Roman" pitchFamily="18" charset="0"/>
              <a:cs typeface="Times New Roman" pitchFamily="18" charset="0"/>
            </a:endParaRPr>
          </a:p>
          <a:p>
            <a:pPr marL="12700" marR="28575" algn="just">
              <a:lnSpc>
                <a:spcPct val="150000"/>
              </a:lnSpc>
              <a:spcBef>
                <a:spcPts val="100"/>
              </a:spcBef>
              <a:buFont typeface="Wingdings" pitchFamily="2" charset="2"/>
              <a:buChar char="ü"/>
            </a:pPr>
            <a:r>
              <a:rPr lang="en-US" sz="1800" spc="-5" dirty="0">
                <a:latin typeface="Times New Roman" pitchFamily="18" charset="0"/>
                <a:cs typeface="Times New Roman" pitchFamily="18" charset="0"/>
              </a:rPr>
              <a:t>One positive </a:t>
            </a:r>
            <a:r>
              <a:rPr lang="en-US" sz="1800" dirty="0">
                <a:latin typeface="Times New Roman" pitchFamily="18" charset="0"/>
                <a:cs typeface="Times New Roman" pitchFamily="18" charset="0"/>
              </a:rPr>
              <a:t>response </a:t>
            </a:r>
            <a:r>
              <a:rPr lang="en-US" sz="1800" spc="-5" dirty="0">
                <a:latin typeface="Times New Roman" pitchFamily="18" charset="0"/>
                <a:cs typeface="Times New Roman" pitchFamily="18" charset="0"/>
              </a:rPr>
              <a:t>to </a:t>
            </a:r>
            <a:r>
              <a:rPr lang="en-US" sz="1800" dirty="0">
                <a:latin typeface="Times New Roman" pitchFamily="18" charset="0"/>
                <a:cs typeface="Times New Roman" pitchFamily="18" charset="0"/>
              </a:rPr>
              <a:t>any </a:t>
            </a:r>
            <a:r>
              <a:rPr lang="en-US" sz="1800" spc="-5" dirty="0">
                <a:latin typeface="Times New Roman" pitchFamily="18" charset="0"/>
                <a:cs typeface="Times New Roman" pitchFamily="18" charset="0"/>
              </a:rPr>
              <a:t>CAGE question </a:t>
            </a:r>
            <a:r>
              <a:rPr lang="en-US" sz="1800" dirty="0">
                <a:latin typeface="Times New Roman" pitchFamily="18" charset="0"/>
                <a:cs typeface="Times New Roman" pitchFamily="18" charset="0"/>
              </a:rPr>
              <a:t>suggests </a:t>
            </a:r>
            <a:r>
              <a:rPr lang="en-US" sz="1800" spc="-5" dirty="0">
                <a:latin typeface="Times New Roman" pitchFamily="18" charset="0"/>
                <a:cs typeface="Times New Roman" pitchFamily="18" charset="0"/>
              </a:rPr>
              <a:t>the </a:t>
            </a:r>
            <a:r>
              <a:rPr lang="en-US" sz="1800" dirty="0">
                <a:latin typeface="Times New Roman" pitchFamily="18" charset="0"/>
                <a:cs typeface="Times New Roman" pitchFamily="18" charset="0"/>
              </a:rPr>
              <a:t>need </a:t>
            </a:r>
            <a:r>
              <a:rPr lang="en-US" sz="1800" spc="-5" dirty="0">
                <a:latin typeface="Times New Roman" pitchFamily="18" charset="0"/>
                <a:cs typeface="Times New Roman" pitchFamily="18" charset="0"/>
              </a:rPr>
              <a:t>for  </a:t>
            </a:r>
            <a:r>
              <a:rPr lang="en-US" sz="1800" dirty="0">
                <a:latin typeface="Times New Roman" pitchFamily="18" charset="0"/>
                <a:cs typeface="Times New Roman" pitchFamily="18" charset="0"/>
              </a:rPr>
              <a:t>closer assessment</a:t>
            </a:r>
            <a:r>
              <a:rPr lang="en-US" sz="1800" spc="-2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marL="12700" marR="5080" algn="just">
              <a:lnSpc>
                <a:spcPct val="150000"/>
              </a:lnSpc>
              <a:spcBef>
                <a:spcPts val="500"/>
              </a:spcBef>
              <a:buFont typeface="Wingdings" pitchFamily="2" charset="2"/>
              <a:buChar char="ü"/>
            </a:pPr>
            <a:r>
              <a:rPr lang="en-US" sz="1800" dirty="0">
                <a:latin typeface="Times New Roman" pitchFamily="18" charset="0"/>
                <a:cs typeface="Times New Roman" pitchFamily="18" charset="0"/>
              </a:rPr>
              <a:t>A </a:t>
            </a:r>
            <a:r>
              <a:rPr lang="en-US" sz="1800" spc="-5" dirty="0">
                <a:latin typeface="Times New Roman" pitchFamily="18" charset="0"/>
                <a:cs typeface="Times New Roman" pitchFamily="18" charset="0"/>
              </a:rPr>
              <a:t>positive </a:t>
            </a:r>
            <a:r>
              <a:rPr lang="en-US" sz="1800" dirty="0">
                <a:latin typeface="Times New Roman" pitchFamily="18" charset="0"/>
                <a:cs typeface="Times New Roman" pitchFamily="18" charset="0"/>
              </a:rPr>
              <a:t>response </a:t>
            </a:r>
            <a:r>
              <a:rPr lang="en-US" sz="1800" spc="-5" dirty="0">
                <a:latin typeface="Times New Roman" pitchFamily="18" charset="0"/>
                <a:cs typeface="Times New Roman" pitchFamily="18" charset="0"/>
              </a:rPr>
              <a:t>to at </a:t>
            </a:r>
            <a:r>
              <a:rPr lang="en-US" sz="1800" dirty="0">
                <a:latin typeface="Times New Roman" pitchFamily="18" charset="0"/>
                <a:cs typeface="Times New Roman" pitchFamily="18" charset="0"/>
              </a:rPr>
              <a:t>least </a:t>
            </a:r>
            <a:r>
              <a:rPr lang="en-US" sz="1800" spc="-10" dirty="0">
                <a:latin typeface="Times New Roman" pitchFamily="18" charset="0"/>
                <a:cs typeface="Times New Roman" pitchFamily="18" charset="0"/>
              </a:rPr>
              <a:t>two </a:t>
            </a:r>
            <a:r>
              <a:rPr lang="en-US" sz="1800" dirty="0">
                <a:latin typeface="Times New Roman" pitchFamily="18" charset="0"/>
                <a:cs typeface="Times New Roman" pitchFamily="18" charset="0"/>
              </a:rPr>
              <a:t>questions </a:t>
            </a:r>
            <a:r>
              <a:rPr lang="en-US" sz="1800" spc="-5" dirty="0">
                <a:latin typeface="Times New Roman" pitchFamily="18" charset="0"/>
                <a:cs typeface="Times New Roman" pitchFamily="18" charset="0"/>
              </a:rPr>
              <a:t>is </a:t>
            </a:r>
            <a:r>
              <a:rPr lang="en-US" sz="1800" dirty="0">
                <a:latin typeface="Times New Roman" pitchFamily="18" charset="0"/>
                <a:cs typeface="Times New Roman" pitchFamily="18" charset="0"/>
              </a:rPr>
              <a:t>seen </a:t>
            </a:r>
            <a:r>
              <a:rPr lang="en-US" sz="1800" spc="-5" dirty="0">
                <a:latin typeface="Times New Roman" pitchFamily="18" charset="0"/>
                <a:cs typeface="Times New Roman" pitchFamily="18" charset="0"/>
              </a:rPr>
              <a:t>in the majority  </a:t>
            </a:r>
            <a:r>
              <a:rPr lang="en-US" sz="1800" dirty="0">
                <a:latin typeface="Times New Roman" pitchFamily="18" charset="0"/>
                <a:cs typeface="Times New Roman" pitchFamily="18" charset="0"/>
              </a:rPr>
              <a:t>of </a:t>
            </a:r>
            <a:r>
              <a:rPr lang="en-US" sz="1800" spc="-5" dirty="0">
                <a:latin typeface="Times New Roman" pitchFamily="18" charset="0"/>
                <a:cs typeface="Times New Roman" pitchFamily="18" charset="0"/>
              </a:rPr>
              <a:t>patients with </a:t>
            </a:r>
            <a:r>
              <a:rPr lang="en-US" sz="1800" dirty="0">
                <a:latin typeface="Times New Roman" pitchFamily="18" charset="0"/>
                <a:cs typeface="Times New Roman" pitchFamily="18" charset="0"/>
              </a:rPr>
              <a:t>alcoholism and to all </a:t>
            </a:r>
            <a:r>
              <a:rPr lang="en-US" sz="1800" spc="-5" dirty="0">
                <a:latin typeface="Times New Roman" pitchFamily="18" charset="0"/>
                <a:cs typeface="Times New Roman" pitchFamily="18" charset="0"/>
              </a:rPr>
              <a:t>four </a:t>
            </a:r>
            <a:r>
              <a:rPr lang="en-US" sz="1800" dirty="0">
                <a:latin typeface="Times New Roman" pitchFamily="18" charset="0"/>
                <a:cs typeface="Times New Roman" pitchFamily="18" charset="0"/>
              </a:rPr>
              <a:t>questions in </a:t>
            </a:r>
            <a:r>
              <a:rPr lang="en-US" sz="1800" spc="-5" dirty="0">
                <a:latin typeface="Times New Roman" pitchFamily="18" charset="0"/>
                <a:cs typeface="Times New Roman" pitchFamily="18" charset="0"/>
              </a:rPr>
              <a:t>approximately  </a:t>
            </a:r>
            <a:r>
              <a:rPr lang="en-US" sz="1800" dirty="0">
                <a:latin typeface="Times New Roman" pitchFamily="18" charset="0"/>
                <a:cs typeface="Times New Roman" pitchFamily="18" charset="0"/>
              </a:rPr>
              <a:t>50 percent</a:t>
            </a:r>
            <a:r>
              <a:rPr lang="en-US" sz="1800" spc="-3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marL="12700" marR="549275" algn="just">
              <a:lnSpc>
                <a:spcPct val="150000"/>
              </a:lnSpc>
              <a:spcBef>
                <a:spcPts val="500"/>
              </a:spcBef>
              <a:buFont typeface="Wingdings" pitchFamily="2" charset="2"/>
              <a:buChar char="ü"/>
            </a:pPr>
            <a:r>
              <a:rPr lang="en-US" sz="1800" spc="-5" dirty="0">
                <a:latin typeface="Times New Roman" pitchFamily="18" charset="0"/>
                <a:cs typeface="Times New Roman" pitchFamily="18" charset="0"/>
              </a:rPr>
              <a:t>In </a:t>
            </a:r>
            <a:r>
              <a:rPr lang="en-US" sz="1800" dirty="0">
                <a:latin typeface="Times New Roman" pitchFamily="18" charset="0"/>
                <a:cs typeface="Times New Roman" pitchFamily="18" charset="0"/>
              </a:rPr>
              <a:t>comparison, over 80 percent </a:t>
            </a:r>
            <a:r>
              <a:rPr lang="en-US" sz="1800" spc="-5" dirty="0">
                <a:latin typeface="Times New Roman" pitchFamily="18" charset="0"/>
                <a:cs typeface="Times New Roman" pitchFamily="18" charset="0"/>
              </a:rPr>
              <a:t>of </a:t>
            </a:r>
            <a:r>
              <a:rPr lang="en-US" sz="1800" dirty="0">
                <a:latin typeface="Times New Roman" pitchFamily="18" charset="0"/>
                <a:cs typeface="Times New Roman" pitchFamily="18" charset="0"/>
              </a:rPr>
              <a:t>nonalcoholic subjects have</a:t>
            </a:r>
            <a:r>
              <a:rPr lang="en-US" sz="1800" spc="-110" dirty="0">
                <a:latin typeface="Times New Roman" pitchFamily="18" charset="0"/>
                <a:cs typeface="Times New Roman" pitchFamily="18" charset="0"/>
              </a:rPr>
              <a:t> </a:t>
            </a:r>
            <a:r>
              <a:rPr lang="en-US" sz="1800" dirty="0">
                <a:latin typeface="Times New Roman" pitchFamily="18" charset="0"/>
                <a:cs typeface="Times New Roman" pitchFamily="18" charset="0"/>
              </a:rPr>
              <a:t>a  </a:t>
            </a:r>
            <a:r>
              <a:rPr lang="en-US" sz="1800" spc="-5" dirty="0">
                <a:latin typeface="Times New Roman" pitchFamily="18" charset="0"/>
                <a:cs typeface="Times New Roman" pitchFamily="18" charset="0"/>
              </a:rPr>
              <a:t>negative </a:t>
            </a:r>
            <a:r>
              <a:rPr lang="en-US" sz="1800" dirty="0">
                <a:latin typeface="Times New Roman" pitchFamily="18" charset="0"/>
                <a:cs typeface="Times New Roman" pitchFamily="18" charset="0"/>
              </a:rPr>
              <a:t>response </a:t>
            </a:r>
            <a:r>
              <a:rPr lang="en-US" sz="1800" spc="-5" dirty="0">
                <a:latin typeface="Times New Roman" pitchFamily="18" charset="0"/>
                <a:cs typeface="Times New Roman" pitchFamily="18" charset="0"/>
              </a:rPr>
              <a:t>to </a:t>
            </a:r>
            <a:r>
              <a:rPr lang="en-US" sz="1800" dirty="0">
                <a:latin typeface="Times New Roman" pitchFamily="18" charset="0"/>
                <a:cs typeface="Times New Roman" pitchFamily="18" charset="0"/>
              </a:rPr>
              <a:t>all </a:t>
            </a:r>
            <a:r>
              <a:rPr lang="en-US" sz="1800" spc="-5" dirty="0">
                <a:latin typeface="Times New Roman" pitchFamily="18" charset="0"/>
                <a:cs typeface="Times New Roman" pitchFamily="18" charset="0"/>
              </a:rPr>
              <a:t>four questions</a:t>
            </a:r>
            <a:r>
              <a:rPr lang="en-US" sz="1800" spc="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26</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ALCOHOL USE DISORDER IDENTIFICATION TEST (AUDIT)</a:t>
            </a:r>
          </a:p>
        </p:txBody>
      </p:sp>
      <p:sp>
        <p:nvSpPr>
          <p:cNvPr id="3" name="Content Placeholder 2"/>
          <p:cNvSpPr>
            <a:spLocks noGrp="1"/>
          </p:cNvSpPr>
          <p:nvPr>
            <p:ph idx="1"/>
          </p:nvPr>
        </p:nvSpPr>
        <p:spPr/>
        <p:txBody>
          <a:bodyPr>
            <a:normAutofit/>
          </a:bodyPr>
          <a:lstStyle/>
          <a:p>
            <a:pPr algn="just">
              <a:lnSpc>
                <a:spcPct val="150000"/>
              </a:lnSpc>
            </a:pPr>
            <a:r>
              <a:rPr lang="en-US" sz="1800" spc="-5" dirty="0">
                <a:latin typeface="Times New Roman" pitchFamily="18" charset="0"/>
                <a:cs typeface="Times New Roman" pitchFamily="18" charset="0"/>
              </a:rPr>
              <a:t>AUDIT </a:t>
            </a:r>
            <a:r>
              <a:rPr lang="en-US" sz="1800" spc="-15" dirty="0">
                <a:latin typeface="Times New Roman" pitchFamily="18" charset="0"/>
                <a:cs typeface="Times New Roman" pitchFamily="18" charset="0"/>
              </a:rPr>
              <a:t>was </a:t>
            </a:r>
            <a:r>
              <a:rPr lang="en-US" sz="1800" spc="-10" dirty="0">
                <a:latin typeface="Times New Roman" pitchFamily="18" charset="0"/>
                <a:cs typeface="Times New Roman" pitchFamily="18" charset="0"/>
              </a:rPr>
              <a:t>designed </a:t>
            </a:r>
            <a:r>
              <a:rPr lang="en-US" sz="1800" spc="-5" dirty="0">
                <a:latin typeface="Times New Roman" pitchFamily="18" charset="0"/>
                <a:cs typeface="Times New Roman" pitchFamily="18" charset="0"/>
              </a:rPr>
              <a:t>to </a:t>
            </a:r>
            <a:r>
              <a:rPr lang="en-US" sz="1800" spc="-10" dirty="0">
                <a:latin typeface="Times New Roman" pitchFamily="18" charset="0"/>
                <a:cs typeface="Times New Roman" pitchFamily="18" charset="0"/>
              </a:rPr>
              <a:t>identify patients </a:t>
            </a:r>
            <a:r>
              <a:rPr lang="en-US" sz="1800" spc="-15" dirty="0">
                <a:latin typeface="Times New Roman" pitchFamily="18" charset="0"/>
                <a:cs typeface="Times New Roman" pitchFamily="18" charset="0"/>
              </a:rPr>
              <a:t>with </a:t>
            </a:r>
            <a:r>
              <a:rPr lang="en-US" sz="1800" spc="-10" dirty="0">
                <a:latin typeface="Times New Roman" pitchFamily="18" charset="0"/>
                <a:cs typeface="Times New Roman" pitchFamily="18" charset="0"/>
              </a:rPr>
              <a:t>recent heavy </a:t>
            </a:r>
            <a:r>
              <a:rPr lang="en-US" sz="1800" spc="-5" dirty="0">
                <a:latin typeface="Times New Roman" pitchFamily="18" charset="0"/>
                <a:cs typeface="Times New Roman" pitchFamily="18" charset="0"/>
              </a:rPr>
              <a:t>drinking in  </a:t>
            </a:r>
            <a:r>
              <a:rPr lang="en-US" sz="1800" spc="-10" dirty="0">
                <a:latin typeface="Times New Roman" pitchFamily="18" charset="0"/>
                <a:cs typeface="Times New Roman" pitchFamily="18" charset="0"/>
              </a:rPr>
              <a:t>addition </a:t>
            </a:r>
            <a:r>
              <a:rPr lang="en-US" sz="1800" spc="-5" dirty="0">
                <a:latin typeface="Times New Roman" pitchFamily="18" charset="0"/>
                <a:cs typeface="Times New Roman" pitchFamily="18" charset="0"/>
              </a:rPr>
              <a:t>to alcohol </a:t>
            </a:r>
            <a:r>
              <a:rPr lang="en-US" sz="1800" spc="-10" dirty="0">
                <a:latin typeface="Times New Roman" pitchFamily="18" charset="0"/>
                <a:cs typeface="Times New Roman" pitchFamily="18" charset="0"/>
              </a:rPr>
              <a:t>dependence;</a:t>
            </a:r>
            <a:endParaRPr lang="en-US" sz="1800" dirty="0">
              <a:latin typeface="Times New Roman" pitchFamily="18" charset="0"/>
              <a:cs typeface="Times New Roman" pitchFamily="18" charset="0"/>
            </a:endParaRPr>
          </a:p>
          <a:p>
            <a:pPr algn="just">
              <a:lnSpc>
                <a:spcPct val="150000"/>
              </a:lnSpc>
            </a:pPr>
            <a:r>
              <a:rPr lang="en-US" sz="1800" spc="-5" dirty="0">
                <a:latin typeface="Times New Roman" pitchFamily="18" charset="0"/>
                <a:cs typeface="Times New Roman" pitchFamily="18" charset="0"/>
              </a:rPr>
              <a:t>AUDIT focuses on </a:t>
            </a:r>
            <a:r>
              <a:rPr lang="en-US" sz="1800" spc="-10" dirty="0">
                <a:latin typeface="Times New Roman" pitchFamily="18" charset="0"/>
                <a:cs typeface="Times New Roman" pitchFamily="18" charset="0"/>
              </a:rPr>
              <a:t>identifying heavy drinkers and has </a:t>
            </a:r>
            <a:r>
              <a:rPr lang="en-US" sz="1800" dirty="0">
                <a:latin typeface="Times New Roman" pitchFamily="18" charset="0"/>
                <a:cs typeface="Times New Roman" pitchFamily="18" charset="0"/>
              </a:rPr>
              <a:t>a </a:t>
            </a:r>
            <a:r>
              <a:rPr lang="en-US" sz="1800" spc="-10" dirty="0">
                <a:latin typeface="Times New Roman" pitchFamily="18" charset="0"/>
                <a:cs typeface="Times New Roman" pitchFamily="18" charset="0"/>
              </a:rPr>
              <a:t>higher </a:t>
            </a:r>
            <a:r>
              <a:rPr lang="en-US" sz="1800" spc="-5" dirty="0">
                <a:latin typeface="Times New Roman" pitchFamily="18" charset="0"/>
                <a:cs typeface="Times New Roman" pitchFamily="18" charset="0"/>
              </a:rPr>
              <a:t>sensitivity  </a:t>
            </a:r>
            <a:r>
              <a:rPr lang="en-US" sz="1800" spc="-10" dirty="0">
                <a:latin typeface="Times New Roman" pitchFamily="18" charset="0"/>
                <a:cs typeface="Times New Roman" pitchFamily="18" charset="0"/>
              </a:rPr>
              <a:t>and </a:t>
            </a:r>
            <a:r>
              <a:rPr lang="en-US" sz="1800" spc="-5" dirty="0">
                <a:latin typeface="Times New Roman" pitchFamily="18" charset="0"/>
                <a:cs typeface="Times New Roman" pitchFamily="18" charset="0"/>
              </a:rPr>
              <a:t>specificity </a:t>
            </a:r>
            <a:r>
              <a:rPr lang="en-US" sz="1800" spc="-10" dirty="0">
                <a:latin typeface="Times New Roman" pitchFamily="18" charset="0"/>
                <a:cs typeface="Times New Roman" pitchFamily="18" charset="0"/>
              </a:rPr>
              <a:t>than </a:t>
            </a:r>
            <a:r>
              <a:rPr lang="en-US" sz="1800" dirty="0">
                <a:latin typeface="Times New Roman" pitchFamily="18" charset="0"/>
                <a:cs typeface="Times New Roman" pitchFamily="18" charset="0"/>
              </a:rPr>
              <a:t>shorter </a:t>
            </a:r>
            <a:r>
              <a:rPr lang="en-US" sz="1800" spc="-5" dirty="0">
                <a:latin typeface="Times New Roman" pitchFamily="18" charset="0"/>
                <a:cs typeface="Times New Roman" pitchFamily="18" charset="0"/>
              </a:rPr>
              <a:t>screening instruments (sensitivity 51 to 97  </a:t>
            </a:r>
            <a:r>
              <a:rPr lang="en-US" sz="1800" spc="-10" dirty="0">
                <a:latin typeface="Times New Roman" pitchFamily="18" charset="0"/>
                <a:cs typeface="Times New Roman" pitchFamily="18" charset="0"/>
              </a:rPr>
              <a:t>percent; </a:t>
            </a:r>
            <a:r>
              <a:rPr lang="en-US" sz="1800" spc="-5" dirty="0">
                <a:latin typeface="Times New Roman" pitchFamily="18" charset="0"/>
                <a:cs typeface="Times New Roman" pitchFamily="18" charset="0"/>
              </a:rPr>
              <a:t>specificity 78 to 96 </a:t>
            </a:r>
            <a:r>
              <a:rPr lang="en-US" sz="1800" spc="-10" dirty="0">
                <a:latin typeface="Times New Roman" pitchFamily="18" charset="0"/>
                <a:cs typeface="Times New Roman" pitchFamily="18" charset="0"/>
              </a:rPr>
              <a:t>percent </a:t>
            </a:r>
            <a:r>
              <a:rPr lang="en-US" sz="1800" spc="-5" dirty="0">
                <a:latin typeface="Times New Roman" pitchFamily="18" charset="0"/>
                <a:cs typeface="Times New Roman" pitchFamily="18" charset="0"/>
              </a:rPr>
              <a:t>in primary </a:t>
            </a:r>
            <a:r>
              <a:rPr lang="en-US" sz="1800" spc="-10" dirty="0">
                <a:latin typeface="Times New Roman" pitchFamily="18" charset="0"/>
                <a:cs typeface="Times New Roman" pitchFamily="18" charset="0"/>
              </a:rPr>
              <a:t>care</a:t>
            </a:r>
            <a:r>
              <a:rPr lang="en-US" sz="1800" spc="-5" dirty="0">
                <a:latin typeface="Times New Roman" pitchFamily="18" charset="0"/>
                <a:cs typeface="Times New Roman" pitchFamily="18" charset="0"/>
              </a:rPr>
              <a:t> setting)</a:t>
            </a:r>
            <a:endParaRPr lang="en-US" sz="1800" dirty="0">
              <a:latin typeface="Times New Roman" pitchFamily="18" charset="0"/>
              <a:cs typeface="Times New Roman" pitchFamily="18" charset="0"/>
            </a:endParaRPr>
          </a:p>
          <a:p>
            <a:pPr algn="just">
              <a:lnSpc>
                <a:spcPct val="150000"/>
              </a:lnSpc>
            </a:pPr>
            <a:r>
              <a:rPr lang="en-US" sz="1800" spc="-5" dirty="0">
                <a:latin typeface="Times New Roman" pitchFamily="18" charset="0"/>
                <a:cs typeface="Times New Roman" pitchFamily="18" charset="0"/>
              </a:rPr>
              <a:t>it performs better than the CAGE </a:t>
            </a:r>
            <a:r>
              <a:rPr lang="en-US" sz="1800" spc="-10" dirty="0">
                <a:latin typeface="Times New Roman" pitchFamily="18" charset="0"/>
                <a:cs typeface="Times New Roman" pitchFamily="18" charset="0"/>
              </a:rPr>
              <a:t>questionnaire </a:t>
            </a:r>
            <a:r>
              <a:rPr lang="en-US" sz="1800" spc="-5" dirty="0">
                <a:latin typeface="Times New Roman" pitchFamily="18" charset="0"/>
                <a:cs typeface="Times New Roman" pitchFamily="18" charset="0"/>
              </a:rPr>
              <a:t>for these </a:t>
            </a:r>
            <a:r>
              <a:rPr lang="en-US" sz="1800" spc="-10" dirty="0">
                <a:latin typeface="Times New Roman" pitchFamily="18" charset="0"/>
                <a:cs typeface="Times New Roman" pitchFamily="18" charset="0"/>
              </a:rPr>
              <a:t>purposes</a:t>
            </a:r>
            <a:r>
              <a:rPr lang="en-US" sz="1800" spc="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dirty="0">
                <a:latin typeface="Times New Roman" pitchFamily="18" charset="0"/>
                <a:cs typeface="Times New Roman" pitchFamily="18" charset="0"/>
              </a:rPr>
              <a:t>A </a:t>
            </a:r>
            <a:r>
              <a:rPr lang="en-US" sz="1800" spc="-5" dirty="0">
                <a:latin typeface="Times New Roman" pitchFamily="18" charset="0"/>
                <a:cs typeface="Times New Roman" pitchFamily="18" charset="0"/>
              </a:rPr>
              <a:t>major limitation to the AUDIT is its </a:t>
            </a:r>
            <a:r>
              <a:rPr lang="en-US" sz="1800" spc="-10" dirty="0">
                <a:latin typeface="Times New Roman" pitchFamily="18" charset="0"/>
                <a:cs typeface="Times New Roman" pitchFamily="18" charset="0"/>
              </a:rPr>
              <a:t>length</a:t>
            </a:r>
            <a:r>
              <a:rPr lang="en-US" sz="1800" spc="-25" dirty="0">
                <a:latin typeface="Times New Roman" pitchFamily="18" charset="0"/>
                <a:cs typeface="Times New Roman" pitchFamily="18" charset="0"/>
              </a:rPr>
              <a:t> </a:t>
            </a:r>
            <a:r>
              <a:rPr lang="en-US" sz="1800" spc="-20" dirty="0">
                <a:latin typeface="Times New Roman" pitchFamily="18" charset="0"/>
                <a:cs typeface="Times New Roman" pitchFamily="18" charset="0"/>
              </a:rPr>
              <a:t>!!</a:t>
            </a:r>
            <a:endParaRPr lang="en-US" sz="1800" dirty="0">
              <a:latin typeface="Times New Roman" pitchFamily="18" charset="0"/>
              <a:cs typeface="Times New Roman" pitchFamily="18" charset="0"/>
            </a:endParaRPr>
          </a:p>
          <a:p>
            <a:pPr algn="just">
              <a:lnSpc>
                <a:spcPct val="150000"/>
              </a:lnSpc>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27</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28</a:t>
            </a:fld>
            <a:endParaRPr lang="en-IN"/>
          </a:p>
        </p:txBody>
      </p:sp>
      <p:sp>
        <p:nvSpPr>
          <p:cNvPr id="8" name="object 3"/>
          <p:cNvSpPr/>
          <p:nvPr/>
        </p:nvSpPr>
        <p:spPr>
          <a:xfrm>
            <a:off x="1185832" y="537029"/>
            <a:ext cx="9666514" cy="5776685"/>
          </a:xfrm>
          <a:prstGeom prst="rect">
            <a:avLst/>
          </a:prstGeom>
          <a:blipFill>
            <a:blip r:embed="rId2" cstate="print"/>
            <a:stretch>
              <a:fillRect/>
            </a:stretch>
          </a:blipFill>
        </p:spPr>
        <p:txBody>
          <a:bodyPr wrap="square" lIns="0" tIns="0" rIns="0" bIns="0" rtlCol="0"/>
          <a:lstStyle/>
          <a:p>
            <a:endParaRPr/>
          </a:p>
        </p:txBody>
      </p:sp>
      <p:sp>
        <p:nvSpPr>
          <p:cNvPr id="9" name="Rectangle 8">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29</a:t>
            </a:fld>
            <a:endParaRPr lang="en-IN"/>
          </a:p>
        </p:txBody>
      </p:sp>
      <p:sp>
        <p:nvSpPr>
          <p:cNvPr id="7" name="object 3"/>
          <p:cNvSpPr/>
          <p:nvPr/>
        </p:nvSpPr>
        <p:spPr>
          <a:xfrm>
            <a:off x="2220685" y="333828"/>
            <a:ext cx="7982857" cy="6081487"/>
          </a:xfrm>
          <a:prstGeom prst="rect">
            <a:avLst/>
          </a:prstGeom>
          <a:blipFill>
            <a:blip r:embed="rId2" cstate="print"/>
            <a:stretch>
              <a:fillRect/>
            </a:stretch>
          </a:blipFill>
        </p:spPr>
        <p:txBody>
          <a:bodyPr wrap="square" lIns="0" tIns="0" rIns="0" bIns="0" rtlCol="0"/>
          <a:lstStyle/>
          <a:p>
            <a:endParaRPr/>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ANATOMY</a:t>
            </a:r>
          </a:p>
        </p:txBody>
      </p:sp>
      <p:pic>
        <p:nvPicPr>
          <p:cNvPr id="7" name="Content Placeholder 6" descr="liver anatomy.png"/>
          <p:cNvPicPr>
            <a:picLocks noGrp="1" noChangeAspect="1"/>
          </p:cNvPicPr>
          <p:nvPr>
            <p:ph idx="1"/>
          </p:nvPr>
        </p:nvPicPr>
        <p:blipFill>
          <a:blip r:embed="rId3"/>
          <a:stretch>
            <a:fillRect/>
          </a:stretch>
        </p:blipFill>
        <p:spPr>
          <a:xfrm>
            <a:off x="6049450" y="1629682"/>
            <a:ext cx="5004734" cy="4351338"/>
          </a:xfrm>
        </p:spPr>
      </p:pic>
      <p:sp>
        <p:nvSpPr>
          <p:cNvPr id="5" name="Footer Placeholder 4"/>
          <p:cNvSpPr>
            <a:spLocks noGrp="1"/>
          </p:cNvSpPr>
          <p:nvPr>
            <p:ph type="ftr" sz="quarter" idx="11"/>
          </p:nvPr>
        </p:nvSpPr>
        <p:spPr/>
        <p:txBody>
          <a:bodyPr/>
          <a:lstStyle/>
          <a:p>
            <a:pPr algn="just"/>
            <a:r>
              <a:rPr lang="en-IN" smtClean="0"/>
              <a:t>RDP</a:t>
            </a:r>
            <a:endParaRPr lang="en-IN"/>
          </a:p>
        </p:txBody>
      </p:sp>
      <p:sp>
        <p:nvSpPr>
          <p:cNvPr id="6" name="Slide Number Placeholder 5"/>
          <p:cNvSpPr>
            <a:spLocks noGrp="1"/>
          </p:cNvSpPr>
          <p:nvPr>
            <p:ph type="sldNum" sz="quarter" idx="12"/>
          </p:nvPr>
        </p:nvSpPr>
        <p:spPr/>
        <p:txBody>
          <a:bodyPr/>
          <a:lstStyle/>
          <a:p>
            <a:pPr algn="just"/>
            <a:fld id="{28B54A7E-2395-4D35-824E-25842394C6F0}" type="slidenum">
              <a:rPr lang="en-IN" smtClean="0"/>
              <a:pPr algn="just"/>
              <a:t>3</a:t>
            </a:fld>
            <a:endParaRPr lang="en-IN"/>
          </a:p>
        </p:txBody>
      </p:sp>
      <p:sp>
        <p:nvSpPr>
          <p:cNvPr id="8" name="TextBox 7"/>
          <p:cNvSpPr txBox="1"/>
          <p:nvPr/>
        </p:nvSpPr>
        <p:spPr>
          <a:xfrm>
            <a:off x="966650" y="1214846"/>
            <a:ext cx="4859383" cy="5444054"/>
          </a:xfrm>
          <a:prstGeom prst="rect">
            <a:avLst/>
          </a:prstGeom>
          <a:noFill/>
        </p:spPr>
        <p:txBody>
          <a:bodyPr wrap="square" rtlCol="0">
            <a:spAutoFit/>
          </a:bodyPr>
          <a:lstStyle/>
          <a:p>
            <a:pPr algn="just" fontAlgn="base">
              <a:lnSpc>
                <a:spcPct val="150000"/>
              </a:lnSpc>
              <a:buFont typeface="Wingdings" pitchFamily="2" charset="2"/>
              <a:buChar char="v"/>
            </a:pPr>
            <a:r>
              <a:rPr lang="en-US" dirty="0">
                <a:latin typeface="Times New Roman" pitchFamily="18" charset="0"/>
                <a:cs typeface="Times New Roman" pitchFamily="18" charset="0"/>
              </a:rPr>
              <a:t>	The liver is located in the upper right-hand portion of the abdominal cavity, beneath the diaphragm, and on top of the stomach, right kidney, and intestines.</a:t>
            </a:r>
          </a:p>
          <a:p>
            <a:pPr algn="just" fontAlgn="base">
              <a:lnSpc>
                <a:spcPct val="150000"/>
              </a:lnSpc>
              <a:buFont typeface="Wingdings" pitchFamily="2" charset="2"/>
              <a:buChar char="v"/>
            </a:pPr>
            <a:r>
              <a:rPr lang="en-US" dirty="0">
                <a:latin typeface="Times New Roman" pitchFamily="18" charset="0"/>
                <a:cs typeface="Times New Roman" pitchFamily="18" charset="0"/>
              </a:rPr>
              <a:t>     Shaped like a cone, the liver is a dark reddish-brown organ that weighs about 3 pounds.</a:t>
            </a:r>
          </a:p>
          <a:p>
            <a:pPr algn="just" fontAlgn="base">
              <a:lnSpc>
                <a:spcPct val="150000"/>
              </a:lnSpc>
              <a:buFont typeface="Wingdings" pitchFamily="2" charset="2"/>
              <a:buChar char="v"/>
            </a:pPr>
            <a:r>
              <a:rPr lang="en-US" dirty="0">
                <a:latin typeface="Times New Roman" pitchFamily="18" charset="0"/>
                <a:cs typeface="Times New Roman" pitchFamily="18" charset="0"/>
              </a:rPr>
              <a:t>      There are 2 distinct sources that supply blood to the liver, including the following:</a:t>
            </a:r>
          </a:p>
          <a:p>
            <a:pPr lvl="1" algn="just" fontAlgn="base">
              <a:lnSpc>
                <a:spcPct val="150000"/>
              </a:lnSpc>
              <a:buFont typeface="Wingdings" pitchFamily="2" charset="2"/>
              <a:buChar char="Ø"/>
            </a:pPr>
            <a:r>
              <a:rPr lang="en-US" dirty="0">
                <a:latin typeface="Times New Roman" pitchFamily="18" charset="0"/>
                <a:cs typeface="Times New Roman" pitchFamily="18" charset="0"/>
              </a:rPr>
              <a:t>Oxygenated blood flows in from the hepatic artery</a:t>
            </a:r>
          </a:p>
          <a:p>
            <a:pPr lvl="1" algn="just" fontAlgn="base">
              <a:lnSpc>
                <a:spcPct val="150000"/>
              </a:lnSpc>
              <a:buFont typeface="Wingdings" pitchFamily="2" charset="2"/>
              <a:buChar char="Ø"/>
            </a:pPr>
            <a:r>
              <a:rPr lang="en-US" dirty="0">
                <a:latin typeface="Times New Roman" pitchFamily="18" charset="0"/>
                <a:cs typeface="Times New Roman" pitchFamily="18" charset="0"/>
              </a:rPr>
              <a:t>Nutrient-rich blood flows in from the hepatic portal vein</a:t>
            </a:r>
          </a:p>
          <a:p>
            <a:pPr algn="just">
              <a:lnSpc>
                <a:spcPct val="150000"/>
              </a:lnSpc>
            </a:pPr>
            <a:endParaRPr lang="en-US" dirty="0">
              <a:latin typeface="Times New Roman" pitchFamily="18" charset="0"/>
              <a:cs typeface="Times New Roman" pitchFamily="18" charset="0"/>
            </a:endParaRPr>
          </a:p>
        </p:txBody>
      </p:sp>
      <p:sp>
        <p:nvSpPr>
          <p:cNvPr id="9" name="Rectangle 8">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COMPLICATIONS</a:t>
            </a:r>
          </a:p>
        </p:txBody>
      </p:sp>
      <p:sp>
        <p:nvSpPr>
          <p:cNvPr id="3" name="Content Placeholder 2"/>
          <p:cNvSpPr>
            <a:spLocks noGrp="1"/>
          </p:cNvSpPr>
          <p:nvPr>
            <p:ph idx="1"/>
          </p:nvPr>
        </p:nvSpPr>
        <p:spPr/>
        <p:txBody>
          <a:bodyPr numCol="2">
            <a:normAutofit/>
          </a:bodyPr>
          <a:lstStyle/>
          <a:p>
            <a:pPr>
              <a:lnSpc>
                <a:spcPct val="150000"/>
              </a:lnSpc>
              <a:buNone/>
            </a:pPr>
            <a:r>
              <a:rPr lang="en-US" sz="1800" b="1" u="sng" dirty="0">
                <a:latin typeface="Times New Roman" pitchFamily="18" charset="0"/>
                <a:cs typeface="Times New Roman" pitchFamily="18" charset="0"/>
              </a:rPr>
              <a:t>PORTAL HYPERTENSION</a:t>
            </a:r>
          </a:p>
          <a:p>
            <a:pPr lvl="4">
              <a:lnSpc>
                <a:spcPct val="150000"/>
              </a:lnSpc>
            </a:pPr>
            <a:r>
              <a:rPr lang="en-US" dirty="0" err="1">
                <a:latin typeface="Times New Roman" pitchFamily="18" charset="0"/>
                <a:cs typeface="Times New Roman" pitchFamily="18" charset="0"/>
              </a:rPr>
              <a:t>Ascites</a:t>
            </a:r>
            <a:r>
              <a:rPr lang="en-US" dirty="0">
                <a:latin typeface="Times New Roman" pitchFamily="18" charset="0"/>
                <a:cs typeface="Times New Roman" pitchFamily="18" charset="0"/>
              </a:rPr>
              <a:t> </a:t>
            </a:r>
          </a:p>
          <a:p>
            <a:pPr lvl="4">
              <a:lnSpc>
                <a:spcPct val="150000"/>
              </a:lnSpc>
            </a:pPr>
            <a:r>
              <a:rPr lang="en-US" dirty="0">
                <a:latin typeface="Times New Roman" pitchFamily="18" charset="0"/>
                <a:cs typeface="Times New Roman" pitchFamily="18" charset="0"/>
              </a:rPr>
              <a:t>Hepatic encephalopathy</a:t>
            </a:r>
          </a:p>
          <a:p>
            <a:pPr lvl="4">
              <a:lnSpc>
                <a:spcPct val="150000"/>
              </a:lnSpc>
            </a:pPr>
            <a:r>
              <a:rPr lang="en-US" dirty="0">
                <a:latin typeface="Times New Roman" pitchFamily="18" charset="0"/>
                <a:cs typeface="Times New Roman" pitchFamily="18" charset="0"/>
              </a:rPr>
              <a:t>Pancytopenia</a:t>
            </a:r>
          </a:p>
          <a:p>
            <a:pPr lvl="4">
              <a:lnSpc>
                <a:spcPct val="150000"/>
              </a:lnSpc>
            </a:pPr>
            <a:r>
              <a:rPr lang="en-US" dirty="0" err="1">
                <a:latin typeface="Times New Roman" pitchFamily="18" charset="0"/>
                <a:cs typeface="Times New Roman" pitchFamily="18" charset="0"/>
              </a:rPr>
              <a:t>Splenomegaly</a:t>
            </a:r>
            <a:endParaRPr lang="en-US" dirty="0">
              <a:latin typeface="Times New Roman" pitchFamily="18" charset="0"/>
              <a:cs typeface="Times New Roman" pitchFamily="18" charset="0"/>
            </a:endParaRPr>
          </a:p>
          <a:p>
            <a:pPr lvl="4">
              <a:lnSpc>
                <a:spcPct val="150000"/>
              </a:lnSpc>
            </a:pPr>
            <a:r>
              <a:rPr lang="en-US" dirty="0">
                <a:latin typeface="Times New Roman" pitchFamily="18" charset="0"/>
                <a:cs typeface="Times New Roman" pitchFamily="18" charset="0"/>
              </a:rPr>
              <a:t> Blood vomiting</a:t>
            </a:r>
          </a:p>
          <a:p>
            <a:pPr lvl="4">
              <a:lnSpc>
                <a:spcPct val="150000"/>
              </a:lnSpc>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Melena</a:t>
            </a:r>
            <a:r>
              <a:rPr lang="en-US" dirty="0">
                <a:latin typeface="Times New Roman" pitchFamily="18" charset="0"/>
                <a:cs typeface="Times New Roman" pitchFamily="18" charset="0"/>
              </a:rPr>
              <a:t> </a:t>
            </a:r>
          </a:p>
          <a:p>
            <a:pPr lvl="4">
              <a:lnSpc>
                <a:spcPct val="150000"/>
              </a:lnSpc>
            </a:pPr>
            <a:endParaRPr lang="en-US" dirty="0">
              <a:latin typeface="Times New Roman" pitchFamily="18" charset="0"/>
              <a:cs typeface="Times New Roman" pitchFamily="18" charset="0"/>
            </a:endParaRPr>
          </a:p>
          <a:p>
            <a:pPr lvl="4">
              <a:lnSpc>
                <a:spcPct val="150000"/>
              </a:lnSpc>
            </a:pPr>
            <a:endParaRPr lang="en-US" dirty="0">
              <a:latin typeface="Times New Roman" pitchFamily="18" charset="0"/>
              <a:cs typeface="Times New Roman" pitchFamily="18" charset="0"/>
            </a:endParaRPr>
          </a:p>
          <a:p>
            <a:pPr>
              <a:lnSpc>
                <a:spcPct val="150000"/>
              </a:lnSpc>
              <a:buNone/>
            </a:pPr>
            <a:r>
              <a:rPr lang="en-US" sz="1800" b="1" u="sng" dirty="0">
                <a:latin typeface="Times New Roman" pitchFamily="18" charset="0"/>
                <a:cs typeface="Times New Roman" pitchFamily="18" charset="0"/>
              </a:rPr>
              <a:t>VARICES</a:t>
            </a:r>
          </a:p>
          <a:p>
            <a:pPr lvl="1">
              <a:lnSpc>
                <a:spcPct val="150000"/>
              </a:lnSpc>
            </a:pPr>
            <a:r>
              <a:rPr lang="en-US" sz="1800" dirty="0">
                <a:latin typeface="Times New Roman" pitchFamily="18" charset="0"/>
                <a:cs typeface="Times New Roman" pitchFamily="18" charset="0"/>
              </a:rPr>
              <a:t>Black, tarry stools</a:t>
            </a:r>
          </a:p>
          <a:p>
            <a:pPr lvl="1">
              <a:lnSpc>
                <a:spcPct val="150000"/>
              </a:lnSpc>
            </a:pPr>
            <a:r>
              <a:rPr lang="en-US" sz="1800" dirty="0">
                <a:latin typeface="Times New Roman" pitchFamily="18" charset="0"/>
                <a:cs typeface="Times New Roman" pitchFamily="18" charset="0"/>
              </a:rPr>
              <a:t>Bloody stools</a:t>
            </a:r>
          </a:p>
          <a:p>
            <a:pPr lvl="1">
              <a:lnSpc>
                <a:spcPct val="150000"/>
              </a:lnSpc>
            </a:pPr>
            <a:r>
              <a:rPr lang="en-US" sz="1800" dirty="0">
                <a:latin typeface="Times New Roman" pitchFamily="18" charset="0"/>
                <a:cs typeface="Times New Roman" pitchFamily="18" charset="0"/>
              </a:rPr>
              <a:t>Light headedness</a:t>
            </a:r>
          </a:p>
          <a:p>
            <a:pPr lvl="1">
              <a:lnSpc>
                <a:spcPct val="150000"/>
              </a:lnSpc>
            </a:pPr>
            <a:r>
              <a:rPr lang="en-US" sz="1800" dirty="0">
                <a:latin typeface="Times New Roman" pitchFamily="18" charset="0"/>
                <a:cs typeface="Times New Roman" pitchFamily="18" charset="0"/>
              </a:rPr>
              <a:t> paleness</a:t>
            </a:r>
          </a:p>
          <a:p>
            <a:pPr lvl="1">
              <a:lnSpc>
                <a:spcPct val="150000"/>
              </a:lnSpc>
            </a:pPr>
            <a:r>
              <a:rPr lang="en-US" sz="1800" dirty="0">
                <a:latin typeface="Times New Roman" pitchFamily="18" charset="0"/>
                <a:cs typeface="Times New Roman" pitchFamily="18" charset="0"/>
              </a:rPr>
              <a:t>vomiting</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30</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TREATMENT </a:t>
            </a:r>
          </a:p>
        </p:txBody>
      </p:sp>
      <p:sp>
        <p:nvSpPr>
          <p:cNvPr id="3" name="Content Placeholder 2"/>
          <p:cNvSpPr>
            <a:spLocks noGrp="1"/>
          </p:cNvSpPr>
          <p:nvPr>
            <p:ph idx="1"/>
          </p:nvPr>
        </p:nvSpPr>
        <p:spPr/>
        <p:txBody>
          <a:bodyPr>
            <a:normAutofit/>
          </a:bodyPr>
          <a:lstStyle/>
          <a:p>
            <a:pPr>
              <a:lnSpc>
                <a:spcPct val="150000"/>
              </a:lnSpc>
              <a:buNone/>
            </a:pPr>
            <a:r>
              <a:rPr lang="en-US" sz="1800" b="1" dirty="0" err="1">
                <a:latin typeface="Times New Roman" pitchFamily="18" charset="0"/>
                <a:cs typeface="Times New Roman" pitchFamily="18" charset="0"/>
              </a:rPr>
              <a:t>Betablockers</a:t>
            </a:r>
            <a:endParaRPr lang="en-US" sz="1800" b="1" dirty="0">
              <a:latin typeface="Times New Roman" pitchFamily="18" charset="0"/>
              <a:cs typeface="Times New Roman" pitchFamily="18" charset="0"/>
            </a:endParaRPr>
          </a:p>
          <a:p>
            <a:pPr>
              <a:lnSpc>
                <a:spcPct val="150000"/>
              </a:lnSpc>
            </a:pPr>
            <a:r>
              <a:rPr lang="en-US" sz="1800" b="1" dirty="0" err="1">
                <a:latin typeface="Times New Roman" pitchFamily="18" charset="0"/>
                <a:cs typeface="Times New Roman" pitchFamily="18" charset="0"/>
              </a:rPr>
              <a:t>Propranolol</a:t>
            </a:r>
            <a:r>
              <a:rPr lang="en-US" sz="1800" b="1" dirty="0">
                <a:latin typeface="Times New Roman" pitchFamily="18" charset="0"/>
                <a:cs typeface="Times New Roman" pitchFamily="18" charset="0"/>
              </a:rPr>
              <a:t>-</a:t>
            </a:r>
            <a:r>
              <a:rPr lang="en-US" sz="1800" dirty="0">
                <a:latin typeface="Times New Roman" pitchFamily="18" charset="0"/>
                <a:cs typeface="Times New Roman" pitchFamily="18" charset="0"/>
              </a:rPr>
              <a:t> 40mg initially increasing every 3-7 days, maintenance 80- 240mg/8-12hrly, not exceed 60mg/day.</a:t>
            </a:r>
          </a:p>
          <a:p>
            <a:pPr>
              <a:lnSpc>
                <a:spcPct val="150000"/>
              </a:lnSpc>
            </a:pPr>
            <a:r>
              <a:rPr lang="en-US" sz="1800" b="1" dirty="0" err="1">
                <a:latin typeface="Times New Roman" pitchFamily="18" charset="0"/>
                <a:cs typeface="Times New Roman" pitchFamily="18" charset="0"/>
              </a:rPr>
              <a:t>Nadolol</a:t>
            </a:r>
            <a:r>
              <a:rPr lang="en-US" sz="1800" b="1" dirty="0">
                <a:latin typeface="Times New Roman" pitchFamily="18" charset="0"/>
                <a:cs typeface="Times New Roman" pitchFamily="18" charset="0"/>
              </a:rPr>
              <a:t>-</a:t>
            </a:r>
            <a:r>
              <a:rPr lang="en-US" sz="1800" dirty="0">
                <a:latin typeface="Times New Roman" pitchFamily="18" charset="0"/>
                <a:cs typeface="Times New Roman" pitchFamily="18" charset="0"/>
              </a:rPr>
              <a:t> 10-30mg/ 12 </a:t>
            </a:r>
            <a:r>
              <a:rPr lang="en-US" sz="1800" dirty="0" err="1">
                <a:latin typeface="Times New Roman" pitchFamily="18" charset="0"/>
                <a:cs typeface="Times New Roman" pitchFamily="18" charset="0"/>
              </a:rPr>
              <a:t>hrly</a:t>
            </a:r>
            <a:r>
              <a:rPr lang="en-US" sz="1800" dirty="0">
                <a:latin typeface="Times New Roman" pitchFamily="18" charset="0"/>
                <a:cs typeface="Times New Roman" pitchFamily="18" charset="0"/>
              </a:rPr>
              <a:t> PO</a:t>
            </a:r>
          </a:p>
          <a:p>
            <a:pPr>
              <a:lnSpc>
                <a:spcPct val="150000"/>
              </a:lnSpc>
            </a:pPr>
            <a:r>
              <a:rPr lang="en-US" sz="1800" b="1" dirty="0" err="1">
                <a:latin typeface="Times New Roman" pitchFamily="18" charset="0"/>
                <a:cs typeface="Times New Roman" pitchFamily="18" charset="0"/>
              </a:rPr>
              <a:t>Timolol</a:t>
            </a:r>
            <a:r>
              <a:rPr lang="en-US" sz="1800" b="1" dirty="0">
                <a:latin typeface="Times New Roman" pitchFamily="18" charset="0"/>
                <a:cs typeface="Times New Roman" pitchFamily="18" charset="0"/>
              </a:rPr>
              <a:t>-</a:t>
            </a:r>
            <a:r>
              <a:rPr lang="en-US" sz="1800" dirty="0">
                <a:latin typeface="Times New Roman" pitchFamily="18" charset="0"/>
                <a:cs typeface="Times New Roman" pitchFamily="18" charset="0"/>
              </a:rPr>
              <a:t> 10-30mg/ 12hrly PO, maintenance 20-40mg/day</a:t>
            </a:r>
          </a:p>
          <a:p>
            <a:pPr>
              <a:lnSpc>
                <a:spcPct val="150000"/>
              </a:lnSpc>
              <a:buNone/>
            </a:pPr>
            <a:r>
              <a:rPr lang="en-US" sz="1800" b="1" dirty="0" err="1">
                <a:latin typeface="Times New Roman" pitchFamily="18" charset="0"/>
                <a:cs typeface="Times New Roman" pitchFamily="18" charset="0"/>
              </a:rPr>
              <a:t>Isosorbide</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mononitrate</a:t>
            </a:r>
            <a:endParaRPr lang="en-US" sz="1800" b="1" dirty="0">
              <a:latin typeface="Times New Roman" pitchFamily="18" charset="0"/>
              <a:cs typeface="Times New Roman" pitchFamily="18" charset="0"/>
            </a:endParaRPr>
          </a:p>
          <a:p>
            <a:pPr>
              <a:lnSpc>
                <a:spcPct val="150000"/>
              </a:lnSpc>
            </a:pPr>
            <a:r>
              <a:rPr lang="en-US" sz="1800" dirty="0">
                <a:latin typeface="Times New Roman" pitchFamily="18" charset="0"/>
                <a:cs typeface="Times New Roman" pitchFamily="18" charset="0"/>
              </a:rPr>
              <a:t>30-60mg once a day in the morning</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31</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1161"/>
          </a:xfrm>
        </p:spPr>
        <p:txBody>
          <a:bodyPr>
            <a:normAutofit/>
          </a:bodyPr>
          <a:lstStyle/>
          <a:p>
            <a:pPr algn="ctr"/>
            <a:r>
              <a:rPr lang="en-US" sz="2000" b="1" u="sng" dirty="0">
                <a:latin typeface="Times New Roman" pitchFamily="18" charset="0"/>
                <a:cs typeface="Times New Roman" pitchFamily="18" charset="0"/>
              </a:rPr>
              <a:t>ASCITES</a:t>
            </a:r>
          </a:p>
        </p:txBody>
      </p:sp>
      <p:sp>
        <p:nvSpPr>
          <p:cNvPr id="3" name="Content Placeholder 2"/>
          <p:cNvSpPr>
            <a:spLocks noGrp="1"/>
          </p:cNvSpPr>
          <p:nvPr>
            <p:ph idx="1"/>
          </p:nvPr>
        </p:nvSpPr>
        <p:spPr>
          <a:xfrm>
            <a:off x="838200" y="1219200"/>
            <a:ext cx="10515600" cy="4957763"/>
          </a:xfrm>
        </p:spPr>
        <p:txBody>
          <a:bodyPr>
            <a:normAutofit/>
          </a:bodyPr>
          <a:lstStyle/>
          <a:p>
            <a:pPr algn="just">
              <a:lnSpc>
                <a:spcPct val="150000"/>
              </a:lnSpc>
            </a:pPr>
            <a:r>
              <a:rPr lang="en-US" sz="1800" dirty="0">
                <a:latin typeface="Times New Roman" pitchFamily="18" charset="0"/>
                <a:cs typeface="Times New Roman" pitchFamily="18" charset="0"/>
              </a:rPr>
              <a:t>Accumulation of fluid in the peritoneal cavity</a:t>
            </a:r>
          </a:p>
          <a:p>
            <a:pPr algn="just">
              <a:lnSpc>
                <a:spcPct val="150000"/>
              </a:lnSpc>
            </a:pPr>
            <a:r>
              <a:rPr lang="en-US" sz="1800" dirty="0">
                <a:latin typeface="Times New Roman" pitchFamily="18" charset="0"/>
                <a:cs typeface="Times New Roman" pitchFamily="18" charset="0"/>
              </a:rPr>
              <a:t>A low salt diet may be enough to facilitate the elimination of </a:t>
            </a:r>
            <a:r>
              <a:rPr lang="en-US" sz="1800" dirty="0" err="1">
                <a:latin typeface="Times New Roman" pitchFamily="18" charset="0"/>
                <a:cs typeface="Times New Roman" pitchFamily="18" charset="0"/>
              </a:rPr>
              <a:t>ascites</a:t>
            </a:r>
            <a:r>
              <a:rPr lang="en-US" sz="1800" dirty="0">
                <a:latin typeface="Times New Roman" pitchFamily="18" charset="0"/>
                <a:cs typeface="Times New Roman" pitchFamily="18" charset="0"/>
              </a:rPr>
              <a:t> and delay </a:t>
            </a:r>
            <a:r>
              <a:rPr lang="en-US" sz="1800" dirty="0" err="1">
                <a:latin typeface="Times New Roman" pitchFamily="18" charset="0"/>
                <a:cs typeface="Times New Roman" pitchFamily="18" charset="0"/>
              </a:rPr>
              <a:t>reaccumulation</a:t>
            </a:r>
            <a:r>
              <a:rPr lang="en-US" sz="1800" dirty="0">
                <a:latin typeface="Times New Roman" pitchFamily="18" charset="0"/>
                <a:cs typeface="Times New Roman" pitchFamily="18" charset="0"/>
              </a:rPr>
              <a:t> of fluid (60-90 </a:t>
            </a:r>
            <a:r>
              <a:rPr lang="en-US" sz="1800" dirty="0" err="1">
                <a:latin typeface="Times New Roman" pitchFamily="18" charset="0"/>
                <a:cs typeface="Times New Roman" pitchFamily="18" charset="0"/>
              </a:rPr>
              <a:t>mEq</a:t>
            </a:r>
            <a:r>
              <a:rPr lang="en-US" sz="1800" dirty="0">
                <a:latin typeface="Times New Roman" pitchFamily="18" charset="0"/>
                <a:cs typeface="Times New Roman" pitchFamily="18" charset="0"/>
              </a:rPr>
              <a:t>/day).</a:t>
            </a:r>
          </a:p>
          <a:p>
            <a:pPr algn="just">
              <a:lnSpc>
                <a:spcPct val="150000"/>
              </a:lnSpc>
            </a:pPr>
            <a:r>
              <a:rPr lang="en-US" sz="1800" dirty="0">
                <a:latin typeface="Times New Roman" pitchFamily="18" charset="0"/>
                <a:cs typeface="Times New Roman" pitchFamily="18" charset="0"/>
              </a:rPr>
              <a:t>Mild </a:t>
            </a:r>
            <a:r>
              <a:rPr lang="en-US" sz="1800" dirty="0" err="1">
                <a:latin typeface="Times New Roman" pitchFamily="18" charset="0"/>
                <a:cs typeface="Times New Roman" pitchFamily="18" charset="0"/>
              </a:rPr>
              <a:t>ascites</a:t>
            </a:r>
            <a:r>
              <a:rPr lang="en-US" sz="1800" dirty="0">
                <a:latin typeface="Times New Roman" pitchFamily="18" charset="0"/>
                <a:cs typeface="Times New Roman" pitchFamily="18" charset="0"/>
              </a:rPr>
              <a:t> is hard to notice, but severe </a:t>
            </a:r>
            <a:r>
              <a:rPr lang="en-US" sz="1800" dirty="0" err="1">
                <a:latin typeface="Times New Roman" pitchFamily="18" charset="0"/>
                <a:cs typeface="Times New Roman" pitchFamily="18" charset="0"/>
              </a:rPr>
              <a:t>ascites</a:t>
            </a:r>
            <a:r>
              <a:rPr lang="en-US" sz="1800" dirty="0">
                <a:latin typeface="Times New Roman" pitchFamily="18" charset="0"/>
                <a:cs typeface="Times New Roman" pitchFamily="18" charset="0"/>
              </a:rPr>
              <a:t> generally lead to abdominal distension.</a:t>
            </a:r>
          </a:p>
          <a:p>
            <a:pPr algn="just">
              <a:lnSpc>
                <a:spcPct val="150000"/>
              </a:lnSpc>
            </a:pPr>
            <a:r>
              <a:rPr lang="en-US" sz="1800" dirty="0">
                <a:latin typeface="Times New Roman" pitchFamily="18" charset="0"/>
                <a:cs typeface="Times New Roman" pitchFamily="18" charset="0"/>
              </a:rPr>
              <a:t>Amounts of </a:t>
            </a:r>
            <a:r>
              <a:rPr lang="en-US" sz="1800" dirty="0" err="1">
                <a:latin typeface="Times New Roman" pitchFamily="18" charset="0"/>
                <a:cs typeface="Times New Roman" pitchFamily="18" charset="0"/>
              </a:rPr>
              <a:t>upto</a:t>
            </a:r>
            <a:r>
              <a:rPr lang="en-US" sz="1800" dirty="0">
                <a:latin typeface="Times New Roman" pitchFamily="18" charset="0"/>
                <a:cs typeface="Times New Roman" pitchFamily="18" charset="0"/>
              </a:rPr>
              <a:t> 35liters are possible.</a:t>
            </a:r>
          </a:p>
          <a:p>
            <a:pPr algn="just">
              <a:lnSpc>
                <a:spcPct val="150000"/>
              </a:lnSpc>
            </a:pPr>
            <a:r>
              <a:rPr lang="en-US" sz="1800" b="1" dirty="0">
                <a:latin typeface="Times New Roman" pitchFamily="18" charset="0"/>
                <a:cs typeface="Times New Roman" pitchFamily="18" charset="0"/>
              </a:rPr>
              <a:t>Symptoms</a:t>
            </a:r>
            <a:r>
              <a:rPr lang="en-US" sz="1800" dirty="0">
                <a:latin typeface="Times New Roman" pitchFamily="18" charset="0"/>
                <a:cs typeface="Times New Roman" pitchFamily="18" charset="0"/>
              </a:rPr>
              <a:t>: </a:t>
            </a:r>
          </a:p>
          <a:p>
            <a:pPr lvl="1" algn="just">
              <a:lnSpc>
                <a:spcPct val="150000"/>
              </a:lnSpc>
            </a:pPr>
            <a:r>
              <a:rPr lang="en-US" sz="1800" dirty="0">
                <a:latin typeface="Times New Roman" pitchFamily="18" charset="0"/>
                <a:cs typeface="Times New Roman" pitchFamily="18" charset="0"/>
              </a:rPr>
              <a:t>Abdominal distension with fullness in the flanks</a:t>
            </a:r>
          </a:p>
          <a:p>
            <a:pPr lvl="1" algn="just">
              <a:lnSpc>
                <a:spcPct val="150000"/>
              </a:lnSpc>
            </a:pPr>
            <a:r>
              <a:rPr lang="en-US" sz="1800" dirty="0">
                <a:latin typeface="Times New Roman" pitchFamily="18" charset="0"/>
                <a:cs typeface="Times New Roman" pitchFamily="18" charset="0"/>
              </a:rPr>
              <a:t>Abdominal and back pain</a:t>
            </a:r>
          </a:p>
          <a:p>
            <a:pPr lvl="1" algn="just">
              <a:lnSpc>
                <a:spcPct val="150000"/>
              </a:lnSpc>
            </a:pPr>
            <a:r>
              <a:rPr lang="en-US" sz="1800" dirty="0" err="1">
                <a:latin typeface="Times New Roman" pitchFamily="18" charset="0"/>
                <a:cs typeface="Times New Roman" pitchFamily="18" charset="0"/>
              </a:rPr>
              <a:t>Gastroesophageal</a:t>
            </a:r>
            <a:r>
              <a:rPr lang="en-US" sz="1800" dirty="0">
                <a:latin typeface="Times New Roman" pitchFamily="18" charset="0"/>
                <a:cs typeface="Times New Roman" pitchFamily="18" charset="0"/>
              </a:rPr>
              <a:t> reflux</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32</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nSpc>
                <a:spcPct val="150000"/>
              </a:lnSpc>
              <a:buNone/>
            </a:pPr>
            <a:r>
              <a:rPr lang="en-US" sz="1800" b="1" u="sng" dirty="0">
                <a:latin typeface="Times New Roman" pitchFamily="18" charset="0"/>
                <a:cs typeface="Times New Roman" pitchFamily="18" charset="0"/>
              </a:rPr>
              <a:t>TREATMENT</a:t>
            </a:r>
            <a:r>
              <a:rPr lang="en-US" sz="1800" dirty="0">
                <a:latin typeface="Times New Roman" pitchFamily="18" charset="0"/>
                <a:cs typeface="Times New Roman" pitchFamily="18" charset="0"/>
              </a:rPr>
              <a:t> :</a:t>
            </a:r>
          </a:p>
          <a:p>
            <a:pPr>
              <a:lnSpc>
                <a:spcPct val="150000"/>
              </a:lnSpc>
            </a:pPr>
            <a:r>
              <a:rPr lang="en-US" sz="1800" dirty="0">
                <a:latin typeface="Times New Roman" pitchFamily="18" charset="0"/>
                <a:cs typeface="Times New Roman" pitchFamily="18" charset="0"/>
              </a:rPr>
              <a:t>Bed rest and sodium restriction(60-90mEq/day)</a:t>
            </a:r>
          </a:p>
          <a:p>
            <a:pPr>
              <a:lnSpc>
                <a:spcPct val="150000"/>
              </a:lnSpc>
            </a:pPr>
            <a:r>
              <a:rPr lang="en-US" sz="1800" dirty="0" err="1">
                <a:latin typeface="Times New Roman" pitchFamily="18" charset="0"/>
                <a:cs typeface="Times New Roman" pitchFamily="18" charset="0"/>
              </a:rPr>
              <a:t>Spironolactone</a:t>
            </a:r>
            <a:r>
              <a:rPr lang="en-US" sz="1800" dirty="0">
                <a:latin typeface="Times New Roman" pitchFamily="18" charset="0"/>
                <a:cs typeface="Times New Roman" pitchFamily="18" charset="0"/>
              </a:rPr>
              <a:t>- 100 to 400mg/day</a:t>
            </a:r>
          </a:p>
          <a:p>
            <a:pPr>
              <a:lnSpc>
                <a:spcPct val="150000"/>
              </a:lnSpc>
            </a:pPr>
            <a:r>
              <a:rPr lang="en-US" sz="1800" dirty="0" err="1">
                <a:latin typeface="Times New Roman" pitchFamily="18" charset="0"/>
                <a:cs typeface="Times New Roman" pitchFamily="18" charset="0"/>
              </a:rPr>
              <a:t>Furosemide</a:t>
            </a:r>
            <a:r>
              <a:rPr lang="en-US" sz="1800" dirty="0">
                <a:latin typeface="Times New Roman" pitchFamily="18" charset="0"/>
                <a:cs typeface="Times New Roman" pitchFamily="18" charset="0"/>
              </a:rPr>
              <a:t>- 40 to 60 mg/day</a:t>
            </a:r>
          </a:p>
          <a:p>
            <a:pPr>
              <a:lnSpc>
                <a:spcPct val="150000"/>
              </a:lnSpc>
            </a:pPr>
            <a:r>
              <a:rPr lang="en-US" sz="1800" dirty="0">
                <a:latin typeface="Times New Roman" pitchFamily="18" charset="0"/>
                <a:cs typeface="Times New Roman" pitchFamily="18" charset="0"/>
              </a:rPr>
              <a:t>Hydrochlorothiazide- 50 mg/day</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33</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HEPATIC ENCEPHALOPATHY</a:t>
            </a:r>
          </a:p>
        </p:txBody>
      </p:sp>
      <p:sp>
        <p:nvSpPr>
          <p:cNvPr id="3" name="Content Placeholder 2"/>
          <p:cNvSpPr>
            <a:spLocks noGrp="1"/>
          </p:cNvSpPr>
          <p:nvPr>
            <p:ph idx="1"/>
          </p:nvPr>
        </p:nvSpPr>
        <p:spPr>
          <a:xfrm>
            <a:off x="838200" y="1407886"/>
            <a:ext cx="10932886" cy="4769077"/>
          </a:xfrm>
        </p:spPr>
        <p:txBody>
          <a:bodyPr numCol="2">
            <a:normAutofit fontScale="92500" lnSpcReduction="20000"/>
          </a:bodyPr>
          <a:lstStyle/>
          <a:p>
            <a:pPr>
              <a:lnSpc>
                <a:spcPct val="150000"/>
              </a:lnSpc>
            </a:pPr>
            <a:r>
              <a:rPr lang="en-US" sz="1800" dirty="0">
                <a:latin typeface="Times New Roman" pitchFamily="18" charset="0"/>
                <a:cs typeface="Times New Roman" pitchFamily="18" charset="0"/>
              </a:rPr>
              <a:t>A high levels of toxins in the blood due to liver damage.</a:t>
            </a:r>
          </a:p>
          <a:p>
            <a:pPr>
              <a:lnSpc>
                <a:spcPct val="150000"/>
              </a:lnSpc>
              <a:buNone/>
            </a:pPr>
            <a:r>
              <a:rPr lang="en-US" sz="1800" b="1" dirty="0">
                <a:latin typeface="Times New Roman" pitchFamily="18" charset="0"/>
                <a:cs typeface="Times New Roman" pitchFamily="18" charset="0"/>
              </a:rPr>
              <a:t>SYMPTOMS-</a:t>
            </a:r>
          </a:p>
          <a:p>
            <a:pPr lvl="1">
              <a:lnSpc>
                <a:spcPct val="150000"/>
              </a:lnSpc>
            </a:pPr>
            <a:r>
              <a:rPr lang="en-US" sz="1800" dirty="0">
                <a:latin typeface="Times New Roman" pitchFamily="18" charset="0"/>
                <a:cs typeface="Times New Roman" pitchFamily="18" charset="0"/>
              </a:rPr>
              <a:t>Agitation</a:t>
            </a:r>
          </a:p>
          <a:p>
            <a:pPr lvl="1">
              <a:lnSpc>
                <a:spcPct val="150000"/>
              </a:lnSpc>
            </a:pPr>
            <a:r>
              <a:rPr lang="en-US" sz="1800" dirty="0">
                <a:latin typeface="Times New Roman" pitchFamily="18" charset="0"/>
                <a:cs typeface="Times New Roman" pitchFamily="18" charset="0"/>
              </a:rPr>
              <a:t>Confusion</a:t>
            </a:r>
          </a:p>
          <a:p>
            <a:pPr lvl="1">
              <a:lnSpc>
                <a:spcPct val="150000"/>
              </a:lnSpc>
            </a:pPr>
            <a:r>
              <a:rPr lang="en-US" sz="1800" dirty="0">
                <a:latin typeface="Times New Roman" pitchFamily="18" charset="0"/>
                <a:cs typeface="Times New Roman" pitchFamily="18" charset="0"/>
              </a:rPr>
              <a:t>Disorientation</a:t>
            </a:r>
          </a:p>
          <a:p>
            <a:pPr lvl="1">
              <a:lnSpc>
                <a:spcPct val="150000"/>
              </a:lnSpc>
            </a:pPr>
            <a:r>
              <a:rPr lang="en-US" sz="1800" dirty="0">
                <a:latin typeface="Times New Roman" pitchFamily="18" charset="0"/>
                <a:cs typeface="Times New Roman" pitchFamily="18" charset="0"/>
              </a:rPr>
              <a:t>Muscle stiffness</a:t>
            </a:r>
          </a:p>
          <a:p>
            <a:pPr lvl="1">
              <a:lnSpc>
                <a:spcPct val="150000"/>
              </a:lnSpc>
            </a:pPr>
            <a:r>
              <a:rPr lang="en-US" sz="1800" dirty="0">
                <a:latin typeface="Times New Roman" pitchFamily="18" charset="0"/>
                <a:cs typeface="Times New Roman" pitchFamily="18" charset="0"/>
              </a:rPr>
              <a:t>Muscle tremors</a:t>
            </a:r>
          </a:p>
          <a:p>
            <a:pPr lvl="1">
              <a:lnSpc>
                <a:spcPct val="150000"/>
              </a:lnSpc>
            </a:pPr>
            <a:r>
              <a:rPr lang="en-US" sz="1800" dirty="0">
                <a:latin typeface="Times New Roman" pitchFamily="18" charset="0"/>
                <a:cs typeface="Times New Roman" pitchFamily="18" charset="0"/>
              </a:rPr>
              <a:t>Difficulty speaking</a:t>
            </a:r>
          </a:p>
          <a:p>
            <a:pPr lvl="1">
              <a:lnSpc>
                <a:spcPct val="150000"/>
              </a:lnSpc>
            </a:pPr>
            <a:r>
              <a:rPr lang="en-US" sz="1800" dirty="0">
                <a:latin typeface="Times New Roman" pitchFamily="18" charset="0"/>
                <a:cs typeface="Times New Roman" pitchFamily="18" charset="0"/>
              </a:rPr>
              <a:t>Coma </a:t>
            </a:r>
          </a:p>
          <a:p>
            <a:pPr lvl="1">
              <a:lnSpc>
                <a:spcPct val="150000"/>
              </a:lnSpc>
              <a:buNone/>
            </a:pPr>
            <a:endParaRPr lang="en-US" sz="1800" b="1" dirty="0">
              <a:latin typeface="Times New Roman" pitchFamily="18" charset="0"/>
              <a:cs typeface="Times New Roman" pitchFamily="18" charset="0"/>
            </a:endParaRPr>
          </a:p>
          <a:p>
            <a:pPr lvl="1">
              <a:lnSpc>
                <a:spcPct val="150000"/>
              </a:lnSpc>
              <a:buNone/>
            </a:pPr>
            <a:endParaRPr lang="en-US" sz="1800" b="1" dirty="0">
              <a:latin typeface="Times New Roman" pitchFamily="18" charset="0"/>
              <a:cs typeface="Times New Roman" pitchFamily="18" charset="0"/>
            </a:endParaRPr>
          </a:p>
          <a:p>
            <a:pPr lvl="1">
              <a:lnSpc>
                <a:spcPct val="150000"/>
              </a:lnSpc>
              <a:buNone/>
            </a:pPr>
            <a:endParaRPr lang="en-US" sz="1800" b="1" dirty="0">
              <a:latin typeface="Times New Roman" pitchFamily="18" charset="0"/>
              <a:cs typeface="Times New Roman" pitchFamily="18" charset="0"/>
            </a:endParaRPr>
          </a:p>
          <a:p>
            <a:pPr lvl="1">
              <a:lnSpc>
                <a:spcPct val="150000"/>
              </a:lnSpc>
              <a:buNone/>
            </a:pPr>
            <a:r>
              <a:rPr lang="en-US" sz="1800" b="1" dirty="0">
                <a:latin typeface="Times New Roman" pitchFamily="18" charset="0"/>
                <a:cs typeface="Times New Roman" pitchFamily="18" charset="0"/>
              </a:rPr>
              <a:t>TREATMENT</a:t>
            </a:r>
            <a:r>
              <a:rPr lang="en-US" sz="1800" dirty="0">
                <a:latin typeface="Times New Roman" pitchFamily="18" charset="0"/>
                <a:cs typeface="Times New Roman" pitchFamily="18" charset="0"/>
              </a:rPr>
              <a:t>:</a:t>
            </a:r>
          </a:p>
          <a:p>
            <a:pPr lvl="1">
              <a:lnSpc>
                <a:spcPct val="150000"/>
              </a:lnSpc>
            </a:pPr>
            <a:r>
              <a:rPr lang="en-US" sz="1800" b="1" dirty="0" err="1">
                <a:latin typeface="Times New Roman" pitchFamily="18" charset="0"/>
                <a:cs typeface="Times New Roman" pitchFamily="18" charset="0"/>
              </a:rPr>
              <a:t>Lactulose</a:t>
            </a:r>
            <a:r>
              <a:rPr lang="en-US" sz="1800" b="1" dirty="0">
                <a:latin typeface="Times New Roman" pitchFamily="18" charset="0"/>
                <a:cs typeface="Times New Roman" pitchFamily="18" charset="0"/>
              </a:rPr>
              <a:t>-</a:t>
            </a:r>
            <a:r>
              <a:rPr lang="en-US" sz="1800" dirty="0">
                <a:latin typeface="Times New Roman" pitchFamily="18" charset="0"/>
                <a:cs typeface="Times New Roman" pitchFamily="18" charset="0"/>
              </a:rPr>
              <a:t> 15 to 30ml orally 2 to 4 times/ day.</a:t>
            </a:r>
          </a:p>
          <a:p>
            <a:pPr lvl="1">
              <a:lnSpc>
                <a:spcPct val="150000"/>
              </a:lnSpc>
            </a:pPr>
            <a:r>
              <a:rPr lang="en-US" sz="1800" b="1" dirty="0">
                <a:latin typeface="Times New Roman" pitchFamily="18" charset="0"/>
                <a:cs typeface="Times New Roman" pitchFamily="18" charset="0"/>
              </a:rPr>
              <a:t>Antibiotics </a:t>
            </a:r>
          </a:p>
          <a:p>
            <a:pPr lvl="2">
              <a:lnSpc>
                <a:spcPct val="150000"/>
              </a:lnSpc>
            </a:pPr>
            <a:r>
              <a:rPr lang="en-US" sz="1800" b="1" dirty="0" err="1">
                <a:latin typeface="Times New Roman" pitchFamily="18" charset="0"/>
                <a:cs typeface="Times New Roman" pitchFamily="18" charset="0"/>
              </a:rPr>
              <a:t>Metronidazole</a:t>
            </a:r>
            <a:r>
              <a:rPr lang="en-US" sz="1800" b="1" dirty="0">
                <a:latin typeface="Times New Roman" pitchFamily="18" charset="0"/>
                <a:cs typeface="Times New Roman" pitchFamily="18" charset="0"/>
              </a:rPr>
              <a:t>-</a:t>
            </a:r>
            <a:r>
              <a:rPr lang="en-US" sz="1800" dirty="0">
                <a:latin typeface="Times New Roman" pitchFamily="18" charset="0"/>
                <a:cs typeface="Times New Roman" pitchFamily="18" charset="0"/>
              </a:rPr>
              <a:t> 250mg TID</a:t>
            </a:r>
          </a:p>
          <a:p>
            <a:pPr lvl="2">
              <a:lnSpc>
                <a:spcPct val="150000"/>
              </a:lnSpc>
            </a:pPr>
            <a:r>
              <a:rPr lang="en-US" sz="1800" b="1" dirty="0">
                <a:latin typeface="Times New Roman" pitchFamily="18" charset="0"/>
                <a:cs typeface="Times New Roman" pitchFamily="18" charset="0"/>
              </a:rPr>
              <a:t>Neomycin-</a:t>
            </a:r>
            <a:r>
              <a:rPr lang="en-US" sz="1800" dirty="0">
                <a:latin typeface="Times New Roman" pitchFamily="18" charset="0"/>
                <a:cs typeface="Times New Roman" pitchFamily="18" charset="0"/>
              </a:rPr>
              <a:t> 0.5 to 1 gm every 6 to 12 hrs for 7 days.</a:t>
            </a:r>
          </a:p>
          <a:p>
            <a:pPr lvl="2">
              <a:lnSpc>
                <a:spcPct val="150000"/>
              </a:lnSpc>
            </a:pPr>
            <a:r>
              <a:rPr lang="en-US" sz="1800" b="1" dirty="0" err="1">
                <a:latin typeface="Times New Roman" pitchFamily="18" charset="0"/>
                <a:cs typeface="Times New Roman" pitchFamily="18" charset="0"/>
              </a:rPr>
              <a:t>Rifaximin</a:t>
            </a:r>
            <a:r>
              <a:rPr lang="en-US" sz="1800" b="1" dirty="0">
                <a:latin typeface="Times New Roman" pitchFamily="18" charset="0"/>
                <a:cs typeface="Times New Roman" pitchFamily="18" charset="0"/>
              </a:rPr>
              <a:t>-</a:t>
            </a:r>
            <a:r>
              <a:rPr lang="en-US" sz="1800" dirty="0">
                <a:latin typeface="Times New Roman" pitchFamily="18" charset="0"/>
                <a:cs typeface="Times New Roman" pitchFamily="18" charset="0"/>
              </a:rPr>
              <a:t> 400mg orally 3 times day</a:t>
            </a:r>
          </a:p>
          <a:p>
            <a:pPr lvl="1">
              <a:lnSpc>
                <a:spcPct val="150000"/>
              </a:lnSpc>
            </a:pPr>
            <a:r>
              <a:rPr lang="en-US" sz="1800" b="1" dirty="0">
                <a:latin typeface="Times New Roman" pitchFamily="18" charset="0"/>
                <a:cs typeface="Times New Roman" pitchFamily="18" charset="0"/>
              </a:rPr>
              <a:t>LOLA (L-</a:t>
            </a:r>
            <a:r>
              <a:rPr lang="en-US" sz="1800" b="1" dirty="0" err="1">
                <a:latin typeface="Times New Roman" pitchFamily="18" charset="0"/>
                <a:cs typeface="Times New Roman" pitchFamily="18" charset="0"/>
              </a:rPr>
              <a:t>ornithine</a:t>
            </a:r>
            <a:r>
              <a:rPr lang="en-US" sz="1800" b="1" dirty="0">
                <a:latin typeface="Times New Roman" pitchFamily="18" charset="0"/>
                <a:cs typeface="Times New Roman" pitchFamily="18" charset="0"/>
              </a:rPr>
              <a:t>- L- </a:t>
            </a:r>
            <a:r>
              <a:rPr lang="en-US" sz="1800" b="1" dirty="0" err="1">
                <a:latin typeface="Times New Roman" pitchFamily="18" charset="0"/>
                <a:cs typeface="Times New Roman" pitchFamily="18" charset="0"/>
              </a:rPr>
              <a:t>aspartate</a:t>
            </a:r>
            <a:r>
              <a:rPr lang="en-US" sz="1800" b="1" dirty="0">
                <a:latin typeface="Times New Roman" pitchFamily="18" charset="0"/>
                <a:cs typeface="Times New Roman" pitchFamily="18" charset="0"/>
              </a:rPr>
              <a:t>) </a:t>
            </a:r>
            <a:r>
              <a:rPr lang="en-US" sz="1800" dirty="0">
                <a:latin typeface="Times New Roman" pitchFamily="18" charset="0"/>
                <a:cs typeface="Times New Roman" pitchFamily="18" charset="0"/>
              </a:rPr>
              <a:t>– 9gm orally TID</a:t>
            </a:r>
          </a:p>
          <a:p>
            <a:pPr lvl="1">
              <a:lnSpc>
                <a:spcPct val="150000"/>
              </a:lnSpc>
              <a:buNone/>
            </a:pPr>
            <a:endParaRPr lang="en-US" sz="1800"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lstStyle/>
          <a:p>
            <a:fld id="{28B54A7E-2395-4D35-824E-25842394C6F0}" type="slidenum">
              <a:rPr lang="en-IN" smtClean="0"/>
              <a:pPr/>
              <a:t>34</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spc="-10" dirty="0">
                <a:latin typeface="Times New Roman" pitchFamily="18" charset="0"/>
                <a:cs typeface="Times New Roman" pitchFamily="18" charset="0"/>
              </a:rPr>
              <a:t>T</a:t>
            </a:r>
            <a:r>
              <a:rPr lang="en-US" sz="2000" b="1" u="sng" spc="-5" dirty="0">
                <a:latin typeface="Times New Roman" pitchFamily="18" charset="0"/>
                <a:cs typeface="Times New Roman" pitchFamily="18" charset="0"/>
              </a:rPr>
              <a:t>R</a:t>
            </a:r>
            <a:r>
              <a:rPr lang="en-US" sz="2000" b="1" u="sng" dirty="0">
                <a:latin typeface="Times New Roman" pitchFamily="18" charset="0"/>
                <a:cs typeface="Times New Roman" pitchFamily="18" charset="0"/>
              </a:rPr>
              <a:t>EAT</a:t>
            </a:r>
            <a:r>
              <a:rPr lang="en-US" sz="2000" b="1" u="sng" spc="-25" dirty="0">
                <a:latin typeface="Times New Roman" pitchFamily="18" charset="0"/>
                <a:cs typeface="Times New Roman" pitchFamily="18" charset="0"/>
              </a:rPr>
              <a:t>M</a:t>
            </a:r>
            <a:r>
              <a:rPr lang="en-US" sz="2000" b="1" u="sng" dirty="0">
                <a:latin typeface="Times New Roman" pitchFamily="18" charset="0"/>
                <a:cs typeface="Times New Roman" pitchFamily="18" charset="0"/>
              </a:rPr>
              <a:t>E</a:t>
            </a:r>
            <a:r>
              <a:rPr lang="en-US" sz="2000" b="1" u="sng" spc="-5" dirty="0">
                <a:latin typeface="Times New Roman" pitchFamily="18" charset="0"/>
                <a:cs typeface="Times New Roman" pitchFamily="18" charset="0"/>
              </a:rPr>
              <a:t>N</a:t>
            </a:r>
            <a:r>
              <a:rPr lang="en-US" sz="2000" b="1" u="sng" dirty="0">
                <a:latin typeface="Times New Roman" pitchFamily="18" charset="0"/>
                <a:cs typeface="Times New Roman" pitchFamily="18" charset="0"/>
              </a:rPr>
              <a:t>T</a:t>
            </a:r>
          </a:p>
        </p:txBody>
      </p:sp>
      <p:sp>
        <p:nvSpPr>
          <p:cNvPr id="3" name="Content Placeholder 2"/>
          <p:cNvSpPr>
            <a:spLocks noGrp="1"/>
          </p:cNvSpPr>
          <p:nvPr>
            <p:ph idx="1"/>
          </p:nvPr>
        </p:nvSpPr>
        <p:spPr/>
        <p:txBody>
          <a:bodyPr>
            <a:normAutofit/>
          </a:bodyPr>
          <a:lstStyle/>
          <a:p>
            <a:pPr>
              <a:lnSpc>
                <a:spcPct val="150000"/>
              </a:lnSpc>
            </a:pPr>
            <a:r>
              <a:rPr lang="en-US" sz="1800" spc="-5" dirty="0">
                <a:latin typeface="Times New Roman" pitchFamily="18" charset="0"/>
                <a:cs typeface="Times New Roman" pitchFamily="18" charset="0"/>
              </a:rPr>
              <a:t>Abstinence</a:t>
            </a:r>
            <a:r>
              <a:rPr lang="en-US" sz="1800" spc="-4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nSpc>
                <a:spcPct val="150000"/>
              </a:lnSpc>
            </a:pPr>
            <a:r>
              <a:rPr lang="en-US" sz="1800" spc="-5" dirty="0">
                <a:latin typeface="Times New Roman" pitchFamily="18" charset="0"/>
                <a:cs typeface="Times New Roman" pitchFamily="18" charset="0"/>
              </a:rPr>
              <a:t>Nutrition</a:t>
            </a:r>
            <a:r>
              <a:rPr lang="en-US" sz="1800" spc="-6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nSpc>
                <a:spcPct val="150000"/>
              </a:lnSpc>
            </a:pPr>
            <a:r>
              <a:rPr lang="en-US" sz="1800" spc="-5" dirty="0">
                <a:latin typeface="Times New Roman" pitchFamily="18" charset="0"/>
                <a:cs typeface="Times New Roman" pitchFamily="18" charset="0"/>
              </a:rPr>
              <a:t>Medical </a:t>
            </a:r>
            <a:r>
              <a:rPr lang="en-US" sz="1800" dirty="0">
                <a:latin typeface="Times New Roman" pitchFamily="18" charset="0"/>
                <a:cs typeface="Times New Roman" pitchFamily="18" charset="0"/>
              </a:rPr>
              <a:t>therapy</a:t>
            </a:r>
            <a:r>
              <a:rPr lang="en-US" sz="1800" spc="-9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nSpc>
                <a:spcPct val="150000"/>
              </a:lnSpc>
            </a:pPr>
            <a:r>
              <a:rPr lang="en-US" sz="1800" spc="-5" dirty="0">
                <a:latin typeface="Times New Roman" pitchFamily="18" charset="0"/>
                <a:cs typeface="Times New Roman" pitchFamily="18" charset="0"/>
              </a:rPr>
              <a:t>Liver transplantation</a:t>
            </a:r>
            <a:r>
              <a:rPr lang="en-US" sz="1800" spc="-2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nSpc>
                <a:spcPct val="150000"/>
              </a:lnSpc>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35</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u="sng" spc="-15" dirty="0">
                <a:latin typeface="Times New Roman" pitchFamily="18" charset="0"/>
                <a:cs typeface="Times New Roman" pitchFamily="18" charset="0"/>
              </a:rPr>
              <a:t>A</a:t>
            </a:r>
            <a:r>
              <a:rPr lang="en-US" sz="2000" b="1" u="sng" dirty="0">
                <a:latin typeface="Times New Roman" pitchFamily="18" charset="0"/>
                <a:cs typeface="Times New Roman" pitchFamily="18" charset="0"/>
              </a:rPr>
              <a:t>BST</a:t>
            </a:r>
            <a:r>
              <a:rPr lang="en-US" sz="2000" b="1" u="sng" spc="-5" dirty="0">
                <a:latin typeface="Times New Roman" pitchFamily="18" charset="0"/>
                <a:cs typeface="Times New Roman" pitchFamily="18" charset="0"/>
              </a:rPr>
              <a:t>I</a:t>
            </a:r>
            <a:r>
              <a:rPr lang="en-US" sz="2000" b="1" u="sng" spc="-10" dirty="0">
                <a:latin typeface="Times New Roman" pitchFamily="18" charset="0"/>
                <a:cs typeface="Times New Roman" pitchFamily="18" charset="0"/>
              </a:rPr>
              <a:t>NEN</a:t>
            </a:r>
            <a:r>
              <a:rPr lang="en-US" sz="2000" b="1" u="sng" dirty="0">
                <a:latin typeface="Times New Roman" pitchFamily="18" charset="0"/>
                <a:cs typeface="Times New Roman" pitchFamily="18" charset="0"/>
              </a:rPr>
              <a:t>CE</a:t>
            </a:r>
            <a:r>
              <a:rPr lang="en-US" dirty="0">
                <a:latin typeface="Arial"/>
                <a:cs typeface="Arial"/>
              </a:rPr>
              <a:t/>
            </a:r>
            <a:br>
              <a:rPr lang="en-US" dirty="0">
                <a:latin typeface="Arial"/>
                <a:cs typeface="Arial"/>
              </a:rPr>
            </a:br>
            <a:endParaRPr lang="en-US" dirty="0"/>
          </a:p>
        </p:txBody>
      </p:sp>
      <p:sp>
        <p:nvSpPr>
          <p:cNvPr id="3" name="Content Placeholder 2"/>
          <p:cNvSpPr>
            <a:spLocks noGrp="1"/>
          </p:cNvSpPr>
          <p:nvPr>
            <p:ph idx="1"/>
          </p:nvPr>
        </p:nvSpPr>
        <p:spPr/>
        <p:txBody>
          <a:bodyPr>
            <a:normAutofit/>
          </a:bodyPr>
          <a:lstStyle/>
          <a:p>
            <a:pPr algn="just">
              <a:lnSpc>
                <a:spcPct val="150000"/>
              </a:lnSpc>
            </a:pPr>
            <a:r>
              <a:rPr lang="en-US" sz="1800" spc="-10" dirty="0">
                <a:latin typeface="Times New Roman" pitchFamily="18" charset="0"/>
                <a:cs typeface="Times New Roman" pitchFamily="18" charset="0"/>
              </a:rPr>
              <a:t>Leads </a:t>
            </a:r>
            <a:r>
              <a:rPr lang="en-US" sz="1800" spc="-5" dirty="0">
                <a:latin typeface="Times New Roman" pitchFamily="18" charset="0"/>
                <a:cs typeface="Times New Roman" pitchFamily="18" charset="0"/>
              </a:rPr>
              <a:t>to reversal of </a:t>
            </a:r>
            <a:r>
              <a:rPr lang="en-US" sz="1800" spc="-10" dirty="0">
                <a:latin typeface="Times New Roman" pitchFamily="18" charset="0"/>
                <a:cs typeface="Times New Roman" pitchFamily="18" charset="0"/>
              </a:rPr>
              <a:t>liver disease and </a:t>
            </a:r>
            <a:r>
              <a:rPr lang="en-US" sz="1800" spc="-5" dirty="0">
                <a:latin typeface="Times New Roman" pitchFamily="18" charset="0"/>
                <a:cs typeface="Times New Roman" pitchFamily="18" charset="0"/>
              </a:rPr>
              <a:t>improvement in survival</a:t>
            </a:r>
            <a:r>
              <a:rPr lang="en-US" sz="1800" spc="8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5" dirty="0">
                <a:latin typeface="Times New Roman" pitchFamily="18" charset="0"/>
                <a:cs typeface="Times New Roman" pitchFamily="18" charset="0"/>
              </a:rPr>
              <a:t>Less </a:t>
            </a:r>
            <a:r>
              <a:rPr lang="en-US" sz="1800" spc="-10" dirty="0">
                <a:latin typeface="Times New Roman" pitchFamily="18" charset="0"/>
                <a:cs typeface="Times New Roman" pitchFamily="18" charset="0"/>
              </a:rPr>
              <a:t>than </a:t>
            </a:r>
            <a:r>
              <a:rPr lang="en-US" sz="1800" spc="-5" dirty="0">
                <a:latin typeface="Times New Roman" pitchFamily="18" charset="0"/>
                <a:cs typeface="Times New Roman" pitchFamily="18" charset="0"/>
              </a:rPr>
              <a:t>20 </a:t>
            </a:r>
            <a:r>
              <a:rPr lang="en-US" sz="1800" dirty="0">
                <a:latin typeface="Times New Roman" pitchFamily="18" charset="0"/>
                <a:cs typeface="Times New Roman" pitchFamily="18" charset="0"/>
              </a:rPr>
              <a:t>% </a:t>
            </a:r>
            <a:r>
              <a:rPr lang="en-US" sz="1800" spc="-10" dirty="0">
                <a:latin typeface="Times New Roman" pitchFamily="18" charset="0"/>
                <a:cs typeface="Times New Roman" pitchFamily="18" charset="0"/>
              </a:rPr>
              <a:t>of </a:t>
            </a:r>
            <a:r>
              <a:rPr lang="en-US" sz="1800" spc="-5" dirty="0">
                <a:latin typeface="Times New Roman" pitchFamily="18" charset="0"/>
                <a:cs typeface="Times New Roman" pitchFamily="18" charset="0"/>
              </a:rPr>
              <a:t>patients </a:t>
            </a:r>
            <a:r>
              <a:rPr lang="en-US" sz="1800" spc="-20" dirty="0">
                <a:latin typeface="Times New Roman" pitchFamily="18" charset="0"/>
                <a:cs typeface="Times New Roman" pitchFamily="18" charset="0"/>
              </a:rPr>
              <a:t>will </a:t>
            </a:r>
            <a:r>
              <a:rPr lang="en-US" sz="1800" spc="-10" dirty="0">
                <a:latin typeface="Times New Roman" pitchFamily="18" charset="0"/>
                <a:cs typeface="Times New Roman" pitchFamily="18" charset="0"/>
              </a:rPr>
              <a:t>demonstrate </a:t>
            </a:r>
            <a:r>
              <a:rPr lang="en-US" sz="1800" spc="-5" dirty="0">
                <a:latin typeface="Times New Roman" pitchFamily="18" charset="0"/>
                <a:cs typeface="Times New Roman" pitchFamily="18" charset="0"/>
              </a:rPr>
              <a:t>progression of </a:t>
            </a:r>
            <a:r>
              <a:rPr lang="en-US" sz="1800" spc="-10" dirty="0">
                <a:latin typeface="Times New Roman" pitchFamily="18" charset="0"/>
                <a:cs typeface="Times New Roman" pitchFamily="18" charset="0"/>
              </a:rPr>
              <a:t>liver  </a:t>
            </a:r>
            <a:r>
              <a:rPr lang="en-US" sz="1800" spc="-5" dirty="0">
                <a:latin typeface="Times New Roman" pitchFamily="18" charset="0"/>
                <a:cs typeface="Times New Roman" pitchFamily="18" charset="0"/>
              </a:rPr>
              <a:t>disease after </a:t>
            </a:r>
            <a:r>
              <a:rPr lang="en-US" sz="1800" spc="-10" dirty="0">
                <a:latin typeface="Times New Roman" pitchFamily="18" charset="0"/>
                <a:cs typeface="Times New Roman" pitchFamily="18" charset="0"/>
              </a:rPr>
              <a:t>abstinence</a:t>
            </a:r>
            <a:r>
              <a:rPr lang="en-US" sz="1800" dirty="0">
                <a:latin typeface="Times New Roman" pitchFamily="18" charset="0"/>
                <a:cs typeface="Times New Roman" pitchFamily="18" charset="0"/>
              </a:rPr>
              <a:t> .</a:t>
            </a:r>
          </a:p>
          <a:p>
            <a:pPr algn="just">
              <a:lnSpc>
                <a:spcPct val="150000"/>
              </a:lnSpc>
            </a:pPr>
            <a:r>
              <a:rPr lang="en-US" sz="1800" dirty="0">
                <a:latin typeface="Times New Roman" pitchFamily="18" charset="0"/>
                <a:cs typeface="Times New Roman" pitchFamily="18" charset="0"/>
              </a:rPr>
              <a:t>5 </a:t>
            </a:r>
            <a:r>
              <a:rPr lang="en-US" sz="1800" spc="-10" dirty="0">
                <a:latin typeface="Times New Roman" pitchFamily="18" charset="0"/>
                <a:cs typeface="Times New Roman" pitchFamily="18" charset="0"/>
              </a:rPr>
              <a:t>year </a:t>
            </a:r>
            <a:r>
              <a:rPr lang="en-US" sz="1800" spc="-5" dirty="0">
                <a:latin typeface="Times New Roman" pitchFamily="18" charset="0"/>
                <a:cs typeface="Times New Roman" pitchFamily="18" charset="0"/>
              </a:rPr>
              <a:t>survival improves from 34 </a:t>
            </a:r>
            <a:r>
              <a:rPr lang="en-US" sz="1800" dirty="0">
                <a:latin typeface="Times New Roman" pitchFamily="18" charset="0"/>
                <a:cs typeface="Times New Roman" pitchFamily="18" charset="0"/>
              </a:rPr>
              <a:t>% </a:t>
            </a:r>
            <a:r>
              <a:rPr lang="en-US" sz="1800" spc="-5" dirty="0">
                <a:latin typeface="Times New Roman" pitchFamily="18" charset="0"/>
                <a:cs typeface="Times New Roman" pitchFamily="18" charset="0"/>
              </a:rPr>
              <a:t>to 60 </a:t>
            </a:r>
            <a:r>
              <a:rPr lang="en-US" sz="1800" dirty="0">
                <a:latin typeface="Times New Roman" pitchFamily="18" charset="0"/>
                <a:cs typeface="Times New Roman" pitchFamily="18" charset="0"/>
              </a:rPr>
              <a:t>% </a:t>
            </a:r>
            <a:r>
              <a:rPr lang="en-US" sz="1800" spc="-5" dirty="0">
                <a:latin typeface="Times New Roman" pitchFamily="18" charset="0"/>
                <a:cs typeface="Times New Roman" pitchFamily="18" charset="0"/>
              </a:rPr>
              <a:t>for those </a:t>
            </a:r>
            <a:r>
              <a:rPr lang="en-US" sz="1800" spc="-15" dirty="0">
                <a:latin typeface="Times New Roman" pitchFamily="18" charset="0"/>
                <a:cs typeface="Times New Roman" pitchFamily="18" charset="0"/>
              </a:rPr>
              <a:t>with  </a:t>
            </a:r>
            <a:r>
              <a:rPr lang="en-US" sz="1800" spc="-10" dirty="0">
                <a:latin typeface="Times New Roman" pitchFamily="18" charset="0"/>
                <a:cs typeface="Times New Roman" pitchFamily="18" charset="0"/>
              </a:rPr>
              <a:t>decompensate </a:t>
            </a:r>
            <a:r>
              <a:rPr lang="en-US" sz="1800" spc="-5" dirty="0">
                <a:latin typeface="Times New Roman" pitchFamily="18" charset="0"/>
                <a:cs typeface="Times New Roman" pitchFamily="18" charset="0"/>
              </a:rPr>
              <a:t>liver </a:t>
            </a:r>
            <a:r>
              <a:rPr lang="en-US" sz="1800" spc="-10" dirty="0">
                <a:latin typeface="Times New Roman" pitchFamily="18" charset="0"/>
                <a:cs typeface="Times New Roman" pitchFamily="18" charset="0"/>
              </a:rPr>
              <a:t>disease</a:t>
            </a:r>
            <a:r>
              <a:rPr lang="en-US" sz="1800" spc="-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10" dirty="0">
                <a:latin typeface="Times New Roman" pitchFamily="18" charset="0"/>
                <a:cs typeface="Times New Roman" pitchFamily="18" charset="0"/>
              </a:rPr>
              <a:t>Patients </a:t>
            </a:r>
            <a:r>
              <a:rPr lang="en-US" sz="1800" spc="-15" dirty="0">
                <a:latin typeface="Times New Roman" pitchFamily="18" charset="0"/>
                <a:cs typeface="Times New Roman" pitchFamily="18" charset="0"/>
              </a:rPr>
              <a:t>with </a:t>
            </a:r>
            <a:r>
              <a:rPr lang="en-US" sz="1800" spc="-5" dirty="0">
                <a:latin typeface="Times New Roman" pitchFamily="18" charset="0"/>
                <a:cs typeface="Times New Roman" pitchFamily="18" charset="0"/>
              </a:rPr>
              <a:t>chronic HCV infection should abstain from any </a:t>
            </a:r>
            <a:r>
              <a:rPr lang="en-US" sz="1800" spc="-10" dirty="0">
                <a:latin typeface="Times New Roman" pitchFamily="18" charset="0"/>
                <a:cs typeface="Times New Roman" pitchFamily="18" charset="0"/>
              </a:rPr>
              <a:t>alcohol  </a:t>
            </a:r>
            <a:r>
              <a:rPr lang="en-US" sz="1800" spc="-5" dirty="0">
                <a:latin typeface="Times New Roman" pitchFamily="18" charset="0"/>
                <a:cs typeface="Times New Roman" pitchFamily="18" charset="0"/>
              </a:rPr>
              <a:t>intake due </a:t>
            </a:r>
            <a:r>
              <a:rPr lang="en-US" sz="1800" dirty="0">
                <a:latin typeface="Times New Roman" pitchFamily="18" charset="0"/>
                <a:cs typeface="Times New Roman" pitchFamily="18" charset="0"/>
              </a:rPr>
              <a:t>to </a:t>
            </a:r>
            <a:r>
              <a:rPr lang="en-US" sz="1800" spc="-5" dirty="0">
                <a:latin typeface="Times New Roman" pitchFamily="18" charset="0"/>
                <a:cs typeface="Times New Roman" pitchFamily="18" charset="0"/>
              </a:rPr>
              <a:t>the risk for rapid </a:t>
            </a:r>
            <a:r>
              <a:rPr lang="en-US" sz="1800" spc="-10" dirty="0">
                <a:latin typeface="Times New Roman" pitchFamily="18" charset="0"/>
                <a:cs typeface="Times New Roman" pitchFamily="18" charset="0"/>
              </a:rPr>
              <a:t>acceleration of </a:t>
            </a:r>
            <a:r>
              <a:rPr lang="en-US" sz="1800" spc="-5" dirty="0">
                <a:latin typeface="Times New Roman" pitchFamily="18" charset="0"/>
                <a:cs typeface="Times New Roman" pitchFamily="18" charset="0"/>
              </a:rPr>
              <a:t>liver disease</a:t>
            </a:r>
            <a:r>
              <a:rPr lang="en-US" sz="1800" dirty="0">
                <a:latin typeface="Times New Roman" pitchFamily="18" charset="0"/>
                <a:cs typeface="Times New Roman" pitchFamily="18" charset="0"/>
              </a:rPr>
              <a:t>.</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36</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spc="-5" dirty="0">
                <a:latin typeface="Times New Roman" pitchFamily="18" charset="0"/>
                <a:cs typeface="Times New Roman" pitchFamily="18" charset="0"/>
              </a:rPr>
              <a:t>NUTRITIONAL</a:t>
            </a:r>
            <a:r>
              <a:rPr lang="en-US" sz="2000" b="1" u="sng" spc="-65" dirty="0">
                <a:latin typeface="Times New Roman" pitchFamily="18" charset="0"/>
                <a:cs typeface="Times New Roman" pitchFamily="18" charset="0"/>
              </a:rPr>
              <a:t>  </a:t>
            </a:r>
            <a:r>
              <a:rPr lang="en-US" sz="2000" b="1" u="sng" dirty="0">
                <a:latin typeface="Times New Roman" pitchFamily="18" charset="0"/>
                <a:cs typeface="Times New Roman" pitchFamily="18" charset="0"/>
              </a:rPr>
              <a:t>SUPPORT</a:t>
            </a:r>
          </a:p>
        </p:txBody>
      </p:sp>
      <p:sp>
        <p:nvSpPr>
          <p:cNvPr id="3" name="Content Placeholder 2"/>
          <p:cNvSpPr>
            <a:spLocks noGrp="1"/>
          </p:cNvSpPr>
          <p:nvPr>
            <p:ph idx="1"/>
          </p:nvPr>
        </p:nvSpPr>
        <p:spPr>
          <a:xfrm>
            <a:off x="838200" y="1364343"/>
            <a:ext cx="10515600" cy="4812620"/>
          </a:xfrm>
        </p:spPr>
        <p:txBody>
          <a:bodyPr>
            <a:normAutofit/>
          </a:bodyPr>
          <a:lstStyle/>
          <a:p>
            <a:pPr algn="just">
              <a:lnSpc>
                <a:spcPct val="150000"/>
              </a:lnSpc>
            </a:pPr>
            <a:r>
              <a:rPr lang="en-US" sz="1800" dirty="0">
                <a:latin typeface="Times New Roman" pitchFamily="18" charset="0"/>
                <a:cs typeface="Times New Roman" pitchFamily="18" charset="0"/>
              </a:rPr>
              <a:t>Alcoholism is </a:t>
            </a:r>
            <a:r>
              <a:rPr lang="en-US" sz="1800" spc="-5" dirty="0">
                <a:latin typeface="Times New Roman" pitchFamily="18" charset="0"/>
                <a:cs typeface="Times New Roman" pitchFamily="18" charset="0"/>
              </a:rPr>
              <a:t>associated </a:t>
            </a:r>
            <a:r>
              <a:rPr lang="en-US" sz="1800" spc="-10" dirty="0">
                <a:latin typeface="Times New Roman" pitchFamily="18" charset="0"/>
                <a:cs typeface="Times New Roman" pitchFamily="18" charset="0"/>
              </a:rPr>
              <a:t>with </a:t>
            </a:r>
            <a:r>
              <a:rPr lang="en-US" sz="1800" spc="-5" dirty="0">
                <a:latin typeface="Times New Roman" pitchFamily="18" charset="0"/>
                <a:cs typeface="Times New Roman" pitchFamily="18" charset="0"/>
              </a:rPr>
              <a:t>nutritional deficiencies</a:t>
            </a:r>
            <a:r>
              <a:rPr lang="en-US" sz="1800" spc="-1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5" dirty="0" err="1">
                <a:latin typeface="Times New Roman" pitchFamily="18" charset="0"/>
                <a:cs typeface="Times New Roman" pitchFamily="18" charset="0"/>
              </a:rPr>
              <a:t>Enteral</a:t>
            </a:r>
            <a:r>
              <a:rPr lang="en-US" sz="1800" spc="-5" dirty="0">
                <a:latin typeface="Times New Roman" pitchFamily="18" charset="0"/>
                <a:cs typeface="Times New Roman" pitchFamily="18" charset="0"/>
              </a:rPr>
              <a:t> as </a:t>
            </a:r>
            <a:r>
              <a:rPr lang="en-US" sz="1800" spc="-10" dirty="0">
                <a:latin typeface="Times New Roman" pitchFamily="18" charset="0"/>
                <a:cs typeface="Times New Roman" pitchFamily="18" charset="0"/>
              </a:rPr>
              <a:t>well </a:t>
            </a:r>
            <a:r>
              <a:rPr lang="en-US" sz="1800" spc="-5" dirty="0">
                <a:latin typeface="Times New Roman" pitchFamily="18" charset="0"/>
                <a:cs typeface="Times New Roman" pitchFamily="18" charset="0"/>
              </a:rPr>
              <a:t>as tube feeding found </a:t>
            </a:r>
            <a:r>
              <a:rPr lang="en-US" sz="1800" dirty="0">
                <a:latin typeface="Times New Roman" pitchFamily="18" charset="0"/>
                <a:cs typeface="Times New Roman" pitchFamily="18" charset="0"/>
              </a:rPr>
              <a:t>to </a:t>
            </a:r>
            <a:r>
              <a:rPr lang="en-US" sz="1800" spc="-5" dirty="0">
                <a:latin typeface="Times New Roman" pitchFamily="18" charset="0"/>
                <a:cs typeface="Times New Roman" pitchFamily="18" charset="0"/>
              </a:rPr>
              <a:t>be associated </a:t>
            </a:r>
            <a:r>
              <a:rPr lang="en-US" sz="1800" spc="-10" dirty="0">
                <a:latin typeface="Times New Roman" pitchFamily="18" charset="0"/>
                <a:cs typeface="Times New Roman" pitchFamily="18" charset="0"/>
              </a:rPr>
              <a:t>with </a:t>
            </a:r>
            <a:r>
              <a:rPr lang="en-US" sz="1800" spc="-5" dirty="0">
                <a:latin typeface="Times New Roman" pitchFamily="18" charset="0"/>
                <a:cs typeface="Times New Roman" pitchFamily="18" charset="0"/>
              </a:rPr>
              <a:t>decreased mortality</a:t>
            </a:r>
            <a:r>
              <a:rPr lang="en-US" sz="1800" spc="1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5" dirty="0">
                <a:latin typeface="Times New Roman" pitchFamily="18" charset="0"/>
                <a:cs typeface="Times New Roman" pitchFamily="18" charset="0"/>
              </a:rPr>
              <a:t>Continuous </a:t>
            </a:r>
            <a:r>
              <a:rPr lang="en-US" sz="1800" spc="-5" dirty="0" err="1">
                <a:latin typeface="Times New Roman" pitchFamily="18" charset="0"/>
                <a:cs typeface="Times New Roman" pitchFamily="18" charset="0"/>
              </a:rPr>
              <a:t>enteral</a:t>
            </a:r>
            <a:r>
              <a:rPr lang="en-US" sz="1800" spc="-5" dirty="0">
                <a:latin typeface="Times New Roman" pitchFamily="18" charset="0"/>
                <a:cs typeface="Times New Roman" pitchFamily="18" charset="0"/>
              </a:rPr>
              <a:t> nutrition support after hospitalization also improves long </a:t>
            </a:r>
            <a:r>
              <a:rPr lang="en-US" sz="1800" spc="-10" dirty="0">
                <a:latin typeface="Times New Roman" pitchFamily="18" charset="0"/>
                <a:cs typeface="Times New Roman" pitchFamily="18" charset="0"/>
              </a:rPr>
              <a:t>term  </a:t>
            </a:r>
            <a:r>
              <a:rPr lang="en-US" sz="1800" spc="-5" dirty="0">
                <a:latin typeface="Times New Roman" pitchFamily="18" charset="0"/>
                <a:cs typeface="Times New Roman" pitchFamily="18" charset="0"/>
              </a:rPr>
              <a:t>morbidity</a:t>
            </a:r>
            <a:r>
              <a:rPr lang="en-US" sz="1800" spc="-2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5" dirty="0">
                <a:latin typeface="Times New Roman" pitchFamily="18" charset="0"/>
                <a:cs typeface="Times New Roman" pitchFamily="18" charset="0"/>
              </a:rPr>
              <a:t>Cirrhotic patients usually have protein malnutrition </a:t>
            </a:r>
            <a:r>
              <a:rPr lang="en-US" sz="1800" spc="-10" dirty="0">
                <a:latin typeface="Times New Roman" pitchFamily="18" charset="0"/>
                <a:cs typeface="Times New Roman" pitchFamily="18" charset="0"/>
              </a:rPr>
              <a:t>with </a:t>
            </a:r>
            <a:r>
              <a:rPr lang="en-US" sz="1800" spc="-5" dirty="0">
                <a:latin typeface="Times New Roman" pitchFamily="18" charset="0"/>
                <a:cs typeface="Times New Roman" pitchFamily="18" charset="0"/>
              </a:rPr>
              <a:t>decrease</a:t>
            </a:r>
            <a:r>
              <a:rPr lang="en-US" sz="1800" spc="10" dirty="0">
                <a:latin typeface="Times New Roman" pitchFamily="18" charset="0"/>
                <a:cs typeface="Times New Roman" pitchFamily="18" charset="0"/>
              </a:rPr>
              <a:t> </a:t>
            </a:r>
            <a:r>
              <a:rPr lang="en-US" sz="1800" spc="-5" dirty="0">
                <a:latin typeface="Times New Roman" pitchFamily="18" charset="0"/>
                <a:cs typeface="Times New Roman" pitchFamily="18" charset="0"/>
              </a:rPr>
              <a:t>BCCAs.</a:t>
            </a:r>
            <a:endParaRPr lang="en-US" sz="1800" dirty="0">
              <a:latin typeface="Times New Roman" pitchFamily="18" charset="0"/>
              <a:cs typeface="Times New Roman" pitchFamily="18" charset="0"/>
            </a:endParaRPr>
          </a:p>
          <a:p>
            <a:pPr algn="just">
              <a:lnSpc>
                <a:spcPct val="150000"/>
              </a:lnSpc>
            </a:pPr>
            <a:r>
              <a:rPr lang="en-US" sz="1800" spc="-5" dirty="0">
                <a:latin typeface="Times New Roman" pitchFamily="18" charset="0"/>
                <a:cs typeface="Times New Roman" pitchFamily="18" charset="0"/>
              </a:rPr>
              <a:t>Dietary protein should not be restricted for fear of hepatic</a:t>
            </a:r>
            <a:r>
              <a:rPr lang="en-US" sz="1800" spc="10" dirty="0">
                <a:latin typeface="Times New Roman" pitchFamily="18" charset="0"/>
                <a:cs typeface="Times New Roman" pitchFamily="18" charset="0"/>
              </a:rPr>
              <a:t> </a:t>
            </a:r>
            <a:r>
              <a:rPr lang="en-US" sz="1800" spc="-10" dirty="0">
                <a:latin typeface="Times New Roman" pitchFamily="18" charset="0"/>
                <a:cs typeface="Times New Roman" pitchFamily="18" charset="0"/>
              </a:rPr>
              <a:t>encephalopathy.</a:t>
            </a:r>
            <a:endParaRPr lang="en-US" sz="1800" dirty="0">
              <a:latin typeface="Times New Roman" pitchFamily="18" charset="0"/>
              <a:cs typeface="Times New Roman" pitchFamily="18" charset="0"/>
            </a:endParaRPr>
          </a:p>
          <a:p>
            <a:pPr algn="just">
              <a:lnSpc>
                <a:spcPct val="150000"/>
              </a:lnSpc>
            </a:pPr>
            <a:r>
              <a:rPr lang="en-US" sz="1800" spc="-5" dirty="0">
                <a:latin typeface="Times New Roman" pitchFamily="18" charset="0"/>
                <a:cs typeface="Times New Roman" pitchFamily="18" charset="0"/>
              </a:rPr>
              <a:t>During hepatic encephalopathy BCAAs </a:t>
            </a:r>
            <a:r>
              <a:rPr lang="en-US" sz="1800" dirty="0">
                <a:latin typeface="Times New Roman" pitchFamily="18" charset="0"/>
                <a:cs typeface="Times New Roman" pitchFamily="18" charset="0"/>
              </a:rPr>
              <a:t>may </a:t>
            </a:r>
            <a:r>
              <a:rPr lang="en-US" sz="1800" spc="-5" dirty="0">
                <a:latin typeface="Times New Roman" pitchFamily="18" charset="0"/>
                <a:cs typeface="Times New Roman" pitchFamily="18" charset="0"/>
              </a:rPr>
              <a:t>be considered</a:t>
            </a:r>
            <a:r>
              <a:rPr lang="en-US" sz="1800" spc="-9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dirty="0">
                <a:latin typeface="Times New Roman" pitchFamily="18" charset="0"/>
                <a:cs typeface="Times New Roman" pitchFamily="18" charset="0"/>
              </a:rPr>
              <a:t>In </a:t>
            </a:r>
            <a:r>
              <a:rPr lang="en-US" sz="1800" spc="-5" dirty="0">
                <a:latin typeface="Times New Roman" pitchFamily="18" charset="0"/>
                <a:cs typeface="Times New Roman" pitchFamily="18" charset="0"/>
              </a:rPr>
              <a:t>patients </a:t>
            </a:r>
            <a:r>
              <a:rPr lang="en-US" sz="1800" spc="-10" dirty="0">
                <a:latin typeface="Times New Roman" pitchFamily="18" charset="0"/>
                <a:cs typeface="Times New Roman" pitchFamily="18" charset="0"/>
              </a:rPr>
              <a:t>with </a:t>
            </a:r>
            <a:r>
              <a:rPr lang="en-US" sz="1800" spc="-5" dirty="0">
                <a:latin typeface="Times New Roman" pitchFamily="18" charset="0"/>
                <a:cs typeface="Times New Roman" pitchFamily="18" charset="0"/>
              </a:rPr>
              <a:t>alcoholic hepatitis BCCAs has not been found to influence short  term or long term survival</a:t>
            </a:r>
            <a:r>
              <a:rPr lang="en-US" sz="1800" spc="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37</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spc="-5" dirty="0">
                <a:latin typeface="Times New Roman" pitchFamily="18" charset="0"/>
                <a:cs typeface="Times New Roman" pitchFamily="18" charset="0"/>
              </a:rPr>
              <a:t>CORTICOSTEROIDS</a:t>
            </a:r>
            <a:endParaRPr lang="en-US" sz="20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838199" y="1825625"/>
            <a:ext cx="10584543" cy="4351338"/>
          </a:xfrm>
        </p:spPr>
        <p:txBody>
          <a:bodyPr>
            <a:normAutofit fontScale="92500"/>
          </a:bodyPr>
          <a:lstStyle/>
          <a:p>
            <a:pPr algn="just">
              <a:lnSpc>
                <a:spcPct val="150000"/>
              </a:lnSpc>
            </a:pPr>
            <a:r>
              <a:rPr lang="en-US" sz="1800" spc="-5" dirty="0">
                <a:latin typeface="Times New Roman" pitchFamily="18" charset="0"/>
                <a:cs typeface="Times New Roman" pitchFamily="18" charset="0"/>
              </a:rPr>
              <a:t>Only </a:t>
            </a:r>
            <a:r>
              <a:rPr lang="en-US" sz="1800" dirty="0">
                <a:latin typeface="Times New Roman" pitchFamily="18" charset="0"/>
                <a:cs typeface="Times New Roman" pitchFamily="18" charset="0"/>
              </a:rPr>
              <a:t>five </a:t>
            </a:r>
            <a:r>
              <a:rPr lang="en-US" sz="1800" spc="-5" dirty="0">
                <a:latin typeface="Times New Roman" pitchFamily="18" charset="0"/>
                <a:cs typeface="Times New Roman" pitchFamily="18" charset="0"/>
              </a:rPr>
              <a:t>studies have </a:t>
            </a:r>
            <a:r>
              <a:rPr lang="en-US" sz="1800" spc="-10" dirty="0">
                <a:latin typeface="Times New Roman" pitchFamily="18" charset="0"/>
                <a:cs typeface="Times New Roman" pitchFamily="18" charset="0"/>
              </a:rPr>
              <a:t>shown </a:t>
            </a:r>
            <a:r>
              <a:rPr lang="en-US" sz="1800" spc="-5" dirty="0">
                <a:latin typeface="Times New Roman" pitchFamily="18" charset="0"/>
                <a:cs typeface="Times New Roman" pitchFamily="18" charset="0"/>
              </a:rPr>
              <a:t>benefit </a:t>
            </a:r>
            <a:r>
              <a:rPr lang="en-US" sz="1800" dirty="0">
                <a:latin typeface="Times New Roman" pitchFamily="18" charset="0"/>
                <a:cs typeface="Times New Roman" pitchFamily="18" charset="0"/>
              </a:rPr>
              <a:t>in survival mostly in </a:t>
            </a:r>
            <a:r>
              <a:rPr lang="en-US" sz="1800" spc="-5" dirty="0">
                <a:latin typeface="Times New Roman" pitchFamily="18" charset="0"/>
                <a:cs typeface="Times New Roman" pitchFamily="18" charset="0"/>
              </a:rPr>
              <a:t>rural populations the  remaining studies have been equivocal</a:t>
            </a:r>
            <a:r>
              <a:rPr lang="en-US" sz="1800" dirty="0">
                <a:latin typeface="Times New Roman" pitchFamily="18" charset="0"/>
                <a:cs typeface="Times New Roman" pitchFamily="18" charset="0"/>
              </a:rPr>
              <a:t> .</a:t>
            </a:r>
          </a:p>
          <a:p>
            <a:pPr algn="just">
              <a:lnSpc>
                <a:spcPct val="150000"/>
              </a:lnSpc>
            </a:pPr>
            <a:r>
              <a:rPr lang="en-US" sz="1800" spc="-5" dirty="0">
                <a:latin typeface="Times New Roman" pitchFamily="18" charset="0"/>
                <a:cs typeface="Times New Roman" pitchFamily="18" charset="0"/>
              </a:rPr>
              <a:t>Corticosteroid therapy </a:t>
            </a:r>
            <a:r>
              <a:rPr lang="en-US" sz="1800" dirty="0">
                <a:latin typeface="Times New Roman" pitchFamily="18" charset="0"/>
                <a:cs typeface="Times New Roman" pitchFamily="18" charset="0"/>
              </a:rPr>
              <a:t>is </a:t>
            </a:r>
            <a:r>
              <a:rPr lang="en-US" sz="1800" spc="-5" dirty="0">
                <a:latin typeface="Times New Roman" pitchFamily="18" charset="0"/>
                <a:cs typeface="Times New Roman" pitchFamily="18" charset="0"/>
              </a:rPr>
              <a:t>beneficial </a:t>
            </a:r>
            <a:r>
              <a:rPr lang="en-US" sz="1800" dirty="0">
                <a:latin typeface="Times New Roman" pitchFamily="18" charset="0"/>
                <a:cs typeface="Times New Roman" pitchFamily="18" charset="0"/>
              </a:rPr>
              <a:t>in </a:t>
            </a:r>
            <a:r>
              <a:rPr lang="en-US" sz="1800" spc="-5" dirty="0">
                <a:latin typeface="Times New Roman" pitchFamily="18" charset="0"/>
                <a:cs typeface="Times New Roman" pitchFamily="18" charset="0"/>
              </a:rPr>
              <a:t>improving 30 and 60 </a:t>
            </a:r>
            <a:r>
              <a:rPr lang="en-US" sz="1800" spc="-10" dirty="0">
                <a:latin typeface="Times New Roman" pitchFamily="18" charset="0"/>
                <a:cs typeface="Times New Roman" pitchFamily="18" charset="0"/>
              </a:rPr>
              <a:t>days </a:t>
            </a:r>
            <a:r>
              <a:rPr lang="en-US" sz="1800" spc="-5" dirty="0">
                <a:latin typeface="Times New Roman" pitchFamily="18" charset="0"/>
                <a:cs typeface="Times New Roman" pitchFamily="18" charset="0"/>
              </a:rPr>
              <a:t>mortality only </a:t>
            </a:r>
            <a:r>
              <a:rPr lang="en-US" sz="1800" dirty="0">
                <a:latin typeface="Times New Roman" pitchFamily="18" charset="0"/>
                <a:cs typeface="Times New Roman" pitchFamily="18" charset="0"/>
              </a:rPr>
              <a:t>in  </a:t>
            </a:r>
            <a:r>
              <a:rPr lang="en-US" sz="1800" spc="-5" dirty="0">
                <a:latin typeface="Times New Roman" pitchFamily="18" charset="0"/>
                <a:cs typeface="Times New Roman" pitchFamily="18" charset="0"/>
              </a:rPr>
              <a:t>patients </a:t>
            </a:r>
            <a:r>
              <a:rPr lang="en-US" sz="1800" spc="-10" dirty="0">
                <a:latin typeface="Times New Roman" pitchFamily="18" charset="0"/>
                <a:cs typeface="Times New Roman" pitchFamily="18" charset="0"/>
              </a:rPr>
              <a:t>with </a:t>
            </a:r>
            <a:r>
              <a:rPr lang="en-US" sz="1800" spc="-5" dirty="0">
                <a:latin typeface="Times New Roman" pitchFamily="18" charset="0"/>
                <a:cs typeface="Times New Roman" pitchFamily="18" charset="0"/>
              </a:rPr>
              <a:t>severe acute alcoholic hepatitis and an </a:t>
            </a:r>
            <a:r>
              <a:rPr lang="en-US" sz="1800" spc="-15" dirty="0">
                <a:latin typeface="Times New Roman" pitchFamily="18" charset="0"/>
                <a:cs typeface="Times New Roman" pitchFamily="18" charset="0"/>
              </a:rPr>
              <a:t>MDF </a:t>
            </a:r>
            <a:r>
              <a:rPr lang="en-US" sz="1800" spc="-5" dirty="0">
                <a:latin typeface="Times New Roman" pitchFamily="18" charset="0"/>
                <a:cs typeface="Times New Roman" pitchFamily="18" charset="0"/>
              </a:rPr>
              <a:t>&gt;32 </a:t>
            </a:r>
            <a:r>
              <a:rPr lang="en-US" sz="1800" dirty="0">
                <a:latin typeface="Times New Roman" pitchFamily="18" charset="0"/>
                <a:cs typeface="Times New Roman" pitchFamily="18" charset="0"/>
              </a:rPr>
              <a:t>in </a:t>
            </a:r>
            <a:r>
              <a:rPr lang="en-US" sz="1800" spc="-5" dirty="0">
                <a:latin typeface="Times New Roman" pitchFamily="18" charset="0"/>
                <a:cs typeface="Times New Roman" pitchFamily="18" charset="0"/>
              </a:rPr>
              <a:t>the absence of  acute GI bleeding, renal failure, acute infection or pancreatitis</a:t>
            </a:r>
            <a:r>
              <a:rPr lang="en-US" sz="1800" dirty="0">
                <a:latin typeface="Times New Roman" pitchFamily="18" charset="0"/>
                <a:cs typeface="Times New Roman" pitchFamily="18" charset="0"/>
              </a:rPr>
              <a:t>.</a:t>
            </a:r>
          </a:p>
          <a:p>
            <a:pPr algn="just">
              <a:lnSpc>
                <a:spcPct val="150000"/>
              </a:lnSpc>
            </a:pPr>
            <a:r>
              <a:rPr lang="en-US" sz="1800" dirty="0">
                <a:latin typeface="Times New Roman" pitchFamily="18" charset="0"/>
                <a:cs typeface="Times New Roman" pitchFamily="18" charset="0"/>
              </a:rPr>
              <a:t>2 month </a:t>
            </a:r>
            <a:r>
              <a:rPr lang="en-US" sz="1800" spc="-5" dirty="0">
                <a:latin typeface="Times New Roman" pitchFamily="18" charset="0"/>
                <a:cs typeface="Times New Roman" pitchFamily="18" charset="0"/>
              </a:rPr>
              <a:t>survival </a:t>
            </a:r>
            <a:r>
              <a:rPr lang="en-US" sz="1800" dirty="0">
                <a:latin typeface="Times New Roman" pitchFamily="18" charset="0"/>
                <a:cs typeface="Times New Roman" pitchFamily="18" charset="0"/>
              </a:rPr>
              <a:t>is </a:t>
            </a:r>
            <a:r>
              <a:rPr lang="en-US" sz="1800" spc="-5" dirty="0">
                <a:latin typeface="Times New Roman" pitchFamily="18" charset="0"/>
                <a:cs typeface="Times New Roman" pitchFamily="18" charset="0"/>
              </a:rPr>
              <a:t>about 80 </a:t>
            </a:r>
            <a:r>
              <a:rPr lang="en-US" sz="1800" dirty="0">
                <a:latin typeface="Times New Roman" pitchFamily="18" charset="0"/>
                <a:cs typeface="Times New Roman" pitchFamily="18" charset="0"/>
              </a:rPr>
              <a:t>% </a:t>
            </a:r>
            <a:r>
              <a:rPr lang="en-US" sz="1800" spc="-5" dirty="0">
                <a:latin typeface="Times New Roman" pitchFamily="18" charset="0"/>
                <a:cs typeface="Times New Roman" pitchFamily="18" charset="0"/>
              </a:rPr>
              <a:t>but up </a:t>
            </a:r>
            <a:r>
              <a:rPr lang="en-US" sz="1800" dirty="0">
                <a:latin typeface="Times New Roman" pitchFamily="18" charset="0"/>
                <a:cs typeface="Times New Roman" pitchFamily="18" charset="0"/>
              </a:rPr>
              <a:t>to </a:t>
            </a:r>
            <a:r>
              <a:rPr lang="en-US" sz="1800" spc="-5" dirty="0">
                <a:latin typeface="Times New Roman" pitchFamily="18" charset="0"/>
                <a:cs typeface="Times New Roman" pitchFamily="18" charset="0"/>
              </a:rPr>
              <a:t>40 </a:t>
            </a:r>
            <a:r>
              <a:rPr lang="en-US" sz="1800" dirty="0">
                <a:latin typeface="Times New Roman" pitchFamily="18" charset="0"/>
                <a:cs typeface="Times New Roman" pitchFamily="18" charset="0"/>
              </a:rPr>
              <a:t>% </a:t>
            </a:r>
            <a:r>
              <a:rPr lang="en-US" sz="1800" spc="-5" dirty="0">
                <a:latin typeface="Times New Roman" pitchFamily="18" charset="0"/>
                <a:cs typeface="Times New Roman" pitchFamily="18" charset="0"/>
              </a:rPr>
              <a:t>of patients </a:t>
            </a:r>
            <a:r>
              <a:rPr lang="en-US" sz="1800" dirty="0">
                <a:latin typeface="Times New Roman" pitchFamily="18" charset="0"/>
                <a:cs typeface="Times New Roman" pitchFamily="18" charset="0"/>
              </a:rPr>
              <a:t>still </a:t>
            </a:r>
            <a:r>
              <a:rPr lang="en-US" sz="1800" spc="-5" dirty="0">
                <a:latin typeface="Times New Roman" pitchFamily="18" charset="0"/>
                <a:cs typeface="Times New Roman" pitchFamily="18" charset="0"/>
              </a:rPr>
              <a:t>die </a:t>
            </a:r>
            <a:r>
              <a:rPr lang="en-US" sz="1800" dirty="0">
                <a:latin typeface="Times New Roman" pitchFamily="18" charset="0"/>
                <a:cs typeface="Times New Roman" pitchFamily="18" charset="0"/>
              </a:rPr>
              <a:t>in 6</a:t>
            </a:r>
            <a:r>
              <a:rPr lang="en-US" sz="1800" spc="10" dirty="0">
                <a:latin typeface="Times New Roman" pitchFamily="18" charset="0"/>
                <a:cs typeface="Times New Roman" pitchFamily="18" charset="0"/>
              </a:rPr>
              <a:t> </a:t>
            </a:r>
            <a:r>
              <a:rPr lang="en-US" sz="1800" spc="-5" dirty="0">
                <a:latin typeface="Times New Roman" pitchFamily="18" charset="0"/>
                <a:cs typeface="Times New Roman" pitchFamily="18" charset="0"/>
              </a:rPr>
              <a:t>months.</a:t>
            </a:r>
            <a:endParaRPr lang="en-US" sz="1800" dirty="0">
              <a:latin typeface="Times New Roman" pitchFamily="18" charset="0"/>
              <a:cs typeface="Times New Roman" pitchFamily="18" charset="0"/>
            </a:endParaRPr>
          </a:p>
          <a:p>
            <a:pPr algn="just">
              <a:lnSpc>
                <a:spcPct val="150000"/>
              </a:lnSpc>
            </a:pPr>
            <a:r>
              <a:rPr lang="en-US" sz="1800" spc="-5" dirty="0">
                <a:latin typeface="Times New Roman" pitchFamily="18" charset="0"/>
                <a:cs typeface="Times New Roman" pitchFamily="18" charset="0"/>
              </a:rPr>
              <a:t>Significant improvement </a:t>
            </a:r>
            <a:r>
              <a:rPr lang="en-US" sz="1800" dirty="0">
                <a:latin typeface="Times New Roman" pitchFamily="18" charset="0"/>
                <a:cs typeface="Times New Roman" pitchFamily="18" charset="0"/>
              </a:rPr>
              <a:t>in </a:t>
            </a:r>
            <a:r>
              <a:rPr lang="en-US" sz="1800" spc="-10" dirty="0">
                <a:latin typeface="Times New Roman" pitchFamily="18" charset="0"/>
                <a:cs typeface="Times New Roman" pitchFamily="18" charset="0"/>
              </a:rPr>
              <a:t>LFTs </a:t>
            </a:r>
            <a:r>
              <a:rPr lang="en-US" sz="1800" dirty="0">
                <a:latin typeface="Times New Roman" pitchFamily="18" charset="0"/>
                <a:cs typeface="Times New Roman" pitchFamily="18" charset="0"/>
              </a:rPr>
              <a:t>is </a:t>
            </a:r>
            <a:r>
              <a:rPr lang="en-US" sz="1800" spc="-5" dirty="0">
                <a:latin typeface="Times New Roman" pitchFamily="18" charset="0"/>
                <a:cs typeface="Times New Roman" pitchFamily="18" charset="0"/>
              </a:rPr>
              <a:t>evident at </a:t>
            </a:r>
            <a:r>
              <a:rPr lang="en-US" sz="1800" dirty="0">
                <a:latin typeface="Times New Roman" pitchFamily="18" charset="0"/>
                <a:cs typeface="Times New Roman" pitchFamily="18" charset="0"/>
              </a:rPr>
              <a:t>7 </a:t>
            </a:r>
            <a:r>
              <a:rPr lang="en-US" sz="1800" spc="-5" dirty="0">
                <a:latin typeface="Times New Roman" pitchFamily="18" charset="0"/>
                <a:cs typeface="Times New Roman" pitchFamily="18" charset="0"/>
              </a:rPr>
              <a:t>day after initiation of </a:t>
            </a:r>
            <a:r>
              <a:rPr lang="en-US" sz="1800" spc="-10" dirty="0">
                <a:latin typeface="Times New Roman" pitchFamily="18" charset="0"/>
                <a:cs typeface="Times New Roman" pitchFamily="18" charset="0"/>
              </a:rPr>
              <a:t>therapy </a:t>
            </a:r>
            <a:r>
              <a:rPr lang="en-US" sz="1800" spc="-5" dirty="0">
                <a:latin typeface="Times New Roman" pitchFamily="18" charset="0"/>
                <a:cs typeface="Times New Roman" pitchFamily="18" charset="0"/>
              </a:rPr>
              <a:t>and  </a:t>
            </a:r>
            <a:r>
              <a:rPr lang="en-US" sz="1800" dirty="0">
                <a:latin typeface="Times New Roman" pitchFamily="18" charset="0"/>
                <a:cs typeface="Times New Roman" pitchFamily="18" charset="0"/>
              </a:rPr>
              <a:t>may </a:t>
            </a:r>
            <a:r>
              <a:rPr lang="en-US" sz="1800" spc="-5" dirty="0">
                <a:latin typeface="Times New Roman" pitchFamily="18" charset="0"/>
                <a:cs typeface="Times New Roman" pitchFamily="18" charset="0"/>
              </a:rPr>
              <a:t>be present up to </a:t>
            </a:r>
            <a:r>
              <a:rPr lang="en-US" sz="1800" dirty="0">
                <a:latin typeface="Times New Roman" pitchFamily="18" charset="0"/>
                <a:cs typeface="Times New Roman" pitchFamily="18" charset="0"/>
              </a:rPr>
              <a:t>1 </a:t>
            </a:r>
            <a:r>
              <a:rPr lang="en-US" sz="1800" spc="-10" dirty="0">
                <a:latin typeface="Times New Roman" pitchFamily="18" charset="0"/>
                <a:cs typeface="Times New Roman" pitchFamily="18" charset="0"/>
              </a:rPr>
              <a:t>year</a:t>
            </a:r>
            <a:r>
              <a:rPr lang="en-US" sz="1800" spc="-2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5" dirty="0">
                <a:latin typeface="Times New Roman" pitchFamily="18" charset="0"/>
                <a:cs typeface="Times New Roman" pitchFamily="18" charset="0"/>
              </a:rPr>
              <a:t>Patients </a:t>
            </a:r>
            <a:r>
              <a:rPr lang="en-US" sz="1800" spc="-10" dirty="0">
                <a:latin typeface="Times New Roman" pitchFamily="18" charset="0"/>
                <a:cs typeface="Times New Roman" pitchFamily="18" charset="0"/>
              </a:rPr>
              <a:t>with </a:t>
            </a:r>
            <a:r>
              <a:rPr lang="en-US" sz="1800" dirty="0">
                <a:latin typeface="Times New Roman" pitchFamily="18" charset="0"/>
                <a:cs typeface="Times New Roman" pitchFamily="18" charset="0"/>
              </a:rPr>
              <a:t>a </a:t>
            </a:r>
            <a:r>
              <a:rPr lang="en-US" sz="1800" spc="-5" dirty="0">
                <a:latin typeface="Times New Roman" pitchFamily="18" charset="0"/>
                <a:cs typeface="Times New Roman" pitchFamily="18" charset="0"/>
              </a:rPr>
              <a:t>score &gt;0.45 using </a:t>
            </a:r>
            <a:r>
              <a:rPr lang="en-US" sz="1800" dirty="0" err="1">
                <a:latin typeface="Times New Roman" pitchFamily="18" charset="0"/>
                <a:cs typeface="Times New Roman" pitchFamily="18" charset="0"/>
              </a:rPr>
              <a:t>lille</a:t>
            </a:r>
            <a:r>
              <a:rPr lang="en-US" sz="1800" dirty="0">
                <a:latin typeface="Times New Roman" pitchFamily="18" charset="0"/>
                <a:cs typeface="Times New Roman" pitchFamily="18" charset="0"/>
              </a:rPr>
              <a:t> </a:t>
            </a:r>
            <a:r>
              <a:rPr lang="en-US" sz="1800" spc="-5" dirty="0">
                <a:latin typeface="Times New Roman" pitchFamily="18" charset="0"/>
                <a:cs typeface="Times New Roman" pitchFamily="18" charset="0"/>
              </a:rPr>
              <a:t>model had </a:t>
            </a:r>
            <a:r>
              <a:rPr lang="en-US" sz="1800" dirty="0">
                <a:latin typeface="Times New Roman" pitchFamily="18" charset="0"/>
                <a:cs typeface="Times New Roman" pitchFamily="18" charset="0"/>
              </a:rPr>
              <a:t>a </a:t>
            </a:r>
            <a:r>
              <a:rPr lang="en-US" sz="1800" spc="-5" dirty="0">
                <a:latin typeface="Times New Roman" pitchFamily="18" charset="0"/>
                <a:cs typeface="Times New Roman" pitchFamily="18" charset="0"/>
              </a:rPr>
              <a:t>mortality rate of 76 </a:t>
            </a:r>
            <a:r>
              <a:rPr lang="en-US" sz="1800" dirty="0">
                <a:latin typeface="Times New Roman" pitchFamily="18" charset="0"/>
                <a:cs typeface="Times New Roman" pitchFamily="18" charset="0"/>
              </a:rPr>
              <a:t>% </a:t>
            </a:r>
            <a:r>
              <a:rPr lang="en-US" sz="1800" spc="-5" dirty="0">
                <a:latin typeface="Times New Roman" pitchFamily="18" charset="0"/>
                <a:cs typeface="Times New Roman" pitchFamily="18" charset="0"/>
              </a:rPr>
              <a:t>at </a:t>
            </a:r>
            <a:r>
              <a:rPr lang="en-US" sz="1800" dirty="0">
                <a:latin typeface="Times New Roman" pitchFamily="18" charset="0"/>
                <a:cs typeface="Times New Roman" pitchFamily="18" charset="0"/>
              </a:rPr>
              <a:t>6  </a:t>
            </a:r>
            <a:r>
              <a:rPr lang="en-US" sz="1800" spc="-5" dirty="0">
                <a:latin typeface="Times New Roman" pitchFamily="18" charset="0"/>
                <a:cs typeface="Times New Roman" pitchFamily="18" charset="0"/>
              </a:rPr>
              <a:t>months.</a:t>
            </a:r>
            <a:endParaRPr lang="en-US" sz="1800" dirty="0">
              <a:latin typeface="Times New Roman" pitchFamily="18" charset="0"/>
              <a:cs typeface="Times New Roman" pitchFamily="18" charset="0"/>
            </a:endParaRPr>
          </a:p>
          <a:p>
            <a:pPr algn="just">
              <a:lnSpc>
                <a:spcPct val="150000"/>
              </a:lnSpc>
            </a:pPr>
            <a:r>
              <a:rPr lang="en-US" sz="1800" spc="-5" dirty="0" err="1">
                <a:latin typeface="Times New Roman" pitchFamily="18" charset="0"/>
                <a:cs typeface="Times New Roman" pitchFamily="18" charset="0"/>
              </a:rPr>
              <a:t>Prednisolone</a:t>
            </a:r>
            <a:r>
              <a:rPr lang="en-US" sz="1800" spc="-5" dirty="0">
                <a:latin typeface="Times New Roman" pitchFamily="18" charset="0"/>
                <a:cs typeface="Times New Roman" pitchFamily="18" charset="0"/>
              </a:rPr>
              <a:t> given at </a:t>
            </a:r>
            <a:r>
              <a:rPr lang="en-US" sz="1800" dirty="0">
                <a:latin typeface="Times New Roman" pitchFamily="18" charset="0"/>
                <a:cs typeface="Times New Roman" pitchFamily="18" charset="0"/>
              </a:rPr>
              <a:t>a </a:t>
            </a:r>
            <a:r>
              <a:rPr lang="en-US" sz="1800" spc="-5" dirty="0">
                <a:latin typeface="Times New Roman" pitchFamily="18" charset="0"/>
                <a:cs typeface="Times New Roman" pitchFamily="18" charset="0"/>
              </a:rPr>
              <a:t>dose of 40mg daily for </a:t>
            </a:r>
            <a:r>
              <a:rPr lang="en-US" sz="1800" dirty="0">
                <a:latin typeface="Times New Roman" pitchFamily="18" charset="0"/>
                <a:cs typeface="Times New Roman" pitchFamily="18" charset="0"/>
              </a:rPr>
              <a:t>4 </a:t>
            </a:r>
            <a:r>
              <a:rPr lang="en-US" sz="1800" spc="-10" dirty="0">
                <a:latin typeface="Times New Roman" pitchFamily="18" charset="0"/>
                <a:cs typeface="Times New Roman" pitchFamily="18" charset="0"/>
              </a:rPr>
              <a:t>wks </a:t>
            </a:r>
            <a:r>
              <a:rPr lang="en-US" sz="1800" spc="-5" dirty="0">
                <a:latin typeface="Times New Roman" pitchFamily="18" charset="0"/>
                <a:cs typeface="Times New Roman" pitchFamily="18" charset="0"/>
              </a:rPr>
              <a:t>followed by rapid </a:t>
            </a:r>
            <a:r>
              <a:rPr lang="en-US" sz="1800" dirty="0">
                <a:latin typeface="Times New Roman" pitchFamily="18" charset="0"/>
                <a:cs typeface="Times New Roman" pitchFamily="18" charset="0"/>
              </a:rPr>
              <a:t>4 </a:t>
            </a:r>
            <a:r>
              <a:rPr lang="en-US" sz="1800" spc="-10" dirty="0">
                <a:latin typeface="Times New Roman" pitchFamily="18" charset="0"/>
                <a:cs typeface="Times New Roman" pitchFamily="18" charset="0"/>
              </a:rPr>
              <a:t>wks  </a:t>
            </a:r>
            <a:r>
              <a:rPr lang="en-US" sz="1800" spc="-5" dirty="0">
                <a:latin typeface="Times New Roman" pitchFamily="18" charset="0"/>
                <a:cs typeface="Times New Roman" pitchFamily="18" charset="0"/>
              </a:rPr>
              <a:t>taper</a:t>
            </a:r>
            <a:r>
              <a:rPr lang="en-US" sz="1800" spc="-1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38</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spc="-5" dirty="0">
                <a:latin typeface="Times New Roman" pitchFamily="18" charset="0"/>
                <a:cs typeface="Times New Roman" pitchFamily="18" charset="0"/>
              </a:rPr>
              <a:t>P</a:t>
            </a:r>
            <a:r>
              <a:rPr lang="en-US" sz="2000" b="1" u="sng" spc="5" dirty="0">
                <a:latin typeface="Times New Roman" pitchFamily="18" charset="0"/>
                <a:cs typeface="Times New Roman" pitchFamily="18" charset="0"/>
              </a:rPr>
              <a:t>E</a:t>
            </a:r>
            <a:r>
              <a:rPr lang="en-US" sz="2000" b="1" u="sng" spc="-5" dirty="0">
                <a:latin typeface="Times New Roman" pitchFamily="18" charset="0"/>
                <a:cs typeface="Times New Roman" pitchFamily="18" charset="0"/>
              </a:rPr>
              <a:t>N</a:t>
            </a:r>
            <a:r>
              <a:rPr lang="en-US" sz="2000" b="1" u="sng" dirty="0">
                <a:latin typeface="Times New Roman" pitchFamily="18" charset="0"/>
                <a:cs typeface="Times New Roman" pitchFamily="18" charset="0"/>
              </a:rPr>
              <a:t>T</a:t>
            </a:r>
            <a:r>
              <a:rPr lang="en-US" sz="2000" b="1" u="sng" spc="5" dirty="0">
                <a:latin typeface="Times New Roman" pitchFamily="18" charset="0"/>
                <a:cs typeface="Times New Roman" pitchFamily="18" charset="0"/>
              </a:rPr>
              <a:t>O</a:t>
            </a:r>
            <a:r>
              <a:rPr lang="en-US" sz="2000" b="1" u="sng" spc="-5" dirty="0">
                <a:latin typeface="Times New Roman" pitchFamily="18" charset="0"/>
                <a:cs typeface="Times New Roman" pitchFamily="18" charset="0"/>
              </a:rPr>
              <a:t>X</a:t>
            </a:r>
            <a:r>
              <a:rPr lang="en-US" sz="2000" b="1" u="sng" dirty="0">
                <a:latin typeface="Times New Roman" pitchFamily="18" charset="0"/>
                <a:cs typeface="Times New Roman" pitchFamily="18" charset="0"/>
              </a:rPr>
              <a:t>IF</a:t>
            </a:r>
            <a:r>
              <a:rPr lang="en-US" sz="2000" b="1" u="sng" spc="-35" dirty="0">
                <a:latin typeface="Times New Roman" pitchFamily="18" charset="0"/>
                <a:cs typeface="Times New Roman" pitchFamily="18" charset="0"/>
              </a:rPr>
              <a:t>Y</a:t>
            </a:r>
            <a:r>
              <a:rPr lang="en-US" sz="2000" b="1" u="sng" spc="-10" dirty="0">
                <a:latin typeface="Times New Roman" pitchFamily="18" charset="0"/>
                <a:cs typeface="Times New Roman" pitchFamily="18" charset="0"/>
              </a:rPr>
              <a:t>LLI</a:t>
            </a:r>
            <a:r>
              <a:rPr lang="en-US" sz="2000" b="1" u="sng" spc="5" dirty="0">
                <a:latin typeface="Times New Roman" pitchFamily="18" charset="0"/>
                <a:cs typeface="Times New Roman" pitchFamily="18" charset="0"/>
              </a:rPr>
              <a:t>N</a:t>
            </a:r>
            <a:r>
              <a:rPr lang="en-US" sz="2000" b="1" u="sng" dirty="0">
                <a:latin typeface="Times New Roman" pitchFamily="18" charset="0"/>
                <a:cs typeface="Times New Roman" pitchFamily="18" charset="0"/>
              </a:rPr>
              <a:t>E</a:t>
            </a:r>
            <a:endParaRPr lang="en-US" sz="2000"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lnSpc>
                <a:spcPct val="150000"/>
              </a:lnSpc>
            </a:pPr>
            <a:r>
              <a:rPr lang="en-US" sz="1800" spc="-5" dirty="0">
                <a:latin typeface="Times New Roman" pitchFamily="18" charset="0"/>
                <a:cs typeface="Times New Roman" pitchFamily="18" charset="0"/>
              </a:rPr>
              <a:t>An </a:t>
            </a:r>
            <a:r>
              <a:rPr lang="en-US" sz="1800" spc="-10" dirty="0">
                <a:latin typeface="Times New Roman" pitchFamily="18" charset="0"/>
                <a:cs typeface="Times New Roman" pitchFamily="18" charset="0"/>
              </a:rPr>
              <a:t>inhibitor </a:t>
            </a:r>
            <a:r>
              <a:rPr lang="en-US" sz="1800" spc="-5" dirty="0">
                <a:latin typeface="Times New Roman" pitchFamily="18" charset="0"/>
                <a:cs typeface="Times New Roman" pitchFamily="18" charset="0"/>
              </a:rPr>
              <a:t>of </a:t>
            </a:r>
            <a:r>
              <a:rPr lang="en-US" sz="1800" dirty="0">
                <a:latin typeface="Times New Roman" pitchFamily="18" charset="0"/>
                <a:cs typeface="Times New Roman" pitchFamily="18" charset="0"/>
              </a:rPr>
              <a:t>TNF </a:t>
            </a:r>
            <a:r>
              <a:rPr lang="en-US" sz="1800" spc="-10" dirty="0">
                <a:latin typeface="Times New Roman" pitchFamily="18" charset="0"/>
                <a:cs typeface="Times New Roman" pitchFamily="18" charset="0"/>
              </a:rPr>
              <a:t>synthesis</a:t>
            </a:r>
            <a:r>
              <a:rPr lang="en-US" sz="1800" spc="-2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15" dirty="0">
                <a:latin typeface="Times New Roman" pitchFamily="18" charset="0"/>
                <a:cs typeface="Times New Roman" pitchFamily="18" charset="0"/>
              </a:rPr>
              <a:t>Shown </a:t>
            </a:r>
            <a:r>
              <a:rPr lang="en-US" sz="1800" spc="-5" dirty="0">
                <a:latin typeface="Times New Roman" pitchFamily="18" charset="0"/>
                <a:cs typeface="Times New Roman" pitchFamily="18" charset="0"/>
              </a:rPr>
              <a:t>to </a:t>
            </a:r>
            <a:r>
              <a:rPr lang="en-US" sz="1800" spc="-10" dirty="0">
                <a:latin typeface="Times New Roman" pitchFamily="18" charset="0"/>
                <a:cs typeface="Times New Roman" pitchFamily="18" charset="0"/>
              </a:rPr>
              <a:t>decrease </a:t>
            </a:r>
            <a:r>
              <a:rPr lang="en-US" sz="1800" spc="-5" dirty="0">
                <a:latin typeface="Times New Roman" pitchFamily="18" charset="0"/>
                <a:cs typeface="Times New Roman" pitchFamily="18" charset="0"/>
              </a:rPr>
              <a:t>the </a:t>
            </a:r>
            <a:r>
              <a:rPr lang="en-US" sz="1800" dirty="0">
                <a:latin typeface="Times New Roman" pitchFamily="18" charset="0"/>
                <a:cs typeface="Times New Roman" pitchFamily="18" charset="0"/>
              </a:rPr>
              <a:t>risk </a:t>
            </a:r>
            <a:r>
              <a:rPr lang="en-US" sz="1800" spc="-5" dirty="0">
                <a:latin typeface="Times New Roman" pitchFamily="18" charset="0"/>
                <a:cs typeface="Times New Roman" pitchFamily="18" charset="0"/>
              </a:rPr>
              <a:t>of HRS in </a:t>
            </a:r>
            <a:r>
              <a:rPr lang="en-US" sz="1800" spc="-10" dirty="0" err="1">
                <a:latin typeface="Times New Roman" pitchFamily="18" charset="0"/>
                <a:cs typeface="Times New Roman" pitchFamily="18" charset="0"/>
              </a:rPr>
              <a:t>pateints</a:t>
            </a:r>
            <a:r>
              <a:rPr lang="en-US" sz="1800" spc="-10" dirty="0">
                <a:latin typeface="Times New Roman" pitchFamily="18" charset="0"/>
                <a:cs typeface="Times New Roman" pitchFamily="18" charset="0"/>
              </a:rPr>
              <a:t> </a:t>
            </a:r>
            <a:r>
              <a:rPr lang="en-US" sz="1800" spc="-15" dirty="0">
                <a:latin typeface="Times New Roman" pitchFamily="18" charset="0"/>
                <a:cs typeface="Times New Roman" pitchFamily="18" charset="0"/>
              </a:rPr>
              <a:t>whose </a:t>
            </a:r>
            <a:r>
              <a:rPr lang="en-US" sz="1800" spc="-10" dirty="0">
                <a:latin typeface="Times New Roman" pitchFamily="18" charset="0"/>
                <a:cs typeface="Times New Roman" pitchFamily="18" charset="0"/>
              </a:rPr>
              <a:t>MDF </a:t>
            </a:r>
            <a:r>
              <a:rPr lang="en-US" sz="1800" spc="-5" dirty="0">
                <a:latin typeface="Times New Roman" pitchFamily="18" charset="0"/>
                <a:cs typeface="Times New Roman" pitchFamily="18" charset="0"/>
              </a:rPr>
              <a:t>&gt;32</a:t>
            </a:r>
            <a:r>
              <a:rPr lang="en-US" sz="1800" dirty="0">
                <a:latin typeface="Times New Roman" pitchFamily="18" charset="0"/>
                <a:cs typeface="Times New Roman" pitchFamily="18" charset="0"/>
              </a:rPr>
              <a:t>.</a:t>
            </a:r>
          </a:p>
          <a:p>
            <a:pPr algn="just">
              <a:lnSpc>
                <a:spcPct val="150000"/>
              </a:lnSpc>
            </a:pPr>
            <a:r>
              <a:rPr lang="en-US" sz="1800" spc="-10" dirty="0">
                <a:latin typeface="Times New Roman" pitchFamily="18" charset="0"/>
                <a:cs typeface="Times New Roman" pitchFamily="18" charset="0"/>
              </a:rPr>
              <a:t>Survival benefit </a:t>
            </a:r>
            <a:r>
              <a:rPr lang="en-US" sz="1800" spc="-15" dirty="0">
                <a:latin typeface="Times New Roman" pitchFamily="18" charset="0"/>
                <a:cs typeface="Times New Roman" pitchFamily="18" charset="0"/>
              </a:rPr>
              <a:t>was </a:t>
            </a:r>
            <a:r>
              <a:rPr lang="en-US" sz="1800" spc="-5" dirty="0">
                <a:latin typeface="Times New Roman" pitchFamily="18" charset="0"/>
                <a:cs typeface="Times New Roman" pitchFamily="18" charset="0"/>
              </a:rPr>
              <a:t>related to </a:t>
            </a:r>
            <a:r>
              <a:rPr lang="en-US" sz="1800" dirty="0">
                <a:latin typeface="Times New Roman" pitchFamily="18" charset="0"/>
                <a:cs typeface="Times New Roman" pitchFamily="18" charset="0"/>
              </a:rPr>
              <a:t>a </a:t>
            </a:r>
            <a:r>
              <a:rPr lang="en-US" sz="1800" spc="-5" dirty="0">
                <a:latin typeface="Times New Roman" pitchFamily="18" charset="0"/>
                <a:cs typeface="Times New Roman" pitchFamily="18" charset="0"/>
              </a:rPr>
              <a:t>reduction in mortality associated </a:t>
            </a:r>
            <a:r>
              <a:rPr lang="en-US" sz="1800" spc="-15" dirty="0">
                <a:latin typeface="Times New Roman" pitchFamily="18" charset="0"/>
                <a:cs typeface="Times New Roman" pitchFamily="18" charset="0"/>
              </a:rPr>
              <a:t>with  </a:t>
            </a:r>
            <a:r>
              <a:rPr lang="en-US" sz="1800" spc="-5" dirty="0">
                <a:latin typeface="Times New Roman" pitchFamily="18" charset="0"/>
                <a:cs typeface="Times New Roman" pitchFamily="18" charset="0"/>
              </a:rPr>
              <a:t>the HRS</a:t>
            </a:r>
            <a:r>
              <a:rPr lang="en-US" sz="1800" spc="-1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10" dirty="0">
                <a:latin typeface="Times New Roman" pitchFamily="18" charset="0"/>
                <a:cs typeface="Times New Roman" pitchFamily="18" charset="0"/>
              </a:rPr>
              <a:t>Recommended </a:t>
            </a:r>
            <a:r>
              <a:rPr lang="en-US" sz="1800" spc="-5" dirty="0">
                <a:latin typeface="Times New Roman" pitchFamily="18" charset="0"/>
                <a:cs typeface="Times New Roman" pitchFamily="18" charset="0"/>
              </a:rPr>
              <a:t>dose in </a:t>
            </a:r>
            <a:r>
              <a:rPr lang="en-US" sz="1800" spc="-10" dirty="0">
                <a:latin typeface="Times New Roman" pitchFamily="18" charset="0"/>
                <a:cs typeface="Times New Roman" pitchFamily="18" charset="0"/>
              </a:rPr>
              <a:t>400mg </a:t>
            </a:r>
            <a:r>
              <a:rPr lang="en-US" sz="1800" spc="-5" dirty="0">
                <a:latin typeface="Times New Roman" pitchFamily="18" charset="0"/>
                <a:cs typeface="Times New Roman" pitchFamily="18" charset="0"/>
              </a:rPr>
              <a:t>thrice </a:t>
            </a:r>
            <a:r>
              <a:rPr lang="en-US" sz="1800" dirty="0">
                <a:latin typeface="Times New Roman" pitchFamily="18" charset="0"/>
                <a:cs typeface="Times New Roman" pitchFamily="18" charset="0"/>
              </a:rPr>
              <a:t>a</a:t>
            </a:r>
            <a:r>
              <a:rPr lang="en-US" sz="1800" spc="-30" dirty="0">
                <a:latin typeface="Times New Roman" pitchFamily="18" charset="0"/>
                <a:cs typeface="Times New Roman" pitchFamily="18" charset="0"/>
              </a:rPr>
              <a:t> </a:t>
            </a:r>
            <a:r>
              <a:rPr lang="en-US" sz="1800" spc="-15" dirty="0">
                <a:latin typeface="Times New Roman" pitchFamily="18" charset="0"/>
                <a:cs typeface="Times New Roman" pitchFamily="18" charset="0"/>
              </a:rPr>
              <a:t>day.</a:t>
            </a:r>
            <a:endParaRPr lang="en-US" sz="1800" dirty="0">
              <a:latin typeface="Times New Roman" pitchFamily="18" charset="0"/>
              <a:cs typeface="Times New Roman" pitchFamily="18" charset="0"/>
            </a:endParaRPr>
          </a:p>
          <a:p>
            <a:pPr algn="just">
              <a:lnSpc>
                <a:spcPct val="150000"/>
              </a:lnSpc>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39</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263" y="247560"/>
            <a:ext cx="10515600" cy="1325563"/>
          </a:xfrm>
        </p:spPr>
        <p:txBody>
          <a:bodyPr>
            <a:normAutofit/>
          </a:bodyPr>
          <a:lstStyle/>
          <a:p>
            <a:pPr algn="ctr"/>
            <a:r>
              <a:rPr lang="en-US" sz="2000" b="1" u="sng" dirty="0">
                <a:latin typeface="Times New Roman" pitchFamily="18" charset="0"/>
                <a:cs typeface="Times New Roman" pitchFamily="18" charset="0"/>
              </a:rPr>
              <a:t>FUNCTIONS OF THE LIVER</a:t>
            </a:r>
          </a:p>
        </p:txBody>
      </p:sp>
      <p:sp>
        <p:nvSpPr>
          <p:cNvPr id="3" name="Content Placeholder 2"/>
          <p:cNvSpPr>
            <a:spLocks noGrp="1"/>
          </p:cNvSpPr>
          <p:nvPr>
            <p:ph idx="1"/>
          </p:nvPr>
        </p:nvSpPr>
        <p:spPr>
          <a:xfrm>
            <a:off x="851262" y="1227908"/>
            <a:ext cx="10515600" cy="4753112"/>
          </a:xfrm>
        </p:spPr>
        <p:txBody>
          <a:bodyPr>
            <a:noAutofit/>
          </a:bodyPr>
          <a:lstStyle/>
          <a:p>
            <a:pPr algn="just" fontAlgn="base">
              <a:lnSpc>
                <a:spcPct val="100000"/>
              </a:lnSpc>
            </a:pPr>
            <a:r>
              <a:rPr lang="en-US" sz="1800" dirty="0">
                <a:latin typeface="Times New Roman" pitchFamily="18" charset="0"/>
                <a:cs typeface="Times New Roman" pitchFamily="18" charset="0"/>
              </a:rPr>
              <a:t>Production of bile, which helps carry away waste and break down fats in the small intestine during digestion</a:t>
            </a:r>
          </a:p>
          <a:p>
            <a:pPr algn="just" fontAlgn="base">
              <a:lnSpc>
                <a:spcPct val="100000"/>
              </a:lnSpc>
            </a:pPr>
            <a:r>
              <a:rPr lang="en-US" sz="1800" dirty="0">
                <a:latin typeface="Times New Roman" pitchFamily="18" charset="0"/>
                <a:cs typeface="Times New Roman" pitchFamily="18" charset="0"/>
              </a:rPr>
              <a:t>Production of certain proteins for blood plasma</a:t>
            </a:r>
          </a:p>
          <a:p>
            <a:pPr algn="just" fontAlgn="base">
              <a:lnSpc>
                <a:spcPct val="100000"/>
              </a:lnSpc>
            </a:pPr>
            <a:r>
              <a:rPr lang="en-US" sz="1800" dirty="0">
                <a:latin typeface="Times New Roman" pitchFamily="18" charset="0"/>
                <a:cs typeface="Times New Roman" pitchFamily="18" charset="0"/>
              </a:rPr>
              <a:t>Production of cholesterol and special proteins to help carry fats through the body</a:t>
            </a:r>
          </a:p>
          <a:p>
            <a:pPr algn="just" fontAlgn="base">
              <a:lnSpc>
                <a:spcPct val="100000"/>
              </a:lnSpc>
            </a:pPr>
            <a:r>
              <a:rPr lang="en-US" sz="1800" dirty="0">
                <a:latin typeface="Times New Roman" pitchFamily="18" charset="0"/>
                <a:cs typeface="Times New Roman" pitchFamily="18" charset="0"/>
              </a:rPr>
              <a:t>Conversion of excess glucose into glycogen for storage (glycogen can later be converted back to glucose for energy) and to balance and make glucose as needed </a:t>
            </a:r>
          </a:p>
          <a:p>
            <a:pPr algn="just" fontAlgn="base">
              <a:lnSpc>
                <a:spcPct val="100000"/>
              </a:lnSpc>
            </a:pPr>
            <a:r>
              <a:rPr lang="en-US" sz="1800" dirty="0">
                <a:latin typeface="Times New Roman" pitchFamily="18" charset="0"/>
                <a:cs typeface="Times New Roman" pitchFamily="18" charset="0"/>
              </a:rPr>
              <a:t>Regulation of blood levels of amino acids, which form the building blocks of proteins</a:t>
            </a:r>
          </a:p>
          <a:p>
            <a:pPr algn="just" fontAlgn="base">
              <a:lnSpc>
                <a:spcPct val="100000"/>
              </a:lnSpc>
            </a:pPr>
            <a:r>
              <a:rPr lang="en-US" sz="1800" dirty="0">
                <a:latin typeface="Times New Roman" pitchFamily="18" charset="0"/>
                <a:cs typeface="Times New Roman" pitchFamily="18" charset="0"/>
              </a:rPr>
              <a:t>Processing of hemoglobin for use of its iron content (the liver stores iron)</a:t>
            </a:r>
          </a:p>
          <a:p>
            <a:pPr algn="just" fontAlgn="base">
              <a:lnSpc>
                <a:spcPct val="100000"/>
              </a:lnSpc>
            </a:pPr>
            <a:r>
              <a:rPr lang="en-US" sz="1800" dirty="0">
                <a:latin typeface="Times New Roman" pitchFamily="18" charset="0"/>
                <a:cs typeface="Times New Roman" pitchFamily="18" charset="0"/>
              </a:rPr>
              <a:t>Conversion of poisonous ammonia to urea (urea is an end product of protein metabolism and is excreted in the urine)</a:t>
            </a:r>
          </a:p>
          <a:p>
            <a:pPr algn="just" fontAlgn="base">
              <a:lnSpc>
                <a:spcPct val="100000"/>
              </a:lnSpc>
            </a:pPr>
            <a:r>
              <a:rPr lang="en-US" sz="1800" dirty="0">
                <a:latin typeface="Times New Roman" pitchFamily="18" charset="0"/>
                <a:cs typeface="Times New Roman" pitchFamily="18" charset="0"/>
              </a:rPr>
              <a:t>Clearing the blood of drugs and other poisonous substances</a:t>
            </a:r>
          </a:p>
          <a:p>
            <a:pPr algn="just" fontAlgn="base">
              <a:lnSpc>
                <a:spcPct val="100000"/>
              </a:lnSpc>
            </a:pPr>
            <a:r>
              <a:rPr lang="en-US" sz="1800" dirty="0">
                <a:latin typeface="Times New Roman" pitchFamily="18" charset="0"/>
                <a:cs typeface="Times New Roman" pitchFamily="18" charset="0"/>
              </a:rPr>
              <a:t>Regulating blood clotting</a:t>
            </a:r>
          </a:p>
          <a:p>
            <a:pPr algn="just" fontAlgn="base">
              <a:lnSpc>
                <a:spcPct val="100000"/>
              </a:lnSpc>
            </a:pPr>
            <a:r>
              <a:rPr lang="en-US" sz="1800" dirty="0">
                <a:latin typeface="Times New Roman" pitchFamily="18" charset="0"/>
                <a:cs typeface="Times New Roman" pitchFamily="18" charset="0"/>
              </a:rPr>
              <a:t>Resisting infections by making immune factors and removing bacteria from the bloodstream</a:t>
            </a:r>
          </a:p>
          <a:p>
            <a:pPr algn="just" fontAlgn="base">
              <a:lnSpc>
                <a:spcPct val="100000"/>
              </a:lnSpc>
            </a:pPr>
            <a:r>
              <a:rPr lang="en-US" sz="1800" dirty="0">
                <a:latin typeface="Times New Roman" pitchFamily="18" charset="0"/>
                <a:cs typeface="Times New Roman" pitchFamily="18" charset="0"/>
              </a:rPr>
              <a:t>Clearance of </a:t>
            </a:r>
            <a:r>
              <a:rPr lang="en-US" sz="1800" dirty="0" err="1">
                <a:latin typeface="Times New Roman" pitchFamily="18" charset="0"/>
                <a:cs typeface="Times New Roman" pitchFamily="18" charset="0"/>
              </a:rPr>
              <a:t>bilirubin</a:t>
            </a:r>
            <a:r>
              <a:rPr lang="en-US" sz="1800" dirty="0">
                <a:latin typeface="Times New Roman" pitchFamily="18" charset="0"/>
                <a:cs typeface="Times New Roman" pitchFamily="18" charset="0"/>
              </a:rPr>
              <a:t>, also from red blood cells. If there is an accumulation of </a:t>
            </a:r>
            <a:r>
              <a:rPr lang="en-US" sz="1800" dirty="0" err="1">
                <a:latin typeface="Times New Roman" pitchFamily="18" charset="0"/>
                <a:cs typeface="Times New Roman" pitchFamily="18" charset="0"/>
              </a:rPr>
              <a:t>bilirubin</a:t>
            </a:r>
            <a:r>
              <a:rPr lang="en-US" sz="1800" dirty="0">
                <a:latin typeface="Times New Roman" pitchFamily="18" charset="0"/>
                <a:cs typeface="Times New Roman" pitchFamily="18" charset="0"/>
              </a:rPr>
              <a:t>, the skin and eyes turn yellow. </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spc="-5" dirty="0">
                <a:latin typeface="Times New Roman" pitchFamily="18" charset="0"/>
                <a:cs typeface="Times New Roman" pitchFamily="18" charset="0"/>
              </a:rPr>
              <a:t>PROPYLTHIOURACIL</a:t>
            </a:r>
            <a:endParaRPr lang="en-US" sz="2000"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lnSpc>
                <a:spcPct val="150000"/>
              </a:lnSpc>
            </a:pPr>
            <a:r>
              <a:rPr lang="en-US" sz="1800" dirty="0">
                <a:latin typeface="Times New Roman" pitchFamily="18" charset="0"/>
                <a:cs typeface="Times New Roman" pitchFamily="18" charset="0"/>
              </a:rPr>
              <a:t>PTU </a:t>
            </a:r>
            <a:r>
              <a:rPr lang="en-US" sz="1800" spc="-5" dirty="0">
                <a:latin typeface="Times New Roman" pitchFamily="18" charset="0"/>
                <a:cs typeface="Times New Roman" pitchFamily="18" charset="0"/>
              </a:rPr>
              <a:t>is </a:t>
            </a:r>
            <a:r>
              <a:rPr lang="en-US" sz="1800" spc="-10" dirty="0">
                <a:latin typeface="Times New Roman" pitchFamily="18" charset="0"/>
                <a:cs typeface="Times New Roman" pitchFamily="18" charset="0"/>
              </a:rPr>
              <a:t>given </a:t>
            </a:r>
            <a:r>
              <a:rPr lang="en-US" sz="1800" spc="-5" dirty="0">
                <a:latin typeface="Times New Roman" pitchFamily="18" charset="0"/>
                <a:cs typeface="Times New Roman" pitchFamily="18" charset="0"/>
              </a:rPr>
              <a:t>in an </a:t>
            </a:r>
            <a:r>
              <a:rPr lang="en-US" sz="1800" spc="-10" dirty="0">
                <a:latin typeface="Times New Roman" pitchFamily="18" charset="0"/>
                <a:cs typeface="Times New Roman" pitchFamily="18" charset="0"/>
              </a:rPr>
              <a:t>attempt </a:t>
            </a:r>
            <a:r>
              <a:rPr lang="en-US" sz="1800" dirty="0">
                <a:latin typeface="Times New Roman" pitchFamily="18" charset="0"/>
                <a:cs typeface="Times New Roman" pitchFamily="18" charset="0"/>
              </a:rPr>
              <a:t>to </a:t>
            </a:r>
            <a:r>
              <a:rPr lang="en-US" sz="1800" spc="-5" dirty="0">
                <a:latin typeface="Times New Roman" pitchFamily="18" charset="0"/>
                <a:cs typeface="Times New Roman" pitchFamily="18" charset="0"/>
              </a:rPr>
              <a:t>reverse </a:t>
            </a:r>
            <a:r>
              <a:rPr lang="en-US" sz="1800" spc="-10" dirty="0">
                <a:latin typeface="Times New Roman" pitchFamily="18" charset="0"/>
                <a:cs typeface="Times New Roman" pitchFamily="18" charset="0"/>
              </a:rPr>
              <a:t>this </a:t>
            </a:r>
            <a:r>
              <a:rPr lang="en-US" sz="1800" spc="-10" dirty="0" err="1">
                <a:latin typeface="Times New Roman" pitchFamily="18" charset="0"/>
                <a:cs typeface="Times New Roman" pitchFamily="18" charset="0"/>
              </a:rPr>
              <a:t>hypermetabolic</a:t>
            </a:r>
            <a:r>
              <a:rPr lang="en-US" sz="1800" spc="-10" dirty="0">
                <a:latin typeface="Times New Roman" pitchFamily="18" charset="0"/>
                <a:cs typeface="Times New Roman" pitchFamily="18" charset="0"/>
              </a:rPr>
              <a:t> </a:t>
            </a:r>
            <a:r>
              <a:rPr lang="en-US" sz="1800" spc="-5" dirty="0">
                <a:latin typeface="Times New Roman" pitchFamily="18" charset="0"/>
                <a:cs typeface="Times New Roman" pitchFamily="18" charset="0"/>
              </a:rPr>
              <a:t>response,  </a:t>
            </a:r>
            <a:r>
              <a:rPr lang="en-US" sz="1800" spc="-10" dirty="0">
                <a:latin typeface="Times New Roman" pitchFamily="18" charset="0"/>
                <a:cs typeface="Times New Roman" pitchFamily="18" charset="0"/>
              </a:rPr>
              <a:t>thereby reducing </a:t>
            </a:r>
            <a:r>
              <a:rPr lang="en-US" sz="1800" spc="-5" dirty="0" err="1">
                <a:latin typeface="Times New Roman" pitchFamily="18" charset="0"/>
                <a:cs typeface="Times New Roman" pitchFamily="18" charset="0"/>
              </a:rPr>
              <a:t>pericentral</a:t>
            </a:r>
            <a:r>
              <a:rPr lang="en-US" sz="1800" spc="-5" dirty="0">
                <a:latin typeface="Times New Roman" pitchFamily="18" charset="0"/>
                <a:cs typeface="Times New Roman" pitchFamily="18" charset="0"/>
              </a:rPr>
              <a:t> </a:t>
            </a:r>
            <a:r>
              <a:rPr lang="en-US" sz="1800" spc="-15" dirty="0">
                <a:latin typeface="Times New Roman" pitchFamily="18" charset="0"/>
                <a:cs typeface="Times New Roman" pitchFamily="18" charset="0"/>
              </a:rPr>
              <a:t>hypoxia </a:t>
            </a:r>
            <a:r>
              <a:rPr lang="en-US" sz="1800" spc="-10" dirty="0">
                <a:latin typeface="Times New Roman" pitchFamily="18" charset="0"/>
                <a:cs typeface="Times New Roman" pitchFamily="18" charset="0"/>
              </a:rPr>
              <a:t>and </a:t>
            </a:r>
            <a:r>
              <a:rPr lang="en-US" sz="1800" spc="-5" dirty="0">
                <a:latin typeface="Times New Roman" pitchFamily="18" charset="0"/>
                <a:cs typeface="Times New Roman" pitchFamily="18" charset="0"/>
              </a:rPr>
              <a:t>cell</a:t>
            </a:r>
            <a:r>
              <a:rPr lang="en-US" sz="1800" dirty="0">
                <a:latin typeface="Times New Roman" pitchFamily="18" charset="0"/>
                <a:cs typeface="Times New Roman" pitchFamily="18" charset="0"/>
              </a:rPr>
              <a:t> </a:t>
            </a:r>
            <a:r>
              <a:rPr lang="en-US" sz="1800" spc="-10" dirty="0">
                <a:latin typeface="Times New Roman" pitchFamily="18" charset="0"/>
                <a:cs typeface="Times New Roman" pitchFamily="18" charset="0"/>
              </a:rPr>
              <a:t>injury.</a:t>
            </a:r>
            <a:endParaRPr lang="en-US" sz="1800" dirty="0">
              <a:latin typeface="Times New Roman" pitchFamily="18" charset="0"/>
              <a:cs typeface="Times New Roman" pitchFamily="18" charset="0"/>
            </a:endParaRPr>
          </a:p>
          <a:p>
            <a:pPr algn="just">
              <a:lnSpc>
                <a:spcPct val="150000"/>
              </a:lnSpc>
            </a:pPr>
            <a:r>
              <a:rPr lang="en-US" sz="1800" dirty="0">
                <a:latin typeface="Times New Roman" pitchFamily="18" charset="0"/>
                <a:cs typeface="Times New Roman" pitchFamily="18" charset="0"/>
              </a:rPr>
              <a:t>A </a:t>
            </a:r>
            <a:r>
              <a:rPr lang="en-US" sz="1800" spc="-10" dirty="0">
                <a:latin typeface="Times New Roman" pitchFamily="18" charset="0"/>
                <a:cs typeface="Times New Roman" pitchFamily="18" charset="0"/>
              </a:rPr>
              <a:t>Cochrane </a:t>
            </a:r>
            <a:r>
              <a:rPr lang="en-US" sz="1800" spc="-5" dirty="0">
                <a:latin typeface="Times New Roman" pitchFamily="18" charset="0"/>
                <a:cs typeface="Times New Roman" pitchFamily="18" charset="0"/>
              </a:rPr>
              <a:t>review </a:t>
            </a:r>
            <a:r>
              <a:rPr lang="en-US" sz="1800" spc="-10" dirty="0">
                <a:latin typeface="Times New Roman" pitchFamily="18" charset="0"/>
                <a:cs typeface="Times New Roman" pitchFamily="18" charset="0"/>
              </a:rPr>
              <a:t>of </a:t>
            </a:r>
            <a:r>
              <a:rPr lang="en-US" sz="1800" dirty="0">
                <a:latin typeface="Times New Roman" pitchFamily="18" charset="0"/>
                <a:cs typeface="Times New Roman" pitchFamily="18" charset="0"/>
              </a:rPr>
              <a:t>six </a:t>
            </a:r>
            <a:r>
              <a:rPr lang="en-US" sz="1800" spc="-5" dirty="0">
                <a:latin typeface="Times New Roman" pitchFamily="18" charset="0"/>
                <a:cs typeface="Times New Roman" pitchFamily="18" charset="0"/>
              </a:rPr>
              <a:t>trials </a:t>
            </a:r>
            <a:r>
              <a:rPr lang="en-US" sz="1800" spc="-10" dirty="0">
                <a:latin typeface="Times New Roman" pitchFamily="18" charset="0"/>
                <a:cs typeface="Times New Roman" pitchFamily="18" charset="0"/>
              </a:rPr>
              <a:t>including 710 </a:t>
            </a:r>
            <a:r>
              <a:rPr lang="en-US" sz="1800" spc="-5" dirty="0">
                <a:latin typeface="Times New Roman" pitchFamily="18" charset="0"/>
                <a:cs typeface="Times New Roman" pitchFamily="18" charset="0"/>
              </a:rPr>
              <a:t>patients </a:t>
            </a:r>
            <a:r>
              <a:rPr lang="en-US" sz="1800" spc="-15" dirty="0">
                <a:latin typeface="Times New Roman" pitchFamily="18" charset="0"/>
                <a:cs typeface="Times New Roman" pitchFamily="18" charset="0"/>
              </a:rPr>
              <a:t>with </a:t>
            </a:r>
            <a:r>
              <a:rPr lang="en-US" sz="1800" spc="-10" dirty="0">
                <a:latin typeface="Times New Roman" pitchFamily="18" charset="0"/>
                <a:cs typeface="Times New Roman" pitchFamily="18" charset="0"/>
              </a:rPr>
              <a:t>alcoholic liver  </a:t>
            </a:r>
            <a:r>
              <a:rPr lang="en-US" sz="1800" spc="-5" dirty="0">
                <a:latin typeface="Times New Roman" pitchFamily="18" charset="0"/>
                <a:cs typeface="Times New Roman" pitchFamily="18" charset="0"/>
              </a:rPr>
              <a:t>disease </a:t>
            </a:r>
            <a:r>
              <a:rPr lang="en-US" sz="1800" spc="-10" dirty="0">
                <a:latin typeface="Times New Roman" pitchFamily="18" charset="0"/>
                <a:cs typeface="Times New Roman" pitchFamily="18" charset="0"/>
              </a:rPr>
              <a:t>treated </a:t>
            </a:r>
            <a:r>
              <a:rPr lang="en-US" sz="1800" spc="-15" dirty="0">
                <a:latin typeface="Times New Roman" pitchFamily="18" charset="0"/>
                <a:cs typeface="Times New Roman" pitchFamily="18" charset="0"/>
              </a:rPr>
              <a:t>with </a:t>
            </a:r>
            <a:r>
              <a:rPr lang="en-US" sz="1800" dirty="0">
                <a:latin typeface="Times New Roman" pitchFamily="18" charset="0"/>
                <a:cs typeface="Times New Roman" pitchFamily="18" charset="0"/>
              </a:rPr>
              <a:t>PTU </a:t>
            </a:r>
            <a:r>
              <a:rPr lang="en-US" sz="1800" spc="-5" dirty="0">
                <a:latin typeface="Times New Roman" pitchFamily="18" charset="0"/>
                <a:cs typeface="Times New Roman" pitchFamily="18" charset="0"/>
              </a:rPr>
              <a:t>versus </a:t>
            </a:r>
            <a:r>
              <a:rPr lang="en-US" sz="1800" spc="-10" dirty="0">
                <a:latin typeface="Times New Roman" pitchFamily="18" charset="0"/>
                <a:cs typeface="Times New Roman" pitchFamily="18" charset="0"/>
              </a:rPr>
              <a:t>placebo </a:t>
            </a:r>
            <a:r>
              <a:rPr lang="en-US" sz="1800" spc="-5" dirty="0">
                <a:latin typeface="Times New Roman" pitchFamily="18" charset="0"/>
                <a:cs typeface="Times New Roman" pitchFamily="18" charset="0"/>
              </a:rPr>
              <a:t>did </a:t>
            </a:r>
            <a:r>
              <a:rPr lang="en-US" sz="1800" spc="-10" dirty="0">
                <a:latin typeface="Times New Roman" pitchFamily="18" charset="0"/>
                <a:cs typeface="Times New Roman" pitchFamily="18" charset="0"/>
              </a:rPr>
              <a:t>not </a:t>
            </a:r>
            <a:r>
              <a:rPr lang="en-US" sz="1800" spc="-5" dirty="0">
                <a:latin typeface="Times New Roman" pitchFamily="18" charset="0"/>
                <a:cs typeface="Times New Roman" pitchFamily="18" charset="0"/>
              </a:rPr>
              <a:t>reveal </a:t>
            </a:r>
            <a:r>
              <a:rPr lang="en-US" sz="1800" dirty="0">
                <a:latin typeface="Times New Roman" pitchFamily="18" charset="0"/>
                <a:cs typeface="Times New Roman" pitchFamily="18" charset="0"/>
              </a:rPr>
              <a:t>a </a:t>
            </a:r>
            <a:r>
              <a:rPr lang="en-US" sz="1800" spc="-10" dirty="0">
                <a:latin typeface="Times New Roman" pitchFamily="18" charset="0"/>
                <a:cs typeface="Times New Roman" pitchFamily="18" charset="0"/>
              </a:rPr>
              <a:t>benefit </a:t>
            </a:r>
            <a:r>
              <a:rPr lang="en-US" sz="1800" spc="-5" dirty="0">
                <a:latin typeface="Times New Roman" pitchFamily="18" charset="0"/>
                <a:cs typeface="Times New Roman" pitchFamily="18" charset="0"/>
              </a:rPr>
              <a:t>to </a:t>
            </a:r>
            <a:r>
              <a:rPr lang="en-US" sz="1800" dirty="0">
                <a:latin typeface="Times New Roman" pitchFamily="18" charset="0"/>
                <a:cs typeface="Times New Roman" pitchFamily="18" charset="0"/>
              </a:rPr>
              <a:t>PTU  </a:t>
            </a:r>
            <a:r>
              <a:rPr lang="en-US" sz="1800" spc="-5" dirty="0">
                <a:latin typeface="Times New Roman" pitchFamily="18" charset="0"/>
                <a:cs typeface="Times New Roman" pitchFamily="18" charset="0"/>
              </a:rPr>
              <a:t>treated </a:t>
            </a:r>
            <a:r>
              <a:rPr lang="en-US" sz="1800" spc="-10" dirty="0">
                <a:latin typeface="Times New Roman" pitchFamily="18" charset="0"/>
                <a:cs typeface="Times New Roman" pitchFamily="18" charset="0"/>
              </a:rPr>
              <a:t>patients </a:t>
            </a:r>
            <a:r>
              <a:rPr lang="en-US" sz="1800" spc="-5" dirty="0">
                <a:latin typeface="Times New Roman" pitchFamily="18" charset="0"/>
                <a:cs typeface="Times New Roman" pitchFamily="18" charset="0"/>
              </a:rPr>
              <a:t>on </a:t>
            </a:r>
            <a:r>
              <a:rPr lang="en-US" sz="1800" spc="-10" dirty="0">
                <a:latin typeface="Times New Roman" pitchFamily="18" charset="0"/>
                <a:cs typeface="Times New Roman" pitchFamily="18" charset="0"/>
              </a:rPr>
              <a:t>liver histology or </a:t>
            </a:r>
            <a:r>
              <a:rPr lang="en-US" sz="1800" spc="-5" dirty="0">
                <a:latin typeface="Times New Roman" pitchFamily="18" charset="0"/>
                <a:cs typeface="Times New Roman" pitchFamily="18" charset="0"/>
              </a:rPr>
              <a:t>overall mortality </a:t>
            </a:r>
            <a:r>
              <a:rPr lang="en-US" sz="1800" spc="-10" dirty="0">
                <a:latin typeface="Times New Roman" pitchFamily="18" charset="0"/>
                <a:cs typeface="Times New Roman" pitchFamily="18" charset="0"/>
              </a:rPr>
              <a:t>and liver-related  </a:t>
            </a:r>
            <a:r>
              <a:rPr lang="en-US" sz="1800" spc="-5" dirty="0">
                <a:latin typeface="Times New Roman" pitchFamily="18" charset="0"/>
                <a:cs typeface="Times New Roman" pitchFamily="18" charset="0"/>
              </a:rPr>
              <a:t>mortality</a:t>
            </a:r>
            <a:r>
              <a:rPr lang="en-US" sz="1800" spc="-4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40</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spc="-5" dirty="0">
                <a:latin typeface="Times New Roman" pitchFamily="18" charset="0"/>
                <a:cs typeface="Times New Roman" pitchFamily="18" charset="0"/>
              </a:rPr>
              <a:t>COLCHICINE</a:t>
            </a:r>
            <a:endParaRPr lang="en-US" sz="2000"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lnSpc>
                <a:spcPct val="150000"/>
              </a:lnSpc>
            </a:pPr>
            <a:r>
              <a:rPr lang="en-US" sz="1800" spc="-5" dirty="0">
                <a:latin typeface="Times New Roman" pitchFamily="18" charset="0"/>
                <a:cs typeface="Times New Roman" pitchFamily="18" charset="0"/>
              </a:rPr>
              <a:t>Effects on </a:t>
            </a:r>
            <a:r>
              <a:rPr lang="en-US" sz="1800" spc="-10" dirty="0">
                <a:latin typeface="Times New Roman" pitchFamily="18" charset="0"/>
                <a:cs typeface="Times New Roman" pitchFamily="18" charset="0"/>
              </a:rPr>
              <a:t>hepatic </a:t>
            </a:r>
            <a:r>
              <a:rPr lang="en-US" sz="1800" spc="-10" dirty="0" err="1">
                <a:latin typeface="Times New Roman" pitchFamily="18" charset="0"/>
                <a:cs typeface="Times New Roman" pitchFamily="18" charset="0"/>
              </a:rPr>
              <a:t>fibrogenesis</a:t>
            </a:r>
            <a:r>
              <a:rPr lang="en-US" sz="1800" spc="-10" dirty="0">
                <a:latin typeface="Times New Roman" pitchFamily="18" charset="0"/>
                <a:cs typeface="Times New Roman" pitchFamily="18" charset="0"/>
              </a:rPr>
              <a:t>, including </a:t>
            </a:r>
            <a:r>
              <a:rPr lang="en-US" sz="1800" spc="-5" dirty="0">
                <a:latin typeface="Times New Roman" pitchFamily="18" charset="0"/>
                <a:cs typeface="Times New Roman" pitchFamily="18" charset="0"/>
              </a:rPr>
              <a:t>the </a:t>
            </a:r>
            <a:r>
              <a:rPr lang="en-US" sz="1800" spc="-10" dirty="0">
                <a:latin typeface="Times New Roman" pitchFamily="18" charset="0"/>
                <a:cs typeface="Times New Roman" pitchFamily="18" charset="0"/>
              </a:rPr>
              <a:t>inhibition </a:t>
            </a:r>
            <a:r>
              <a:rPr lang="en-US" sz="1800" spc="-5" dirty="0">
                <a:latin typeface="Times New Roman" pitchFamily="18" charset="0"/>
                <a:cs typeface="Times New Roman" pitchFamily="18" charset="0"/>
              </a:rPr>
              <a:t>of </a:t>
            </a:r>
            <a:r>
              <a:rPr lang="en-US" sz="1800" spc="-10" dirty="0">
                <a:latin typeface="Times New Roman" pitchFamily="18" charset="0"/>
                <a:cs typeface="Times New Roman" pitchFamily="18" charset="0"/>
              </a:rPr>
              <a:t>collagen  production, enhancement </a:t>
            </a:r>
            <a:r>
              <a:rPr lang="en-US" sz="1800" spc="-5" dirty="0">
                <a:latin typeface="Times New Roman" pitchFamily="18" charset="0"/>
                <a:cs typeface="Times New Roman" pitchFamily="18" charset="0"/>
              </a:rPr>
              <a:t>of </a:t>
            </a:r>
            <a:r>
              <a:rPr lang="en-US" sz="1800" spc="-10" dirty="0" err="1">
                <a:latin typeface="Times New Roman" pitchFamily="18" charset="0"/>
                <a:cs typeface="Times New Roman" pitchFamily="18" charset="0"/>
              </a:rPr>
              <a:t>collagenase</a:t>
            </a:r>
            <a:r>
              <a:rPr lang="en-US" sz="1800" spc="-10" dirty="0">
                <a:latin typeface="Times New Roman" pitchFamily="18" charset="0"/>
                <a:cs typeface="Times New Roman" pitchFamily="18" charset="0"/>
              </a:rPr>
              <a:t> </a:t>
            </a:r>
            <a:r>
              <a:rPr lang="en-US" sz="1800" spc="-5" dirty="0">
                <a:latin typeface="Times New Roman" pitchFamily="18" charset="0"/>
                <a:cs typeface="Times New Roman" pitchFamily="18" charset="0"/>
              </a:rPr>
              <a:t>activity</a:t>
            </a:r>
            <a:r>
              <a:rPr lang="en-US" sz="1800" spc="2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10" dirty="0">
                <a:latin typeface="Times New Roman" pitchFamily="18" charset="0"/>
                <a:cs typeface="Times New Roman" pitchFamily="18" charset="0"/>
              </a:rPr>
              <a:t>Meta-analysis </a:t>
            </a:r>
            <a:r>
              <a:rPr lang="en-US" sz="1800" spc="-5" dirty="0">
                <a:latin typeface="Times New Roman" pitchFamily="18" charset="0"/>
                <a:cs typeface="Times New Roman" pitchFamily="18" charset="0"/>
              </a:rPr>
              <a:t>of 15 </a:t>
            </a:r>
            <a:r>
              <a:rPr lang="en-US" sz="1800" spc="-10" dirty="0">
                <a:latin typeface="Times New Roman" pitchFamily="18" charset="0"/>
                <a:cs typeface="Times New Roman" pitchFamily="18" charset="0"/>
              </a:rPr>
              <a:t>randomized </a:t>
            </a:r>
            <a:r>
              <a:rPr lang="en-US" sz="1800" spc="-5" dirty="0">
                <a:latin typeface="Times New Roman" pitchFamily="18" charset="0"/>
                <a:cs typeface="Times New Roman" pitchFamily="18" charset="0"/>
              </a:rPr>
              <a:t>trials </a:t>
            </a:r>
            <a:r>
              <a:rPr lang="en-US" sz="1800" spc="-15" dirty="0">
                <a:latin typeface="Times New Roman" pitchFamily="18" charset="0"/>
                <a:cs typeface="Times New Roman" pitchFamily="18" charset="0"/>
              </a:rPr>
              <a:t>with </a:t>
            </a:r>
            <a:r>
              <a:rPr lang="en-US" sz="1800" spc="-10" dirty="0">
                <a:latin typeface="Times New Roman" pitchFamily="18" charset="0"/>
                <a:cs typeface="Times New Roman" pitchFamily="18" charset="0"/>
              </a:rPr>
              <a:t>1714 patients </a:t>
            </a:r>
            <a:r>
              <a:rPr lang="en-US" sz="1800" spc="-15" dirty="0">
                <a:latin typeface="Times New Roman" pitchFamily="18" charset="0"/>
                <a:cs typeface="Times New Roman" pitchFamily="18" charset="0"/>
              </a:rPr>
              <a:t>with </a:t>
            </a:r>
            <a:r>
              <a:rPr lang="en-US" sz="1800" spc="-10" dirty="0">
                <a:latin typeface="Times New Roman" pitchFamily="18" charset="0"/>
                <a:cs typeface="Times New Roman" pitchFamily="18" charset="0"/>
              </a:rPr>
              <a:t>varying  degrees of alcoholic liver disease, </a:t>
            </a:r>
            <a:r>
              <a:rPr lang="en-US" sz="1800" spc="-15" dirty="0">
                <a:latin typeface="Times New Roman" pitchFamily="18" charset="0"/>
                <a:cs typeface="Times New Roman" pitchFamily="18" charset="0"/>
              </a:rPr>
              <a:t>showed </a:t>
            </a:r>
            <a:r>
              <a:rPr lang="en-US" sz="1800" spc="-5" dirty="0">
                <a:latin typeface="Times New Roman" pitchFamily="18" charset="0"/>
                <a:cs typeface="Times New Roman" pitchFamily="18" charset="0"/>
              </a:rPr>
              <a:t>no </a:t>
            </a:r>
            <a:r>
              <a:rPr lang="en-US" sz="1800" spc="-10" dirty="0">
                <a:latin typeface="Times New Roman" pitchFamily="18" charset="0"/>
                <a:cs typeface="Times New Roman" pitchFamily="18" charset="0"/>
              </a:rPr>
              <a:t>benefit </a:t>
            </a:r>
            <a:r>
              <a:rPr lang="en-US" sz="1800" spc="-5" dirty="0">
                <a:latin typeface="Times New Roman" pitchFamily="18" charset="0"/>
                <a:cs typeface="Times New Roman" pitchFamily="18" charset="0"/>
              </a:rPr>
              <a:t>of </a:t>
            </a:r>
            <a:r>
              <a:rPr lang="en-US" sz="1800" spc="-10" dirty="0" err="1">
                <a:latin typeface="Times New Roman" pitchFamily="18" charset="0"/>
                <a:cs typeface="Times New Roman" pitchFamily="18" charset="0"/>
              </a:rPr>
              <a:t>colchicine</a:t>
            </a:r>
            <a:r>
              <a:rPr lang="en-US" sz="1800" spc="-10" dirty="0">
                <a:latin typeface="Times New Roman" pitchFamily="18" charset="0"/>
                <a:cs typeface="Times New Roman" pitchFamily="18" charset="0"/>
              </a:rPr>
              <a:t> </a:t>
            </a:r>
            <a:r>
              <a:rPr lang="en-US" sz="1800" spc="-5" dirty="0">
                <a:latin typeface="Times New Roman" pitchFamily="18" charset="0"/>
                <a:cs typeface="Times New Roman" pitchFamily="18" charset="0"/>
              </a:rPr>
              <a:t>on  liver tests, </a:t>
            </a:r>
            <a:r>
              <a:rPr lang="en-US" sz="1800" spc="-10" dirty="0">
                <a:latin typeface="Times New Roman" pitchFamily="18" charset="0"/>
                <a:cs typeface="Times New Roman" pitchFamily="18" charset="0"/>
              </a:rPr>
              <a:t>histology, </a:t>
            </a:r>
            <a:r>
              <a:rPr lang="en-US" sz="1800" spc="-5" dirty="0">
                <a:latin typeface="Times New Roman" pitchFamily="18" charset="0"/>
                <a:cs typeface="Times New Roman" pitchFamily="18" charset="0"/>
              </a:rPr>
              <a:t>or overall mortality </a:t>
            </a:r>
            <a:r>
              <a:rPr lang="en-US" sz="1800" spc="-10" dirty="0">
                <a:latin typeface="Times New Roman" pitchFamily="18" charset="0"/>
                <a:cs typeface="Times New Roman" pitchFamily="18" charset="0"/>
              </a:rPr>
              <a:t>and liver-related</a:t>
            </a:r>
            <a:r>
              <a:rPr lang="en-US" sz="1800" spc="25" dirty="0">
                <a:latin typeface="Times New Roman" pitchFamily="18" charset="0"/>
                <a:cs typeface="Times New Roman" pitchFamily="18" charset="0"/>
              </a:rPr>
              <a:t> </a:t>
            </a:r>
            <a:r>
              <a:rPr lang="en-US" sz="1800" spc="-5" dirty="0">
                <a:latin typeface="Times New Roman" pitchFamily="18" charset="0"/>
                <a:cs typeface="Times New Roman" pitchFamily="18" charset="0"/>
              </a:rPr>
              <a:t>mortal</a:t>
            </a:r>
            <a:endParaRPr lang="en-US" sz="1800" dirty="0">
              <a:latin typeface="Times New Roman" pitchFamily="18" charset="0"/>
              <a:cs typeface="Times New Roman" pitchFamily="18" charset="0"/>
            </a:endParaRPr>
          </a:p>
          <a:p>
            <a:pPr algn="just">
              <a:lnSpc>
                <a:spcPct val="150000"/>
              </a:lnSpc>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41</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spc="-5" dirty="0">
                <a:latin typeface="Times New Roman" pitchFamily="18" charset="0"/>
                <a:cs typeface="Times New Roman" pitchFamily="18" charset="0"/>
              </a:rPr>
              <a:t>S</a:t>
            </a:r>
            <a:r>
              <a:rPr lang="en-US" sz="2000" b="1" u="sng" dirty="0">
                <a:latin typeface="Times New Roman" pitchFamily="18" charset="0"/>
                <a:cs typeface="Times New Roman" pitchFamily="18" charset="0"/>
              </a:rPr>
              <a:t>I</a:t>
            </a:r>
            <a:r>
              <a:rPr lang="en-US" sz="2000" b="1" u="sng" spc="-5" dirty="0">
                <a:latin typeface="Times New Roman" pitchFamily="18" charset="0"/>
                <a:cs typeface="Times New Roman" pitchFamily="18" charset="0"/>
              </a:rPr>
              <a:t>L</a:t>
            </a:r>
            <a:r>
              <a:rPr lang="en-US" sz="2000" b="1" u="sng" dirty="0">
                <a:latin typeface="Times New Roman" pitchFamily="18" charset="0"/>
                <a:cs typeface="Times New Roman" pitchFamily="18" charset="0"/>
              </a:rPr>
              <a:t>M</a:t>
            </a:r>
            <a:r>
              <a:rPr lang="en-US" sz="2000" b="1" u="sng" spc="-10" dirty="0">
                <a:latin typeface="Times New Roman" pitchFamily="18" charset="0"/>
                <a:cs typeface="Times New Roman" pitchFamily="18" charset="0"/>
              </a:rPr>
              <a:t>Y</a:t>
            </a:r>
            <a:r>
              <a:rPr lang="en-US" sz="2000" b="1" u="sng" dirty="0">
                <a:latin typeface="Times New Roman" pitchFamily="18" charset="0"/>
                <a:cs typeface="Times New Roman" pitchFamily="18" charset="0"/>
              </a:rPr>
              <a:t>RIN</a:t>
            </a:r>
          </a:p>
        </p:txBody>
      </p:sp>
      <p:sp>
        <p:nvSpPr>
          <p:cNvPr id="3" name="Content Placeholder 2"/>
          <p:cNvSpPr>
            <a:spLocks noGrp="1"/>
          </p:cNvSpPr>
          <p:nvPr>
            <p:ph idx="1"/>
          </p:nvPr>
        </p:nvSpPr>
        <p:spPr/>
        <p:txBody>
          <a:bodyPr>
            <a:normAutofit/>
          </a:bodyPr>
          <a:lstStyle/>
          <a:p>
            <a:pPr marL="12700" algn="just">
              <a:lnSpc>
                <a:spcPct val="150000"/>
              </a:lnSpc>
              <a:spcBef>
                <a:spcPts val="540"/>
              </a:spcBef>
            </a:pPr>
            <a:r>
              <a:rPr lang="en-US" sz="1800" spc="-5" dirty="0">
                <a:latin typeface="Times New Roman" pitchFamily="18" charset="0"/>
                <a:cs typeface="Times New Roman" pitchFamily="18" charset="0"/>
              </a:rPr>
              <a:t>Has </a:t>
            </a:r>
            <a:r>
              <a:rPr lang="en-US" sz="1800" spc="-10" dirty="0">
                <a:latin typeface="Times New Roman" pitchFamily="18" charset="0"/>
                <a:cs typeface="Times New Roman" pitchFamily="18" charset="0"/>
              </a:rPr>
              <a:t>been </a:t>
            </a:r>
            <a:r>
              <a:rPr lang="en-US" sz="1800" spc="-5" dirty="0">
                <a:latin typeface="Times New Roman" pitchFamily="18" charset="0"/>
                <a:cs typeface="Times New Roman" pitchFamily="18" charset="0"/>
              </a:rPr>
              <a:t>used for </a:t>
            </a:r>
            <a:r>
              <a:rPr lang="en-US" sz="1800" spc="-10" dirty="0">
                <a:latin typeface="Times New Roman" pitchFamily="18" charset="0"/>
                <a:cs typeface="Times New Roman" pitchFamily="18" charset="0"/>
              </a:rPr>
              <a:t>2000 years </a:t>
            </a:r>
            <a:r>
              <a:rPr lang="en-US" sz="1800" spc="-5" dirty="0">
                <a:latin typeface="Times New Roman" pitchFamily="18" charset="0"/>
                <a:cs typeface="Times New Roman" pitchFamily="18" charset="0"/>
              </a:rPr>
              <a:t>in </a:t>
            </a:r>
            <a:r>
              <a:rPr lang="en-US" sz="1800" spc="-10" dirty="0">
                <a:latin typeface="Times New Roman" pitchFamily="18" charset="0"/>
                <a:cs typeface="Times New Roman" pitchFamily="18" charset="0"/>
              </a:rPr>
              <a:t>Europe </a:t>
            </a:r>
            <a:r>
              <a:rPr lang="en-US" sz="1800" spc="-5" dirty="0">
                <a:latin typeface="Times New Roman" pitchFamily="18" charset="0"/>
                <a:cs typeface="Times New Roman" pitchFamily="18" charset="0"/>
              </a:rPr>
              <a:t>for treatment of </a:t>
            </a:r>
            <a:r>
              <a:rPr lang="en-US" sz="1800" spc="-10" dirty="0">
                <a:latin typeface="Times New Roman" pitchFamily="18" charset="0"/>
                <a:cs typeface="Times New Roman" pitchFamily="18" charset="0"/>
              </a:rPr>
              <a:t>liver disease</a:t>
            </a:r>
            <a:r>
              <a:rPr lang="en-US" sz="1800" spc="6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marL="12700" marR="259715" algn="just">
              <a:lnSpc>
                <a:spcPct val="150000"/>
              </a:lnSpc>
              <a:spcBef>
                <a:spcPts val="439"/>
              </a:spcBef>
            </a:pPr>
            <a:r>
              <a:rPr lang="en-US" sz="1800" spc="-10" dirty="0">
                <a:latin typeface="Times New Roman" pitchFamily="18" charset="0"/>
                <a:cs typeface="Times New Roman" pitchFamily="18" charset="0"/>
              </a:rPr>
              <a:t>Believed </a:t>
            </a:r>
            <a:r>
              <a:rPr lang="en-US" sz="1800" dirty="0">
                <a:latin typeface="Times New Roman" pitchFamily="18" charset="0"/>
                <a:cs typeface="Times New Roman" pitchFamily="18" charset="0"/>
              </a:rPr>
              <a:t>to </a:t>
            </a:r>
            <a:r>
              <a:rPr lang="en-US" sz="1800" spc="-10" dirty="0">
                <a:latin typeface="Times New Roman" pitchFamily="18" charset="0"/>
                <a:cs typeface="Times New Roman" pitchFamily="18" charset="0"/>
              </a:rPr>
              <a:t>enhance liver regeneration and protect </a:t>
            </a:r>
            <a:r>
              <a:rPr lang="en-US" sz="1800" spc="-10" dirty="0" err="1">
                <a:latin typeface="Times New Roman" pitchFamily="18" charset="0"/>
                <a:cs typeface="Times New Roman" pitchFamily="18" charset="0"/>
              </a:rPr>
              <a:t>hapetocytes</a:t>
            </a:r>
            <a:r>
              <a:rPr lang="en-US" sz="1800" spc="-10" dirty="0">
                <a:latin typeface="Times New Roman" pitchFamily="18" charset="0"/>
                <a:cs typeface="Times New Roman" pitchFamily="18" charset="0"/>
              </a:rPr>
              <a:t> </a:t>
            </a:r>
            <a:r>
              <a:rPr lang="en-US" sz="1800" spc="-5" dirty="0">
                <a:latin typeface="Times New Roman" pitchFamily="18" charset="0"/>
                <a:cs typeface="Times New Roman" pitchFamily="18" charset="0"/>
              </a:rPr>
              <a:t>from  toxicity</a:t>
            </a:r>
            <a:r>
              <a:rPr lang="en-US" sz="1800" spc="-3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marL="12700" algn="just">
              <a:lnSpc>
                <a:spcPct val="150000"/>
              </a:lnSpc>
              <a:spcBef>
                <a:spcPts val="450"/>
              </a:spcBef>
            </a:pPr>
            <a:r>
              <a:rPr lang="en-US" sz="1800" spc="-5" dirty="0">
                <a:latin typeface="Times New Roman" pitchFamily="18" charset="0"/>
                <a:cs typeface="Times New Roman" pitchFamily="18" charset="0"/>
              </a:rPr>
              <a:t>Clinical </a:t>
            </a:r>
            <a:r>
              <a:rPr lang="en-US" sz="1800" spc="-10" dirty="0">
                <a:latin typeface="Times New Roman" pitchFamily="18" charset="0"/>
                <a:cs typeface="Times New Roman" pitchFamily="18" charset="0"/>
              </a:rPr>
              <a:t>trails have </a:t>
            </a:r>
            <a:r>
              <a:rPr lang="en-US" sz="1800" spc="-15" dirty="0">
                <a:latin typeface="Times New Roman" pitchFamily="18" charset="0"/>
                <a:cs typeface="Times New Roman" pitchFamily="18" charset="0"/>
              </a:rPr>
              <a:t>yet </a:t>
            </a:r>
            <a:r>
              <a:rPr lang="en-US" sz="1800" spc="-5" dirty="0">
                <a:latin typeface="Times New Roman" pitchFamily="18" charset="0"/>
                <a:cs typeface="Times New Roman" pitchFamily="18" charset="0"/>
              </a:rPr>
              <a:t>to demonstrate </a:t>
            </a:r>
            <a:r>
              <a:rPr lang="en-US" sz="1800" dirty="0">
                <a:latin typeface="Times New Roman" pitchFamily="18" charset="0"/>
                <a:cs typeface="Times New Roman" pitchFamily="18" charset="0"/>
              </a:rPr>
              <a:t>a </a:t>
            </a:r>
            <a:r>
              <a:rPr lang="en-US" sz="1800" spc="-5" dirty="0">
                <a:latin typeface="Times New Roman" pitchFamily="18" charset="0"/>
                <a:cs typeface="Times New Roman" pitchFamily="18" charset="0"/>
              </a:rPr>
              <a:t>clear </a:t>
            </a:r>
            <a:r>
              <a:rPr lang="en-US" sz="1800" spc="-10" dirty="0">
                <a:latin typeface="Times New Roman" pitchFamily="18" charset="0"/>
                <a:cs typeface="Times New Roman" pitchFamily="18" charset="0"/>
              </a:rPr>
              <a:t>benefit</a:t>
            </a:r>
            <a:r>
              <a:rPr lang="en-US" sz="1800" spc="4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42</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LIVER TRANSPLANTATION</a:t>
            </a:r>
          </a:p>
        </p:txBody>
      </p:sp>
      <p:sp>
        <p:nvSpPr>
          <p:cNvPr id="3" name="Content Placeholder 2"/>
          <p:cNvSpPr>
            <a:spLocks noGrp="1"/>
          </p:cNvSpPr>
          <p:nvPr>
            <p:ph idx="1"/>
          </p:nvPr>
        </p:nvSpPr>
        <p:spPr/>
        <p:txBody>
          <a:bodyPr>
            <a:normAutofit/>
          </a:bodyPr>
          <a:lstStyle/>
          <a:p>
            <a:pPr algn="just">
              <a:lnSpc>
                <a:spcPct val="150000"/>
              </a:lnSpc>
            </a:pPr>
            <a:r>
              <a:rPr lang="en-US" sz="1800" spc="-5" dirty="0">
                <a:latin typeface="Times New Roman" pitchFamily="18" charset="0"/>
                <a:cs typeface="Times New Roman" pitchFamily="18" charset="0"/>
              </a:rPr>
              <a:t>Liver transplantation is the </a:t>
            </a:r>
            <a:r>
              <a:rPr lang="en-US" sz="1800" dirty="0">
                <a:latin typeface="Times New Roman" pitchFamily="18" charset="0"/>
                <a:cs typeface="Times New Roman" pitchFamily="18" charset="0"/>
              </a:rPr>
              <a:t>only </a:t>
            </a:r>
            <a:r>
              <a:rPr lang="en-US" sz="1800" spc="-5" dirty="0">
                <a:latin typeface="Times New Roman" pitchFamily="18" charset="0"/>
                <a:cs typeface="Times New Roman" pitchFamily="18" charset="0"/>
              </a:rPr>
              <a:t>definitive </a:t>
            </a:r>
            <a:r>
              <a:rPr lang="en-US" sz="1800" dirty="0">
                <a:latin typeface="Times New Roman" pitchFamily="18" charset="0"/>
                <a:cs typeface="Times New Roman" pitchFamily="18" charset="0"/>
              </a:rPr>
              <a:t>therapy</a:t>
            </a:r>
            <a:r>
              <a:rPr lang="en-US" sz="1800" spc="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5" dirty="0">
                <a:latin typeface="Times New Roman" pitchFamily="18" charset="0"/>
                <a:cs typeface="Times New Roman" pitchFamily="18" charset="0"/>
              </a:rPr>
              <a:t>Alcoholic hepatitis </a:t>
            </a:r>
            <a:r>
              <a:rPr lang="en-US" sz="1800" dirty="0">
                <a:latin typeface="Times New Roman" pitchFamily="18" charset="0"/>
                <a:cs typeface="Times New Roman" pitchFamily="18" charset="0"/>
              </a:rPr>
              <a:t>has been considered an </a:t>
            </a:r>
            <a:r>
              <a:rPr lang="en-US" sz="1800" spc="-5" dirty="0">
                <a:latin typeface="Times New Roman" pitchFamily="18" charset="0"/>
                <a:cs typeface="Times New Roman" pitchFamily="18" charset="0"/>
              </a:rPr>
              <a:t>absolute  contraindication </a:t>
            </a:r>
            <a:r>
              <a:rPr lang="en-US" sz="1800" dirty="0">
                <a:latin typeface="Times New Roman" pitchFamily="18" charset="0"/>
                <a:cs typeface="Times New Roman" pitchFamily="18" charset="0"/>
              </a:rPr>
              <a:t>to </a:t>
            </a:r>
            <a:r>
              <a:rPr lang="en-US" sz="1800" spc="-5" dirty="0">
                <a:latin typeface="Times New Roman" pitchFamily="18" charset="0"/>
                <a:cs typeface="Times New Roman" pitchFamily="18" charset="0"/>
              </a:rPr>
              <a:t>liver transplantation</a:t>
            </a:r>
            <a:r>
              <a:rPr lang="en-US" sz="1800" dirty="0">
                <a:latin typeface="Times New Roman" pitchFamily="18" charset="0"/>
                <a:cs typeface="Times New Roman" pitchFamily="18" charset="0"/>
              </a:rPr>
              <a:t> .</a:t>
            </a:r>
          </a:p>
          <a:p>
            <a:pPr algn="just">
              <a:lnSpc>
                <a:spcPct val="150000"/>
              </a:lnSpc>
            </a:pPr>
            <a:r>
              <a:rPr lang="en-US" sz="1800" spc="-5" dirty="0">
                <a:latin typeface="Times New Roman" pitchFamily="18" charset="0"/>
                <a:cs typeface="Times New Roman" pitchFamily="18" charset="0"/>
              </a:rPr>
              <a:t>Survival after transplantation is similar for patients </a:t>
            </a:r>
            <a:r>
              <a:rPr lang="en-US" sz="1800" spc="-10" dirty="0">
                <a:latin typeface="Times New Roman" pitchFamily="18" charset="0"/>
                <a:cs typeface="Times New Roman" pitchFamily="18" charset="0"/>
              </a:rPr>
              <a:t>with </a:t>
            </a:r>
            <a:r>
              <a:rPr lang="en-US" sz="1800" dirty="0">
                <a:latin typeface="Times New Roman" pitchFamily="18" charset="0"/>
                <a:cs typeface="Times New Roman" pitchFamily="18" charset="0"/>
              </a:rPr>
              <a:t>ALD and non  ALD</a:t>
            </a:r>
            <a:r>
              <a:rPr lang="en-US" sz="1800" spc="-1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5" dirty="0">
                <a:latin typeface="Times New Roman" pitchFamily="18" charset="0"/>
                <a:cs typeface="Times New Roman" pitchFamily="18" charset="0"/>
              </a:rPr>
              <a:t>Requirements for </a:t>
            </a:r>
            <a:r>
              <a:rPr lang="en-US" sz="1800" dirty="0">
                <a:latin typeface="Times New Roman" pitchFamily="18" charset="0"/>
                <a:cs typeface="Times New Roman" pitchFamily="18" charset="0"/>
              </a:rPr>
              <a:t>transplant </a:t>
            </a:r>
            <a:r>
              <a:rPr lang="en-US" sz="1800" spc="-5" dirty="0">
                <a:latin typeface="Times New Roman" pitchFamily="18" charset="0"/>
                <a:cs typeface="Times New Roman" pitchFamily="18" charset="0"/>
              </a:rPr>
              <a:t>listing </a:t>
            </a:r>
            <a:r>
              <a:rPr lang="en-US" sz="1800" dirty="0">
                <a:latin typeface="Times New Roman" pitchFamily="18" charset="0"/>
                <a:cs typeface="Times New Roman" pitchFamily="18" charset="0"/>
              </a:rPr>
              <a:t>are </a:t>
            </a:r>
            <a:r>
              <a:rPr lang="en-US" sz="1800" spc="-5" dirty="0">
                <a:latin typeface="Times New Roman" pitchFamily="18" charset="0"/>
                <a:cs typeface="Times New Roman" pitchFamily="18" charset="0"/>
              </a:rPr>
              <a:t>the </a:t>
            </a:r>
            <a:r>
              <a:rPr lang="en-US" sz="1800" dirty="0">
                <a:latin typeface="Times New Roman" pitchFamily="18" charset="0"/>
                <a:cs typeface="Times New Roman" pitchFamily="18" charset="0"/>
              </a:rPr>
              <a:t>same as </a:t>
            </a:r>
            <a:r>
              <a:rPr lang="en-US" sz="1800" spc="-5" dirty="0">
                <a:latin typeface="Times New Roman" pitchFamily="18" charset="0"/>
                <a:cs typeface="Times New Roman" pitchFamily="18" charset="0"/>
              </a:rPr>
              <a:t>those for other  types </a:t>
            </a:r>
            <a:r>
              <a:rPr lang="en-US" sz="1800" dirty="0">
                <a:latin typeface="Times New Roman" pitchFamily="18" charset="0"/>
                <a:cs typeface="Times New Roman" pitchFamily="18" charset="0"/>
              </a:rPr>
              <a:t>of </a:t>
            </a:r>
            <a:r>
              <a:rPr lang="en-US" sz="1800" spc="-5" dirty="0">
                <a:latin typeface="Times New Roman" pitchFamily="18" charset="0"/>
                <a:cs typeface="Times New Roman" pitchFamily="18" charset="0"/>
              </a:rPr>
              <a:t>liver </a:t>
            </a:r>
            <a:r>
              <a:rPr lang="en-US" sz="1800" dirty="0">
                <a:latin typeface="Times New Roman" pitchFamily="18" charset="0"/>
                <a:cs typeface="Times New Roman" pitchFamily="18" charset="0"/>
              </a:rPr>
              <a:t>disease except</a:t>
            </a:r>
            <a:r>
              <a:rPr lang="en-US" sz="1800" spc="-3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5" dirty="0">
                <a:latin typeface="Times New Roman" pitchFamily="18" charset="0"/>
                <a:cs typeface="Times New Roman" pitchFamily="18" charset="0"/>
              </a:rPr>
              <a:t>For </a:t>
            </a:r>
            <a:r>
              <a:rPr lang="en-US" sz="1800" dirty="0">
                <a:latin typeface="Times New Roman" pitchFamily="18" charset="0"/>
                <a:cs typeface="Times New Roman" pitchFamily="18" charset="0"/>
              </a:rPr>
              <a:t>a 6 </a:t>
            </a:r>
            <a:r>
              <a:rPr lang="en-US" sz="1800" spc="-5" dirty="0">
                <a:latin typeface="Times New Roman" pitchFamily="18" charset="0"/>
                <a:cs typeface="Times New Roman" pitchFamily="18" charset="0"/>
              </a:rPr>
              <a:t>months of </a:t>
            </a:r>
            <a:r>
              <a:rPr lang="en-US" sz="1800" dirty="0">
                <a:latin typeface="Times New Roman" pitchFamily="18" charset="0"/>
                <a:cs typeface="Times New Roman" pitchFamily="18" charset="0"/>
              </a:rPr>
              <a:t>abstinence and </a:t>
            </a:r>
            <a:r>
              <a:rPr lang="en-US" sz="1800" spc="-5" dirty="0">
                <a:latin typeface="Times New Roman" pitchFamily="18" charset="0"/>
                <a:cs typeface="Times New Roman" pitchFamily="18" charset="0"/>
              </a:rPr>
              <a:t>psychiatric evaluation </a:t>
            </a:r>
            <a:r>
              <a:rPr lang="en-US" sz="1800" dirty="0">
                <a:latin typeface="Times New Roman" pitchFamily="18" charset="0"/>
                <a:cs typeface="Times New Roman" pitchFamily="18" charset="0"/>
              </a:rPr>
              <a:t>before a  </a:t>
            </a:r>
            <a:r>
              <a:rPr lang="en-US" sz="1800" spc="-5" dirty="0">
                <a:latin typeface="Times New Roman" pitchFamily="18" charset="0"/>
                <a:cs typeface="Times New Roman" pitchFamily="18" charset="0"/>
              </a:rPr>
              <a:t>patient </a:t>
            </a:r>
            <a:r>
              <a:rPr lang="en-US" sz="1800" dirty="0">
                <a:latin typeface="Times New Roman" pitchFamily="18" charset="0"/>
                <a:cs typeface="Times New Roman" pitchFamily="18" charset="0"/>
              </a:rPr>
              <a:t>become </a:t>
            </a:r>
            <a:r>
              <a:rPr lang="en-US" sz="1800" spc="-5" dirty="0">
                <a:latin typeface="Times New Roman" pitchFamily="18" charset="0"/>
                <a:cs typeface="Times New Roman" pitchFamily="18" charset="0"/>
              </a:rPr>
              <a:t>eligible for transplantation</a:t>
            </a:r>
            <a:r>
              <a:rPr lang="en-US" sz="1800" spc="-2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dirty="0">
                <a:latin typeface="Times New Roman" pitchFamily="18" charset="0"/>
                <a:cs typeface="Times New Roman" pitchFamily="18" charset="0"/>
              </a:rPr>
              <a:t>Veldt et al. suggested that </a:t>
            </a:r>
            <a:r>
              <a:rPr lang="en-US" sz="1800" spc="-5" dirty="0">
                <a:latin typeface="Times New Roman" pitchFamily="18" charset="0"/>
                <a:cs typeface="Times New Roman" pitchFamily="18" charset="0"/>
              </a:rPr>
              <a:t>patients with liver failure </a:t>
            </a:r>
            <a:r>
              <a:rPr lang="en-US" sz="1800" dirty="0">
                <a:latin typeface="Times New Roman" pitchFamily="18" charset="0"/>
                <a:cs typeface="Times New Roman" pitchFamily="18" charset="0"/>
              </a:rPr>
              <a:t>resulting from  </a:t>
            </a:r>
            <a:r>
              <a:rPr lang="en-US" sz="1800" spc="-5" dirty="0">
                <a:latin typeface="Times New Roman" pitchFamily="18" charset="0"/>
                <a:cs typeface="Times New Roman" pitchFamily="18" charset="0"/>
              </a:rPr>
              <a:t>alcoholic liver </a:t>
            </a:r>
            <a:r>
              <a:rPr lang="en-US" sz="1800" dirty="0">
                <a:latin typeface="Times New Roman" pitchFamily="18" charset="0"/>
                <a:cs typeface="Times New Roman" pitchFamily="18" charset="0"/>
              </a:rPr>
              <a:t>disease </a:t>
            </a:r>
            <a:r>
              <a:rPr lang="en-US" sz="1800" spc="-5" dirty="0">
                <a:latin typeface="Times New Roman" pitchFamily="18" charset="0"/>
                <a:cs typeface="Times New Roman" pitchFamily="18" charset="0"/>
              </a:rPr>
              <a:t>who </a:t>
            </a:r>
            <a:r>
              <a:rPr lang="en-US" sz="1800" dirty="0">
                <a:latin typeface="Times New Roman" pitchFamily="18" charset="0"/>
                <a:cs typeface="Times New Roman" pitchFamily="18" charset="0"/>
              </a:rPr>
              <a:t>do not recover </a:t>
            </a:r>
            <a:r>
              <a:rPr lang="en-US" sz="1800" spc="-5" dirty="0">
                <a:latin typeface="Times New Roman" pitchFamily="18" charset="0"/>
                <a:cs typeface="Times New Roman" pitchFamily="18" charset="0"/>
              </a:rPr>
              <a:t>within the first </a:t>
            </a:r>
            <a:r>
              <a:rPr lang="en-US" sz="1800" dirty="0">
                <a:latin typeface="Times New Roman" pitchFamily="18" charset="0"/>
                <a:cs typeface="Times New Roman" pitchFamily="18" charset="0"/>
              </a:rPr>
              <a:t>3 </a:t>
            </a:r>
            <a:r>
              <a:rPr lang="en-US" sz="1800" spc="-5" dirty="0">
                <a:latin typeface="Times New Roman" pitchFamily="18" charset="0"/>
                <a:cs typeface="Times New Roman" pitchFamily="18" charset="0"/>
              </a:rPr>
              <a:t>months  </a:t>
            </a:r>
            <a:r>
              <a:rPr lang="en-US" sz="1800" dirty="0">
                <a:latin typeface="Times New Roman" pitchFamily="18" charset="0"/>
                <a:cs typeface="Times New Roman" pitchFamily="18" charset="0"/>
              </a:rPr>
              <a:t>of </a:t>
            </a:r>
            <a:r>
              <a:rPr lang="en-US" sz="1800" spc="-5" dirty="0">
                <a:latin typeface="Times New Roman" pitchFamily="18" charset="0"/>
                <a:cs typeface="Times New Roman" pitchFamily="18" charset="0"/>
              </a:rPr>
              <a:t>abstinence </a:t>
            </a:r>
            <a:r>
              <a:rPr lang="en-US" sz="1800" dirty="0">
                <a:latin typeface="Times New Roman" pitchFamily="18" charset="0"/>
                <a:cs typeface="Times New Roman" pitchFamily="18" charset="0"/>
              </a:rPr>
              <a:t>are unlikely </a:t>
            </a:r>
            <a:r>
              <a:rPr lang="en-US" sz="1800" spc="-5" dirty="0">
                <a:latin typeface="Times New Roman" pitchFamily="18" charset="0"/>
                <a:cs typeface="Times New Roman" pitchFamily="18" charset="0"/>
              </a:rPr>
              <a:t>to</a:t>
            </a:r>
            <a:r>
              <a:rPr lang="en-US" sz="1800" spc="-35" dirty="0">
                <a:latin typeface="Times New Roman" pitchFamily="18" charset="0"/>
                <a:cs typeface="Times New Roman" pitchFamily="18" charset="0"/>
              </a:rPr>
              <a:t> </a:t>
            </a:r>
            <a:r>
              <a:rPr lang="en-US" sz="1800" spc="-5" dirty="0">
                <a:latin typeface="Times New Roman" pitchFamily="18" charset="0"/>
                <a:cs typeface="Times New Roman" pitchFamily="18" charset="0"/>
              </a:rPr>
              <a:t>survive.</a:t>
            </a: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43</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c15f001.jpg"/>
          <p:cNvPicPr>
            <a:picLocks noGrp="1" noChangeAspect="1"/>
          </p:cNvPicPr>
          <p:nvPr>
            <p:ph idx="1"/>
          </p:nvPr>
        </p:nvPicPr>
        <p:blipFill>
          <a:blip r:embed="rId2"/>
          <a:stretch>
            <a:fillRect/>
          </a:stretch>
        </p:blipFill>
        <p:spPr>
          <a:xfrm>
            <a:off x="1592193" y="885371"/>
            <a:ext cx="9080186" cy="5109029"/>
          </a:xfr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44</a:t>
            </a:fld>
            <a:endParaRPr lang="en-IN"/>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p:cNvSpPr txBox="1"/>
          <p:nvPr/>
        </p:nvSpPr>
        <p:spPr>
          <a:xfrm>
            <a:off x="2714171" y="348343"/>
            <a:ext cx="6836229" cy="400110"/>
          </a:xfrm>
          <a:prstGeom prst="rect">
            <a:avLst/>
          </a:prstGeom>
          <a:noFill/>
        </p:spPr>
        <p:txBody>
          <a:bodyPr wrap="square" rtlCol="0">
            <a:spAutoFit/>
          </a:bodyPr>
          <a:lstStyle/>
          <a:p>
            <a:pPr algn="ctr"/>
            <a:r>
              <a:rPr lang="en-US" sz="2000" b="1" u="sng" dirty="0">
                <a:latin typeface="Times New Roman" pitchFamily="18" charset="0"/>
                <a:cs typeface="Times New Roman" pitchFamily="18" charset="0"/>
              </a:rPr>
              <a:t>ALGORITHM</a:t>
            </a:r>
            <a:r>
              <a:rPr lang="en-US" dirty="0"/>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45</a:t>
            </a:fld>
            <a:endParaRPr lang="en-IN"/>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1422400" y="1320801"/>
            <a:ext cx="9739086" cy="2802799"/>
          </a:xfrm>
          <a:prstGeom prst="rect">
            <a:avLst/>
          </a:prstGeom>
          <a:noFill/>
        </p:spPr>
        <p:txBody>
          <a:bodyPr wrap="none" lIns="91440" tIns="45720" rIns="91440" bIns="45720">
            <a:prstTxWarp prst="textCurveDown">
              <a:avLst/>
            </a:prstTxWarp>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8800" b="1" cap="all" spc="0" dirty="0">
                <a:ln>
                  <a:solidFill>
                    <a:srgbClr val="FFFF00"/>
                  </a:solidFill>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Corsiva" pitchFamily="66" charset="0"/>
              </a:rPr>
              <a:t>Thank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ALCOHOLIC LIVER DISEASE</a:t>
            </a:r>
          </a:p>
        </p:txBody>
      </p:sp>
      <p:sp>
        <p:nvSpPr>
          <p:cNvPr id="3" name="Content Placeholder 2"/>
          <p:cNvSpPr>
            <a:spLocks noGrp="1"/>
          </p:cNvSpPr>
          <p:nvPr>
            <p:ph idx="1"/>
          </p:nvPr>
        </p:nvSpPr>
        <p:spPr/>
        <p:txBody>
          <a:bodyPr>
            <a:normAutofit/>
          </a:bodyPr>
          <a:lstStyle/>
          <a:p>
            <a:pPr algn="just">
              <a:lnSpc>
                <a:spcPct val="150000"/>
              </a:lnSpc>
            </a:pPr>
            <a:r>
              <a:rPr lang="en-US" sz="1800" b="1" dirty="0">
                <a:latin typeface="Times New Roman" pitchFamily="18" charset="0"/>
                <a:cs typeface="Times New Roman" pitchFamily="18" charset="0"/>
              </a:rPr>
              <a:t>Alcoholic liver disease (ALD), </a:t>
            </a:r>
            <a:r>
              <a:rPr lang="en-US" sz="1800" dirty="0">
                <a:latin typeface="Times New Roman" pitchFamily="18" charset="0"/>
                <a:cs typeface="Times New Roman" pitchFamily="18" charset="0"/>
              </a:rPr>
              <a:t>also called </a:t>
            </a:r>
            <a:r>
              <a:rPr lang="en-US" sz="1800" b="1" dirty="0">
                <a:latin typeface="Times New Roman" pitchFamily="18" charset="0"/>
                <a:cs typeface="Times New Roman" pitchFamily="18" charset="0"/>
              </a:rPr>
              <a:t>alcohol-related liver disease (ARLD), </a:t>
            </a:r>
            <a:r>
              <a:rPr lang="en-US" sz="1800" dirty="0">
                <a:latin typeface="Times New Roman" pitchFamily="18" charset="0"/>
                <a:cs typeface="Times New Roman" pitchFamily="18" charset="0"/>
              </a:rPr>
              <a:t>is a term that encompasses the liver manifestations of alcohol overconsumption, including fatty liver, alcoholic hepatitis, and chronic hepatitis with liver fibrosis or cirrhosis.</a:t>
            </a:r>
          </a:p>
          <a:p>
            <a:pPr algn="just">
              <a:lnSpc>
                <a:spcPct val="150000"/>
              </a:lnSpc>
              <a:buNone/>
            </a:pPr>
            <a:r>
              <a:rPr lang="en-US" sz="1800" dirty="0">
                <a:latin typeface="Times New Roman" pitchFamily="18" charset="0"/>
                <a:cs typeface="Times New Roman" pitchFamily="18" charset="0"/>
              </a:rPr>
              <a:t>Alcohol causes liver damage, if:</a:t>
            </a:r>
          </a:p>
          <a:p>
            <a:pPr algn="just">
              <a:lnSpc>
                <a:spcPct val="150000"/>
              </a:lnSpc>
            </a:pPr>
            <a:r>
              <a:rPr lang="en-US" sz="1800" dirty="0">
                <a:latin typeface="Times New Roman" pitchFamily="18" charset="0"/>
                <a:cs typeface="Times New Roman" pitchFamily="18" charset="0"/>
              </a:rPr>
              <a:t>Consumption of 60-80g / day (75-100ml/day) for 20yrs or more in men.</a:t>
            </a:r>
          </a:p>
          <a:p>
            <a:pPr algn="just">
              <a:lnSpc>
                <a:spcPct val="150000"/>
              </a:lnSpc>
            </a:pPr>
            <a:r>
              <a:rPr lang="en-US" sz="1800" dirty="0">
                <a:latin typeface="Times New Roman" pitchFamily="18" charset="0"/>
                <a:cs typeface="Times New Roman" pitchFamily="18" charset="0"/>
              </a:rPr>
              <a:t>Consumption of 20g /day (25ml/day) for women significantly increase the risk of liver damage.</a:t>
            </a:r>
          </a:p>
          <a:p>
            <a:pPr algn="just">
              <a:lnSpc>
                <a:spcPct val="150000"/>
              </a:lnSpc>
            </a:pPr>
            <a:r>
              <a:rPr lang="en-US" sz="1800" dirty="0">
                <a:latin typeface="Times New Roman" pitchFamily="18" charset="0"/>
                <a:cs typeface="Times New Roman" pitchFamily="18" charset="0"/>
              </a:rPr>
              <a:t>Women have double the risk of getting ALD when compared to men.</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5</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METABOLISM OF ALCOHOL</a:t>
            </a:r>
          </a:p>
        </p:txBody>
      </p:sp>
      <p:pic>
        <p:nvPicPr>
          <p:cNvPr id="9" name="Content Placeholder 8" descr="Screen-Shot-2016-11-04-at-12.37.56-PM.png"/>
          <p:cNvPicPr>
            <a:picLocks noGrp="1" noChangeAspect="1"/>
          </p:cNvPicPr>
          <p:nvPr>
            <p:ph idx="1"/>
          </p:nvPr>
        </p:nvPicPr>
        <p:blipFill>
          <a:blip r:embed="rId2"/>
          <a:stretch>
            <a:fillRect/>
          </a:stretch>
        </p:blipFill>
        <p:spPr>
          <a:xfrm>
            <a:off x="4366622" y="1825625"/>
            <a:ext cx="3458756" cy="4351338"/>
          </a:xfr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6</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INCIDENCE</a:t>
            </a:r>
          </a:p>
        </p:txBody>
      </p:sp>
      <p:sp>
        <p:nvSpPr>
          <p:cNvPr id="3" name="Content Placeholder 2"/>
          <p:cNvSpPr>
            <a:spLocks noGrp="1"/>
          </p:cNvSpPr>
          <p:nvPr>
            <p:ph idx="1"/>
          </p:nvPr>
        </p:nvSpPr>
        <p:spPr>
          <a:xfrm>
            <a:off x="838200" y="1551709"/>
            <a:ext cx="10515600" cy="4625254"/>
          </a:xfrm>
        </p:spPr>
        <p:txBody>
          <a:bodyPr>
            <a:normAutofit/>
          </a:bodyPr>
          <a:lstStyle/>
          <a:p>
            <a:pPr algn="just">
              <a:lnSpc>
                <a:spcPct val="150000"/>
              </a:lnSpc>
            </a:pPr>
            <a:r>
              <a:rPr lang="en-US" sz="1800" spc="-5" dirty="0">
                <a:latin typeface="Times New Roman" pitchFamily="18" charset="0"/>
                <a:cs typeface="Times New Roman" pitchFamily="18" charset="0"/>
              </a:rPr>
              <a:t>Prevalence </a:t>
            </a:r>
            <a:r>
              <a:rPr lang="en-US" sz="1800" dirty="0">
                <a:latin typeface="Times New Roman" pitchFamily="18" charset="0"/>
                <a:cs typeface="Times New Roman" pitchFamily="18" charset="0"/>
              </a:rPr>
              <a:t>of </a:t>
            </a:r>
            <a:r>
              <a:rPr lang="en-US" sz="1800" spc="-5" dirty="0">
                <a:latin typeface="Times New Roman" pitchFamily="18" charset="0"/>
                <a:cs typeface="Times New Roman" pitchFamily="18" charset="0"/>
              </a:rPr>
              <a:t>alcohol related disorders </a:t>
            </a:r>
            <a:r>
              <a:rPr lang="en-US" sz="1800" spc="-10" dirty="0">
                <a:latin typeface="Times New Roman" pitchFamily="18" charset="0"/>
                <a:cs typeface="Times New Roman" pitchFamily="18" charset="0"/>
              </a:rPr>
              <a:t>was </a:t>
            </a:r>
            <a:r>
              <a:rPr lang="en-US" sz="1800" spc="-5" dirty="0">
                <a:solidFill>
                  <a:srgbClr val="0000FF"/>
                </a:solidFill>
                <a:latin typeface="Times New Roman" pitchFamily="18" charset="0"/>
                <a:cs typeface="Times New Roman" pitchFamily="18" charset="0"/>
              </a:rPr>
              <a:t>1.7 </a:t>
            </a:r>
            <a:r>
              <a:rPr lang="en-US" sz="1800" dirty="0">
                <a:solidFill>
                  <a:srgbClr val="0000FF"/>
                </a:solidFill>
                <a:latin typeface="Times New Roman" pitchFamily="18" charset="0"/>
                <a:cs typeface="Times New Roman" pitchFamily="18" charset="0"/>
              </a:rPr>
              <a:t>% </a:t>
            </a:r>
            <a:r>
              <a:rPr lang="en-US" sz="1800" spc="-5" dirty="0">
                <a:latin typeface="Times New Roman" pitchFamily="18" charset="0"/>
                <a:cs typeface="Times New Roman" pitchFamily="18" charset="0"/>
              </a:rPr>
              <a:t>worldwide </a:t>
            </a:r>
            <a:r>
              <a:rPr lang="en-US" sz="1800" dirty="0">
                <a:latin typeface="Times New Roman" pitchFamily="18" charset="0"/>
                <a:cs typeface="Times New Roman" pitchFamily="18" charset="0"/>
              </a:rPr>
              <a:t>and </a:t>
            </a:r>
            <a:r>
              <a:rPr lang="en-US" sz="1800" spc="-5" dirty="0">
                <a:latin typeface="Times New Roman" pitchFamily="18" charset="0"/>
                <a:cs typeface="Times New Roman" pitchFamily="18" charset="0"/>
              </a:rPr>
              <a:t>alcohol </a:t>
            </a:r>
            <a:r>
              <a:rPr lang="en-US" sz="1800" spc="-10" dirty="0">
                <a:latin typeface="Times New Roman" pitchFamily="18" charset="0"/>
                <a:cs typeface="Times New Roman" pitchFamily="18" charset="0"/>
              </a:rPr>
              <a:t>was  </a:t>
            </a:r>
            <a:r>
              <a:rPr lang="en-US" sz="1800" spc="-5" dirty="0">
                <a:latin typeface="Times New Roman" pitchFamily="18" charset="0"/>
                <a:cs typeface="Times New Roman" pitchFamily="18" charset="0"/>
              </a:rPr>
              <a:t>the </a:t>
            </a:r>
            <a:r>
              <a:rPr lang="en-US" sz="1800" spc="-125" dirty="0">
                <a:latin typeface="Times New Roman" pitchFamily="18" charset="0"/>
                <a:cs typeface="Times New Roman" pitchFamily="18" charset="0"/>
              </a:rPr>
              <a:t>3</a:t>
            </a:r>
            <a:r>
              <a:rPr lang="en-US" sz="1800" spc="-187" baseline="27777" dirty="0">
                <a:latin typeface="Times New Roman" pitchFamily="18" charset="0"/>
                <a:cs typeface="Times New Roman" pitchFamily="18" charset="0"/>
              </a:rPr>
              <a:t>rd </a:t>
            </a:r>
            <a:r>
              <a:rPr lang="en-US" sz="1800" spc="-5" dirty="0">
                <a:latin typeface="Times New Roman" pitchFamily="18" charset="0"/>
                <a:cs typeface="Times New Roman" pitchFamily="18" charset="0"/>
              </a:rPr>
              <a:t>leading </a:t>
            </a:r>
            <a:r>
              <a:rPr lang="en-US" sz="1800" dirty="0">
                <a:latin typeface="Times New Roman" pitchFamily="18" charset="0"/>
                <a:cs typeface="Times New Roman" pitchFamily="18" charset="0"/>
              </a:rPr>
              <a:t>cause </a:t>
            </a:r>
            <a:r>
              <a:rPr lang="en-US" sz="1800" spc="-5" dirty="0">
                <a:latin typeface="Times New Roman" pitchFamily="18" charset="0"/>
                <a:cs typeface="Times New Roman" pitchFamily="18" charset="0"/>
              </a:rPr>
              <a:t>of death </a:t>
            </a:r>
            <a:r>
              <a:rPr lang="en-US" sz="1800" dirty="0">
                <a:latin typeface="Times New Roman" pitchFamily="18" charset="0"/>
                <a:cs typeface="Times New Roman" pitchFamily="18" charset="0"/>
              </a:rPr>
              <a:t>in</a:t>
            </a:r>
            <a:r>
              <a:rPr lang="en-US" sz="1800" spc="-10" dirty="0">
                <a:latin typeface="Times New Roman" pitchFamily="18" charset="0"/>
                <a:cs typeface="Times New Roman" pitchFamily="18" charset="0"/>
              </a:rPr>
              <a:t> </a:t>
            </a:r>
            <a:r>
              <a:rPr lang="en-US" sz="1800" dirty="0">
                <a:latin typeface="Times New Roman" pitchFamily="18" charset="0"/>
                <a:cs typeface="Times New Roman" pitchFamily="18" charset="0"/>
              </a:rPr>
              <a:t>US.</a:t>
            </a:r>
          </a:p>
          <a:p>
            <a:pPr algn="just">
              <a:lnSpc>
                <a:spcPct val="150000"/>
              </a:lnSpc>
            </a:pPr>
            <a:r>
              <a:rPr lang="en-US" sz="1800" spc="-5" dirty="0">
                <a:latin typeface="Times New Roman" pitchFamily="18" charset="0"/>
                <a:cs typeface="Times New Roman" pitchFamily="18" charset="0"/>
              </a:rPr>
              <a:t>Worldwide </a:t>
            </a:r>
            <a:r>
              <a:rPr lang="en-US" sz="1800" dirty="0">
                <a:latin typeface="Times New Roman" pitchFamily="18" charset="0"/>
                <a:cs typeface="Times New Roman" pitchFamily="18" charset="0"/>
              </a:rPr>
              <a:t>mortality is </a:t>
            </a:r>
            <a:r>
              <a:rPr lang="en-US" sz="1800" spc="-5" dirty="0">
                <a:latin typeface="Times New Roman" pitchFamily="18" charset="0"/>
                <a:cs typeface="Times New Roman" pitchFamily="18" charset="0"/>
              </a:rPr>
              <a:t>estimated to </a:t>
            </a:r>
            <a:r>
              <a:rPr lang="en-US" sz="1800" dirty="0">
                <a:latin typeface="Times New Roman" pitchFamily="18" charset="0"/>
                <a:cs typeface="Times New Roman" pitchFamily="18" charset="0"/>
              </a:rPr>
              <a:t>be </a:t>
            </a:r>
            <a:r>
              <a:rPr lang="en-US" sz="1800" spc="-5" dirty="0">
                <a:latin typeface="Times New Roman" pitchFamily="18" charset="0"/>
                <a:cs typeface="Times New Roman" pitchFamily="18" charset="0"/>
              </a:rPr>
              <a:t>150,000 </a:t>
            </a:r>
            <a:r>
              <a:rPr lang="en-US" sz="1800" dirty="0">
                <a:latin typeface="Times New Roman" pitchFamily="18" charset="0"/>
                <a:cs typeface="Times New Roman" pitchFamily="18" charset="0"/>
              </a:rPr>
              <a:t>per </a:t>
            </a:r>
            <a:r>
              <a:rPr lang="en-US" sz="1800" spc="-10" dirty="0">
                <a:latin typeface="Times New Roman" pitchFamily="18" charset="0"/>
                <a:cs typeface="Times New Roman" pitchFamily="18" charset="0"/>
              </a:rPr>
              <a:t>year</a:t>
            </a:r>
            <a:r>
              <a:rPr lang="en-US" sz="1800" spc="-5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dirty="0">
                <a:latin typeface="Times New Roman" pitchFamily="18" charset="0"/>
                <a:cs typeface="Times New Roman" pitchFamily="18" charset="0"/>
              </a:rPr>
              <a:t>Among </a:t>
            </a:r>
            <a:r>
              <a:rPr lang="en-US" sz="1800" spc="-5" dirty="0">
                <a:latin typeface="Times New Roman" pitchFamily="18" charset="0"/>
                <a:cs typeface="Times New Roman" pitchFamily="18" charset="0"/>
              </a:rPr>
              <a:t>heavy drinkers </a:t>
            </a:r>
            <a:r>
              <a:rPr lang="en-US" sz="1800" spc="-5" dirty="0">
                <a:solidFill>
                  <a:srgbClr val="0000FF"/>
                </a:solidFill>
                <a:latin typeface="Times New Roman" pitchFamily="18" charset="0"/>
                <a:cs typeface="Times New Roman" pitchFamily="18" charset="0"/>
              </a:rPr>
              <a:t>90-100% </a:t>
            </a:r>
            <a:r>
              <a:rPr lang="en-US" sz="1800" spc="-5" dirty="0">
                <a:latin typeface="Times New Roman" pitchFamily="18" charset="0"/>
                <a:cs typeface="Times New Roman" pitchFamily="18" charset="0"/>
              </a:rPr>
              <a:t>will </a:t>
            </a:r>
            <a:r>
              <a:rPr lang="en-US" sz="1800" dirty="0">
                <a:latin typeface="Times New Roman" pitchFamily="18" charset="0"/>
                <a:cs typeface="Times New Roman" pitchFamily="18" charset="0"/>
              </a:rPr>
              <a:t>develop </a:t>
            </a:r>
            <a:r>
              <a:rPr lang="en-US" sz="1800" spc="-5" dirty="0">
                <a:latin typeface="Times New Roman" pitchFamily="18" charset="0"/>
                <a:cs typeface="Times New Roman" pitchFamily="18" charset="0"/>
              </a:rPr>
              <a:t>hepatic </a:t>
            </a:r>
            <a:r>
              <a:rPr lang="en-US" sz="1800" spc="-5" dirty="0" err="1">
                <a:latin typeface="Times New Roman" pitchFamily="18" charset="0"/>
                <a:cs typeface="Times New Roman" pitchFamily="18" charset="0"/>
              </a:rPr>
              <a:t>steatosis</a:t>
            </a:r>
            <a:r>
              <a:rPr lang="en-US" sz="1800" spc="-5" dirty="0">
                <a:latin typeface="Times New Roman" pitchFamily="18" charset="0"/>
                <a:cs typeface="Times New Roman" pitchFamily="18" charset="0"/>
              </a:rPr>
              <a:t> </a:t>
            </a:r>
            <a:r>
              <a:rPr lang="en-US" sz="1800" dirty="0">
                <a:latin typeface="Times New Roman" pitchFamily="18" charset="0"/>
                <a:cs typeface="Times New Roman" pitchFamily="18" charset="0"/>
              </a:rPr>
              <a:t>in 10</a:t>
            </a:r>
            <a:r>
              <a:rPr lang="en-US" sz="1800" spc="40" dirty="0">
                <a:latin typeface="Times New Roman" pitchFamily="18" charset="0"/>
                <a:cs typeface="Times New Roman" pitchFamily="18" charset="0"/>
              </a:rPr>
              <a:t> </a:t>
            </a:r>
            <a:r>
              <a:rPr lang="en-US" sz="1800" spc="-10" dirty="0">
                <a:latin typeface="Times New Roman" pitchFamily="18" charset="0"/>
                <a:cs typeface="Times New Roman" pitchFamily="18" charset="0"/>
              </a:rPr>
              <a:t>years.</a:t>
            </a:r>
            <a:endParaRPr lang="en-US" sz="1800" dirty="0">
              <a:latin typeface="Times New Roman" pitchFamily="18" charset="0"/>
              <a:cs typeface="Times New Roman" pitchFamily="18" charset="0"/>
            </a:endParaRPr>
          </a:p>
          <a:p>
            <a:pPr algn="just">
              <a:lnSpc>
                <a:spcPct val="150000"/>
              </a:lnSpc>
            </a:pPr>
            <a:r>
              <a:rPr lang="en-US" sz="1800" spc="-5" dirty="0">
                <a:latin typeface="Times New Roman" pitchFamily="18" charset="0"/>
                <a:cs typeface="Times New Roman" pitchFamily="18" charset="0"/>
              </a:rPr>
              <a:t>Only </a:t>
            </a:r>
            <a:r>
              <a:rPr lang="en-US" sz="1800" spc="-5" dirty="0">
                <a:solidFill>
                  <a:srgbClr val="0000FF"/>
                </a:solidFill>
                <a:latin typeface="Times New Roman" pitchFamily="18" charset="0"/>
                <a:cs typeface="Times New Roman" pitchFamily="18" charset="0"/>
              </a:rPr>
              <a:t>10-35% </a:t>
            </a:r>
            <a:r>
              <a:rPr lang="en-US" sz="1800" dirty="0">
                <a:latin typeface="Times New Roman" pitchFamily="18" charset="0"/>
                <a:cs typeface="Times New Roman" pitchFamily="18" charset="0"/>
              </a:rPr>
              <a:t>develop </a:t>
            </a:r>
            <a:r>
              <a:rPr lang="en-US" sz="1800" spc="-5" dirty="0" err="1">
                <a:latin typeface="Times New Roman" pitchFamily="18" charset="0"/>
                <a:cs typeface="Times New Roman" pitchFamily="18" charset="0"/>
              </a:rPr>
              <a:t>steatohepatitis</a:t>
            </a:r>
            <a:r>
              <a:rPr lang="en-US" sz="1800" spc="-5" dirty="0">
                <a:latin typeface="Times New Roman" pitchFamily="18" charset="0"/>
                <a:cs typeface="Times New Roman" pitchFamily="18" charset="0"/>
              </a:rPr>
              <a:t> </a:t>
            </a:r>
            <a:r>
              <a:rPr lang="en-US" sz="1800" dirty="0">
                <a:latin typeface="Times New Roman" pitchFamily="18" charset="0"/>
                <a:cs typeface="Times New Roman" pitchFamily="18" charset="0"/>
              </a:rPr>
              <a:t>and </a:t>
            </a:r>
            <a:r>
              <a:rPr lang="en-US" sz="1800" spc="-5" dirty="0">
                <a:solidFill>
                  <a:srgbClr val="0000FF"/>
                </a:solidFill>
                <a:latin typeface="Times New Roman" pitchFamily="18" charset="0"/>
                <a:cs typeface="Times New Roman" pitchFamily="18" charset="0"/>
              </a:rPr>
              <a:t>8-20% </a:t>
            </a:r>
            <a:r>
              <a:rPr lang="en-US" sz="1800" spc="-5" dirty="0">
                <a:latin typeface="Times New Roman" pitchFamily="18" charset="0"/>
                <a:cs typeface="Times New Roman" pitchFamily="18" charset="0"/>
              </a:rPr>
              <a:t>will develop </a:t>
            </a:r>
            <a:r>
              <a:rPr lang="en-US" sz="1800" dirty="0">
                <a:latin typeface="Times New Roman" pitchFamily="18" charset="0"/>
                <a:cs typeface="Times New Roman" pitchFamily="18" charset="0"/>
              </a:rPr>
              <a:t>cirrhosis in </a:t>
            </a:r>
            <a:r>
              <a:rPr lang="en-US" sz="1800" spc="-5" dirty="0">
                <a:latin typeface="Times New Roman" pitchFamily="18" charset="0"/>
                <a:cs typeface="Times New Roman" pitchFamily="18" charset="0"/>
              </a:rPr>
              <a:t>the  </a:t>
            </a:r>
            <a:r>
              <a:rPr lang="en-US" sz="1800" spc="5" dirty="0">
                <a:latin typeface="Times New Roman" pitchFamily="18" charset="0"/>
                <a:cs typeface="Times New Roman" pitchFamily="18" charset="0"/>
              </a:rPr>
              <a:t>same</a:t>
            </a:r>
            <a:r>
              <a:rPr lang="en-US" sz="1800" spc="-5" dirty="0">
                <a:latin typeface="Times New Roman" pitchFamily="18" charset="0"/>
                <a:cs typeface="Times New Roman" pitchFamily="18" charset="0"/>
              </a:rPr>
              <a:t> period.</a:t>
            </a:r>
            <a:endParaRPr lang="en-US" sz="1800" dirty="0">
              <a:latin typeface="Times New Roman" pitchFamily="18" charset="0"/>
              <a:cs typeface="Times New Roman" pitchFamily="18" charset="0"/>
            </a:endParaRPr>
          </a:p>
          <a:p>
            <a:pPr algn="just">
              <a:lnSpc>
                <a:spcPct val="150000"/>
              </a:lnSpc>
            </a:pPr>
            <a:r>
              <a:rPr lang="en-US" sz="1800" dirty="0">
                <a:latin typeface="Times New Roman" pitchFamily="18" charset="0"/>
                <a:cs typeface="Times New Roman" pitchFamily="18" charset="0"/>
              </a:rPr>
              <a:t>Liver </a:t>
            </a:r>
            <a:r>
              <a:rPr lang="en-US" sz="1800" spc="-5" dirty="0">
                <a:latin typeface="Times New Roman" pitchFamily="18" charset="0"/>
                <a:cs typeface="Times New Roman" pitchFamily="18" charset="0"/>
              </a:rPr>
              <a:t>cirrhosis develops </a:t>
            </a:r>
            <a:r>
              <a:rPr lang="en-US" sz="1800" dirty="0">
                <a:latin typeface="Times New Roman" pitchFamily="18" charset="0"/>
                <a:cs typeface="Times New Roman" pitchFamily="18" charset="0"/>
              </a:rPr>
              <a:t>in </a:t>
            </a:r>
            <a:r>
              <a:rPr lang="en-US" sz="1800" spc="-5" dirty="0">
                <a:solidFill>
                  <a:srgbClr val="0000FF"/>
                </a:solidFill>
                <a:latin typeface="Times New Roman" pitchFamily="18" charset="0"/>
                <a:cs typeface="Times New Roman" pitchFamily="18" charset="0"/>
              </a:rPr>
              <a:t>6-14 </a:t>
            </a:r>
            <a:r>
              <a:rPr lang="en-US" sz="1800" dirty="0">
                <a:solidFill>
                  <a:srgbClr val="0000FF"/>
                </a:solidFill>
                <a:latin typeface="Times New Roman" pitchFamily="18" charset="0"/>
                <a:cs typeface="Times New Roman" pitchFamily="18" charset="0"/>
              </a:rPr>
              <a:t>% </a:t>
            </a:r>
            <a:r>
              <a:rPr lang="en-US" sz="1800" dirty="0">
                <a:latin typeface="Times New Roman" pitchFamily="18" charset="0"/>
                <a:cs typeface="Times New Roman" pitchFamily="18" charset="0"/>
              </a:rPr>
              <a:t>of </a:t>
            </a:r>
            <a:r>
              <a:rPr lang="en-US" sz="1800" spc="-5" dirty="0">
                <a:latin typeface="Times New Roman" pitchFamily="18" charset="0"/>
                <a:cs typeface="Times New Roman" pitchFamily="18" charset="0"/>
              </a:rPr>
              <a:t>those </a:t>
            </a:r>
            <a:r>
              <a:rPr lang="en-US" sz="1800" spc="-10" dirty="0">
                <a:latin typeface="Times New Roman" pitchFamily="18" charset="0"/>
                <a:cs typeface="Times New Roman" pitchFamily="18" charset="0"/>
              </a:rPr>
              <a:t>who </a:t>
            </a:r>
            <a:r>
              <a:rPr lang="en-US" sz="1800" dirty="0">
                <a:latin typeface="Times New Roman" pitchFamily="18" charset="0"/>
                <a:cs typeface="Times New Roman" pitchFamily="18" charset="0"/>
              </a:rPr>
              <a:t>consume </a:t>
            </a:r>
            <a:r>
              <a:rPr lang="en-US" sz="1800" dirty="0">
                <a:solidFill>
                  <a:srgbClr val="0000FF"/>
                </a:solidFill>
                <a:latin typeface="Times New Roman" pitchFamily="18" charset="0"/>
                <a:cs typeface="Times New Roman" pitchFamily="18" charset="0"/>
              </a:rPr>
              <a:t>&gt; </a:t>
            </a:r>
            <a:r>
              <a:rPr lang="en-US" sz="1800" spc="-5" dirty="0">
                <a:solidFill>
                  <a:srgbClr val="0000FF"/>
                </a:solidFill>
                <a:latin typeface="Times New Roman" pitchFamily="18" charset="0"/>
                <a:cs typeface="Times New Roman" pitchFamily="18" charset="0"/>
              </a:rPr>
              <a:t>60-80g </a:t>
            </a:r>
            <a:r>
              <a:rPr lang="en-US" sz="1800" spc="-5" dirty="0">
                <a:latin typeface="Times New Roman" pitchFamily="18" charset="0"/>
                <a:cs typeface="Times New Roman" pitchFamily="18" charset="0"/>
              </a:rPr>
              <a:t>alcohol </a:t>
            </a:r>
            <a:r>
              <a:rPr lang="en-US" sz="1800" dirty="0">
                <a:latin typeface="Times New Roman" pitchFamily="18" charset="0"/>
                <a:cs typeface="Times New Roman" pitchFamily="18" charset="0"/>
              </a:rPr>
              <a:t>daily  </a:t>
            </a:r>
            <a:r>
              <a:rPr lang="en-US" sz="1800" spc="-5" dirty="0">
                <a:latin typeface="Times New Roman" pitchFamily="18" charset="0"/>
                <a:cs typeface="Times New Roman" pitchFamily="18" charset="0"/>
              </a:rPr>
              <a:t>for </a:t>
            </a:r>
            <a:r>
              <a:rPr lang="en-US" sz="1800" dirty="0">
                <a:latin typeface="Times New Roman" pitchFamily="18" charset="0"/>
                <a:cs typeface="Times New Roman" pitchFamily="18" charset="0"/>
              </a:rPr>
              <a:t>men and </a:t>
            </a:r>
            <a:r>
              <a:rPr lang="en-US" sz="1800" dirty="0">
                <a:solidFill>
                  <a:srgbClr val="0000FF"/>
                </a:solidFill>
                <a:latin typeface="Times New Roman" pitchFamily="18" charset="0"/>
                <a:cs typeface="Times New Roman" pitchFamily="18" charset="0"/>
              </a:rPr>
              <a:t>&gt; </a:t>
            </a:r>
            <a:r>
              <a:rPr lang="en-US" sz="1800" spc="-5" dirty="0">
                <a:solidFill>
                  <a:srgbClr val="0000FF"/>
                </a:solidFill>
                <a:latin typeface="Times New Roman" pitchFamily="18" charset="0"/>
                <a:cs typeface="Times New Roman" pitchFamily="18" charset="0"/>
              </a:rPr>
              <a:t>20g </a:t>
            </a:r>
            <a:r>
              <a:rPr lang="en-US" sz="1800" dirty="0">
                <a:solidFill>
                  <a:srgbClr val="0000FF"/>
                </a:solidFill>
                <a:latin typeface="Times New Roman" pitchFamily="18" charset="0"/>
                <a:cs typeface="Times New Roman" pitchFamily="18" charset="0"/>
              </a:rPr>
              <a:t>daily </a:t>
            </a:r>
            <a:r>
              <a:rPr lang="en-US" sz="1800" dirty="0">
                <a:latin typeface="Times New Roman" pitchFamily="18" charset="0"/>
                <a:cs typeface="Times New Roman" pitchFamily="18" charset="0"/>
              </a:rPr>
              <a:t>in women</a:t>
            </a:r>
            <a:r>
              <a:rPr lang="en-US" sz="1800" spc="-3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dirty="0">
                <a:latin typeface="Times New Roman" pitchFamily="18" charset="0"/>
                <a:cs typeface="Times New Roman" pitchFamily="18" charset="0"/>
              </a:rPr>
              <a:t>Who </a:t>
            </a:r>
            <a:r>
              <a:rPr lang="en-US" sz="1800" spc="-5" dirty="0">
                <a:latin typeface="Times New Roman" pitchFamily="18" charset="0"/>
                <a:cs typeface="Times New Roman" pitchFamily="18" charset="0"/>
              </a:rPr>
              <a:t>drink </a:t>
            </a:r>
            <a:r>
              <a:rPr lang="en-US" sz="1800" spc="-5" dirty="0">
                <a:solidFill>
                  <a:srgbClr val="0000FF"/>
                </a:solidFill>
                <a:latin typeface="Times New Roman" pitchFamily="18" charset="0"/>
                <a:cs typeface="Times New Roman" pitchFamily="18" charset="0"/>
              </a:rPr>
              <a:t>&gt;120g </a:t>
            </a:r>
            <a:r>
              <a:rPr lang="en-US" sz="1800" dirty="0">
                <a:solidFill>
                  <a:srgbClr val="0000FF"/>
                </a:solidFill>
                <a:latin typeface="Times New Roman" pitchFamily="18" charset="0"/>
                <a:cs typeface="Times New Roman" pitchFamily="18" charset="0"/>
              </a:rPr>
              <a:t>daily </a:t>
            </a:r>
            <a:r>
              <a:rPr lang="en-US" sz="1800" dirty="0">
                <a:latin typeface="Times New Roman" pitchFamily="18" charset="0"/>
                <a:cs typeface="Times New Roman" pitchFamily="18" charset="0"/>
              </a:rPr>
              <a:t>only </a:t>
            </a:r>
            <a:r>
              <a:rPr lang="en-US" sz="1800" spc="-5" dirty="0">
                <a:solidFill>
                  <a:srgbClr val="0000FF"/>
                </a:solidFill>
                <a:latin typeface="Times New Roman" pitchFamily="18" charset="0"/>
                <a:cs typeface="Times New Roman" pitchFamily="18" charset="0"/>
              </a:rPr>
              <a:t>13.5 </a:t>
            </a:r>
            <a:r>
              <a:rPr lang="en-US" sz="1800" dirty="0">
                <a:solidFill>
                  <a:srgbClr val="0000FF"/>
                </a:solidFill>
                <a:latin typeface="Times New Roman" pitchFamily="18" charset="0"/>
                <a:cs typeface="Times New Roman" pitchFamily="18" charset="0"/>
              </a:rPr>
              <a:t>% </a:t>
            </a:r>
            <a:r>
              <a:rPr lang="en-US" sz="1800" spc="-5" dirty="0">
                <a:latin typeface="Times New Roman" pitchFamily="18" charset="0"/>
                <a:cs typeface="Times New Roman" pitchFamily="18" charset="0"/>
              </a:rPr>
              <a:t>will suffer serious </a:t>
            </a:r>
            <a:r>
              <a:rPr lang="en-US" sz="1800" dirty="0">
                <a:latin typeface="Times New Roman" pitchFamily="18" charset="0"/>
                <a:cs typeface="Times New Roman" pitchFamily="18" charset="0"/>
              </a:rPr>
              <a:t>alcohol </a:t>
            </a:r>
            <a:r>
              <a:rPr lang="en-US" sz="1800" spc="-5" dirty="0">
                <a:latin typeface="Times New Roman" pitchFamily="18" charset="0"/>
                <a:cs typeface="Times New Roman" pitchFamily="18" charset="0"/>
              </a:rPr>
              <a:t>related injury</a:t>
            </a:r>
            <a:r>
              <a:rPr lang="en-US" sz="1800" spc="-4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algn="just">
              <a:lnSpc>
                <a:spcPct val="150000"/>
              </a:lnSpc>
            </a:pPr>
            <a:r>
              <a:rPr lang="en-US" sz="1800" spc="-5" dirty="0">
                <a:latin typeface="Times New Roman" pitchFamily="18" charset="0"/>
                <a:cs typeface="Times New Roman" pitchFamily="18" charset="0"/>
              </a:rPr>
              <a:t>Despite cessation </a:t>
            </a:r>
            <a:r>
              <a:rPr lang="en-US" sz="1800" dirty="0">
                <a:latin typeface="Times New Roman" pitchFamily="18" charset="0"/>
                <a:cs typeface="Times New Roman" pitchFamily="18" charset="0"/>
              </a:rPr>
              <a:t>of </a:t>
            </a:r>
            <a:r>
              <a:rPr lang="en-US" sz="1800" spc="-5" dirty="0">
                <a:latin typeface="Times New Roman" pitchFamily="18" charset="0"/>
                <a:cs typeface="Times New Roman" pitchFamily="18" charset="0"/>
              </a:rPr>
              <a:t>alcohol </a:t>
            </a:r>
            <a:r>
              <a:rPr lang="en-US" sz="1800" dirty="0">
                <a:latin typeface="Times New Roman" pitchFamily="18" charset="0"/>
                <a:cs typeface="Times New Roman" pitchFamily="18" charset="0"/>
              </a:rPr>
              <a:t>use </a:t>
            </a:r>
            <a:r>
              <a:rPr lang="en-US" sz="1800" spc="-5" dirty="0">
                <a:latin typeface="Times New Roman" pitchFamily="18" charset="0"/>
                <a:cs typeface="Times New Roman" pitchFamily="18" charset="0"/>
              </a:rPr>
              <a:t>only 10% will </a:t>
            </a:r>
            <a:r>
              <a:rPr lang="en-US" sz="1800" dirty="0">
                <a:latin typeface="Times New Roman" pitchFamily="18" charset="0"/>
                <a:cs typeface="Times New Roman" pitchFamily="18" charset="0"/>
              </a:rPr>
              <a:t>have normalization of </a:t>
            </a:r>
            <a:r>
              <a:rPr lang="en-US" sz="1800" spc="-5" dirty="0">
                <a:latin typeface="Times New Roman" pitchFamily="18" charset="0"/>
                <a:cs typeface="Times New Roman" pitchFamily="18" charset="0"/>
              </a:rPr>
              <a:t>histology  and </a:t>
            </a:r>
            <a:r>
              <a:rPr lang="en-US" sz="1800" spc="5" dirty="0">
                <a:latin typeface="Times New Roman" pitchFamily="18" charset="0"/>
                <a:cs typeface="Times New Roman" pitchFamily="18" charset="0"/>
              </a:rPr>
              <a:t>LFTs</a:t>
            </a:r>
            <a:r>
              <a:rPr lang="en-US" sz="1800" spc="-5" dirty="0">
                <a:latin typeface="Times New Roman" pitchFamily="18" charset="0"/>
                <a:cs typeface="Times New Roman" pitchFamily="18" charset="0"/>
              </a:rPr>
              <a:t> </a:t>
            </a:r>
            <a:r>
              <a:rPr lang="en-US" sz="1800" dirty="0">
                <a:latin typeface="Times New Roman" pitchFamily="18" charset="0"/>
                <a:cs typeface="Times New Roman" pitchFamily="18" charset="0"/>
              </a:rPr>
              <a:t>.</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08363"/>
            <a:ext cx="10515600" cy="5068599"/>
          </a:xfrm>
        </p:spPr>
        <p:txBody>
          <a:bodyPr>
            <a:normAutofit/>
          </a:bodyPr>
          <a:lstStyle/>
          <a:p>
            <a:pPr algn="just">
              <a:lnSpc>
                <a:spcPct val="150000"/>
              </a:lnSpc>
              <a:buNone/>
            </a:pPr>
            <a:r>
              <a:rPr lang="en-US" sz="1800" dirty="0">
                <a:latin typeface="Times New Roman" pitchFamily="18" charset="0"/>
                <a:cs typeface="Times New Roman" pitchFamily="18" charset="0"/>
              </a:rPr>
              <a:t>The </a:t>
            </a:r>
            <a:r>
              <a:rPr lang="en-US" sz="1800" spc="-10" dirty="0">
                <a:latin typeface="Times New Roman" pitchFamily="18" charset="0"/>
                <a:cs typeface="Times New Roman" pitchFamily="18" charset="0"/>
              </a:rPr>
              <a:t>following </a:t>
            </a:r>
            <a:r>
              <a:rPr lang="en-US" sz="1800" spc="-5" dirty="0">
                <a:latin typeface="Times New Roman" pitchFamily="18" charset="0"/>
                <a:cs typeface="Times New Roman" pitchFamily="18" charset="0"/>
              </a:rPr>
              <a:t>categories are </a:t>
            </a:r>
            <a:r>
              <a:rPr lang="en-US" sz="1800" spc="-10" dirty="0">
                <a:latin typeface="Times New Roman" pitchFamily="18" charset="0"/>
                <a:cs typeface="Times New Roman" pitchFamily="18" charset="0"/>
              </a:rPr>
              <a:t>designated by </a:t>
            </a:r>
            <a:r>
              <a:rPr lang="en-US" sz="1800" spc="-5" dirty="0">
                <a:latin typeface="Times New Roman" pitchFamily="18" charset="0"/>
                <a:cs typeface="Times New Roman" pitchFamily="18" charset="0"/>
              </a:rPr>
              <a:t>NIAA criteria</a:t>
            </a:r>
            <a:r>
              <a:rPr lang="en-US" sz="1800" spc="-10" dirty="0">
                <a:latin typeface="Times New Roman" pitchFamily="18" charset="0"/>
                <a:cs typeface="Times New Roman" pitchFamily="18" charset="0"/>
              </a:rPr>
              <a:t> </a:t>
            </a:r>
            <a:r>
              <a:rPr lang="en-US" sz="1800" dirty="0">
                <a:latin typeface="Times New Roman" pitchFamily="18" charset="0"/>
                <a:cs typeface="Times New Roman" pitchFamily="18" charset="0"/>
              </a:rPr>
              <a:t>:</a:t>
            </a:r>
          </a:p>
          <a:p>
            <a:pPr marL="12700" marR="778510" algn="just">
              <a:lnSpc>
                <a:spcPct val="150000"/>
              </a:lnSpc>
              <a:spcBef>
                <a:spcPts val="100"/>
              </a:spcBef>
            </a:pPr>
            <a:r>
              <a:rPr lang="en-US" sz="1800" b="1" spc="-10" dirty="0">
                <a:latin typeface="Times New Roman" pitchFamily="18" charset="0"/>
                <a:cs typeface="Times New Roman" pitchFamily="18" charset="0"/>
              </a:rPr>
              <a:t>Moderate drinking: </a:t>
            </a:r>
            <a:r>
              <a:rPr lang="en-US" sz="1800" b="1" spc="-5" dirty="0">
                <a:latin typeface="Times New Roman" pitchFamily="18" charset="0"/>
                <a:cs typeface="Times New Roman" pitchFamily="18" charset="0"/>
              </a:rPr>
              <a:t>low </a:t>
            </a:r>
            <a:r>
              <a:rPr lang="en-US" sz="1800" b="1" dirty="0">
                <a:latin typeface="Times New Roman" pitchFamily="18" charset="0"/>
                <a:cs typeface="Times New Roman" pitchFamily="18" charset="0"/>
              </a:rPr>
              <a:t>risk </a:t>
            </a:r>
            <a:r>
              <a:rPr lang="en-US" sz="1800" b="1" spc="-5" dirty="0">
                <a:latin typeface="Times New Roman" pitchFamily="18" charset="0"/>
                <a:cs typeface="Times New Roman" pitchFamily="18" charset="0"/>
              </a:rPr>
              <a:t>for </a:t>
            </a:r>
            <a:r>
              <a:rPr lang="en-US" sz="1800" b="1" spc="-10" dirty="0">
                <a:latin typeface="Times New Roman" pitchFamily="18" charset="0"/>
                <a:cs typeface="Times New Roman" pitchFamily="18" charset="0"/>
              </a:rPr>
              <a:t>alcohol</a:t>
            </a:r>
            <a:r>
              <a:rPr lang="en-US" sz="1800" b="1" spc="-30" dirty="0">
                <a:latin typeface="Times New Roman" pitchFamily="18" charset="0"/>
                <a:cs typeface="Times New Roman" pitchFamily="18" charset="0"/>
              </a:rPr>
              <a:t> </a:t>
            </a:r>
            <a:r>
              <a:rPr lang="en-US" sz="1800" b="1" spc="-5" dirty="0">
                <a:latin typeface="Times New Roman" pitchFamily="18" charset="0"/>
                <a:cs typeface="Times New Roman" pitchFamily="18" charset="0"/>
              </a:rPr>
              <a:t>problems</a:t>
            </a:r>
            <a:endParaRPr lang="en-US" sz="1800" b="1" dirty="0">
              <a:latin typeface="Times New Roman" pitchFamily="18" charset="0"/>
              <a:cs typeface="Times New Roman" pitchFamily="18" charset="0"/>
            </a:endParaRPr>
          </a:p>
          <a:p>
            <a:pPr marL="469900" marR="778510" lvl="1" algn="just">
              <a:lnSpc>
                <a:spcPct val="150000"/>
              </a:lnSpc>
              <a:spcBef>
                <a:spcPts val="100"/>
              </a:spcBef>
            </a:pPr>
            <a:r>
              <a:rPr lang="en-US" sz="1800" spc="-10" dirty="0">
                <a:latin typeface="Times New Roman" pitchFamily="18" charset="0"/>
                <a:cs typeface="Times New Roman" pitchFamily="18" charset="0"/>
              </a:rPr>
              <a:t>Men: </a:t>
            </a:r>
            <a:r>
              <a:rPr lang="en-US" sz="1800" dirty="0">
                <a:latin typeface="Times New Roman" pitchFamily="18" charset="0"/>
                <a:cs typeface="Times New Roman" pitchFamily="18" charset="0"/>
              </a:rPr>
              <a:t>&lt;3 </a:t>
            </a:r>
            <a:r>
              <a:rPr lang="en-US" sz="1800" spc="-5" dirty="0">
                <a:latin typeface="Times New Roman" pitchFamily="18" charset="0"/>
                <a:cs typeface="Times New Roman" pitchFamily="18" charset="0"/>
              </a:rPr>
              <a:t>drinks per day </a:t>
            </a:r>
          </a:p>
          <a:p>
            <a:pPr marL="469900" marR="778510" lvl="1" algn="just">
              <a:lnSpc>
                <a:spcPct val="150000"/>
              </a:lnSpc>
              <a:spcBef>
                <a:spcPts val="100"/>
              </a:spcBef>
            </a:pPr>
            <a:r>
              <a:rPr lang="en-US" sz="1800" dirty="0">
                <a:latin typeface="Times New Roman" pitchFamily="18" charset="0"/>
                <a:cs typeface="Times New Roman" pitchFamily="18" charset="0"/>
              </a:rPr>
              <a:t>Women: &lt;2 </a:t>
            </a:r>
            <a:r>
              <a:rPr lang="en-US" sz="1800" spc="-5" dirty="0">
                <a:latin typeface="Times New Roman" pitchFamily="18" charset="0"/>
                <a:cs typeface="Times New Roman" pitchFamily="18" charset="0"/>
              </a:rPr>
              <a:t>drinks per</a:t>
            </a:r>
            <a:r>
              <a:rPr lang="en-US" sz="1800" spc="-100" dirty="0">
                <a:latin typeface="Times New Roman" pitchFamily="18" charset="0"/>
                <a:cs typeface="Times New Roman" pitchFamily="18" charset="0"/>
              </a:rPr>
              <a:t> </a:t>
            </a:r>
            <a:r>
              <a:rPr lang="en-US" sz="1800" spc="-5" dirty="0">
                <a:latin typeface="Times New Roman" pitchFamily="18" charset="0"/>
                <a:cs typeface="Times New Roman" pitchFamily="18" charset="0"/>
              </a:rPr>
              <a:t>day</a:t>
            </a:r>
            <a:endParaRPr lang="en-US" sz="1800" dirty="0">
              <a:latin typeface="Times New Roman" pitchFamily="18" charset="0"/>
              <a:cs typeface="Times New Roman" pitchFamily="18" charset="0"/>
            </a:endParaRPr>
          </a:p>
          <a:p>
            <a:pPr marL="469900" lvl="1" algn="just">
              <a:lnSpc>
                <a:spcPct val="150000"/>
              </a:lnSpc>
              <a:spcBef>
                <a:spcPts val="20"/>
              </a:spcBef>
            </a:pPr>
            <a:r>
              <a:rPr lang="en-US" sz="1800" spc="-5" dirty="0">
                <a:latin typeface="Times New Roman" pitchFamily="18" charset="0"/>
                <a:cs typeface="Times New Roman" pitchFamily="18" charset="0"/>
              </a:rPr>
              <a:t>People age ≥65: </a:t>
            </a:r>
            <a:r>
              <a:rPr lang="en-US" sz="1800" dirty="0">
                <a:latin typeface="Times New Roman" pitchFamily="18" charset="0"/>
                <a:cs typeface="Times New Roman" pitchFamily="18" charset="0"/>
              </a:rPr>
              <a:t>&lt; 2 </a:t>
            </a:r>
            <a:r>
              <a:rPr lang="en-US" sz="1800" spc="-5" dirty="0">
                <a:latin typeface="Times New Roman" pitchFamily="18" charset="0"/>
                <a:cs typeface="Times New Roman" pitchFamily="18" charset="0"/>
              </a:rPr>
              <a:t>drinks per</a:t>
            </a:r>
            <a:r>
              <a:rPr lang="en-US" sz="1800" spc="-90" dirty="0">
                <a:latin typeface="Times New Roman" pitchFamily="18" charset="0"/>
                <a:cs typeface="Times New Roman" pitchFamily="18" charset="0"/>
              </a:rPr>
              <a:t> </a:t>
            </a:r>
            <a:r>
              <a:rPr lang="en-US" sz="1800" spc="-5" dirty="0">
                <a:latin typeface="Times New Roman" pitchFamily="18" charset="0"/>
                <a:cs typeface="Times New Roman" pitchFamily="18" charset="0"/>
              </a:rPr>
              <a:t>day</a:t>
            </a:r>
          </a:p>
          <a:p>
            <a:pPr marL="12700" algn="just">
              <a:lnSpc>
                <a:spcPct val="150000"/>
              </a:lnSpc>
              <a:spcBef>
                <a:spcPts val="20"/>
              </a:spcBef>
            </a:pPr>
            <a:r>
              <a:rPr lang="en-US" sz="1800" b="1" spc="-5" dirty="0">
                <a:latin typeface="Times New Roman" pitchFamily="18" charset="0"/>
                <a:cs typeface="Times New Roman" pitchFamily="18" charset="0"/>
              </a:rPr>
              <a:t>Heavy drinking: at risk for </a:t>
            </a:r>
            <a:r>
              <a:rPr lang="en-US" sz="1800" b="1" spc="-10" dirty="0">
                <a:latin typeface="Times New Roman" pitchFamily="18" charset="0"/>
                <a:cs typeface="Times New Roman" pitchFamily="18" charset="0"/>
              </a:rPr>
              <a:t>alcohol</a:t>
            </a:r>
            <a:r>
              <a:rPr lang="en-US" sz="1800" b="1" spc="-60" dirty="0">
                <a:latin typeface="Times New Roman" pitchFamily="18" charset="0"/>
                <a:cs typeface="Times New Roman" pitchFamily="18" charset="0"/>
              </a:rPr>
              <a:t> </a:t>
            </a:r>
            <a:r>
              <a:rPr lang="en-US" sz="1800" b="1" spc="-5" dirty="0">
                <a:latin typeface="Times New Roman" pitchFamily="18" charset="0"/>
                <a:cs typeface="Times New Roman" pitchFamily="18" charset="0"/>
              </a:rPr>
              <a:t>problems</a:t>
            </a:r>
            <a:endParaRPr lang="en-US" sz="1800" b="1" dirty="0">
              <a:latin typeface="Times New Roman" pitchFamily="18" charset="0"/>
              <a:cs typeface="Times New Roman" pitchFamily="18" charset="0"/>
            </a:endParaRPr>
          </a:p>
          <a:p>
            <a:pPr marL="469900" lvl="1" algn="just">
              <a:lnSpc>
                <a:spcPct val="150000"/>
              </a:lnSpc>
              <a:spcBef>
                <a:spcPts val="20"/>
              </a:spcBef>
            </a:pPr>
            <a:r>
              <a:rPr lang="en-US" sz="1800" dirty="0">
                <a:latin typeface="Times New Roman" pitchFamily="18" charset="0"/>
                <a:cs typeface="Times New Roman" pitchFamily="18" charset="0"/>
              </a:rPr>
              <a:t>Women: &gt;7 </a:t>
            </a:r>
            <a:r>
              <a:rPr lang="en-US" sz="1800" spc="-5" dirty="0">
                <a:latin typeface="Times New Roman" pitchFamily="18" charset="0"/>
                <a:cs typeface="Times New Roman" pitchFamily="18" charset="0"/>
              </a:rPr>
              <a:t>drinks per </a:t>
            </a:r>
            <a:r>
              <a:rPr lang="en-US" sz="1800" spc="-10" dirty="0">
                <a:latin typeface="Times New Roman" pitchFamily="18" charset="0"/>
                <a:cs typeface="Times New Roman" pitchFamily="18" charset="0"/>
              </a:rPr>
              <a:t>week </a:t>
            </a:r>
            <a:r>
              <a:rPr lang="en-US" sz="1800" spc="-5" dirty="0">
                <a:latin typeface="Times New Roman" pitchFamily="18" charset="0"/>
                <a:cs typeface="Times New Roman" pitchFamily="18" charset="0"/>
              </a:rPr>
              <a:t>or </a:t>
            </a:r>
            <a:r>
              <a:rPr lang="en-US" sz="1800" dirty="0">
                <a:latin typeface="Times New Roman" pitchFamily="18" charset="0"/>
                <a:cs typeface="Times New Roman" pitchFamily="18" charset="0"/>
              </a:rPr>
              <a:t>3 </a:t>
            </a:r>
            <a:r>
              <a:rPr lang="en-US" sz="1800" spc="-5" dirty="0">
                <a:latin typeface="Times New Roman" pitchFamily="18" charset="0"/>
                <a:cs typeface="Times New Roman" pitchFamily="18" charset="0"/>
              </a:rPr>
              <a:t>drinks per occasion  </a:t>
            </a:r>
          </a:p>
          <a:p>
            <a:pPr marL="469900" lvl="1" algn="just">
              <a:lnSpc>
                <a:spcPct val="150000"/>
              </a:lnSpc>
              <a:spcBef>
                <a:spcPts val="20"/>
              </a:spcBef>
            </a:pPr>
            <a:r>
              <a:rPr lang="en-US" sz="1800" spc="-10" dirty="0">
                <a:latin typeface="Times New Roman" pitchFamily="18" charset="0"/>
                <a:cs typeface="Times New Roman" pitchFamily="18" charset="0"/>
              </a:rPr>
              <a:t>Men: </a:t>
            </a:r>
            <a:r>
              <a:rPr lang="en-US" sz="1800" spc="-5" dirty="0">
                <a:latin typeface="Times New Roman" pitchFamily="18" charset="0"/>
                <a:cs typeface="Times New Roman" pitchFamily="18" charset="0"/>
              </a:rPr>
              <a:t>&gt;14 drinks per </a:t>
            </a:r>
            <a:r>
              <a:rPr lang="en-US" sz="1800" spc="-10" dirty="0">
                <a:latin typeface="Times New Roman" pitchFamily="18" charset="0"/>
                <a:cs typeface="Times New Roman" pitchFamily="18" charset="0"/>
              </a:rPr>
              <a:t>week </a:t>
            </a:r>
            <a:r>
              <a:rPr lang="en-US" sz="1800" spc="-5" dirty="0">
                <a:latin typeface="Times New Roman" pitchFamily="18" charset="0"/>
                <a:cs typeface="Times New Roman" pitchFamily="18" charset="0"/>
              </a:rPr>
              <a:t>or </a:t>
            </a:r>
            <a:r>
              <a:rPr lang="en-US" sz="1800" dirty="0">
                <a:latin typeface="Times New Roman" pitchFamily="18" charset="0"/>
                <a:cs typeface="Times New Roman" pitchFamily="18" charset="0"/>
              </a:rPr>
              <a:t>4 </a:t>
            </a:r>
            <a:r>
              <a:rPr lang="en-US" sz="1800" spc="-5" dirty="0">
                <a:latin typeface="Times New Roman" pitchFamily="18" charset="0"/>
                <a:cs typeface="Times New Roman" pitchFamily="18" charset="0"/>
              </a:rPr>
              <a:t>drinks per</a:t>
            </a:r>
            <a:r>
              <a:rPr lang="en-US" sz="1800" spc="-15" dirty="0">
                <a:latin typeface="Times New Roman" pitchFamily="18" charset="0"/>
                <a:cs typeface="Times New Roman" pitchFamily="18" charset="0"/>
              </a:rPr>
              <a:t> </a:t>
            </a:r>
            <a:r>
              <a:rPr lang="en-US" sz="1800" spc="-5" dirty="0">
                <a:latin typeface="Times New Roman" pitchFamily="18" charset="0"/>
                <a:cs typeface="Times New Roman" pitchFamily="18" charset="0"/>
              </a:rPr>
              <a:t>occasion</a:t>
            </a:r>
          </a:p>
          <a:p>
            <a:pPr marL="12700" algn="just">
              <a:lnSpc>
                <a:spcPct val="150000"/>
              </a:lnSpc>
              <a:spcBef>
                <a:spcPts val="20"/>
              </a:spcBef>
            </a:pPr>
            <a:r>
              <a:rPr lang="en-US" sz="1800" b="1" spc="-10" dirty="0">
                <a:latin typeface="Times New Roman" pitchFamily="18" charset="0"/>
                <a:cs typeface="Times New Roman" pitchFamily="18" charset="0"/>
              </a:rPr>
              <a:t>Binge</a:t>
            </a:r>
            <a:r>
              <a:rPr lang="en-US" sz="1800" b="1" spc="-40" dirty="0">
                <a:latin typeface="Times New Roman" pitchFamily="18" charset="0"/>
                <a:cs typeface="Times New Roman" pitchFamily="18" charset="0"/>
              </a:rPr>
              <a:t> </a:t>
            </a:r>
            <a:r>
              <a:rPr lang="en-US" sz="1800" b="1" spc="-10" dirty="0">
                <a:latin typeface="Times New Roman" pitchFamily="18" charset="0"/>
                <a:cs typeface="Times New Roman" pitchFamily="18" charset="0"/>
              </a:rPr>
              <a:t>drinking:</a:t>
            </a:r>
            <a:endParaRPr lang="en-US" sz="1800" b="1" dirty="0">
              <a:latin typeface="Times New Roman" pitchFamily="18" charset="0"/>
              <a:cs typeface="Times New Roman" pitchFamily="18" charset="0"/>
            </a:endParaRPr>
          </a:p>
          <a:p>
            <a:pPr marL="469900" lvl="1" algn="just">
              <a:lnSpc>
                <a:spcPct val="150000"/>
              </a:lnSpc>
              <a:spcBef>
                <a:spcPts val="20"/>
              </a:spcBef>
            </a:pPr>
            <a:r>
              <a:rPr lang="en-US" sz="1800" dirty="0">
                <a:latin typeface="Times New Roman" pitchFamily="18" charset="0"/>
                <a:cs typeface="Times New Roman" pitchFamily="18" charset="0"/>
              </a:rPr>
              <a:t>Women: 4 </a:t>
            </a:r>
            <a:r>
              <a:rPr lang="en-US" sz="1800" spc="-5" dirty="0">
                <a:latin typeface="Times New Roman" pitchFamily="18" charset="0"/>
                <a:cs typeface="Times New Roman" pitchFamily="18" charset="0"/>
              </a:rPr>
              <a:t>or </a:t>
            </a:r>
            <a:r>
              <a:rPr lang="en-US" sz="1800" dirty="0">
                <a:latin typeface="Times New Roman" pitchFamily="18" charset="0"/>
                <a:cs typeface="Times New Roman" pitchFamily="18" charset="0"/>
              </a:rPr>
              <a:t>more </a:t>
            </a:r>
            <a:r>
              <a:rPr lang="en-US" sz="1800" spc="-5" dirty="0">
                <a:latin typeface="Times New Roman" pitchFamily="18" charset="0"/>
                <a:cs typeface="Times New Roman" pitchFamily="18" charset="0"/>
              </a:rPr>
              <a:t>drinks </a:t>
            </a:r>
            <a:r>
              <a:rPr lang="en-US" sz="1800" dirty="0">
                <a:latin typeface="Times New Roman" pitchFamily="18" charset="0"/>
                <a:cs typeface="Times New Roman" pitchFamily="18" charset="0"/>
              </a:rPr>
              <a:t>in a</a:t>
            </a:r>
            <a:r>
              <a:rPr lang="en-US" sz="1800" spc="-105" dirty="0">
                <a:latin typeface="Times New Roman" pitchFamily="18" charset="0"/>
                <a:cs typeface="Times New Roman" pitchFamily="18" charset="0"/>
              </a:rPr>
              <a:t> </a:t>
            </a:r>
            <a:r>
              <a:rPr lang="en-US" sz="1800" spc="-10" dirty="0">
                <a:latin typeface="Times New Roman" pitchFamily="18" charset="0"/>
                <a:cs typeface="Times New Roman" pitchFamily="18" charset="0"/>
              </a:rPr>
              <a:t>row  </a:t>
            </a:r>
          </a:p>
          <a:p>
            <a:pPr marL="469900" lvl="1" algn="just">
              <a:lnSpc>
                <a:spcPct val="150000"/>
              </a:lnSpc>
              <a:spcBef>
                <a:spcPts val="20"/>
              </a:spcBef>
            </a:pPr>
            <a:r>
              <a:rPr lang="en-US" sz="1800" spc="-10" dirty="0">
                <a:latin typeface="Times New Roman" pitchFamily="18" charset="0"/>
                <a:cs typeface="Times New Roman" pitchFamily="18" charset="0"/>
              </a:rPr>
              <a:t>Men: </a:t>
            </a:r>
            <a:r>
              <a:rPr lang="en-US" sz="1800" dirty="0">
                <a:latin typeface="Times New Roman" pitchFamily="18" charset="0"/>
                <a:cs typeface="Times New Roman" pitchFamily="18" charset="0"/>
              </a:rPr>
              <a:t>5 </a:t>
            </a:r>
            <a:r>
              <a:rPr lang="en-US" sz="1800" spc="-5" dirty="0">
                <a:latin typeface="Times New Roman" pitchFamily="18" charset="0"/>
                <a:cs typeface="Times New Roman" pitchFamily="18" charset="0"/>
              </a:rPr>
              <a:t>or more drinks </a:t>
            </a:r>
            <a:r>
              <a:rPr lang="en-US" sz="1800" dirty="0">
                <a:latin typeface="Times New Roman" pitchFamily="18" charset="0"/>
                <a:cs typeface="Times New Roman" pitchFamily="18" charset="0"/>
              </a:rPr>
              <a:t>in a</a:t>
            </a:r>
            <a:r>
              <a:rPr lang="en-US" sz="1800" spc="-50" dirty="0">
                <a:latin typeface="Times New Roman" pitchFamily="18" charset="0"/>
                <a:cs typeface="Times New Roman" pitchFamily="18" charset="0"/>
              </a:rPr>
              <a:t> </a:t>
            </a:r>
            <a:r>
              <a:rPr lang="en-US" sz="1800" spc="-5" dirty="0">
                <a:latin typeface="Times New Roman" pitchFamily="18" charset="0"/>
                <a:cs typeface="Times New Roman" pitchFamily="18" charset="0"/>
              </a:rPr>
              <a:t>row</a:t>
            </a:r>
            <a:endParaRPr lang="en-US" sz="1800" dirty="0">
              <a:latin typeface="Times New Roman" pitchFamily="18" charset="0"/>
              <a:cs typeface="Times New Roman" pitchFamily="18" charset="0"/>
            </a:endParaRPr>
          </a:p>
          <a:p>
            <a:pPr algn="just">
              <a:lnSpc>
                <a:spcPct val="150000"/>
              </a:lnSpc>
              <a:buNone/>
            </a:pPr>
            <a:endParaRPr lang="en-US"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8</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latin typeface="Times New Roman" pitchFamily="18" charset="0"/>
                <a:cs typeface="Times New Roman" pitchFamily="18" charset="0"/>
              </a:rPr>
              <a:t>RISK FACTORS:</a:t>
            </a:r>
          </a:p>
        </p:txBody>
      </p:sp>
      <p:sp>
        <p:nvSpPr>
          <p:cNvPr id="3" name="Content Placeholder 2"/>
          <p:cNvSpPr>
            <a:spLocks noGrp="1"/>
          </p:cNvSpPr>
          <p:nvPr>
            <p:ph idx="1"/>
          </p:nvPr>
        </p:nvSpPr>
        <p:spPr/>
        <p:txBody>
          <a:bodyPr>
            <a:normAutofit/>
          </a:bodyPr>
          <a:lstStyle/>
          <a:p>
            <a:pPr>
              <a:lnSpc>
                <a:spcPct val="150000"/>
              </a:lnSpc>
            </a:pPr>
            <a:r>
              <a:rPr lang="en-US" sz="1800" dirty="0">
                <a:latin typeface="Times New Roman" pitchFamily="18" charset="0"/>
                <a:cs typeface="Times New Roman" pitchFamily="18" charset="0"/>
              </a:rPr>
              <a:t>Quality of alcohol taken</a:t>
            </a:r>
          </a:p>
          <a:p>
            <a:pPr>
              <a:lnSpc>
                <a:spcPct val="150000"/>
              </a:lnSpc>
            </a:pPr>
            <a:r>
              <a:rPr lang="en-US" sz="1800" dirty="0">
                <a:latin typeface="Times New Roman" pitchFamily="18" charset="0"/>
                <a:cs typeface="Times New Roman" pitchFamily="18" charset="0"/>
              </a:rPr>
              <a:t>Pattern of drinking</a:t>
            </a:r>
          </a:p>
          <a:p>
            <a:pPr>
              <a:lnSpc>
                <a:spcPct val="150000"/>
              </a:lnSpc>
            </a:pPr>
            <a:r>
              <a:rPr lang="en-US" sz="1800" dirty="0">
                <a:latin typeface="Times New Roman" pitchFamily="18" charset="0"/>
                <a:cs typeface="Times New Roman" pitchFamily="18" charset="0"/>
              </a:rPr>
              <a:t>Gender</a:t>
            </a:r>
          </a:p>
          <a:p>
            <a:pPr>
              <a:lnSpc>
                <a:spcPct val="150000"/>
              </a:lnSpc>
            </a:pPr>
            <a:r>
              <a:rPr lang="en-US" sz="1800" dirty="0">
                <a:latin typeface="Times New Roman" pitchFamily="18" charset="0"/>
                <a:cs typeface="Times New Roman" pitchFamily="18" charset="0"/>
              </a:rPr>
              <a:t>Hepatitis C infection</a:t>
            </a:r>
          </a:p>
          <a:p>
            <a:pPr>
              <a:lnSpc>
                <a:spcPct val="150000"/>
              </a:lnSpc>
            </a:pPr>
            <a:r>
              <a:rPr lang="en-US" sz="1800" dirty="0">
                <a:latin typeface="Times New Roman" pitchFamily="18" charset="0"/>
                <a:cs typeface="Times New Roman" pitchFamily="18" charset="0"/>
              </a:rPr>
              <a:t>Genetic factors</a:t>
            </a:r>
          </a:p>
          <a:p>
            <a:pPr>
              <a:lnSpc>
                <a:spcPct val="150000"/>
              </a:lnSpc>
            </a:pPr>
            <a:r>
              <a:rPr lang="en-US" sz="1800" dirty="0">
                <a:latin typeface="Times New Roman" pitchFamily="18" charset="0"/>
                <a:cs typeface="Times New Roman" pitchFamily="18" charset="0"/>
              </a:rPr>
              <a:t>Iron overload</a:t>
            </a:r>
          </a:p>
          <a:p>
            <a:pPr>
              <a:lnSpc>
                <a:spcPct val="150000"/>
              </a:lnSpc>
            </a:pPr>
            <a:r>
              <a:rPr lang="en-US" sz="1800" dirty="0">
                <a:latin typeface="Times New Roman" pitchFamily="18" charset="0"/>
                <a:cs typeface="Times New Roman" pitchFamily="18" charset="0"/>
              </a:rPr>
              <a:t>diet</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9</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6015</TotalTime>
  <Words>2053</Words>
  <Application>Microsoft Office PowerPoint</Application>
  <PresentationFormat>Widescreen</PresentationFormat>
  <Paragraphs>364</Paragraphs>
  <Slides>45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Arial</vt:lpstr>
      <vt:lpstr>Calibri</vt:lpstr>
      <vt:lpstr>Calibri Light</vt:lpstr>
      <vt:lpstr>Monotype Corsiva</vt:lpstr>
      <vt:lpstr>Times New Roman</vt:lpstr>
      <vt:lpstr>Wingdings</vt:lpstr>
      <vt:lpstr>Office Theme</vt:lpstr>
      <vt:lpstr>PowerPoint Presentation</vt:lpstr>
      <vt:lpstr>PowerPoint Presentation</vt:lpstr>
      <vt:lpstr>ANATOMY</vt:lpstr>
      <vt:lpstr>FUNCTIONS OF THE LIVER</vt:lpstr>
      <vt:lpstr>ALCOHOLIC LIVER DISEASE</vt:lpstr>
      <vt:lpstr>METABOLISM OF ALCOHOL</vt:lpstr>
      <vt:lpstr>INCIDENCE</vt:lpstr>
      <vt:lpstr>PowerPoint Presentation</vt:lpstr>
      <vt:lpstr>RISK FACTORS:</vt:lpstr>
      <vt:lpstr>SYMPTOMS</vt:lpstr>
      <vt:lpstr>SYMPTOMS (cont…)</vt:lpstr>
      <vt:lpstr>PowerPoint Presentation</vt:lpstr>
      <vt:lpstr>PATHOLOGICAL CHANGES</vt:lpstr>
      <vt:lpstr>PATHOPHYSIOLOGY</vt:lpstr>
      <vt:lpstr>STAGES OF LIVER DAMAGE</vt:lpstr>
      <vt:lpstr>PROGRESSION IN ALCOHOLIC LIVER DISEASE</vt:lpstr>
      <vt:lpstr>FATTY LIVER/ STEATOSIS:</vt:lpstr>
      <vt:lpstr>        ALCOHOLIC HEPATITIS</vt:lpstr>
      <vt:lpstr>PowerPoint Presentation</vt:lpstr>
      <vt:lpstr>CIRRHOSIS</vt:lpstr>
      <vt:lpstr>DIAGNOSIS</vt:lpstr>
      <vt:lpstr>PowerPoint Presentation</vt:lpstr>
      <vt:lpstr>PowerPoint Presentation</vt:lpstr>
      <vt:lpstr>PowerPoint Presentation</vt:lpstr>
      <vt:lpstr>SCREENING FOR ALCOHOL ABUSE</vt:lpstr>
      <vt:lpstr>CAGE QUESTIONNAIRE</vt:lpstr>
      <vt:lpstr>ALCOHOL USE DISORDER IDENTIFICATION TEST (AUDIT)</vt:lpstr>
      <vt:lpstr>PowerPoint Presentation</vt:lpstr>
      <vt:lpstr>PowerPoint Presentation</vt:lpstr>
      <vt:lpstr>COMPLICATIONS</vt:lpstr>
      <vt:lpstr>TREATMENT </vt:lpstr>
      <vt:lpstr>ASCITES</vt:lpstr>
      <vt:lpstr>PowerPoint Presentation</vt:lpstr>
      <vt:lpstr>HEPATIC ENCEPHALOPATHY</vt:lpstr>
      <vt:lpstr>TREATMENT</vt:lpstr>
      <vt:lpstr>ABSTINENCE </vt:lpstr>
      <vt:lpstr>NUTRITIONAL  SUPPORT</vt:lpstr>
      <vt:lpstr>CORTICOSTEROIDS</vt:lpstr>
      <vt:lpstr>PENTOXIFYLLINE</vt:lpstr>
      <vt:lpstr>PROPYLTHIOURACIL</vt:lpstr>
      <vt:lpstr>COLCHICINE</vt:lpstr>
      <vt:lpstr>SILMYRIN</vt:lpstr>
      <vt:lpstr>LIVER TRANSPLANTATION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50</cp:revision>
  <dcterms:created xsi:type="dcterms:W3CDTF">2020-07-13T05:58:17Z</dcterms:created>
  <dcterms:modified xsi:type="dcterms:W3CDTF">2024-09-16T10:04:21Z</dcterms:modified>
</cp:coreProperties>
</file>