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27"/>
  </p:notesMasterIdLst>
  <p:handoutMasterIdLst>
    <p:handoutMasterId r:id="rId28"/>
  </p:handoutMasterIdLst>
  <p:sldIdLst>
    <p:sldId id="263" r:id="rId5"/>
    <p:sldId id="262" r:id="rId6"/>
    <p:sldId id="264" r:id="rId7"/>
    <p:sldId id="265" r:id="rId8"/>
    <p:sldId id="266" r:id="rId9"/>
    <p:sldId id="267" r:id="rId10"/>
    <p:sldId id="268" r:id="rId11"/>
    <p:sldId id="269" r:id="rId12"/>
    <p:sldId id="270" r:id="rId13"/>
    <p:sldId id="271" r:id="rId14"/>
    <p:sldId id="272" r:id="rId15"/>
    <p:sldId id="273" r:id="rId16"/>
    <p:sldId id="274" r:id="rId17"/>
    <p:sldId id="275" r:id="rId18"/>
    <p:sldId id="276" r:id="rId19"/>
    <p:sldId id="277" r:id="rId20"/>
    <p:sldId id="278" r:id="rId21"/>
    <p:sldId id="279" r:id="rId22"/>
    <p:sldId id="280" r:id="rId23"/>
    <p:sldId id="281" r:id="rId24"/>
    <p:sldId id="282" r:id="rId25"/>
    <p:sldId id="283"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4" d="100"/>
          <a:sy n="74" d="100"/>
        </p:scale>
        <p:origin x="576" y="54"/>
      </p:cViewPr>
      <p:guideLst>
        <p:guide orient="horz" pos="2160"/>
        <p:guide pos="3840"/>
      </p:guideLst>
    </p:cSldViewPr>
  </p:slideViewPr>
  <p:notesTextViewPr>
    <p:cViewPr>
      <p:scale>
        <a:sx n="1" d="1"/>
        <a:sy n="1" d="1"/>
      </p:scale>
      <p:origin x="0" y="0"/>
    </p:cViewPr>
  </p:notesTextViewPr>
  <p:notesViewPr>
    <p:cSldViewPr snapToGrid="0">
      <p:cViewPr varScale="1">
        <p:scale>
          <a:sx n="51" d="100"/>
          <a:sy n="51" d="100"/>
        </p:scale>
        <p:origin x="2692" y="2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7280BD50-F72A-443A-8A7C-9A6A969C2F7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a:extLst>
              <a:ext uri="{FF2B5EF4-FFF2-40B4-BE49-F238E27FC236}">
                <a16:creationId xmlns:a16="http://schemas.microsoft.com/office/drawing/2014/main" xmlns="" id="{70149BFF-D5FE-41B9-B89E-346E6FC2BE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089FD3E-56F1-4D93-A064-62BE23F429F1}" type="datetimeFigureOut">
              <a:rPr lang="en-IN" smtClean="0"/>
              <a:t>17-09-2024</a:t>
            </a:fld>
            <a:endParaRPr lang="en-IN"/>
          </a:p>
        </p:txBody>
      </p:sp>
      <p:sp>
        <p:nvSpPr>
          <p:cNvPr id="4" name="Footer Placeholder 3">
            <a:extLst>
              <a:ext uri="{FF2B5EF4-FFF2-40B4-BE49-F238E27FC236}">
                <a16:creationId xmlns:a16="http://schemas.microsoft.com/office/drawing/2014/main" xmlns="" id="{3A7AE4AE-8780-4C06-B105-E50A0CB1171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5" name="Slide Number Placeholder 4">
            <a:extLst>
              <a:ext uri="{FF2B5EF4-FFF2-40B4-BE49-F238E27FC236}">
                <a16:creationId xmlns:a16="http://schemas.microsoft.com/office/drawing/2014/main" xmlns="" id="{1F349081-626D-42D4-96E8-DBE21E03E4C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AEBE145-7B0B-4BFC-A728-545BF59A6F16}" type="slidenum">
              <a:rPr lang="en-IN" smtClean="0"/>
              <a:t>‹#›</a:t>
            </a:fld>
            <a:endParaRPr lang="en-IN"/>
          </a:p>
        </p:txBody>
      </p:sp>
    </p:spTree>
    <p:extLst>
      <p:ext uri="{BB962C8B-B14F-4D97-AF65-F5344CB8AC3E}">
        <p14:creationId xmlns:p14="http://schemas.microsoft.com/office/powerpoint/2010/main" val="27310479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B86AA5-8483-44CB-A555-9041E2D72D7A}" type="datetimeFigureOut">
              <a:rPr lang="en-IN" smtClean="0"/>
              <a:t>17-09-2024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44A333-46EF-4665-ACD4-6848AE646224}" type="slidenum">
              <a:rPr lang="en-IN" smtClean="0"/>
              <a:t>‹#›</a:t>
            </a:fld>
            <a:endParaRPr lang="en-IN"/>
          </a:p>
        </p:txBody>
      </p:sp>
    </p:spTree>
    <p:extLst>
      <p:ext uri="{BB962C8B-B14F-4D97-AF65-F5344CB8AC3E}">
        <p14:creationId xmlns:p14="http://schemas.microsoft.com/office/powerpoint/2010/main" val="37667179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644A333-46EF-4665-ACD4-6848AE646224}" type="slidenum">
              <a:rPr lang="en-IN" smtClean="0"/>
              <a:t>22</a:t>
            </a:fld>
            <a:endParaRPr lang="en-IN"/>
          </a:p>
        </p:txBody>
      </p:sp>
    </p:spTree>
    <p:extLst>
      <p:ext uri="{BB962C8B-B14F-4D97-AF65-F5344CB8AC3E}">
        <p14:creationId xmlns:p14="http://schemas.microsoft.com/office/powerpoint/2010/main" val="13256787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D6715D7-209B-4361-AF52-4FF184E32E0F}" type="datetime1">
              <a:rPr lang="en-IN" smtClean="0"/>
              <a:t>17-09-2024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8505814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35AA621-8E07-44BD-91C0-AA873AEC0C5B}" type="datetime1">
              <a:rPr lang="en-IN" smtClean="0"/>
              <a:t>17-09-2024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38602667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B2FD65F-24F5-4837-9544-2A66EE95864B}" type="datetime1">
              <a:rPr lang="en-IN" smtClean="0"/>
              <a:t>17-09-2024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42042010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B0278C8-7F65-43C9-A97A-2951225D2D4D}" type="datetime1">
              <a:rPr lang="en-IN" smtClean="0"/>
              <a:t>17-09-2024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20188601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6F86D31-F658-4072-A380-B7C9586E5196}" type="datetime1">
              <a:rPr lang="en-IN" smtClean="0"/>
              <a:t>17-09-2024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12497416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383FD5A-329B-4A2F-93E8-97AA4EAF5FF0}" type="datetime1">
              <a:rPr lang="en-IN" smtClean="0"/>
              <a:t>17-09-2024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6101797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70EEBBF-231B-4464-8310-F0B10091FBCF}" type="datetime1">
              <a:rPr lang="en-IN" smtClean="0"/>
              <a:t>17-09-2024</a:t>
            </a:fld>
            <a:endParaRPr lang="en-IN"/>
          </a:p>
        </p:txBody>
      </p:sp>
      <p:sp>
        <p:nvSpPr>
          <p:cNvPr id="8" name="Footer Placeholder 7"/>
          <p:cNvSpPr>
            <a:spLocks noGrp="1"/>
          </p:cNvSpPr>
          <p:nvPr>
            <p:ph type="ftr" sz="quarter" idx="11"/>
          </p:nvPr>
        </p:nvSpPr>
        <p:spPr/>
        <p:txBody>
          <a:bodyPr/>
          <a:lstStyle/>
          <a:p>
            <a:r>
              <a:rPr lang="en-IN" smtClean="0"/>
              <a:t>RDP</a:t>
            </a:r>
            <a:endParaRPr lang="en-IN"/>
          </a:p>
        </p:txBody>
      </p:sp>
      <p:sp>
        <p:nvSpPr>
          <p:cNvPr id="9" name="Slide Number Placeholder 8"/>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42853839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681784B-D4AC-4AB9-9168-06C653EBF94D}" type="datetime1">
              <a:rPr lang="en-IN" smtClean="0"/>
              <a:t>17-09-2024</a:t>
            </a:fld>
            <a:endParaRPr lang="en-IN"/>
          </a:p>
        </p:txBody>
      </p:sp>
      <p:sp>
        <p:nvSpPr>
          <p:cNvPr id="4" name="Footer Placeholder 3"/>
          <p:cNvSpPr>
            <a:spLocks noGrp="1"/>
          </p:cNvSpPr>
          <p:nvPr>
            <p:ph type="ftr" sz="quarter" idx="11"/>
          </p:nvPr>
        </p:nvSpPr>
        <p:spPr/>
        <p:txBody>
          <a:bodyPr/>
          <a:lstStyle/>
          <a:p>
            <a:r>
              <a:rPr lang="en-IN" smtClean="0"/>
              <a:t>RDP</a:t>
            </a:r>
            <a:endParaRPr lang="en-IN"/>
          </a:p>
        </p:txBody>
      </p:sp>
      <p:sp>
        <p:nvSpPr>
          <p:cNvPr id="5" name="Slide Number Placeholder 4"/>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29958239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2CA06E-896D-4C75-ACCC-2E3918C7060E}" type="datetime1">
              <a:rPr lang="en-IN" smtClean="0"/>
              <a:t>17-09-2024</a:t>
            </a:fld>
            <a:endParaRPr lang="en-IN"/>
          </a:p>
        </p:txBody>
      </p:sp>
      <p:sp>
        <p:nvSpPr>
          <p:cNvPr id="3" name="Footer Placeholder 2"/>
          <p:cNvSpPr>
            <a:spLocks noGrp="1"/>
          </p:cNvSpPr>
          <p:nvPr>
            <p:ph type="ftr" sz="quarter" idx="11"/>
          </p:nvPr>
        </p:nvSpPr>
        <p:spPr/>
        <p:txBody>
          <a:bodyPr/>
          <a:lstStyle/>
          <a:p>
            <a:r>
              <a:rPr lang="en-IN" smtClean="0"/>
              <a:t>RDP</a:t>
            </a:r>
            <a:endParaRPr lang="en-IN"/>
          </a:p>
        </p:txBody>
      </p:sp>
      <p:sp>
        <p:nvSpPr>
          <p:cNvPr id="4" name="Slide Number Placeholder 3"/>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17778712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BC1A8D2-1E61-4CCD-BE02-CA5B1D95FFD2}" type="datetime1">
              <a:rPr lang="en-IN" smtClean="0"/>
              <a:t>17-09-2024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2252186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2AD2520-86B6-4477-9F80-2DF9224B3203}" type="datetime1">
              <a:rPr lang="en-IN" smtClean="0"/>
              <a:t>17-09-2024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31822398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17AF48-5354-4583-977E-2D00AADFA5DB}" type="datetime1">
              <a:rPr lang="en-IN" smtClean="0"/>
              <a:t>17-09-2024</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IN" smtClean="0"/>
              <a:t>RDP</a:t>
            </a:r>
            <a:endParaRPr lang="en-IN"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B54A7E-2395-4D35-824E-25842394C6F0}" type="slidenum">
              <a:rPr lang="en-IN" smtClean="0"/>
              <a:t>‹#›</a:t>
            </a:fld>
            <a:endParaRPr lang="en-IN"/>
          </a:p>
        </p:txBody>
      </p:sp>
      <p:pic>
        <p:nvPicPr>
          <p:cNvPr id="8" name="Picture 2" descr="https://dranimeshdas.com/wp-content/uploads/2024/08/drugs.png"/>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53398" y="378328"/>
            <a:ext cx="784584" cy="78458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userDrawn="1"/>
        </p:nvSpPr>
        <p:spPr>
          <a:xfrm rot="20006977">
            <a:off x="1190625" y="2929364"/>
            <a:ext cx="9855200" cy="830997"/>
          </a:xfrm>
          <a:prstGeom prst="rect">
            <a:avLst/>
          </a:prstGeom>
          <a:noFill/>
        </p:spPr>
        <p:txBody>
          <a:bodyPr wrap="square" rtlCol="0">
            <a:spAutoFit/>
          </a:bodyPr>
          <a:lstStyle/>
          <a:p>
            <a:pPr algn="ctr"/>
            <a:r>
              <a:rPr lang="en-US" sz="4800" b="1" dirty="0" smtClean="0">
                <a:solidFill>
                  <a:schemeClr val="bg2"/>
                </a:solidFill>
                <a:latin typeface="Times New Roman" panose="02020603050405020304" pitchFamily="18" charset="0"/>
                <a:cs typeface="Times New Roman" panose="02020603050405020304" pitchFamily="18" charset="0"/>
              </a:rPr>
              <a:t>RESEARCH DOCTOR PHARMA </a:t>
            </a:r>
            <a:endParaRPr lang="en-US" sz="4800" b="1" dirty="0">
              <a:solidFill>
                <a:schemeClr val="bg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5072706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211016" y="6542088"/>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598079" y="6557962"/>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18" name="TextBox 17">
            <a:extLst>
              <a:ext uri="{FF2B5EF4-FFF2-40B4-BE49-F238E27FC236}">
                <a16:creationId xmlns:a16="http://schemas.microsoft.com/office/drawing/2014/main" xmlns="" id="{D8957920-506D-4F31-9CB9-011BD525C6C5}"/>
              </a:ext>
            </a:extLst>
          </p:cNvPr>
          <p:cNvSpPr txBox="1"/>
          <p:nvPr/>
        </p:nvSpPr>
        <p:spPr>
          <a:xfrm>
            <a:off x="1652316" y="1156506"/>
            <a:ext cx="8877837" cy="646331"/>
          </a:xfrm>
          <a:prstGeom prst="rect">
            <a:avLst/>
          </a:prstGeom>
          <a:noFill/>
        </p:spPr>
        <p:txBody>
          <a:bodyPr wrap="square" rtlCol="0">
            <a:spAutoFit/>
          </a:bodyPr>
          <a:lstStyle/>
          <a:p>
            <a:pPr algn="ctr"/>
            <a:r>
              <a:rPr lang="en-IN" sz="3600" b="1" u="sng" dirty="0">
                <a:latin typeface="Times New Roman" panose="02020603050405020304" pitchFamily="18" charset="0"/>
                <a:cs typeface="Times New Roman" panose="02020603050405020304" pitchFamily="18" charset="0"/>
              </a:rPr>
              <a:t>PHARMACEUTICAL MICROBIOLOGY</a:t>
            </a:r>
            <a:endParaRPr lang="en-IN" sz="2400" b="1" u="sng" dirty="0">
              <a:latin typeface="Times New Roman" panose="02020603050405020304" pitchFamily="18" charset="0"/>
              <a:cs typeface="Times New Roman" panose="02020603050405020304" pitchFamily="18" charset="0"/>
            </a:endParaRPr>
          </a:p>
        </p:txBody>
      </p:sp>
      <p:sp>
        <p:nvSpPr>
          <p:cNvPr id="20" name="TextBox 19">
            <a:extLst>
              <a:ext uri="{FF2B5EF4-FFF2-40B4-BE49-F238E27FC236}">
                <a16:creationId xmlns:a16="http://schemas.microsoft.com/office/drawing/2014/main" xmlns="" id="{E5D32C6D-EED6-45D3-B2F4-4A294908127E}"/>
              </a:ext>
            </a:extLst>
          </p:cNvPr>
          <p:cNvSpPr txBox="1"/>
          <p:nvPr/>
        </p:nvSpPr>
        <p:spPr>
          <a:xfrm>
            <a:off x="2133600" y="4171709"/>
            <a:ext cx="7848600" cy="954107"/>
          </a:xfrm>
          <a:prstGeom prst="rect">
            <a:avLst/>
          </a:prstGeom>
          <a:noFill/>
        </p:spPr>
        <p:txBody>
          <a:bodyPr wrap="square" rtlCol="0">
            <a:spAutoFit/>
          </a:bodyPr>
          <a:lstStyle/>
          <a:p>
            <a:pPr algn="ctr"/>
            <a:r>
              <a:rPr lang="en-IN" sz="2800" b="1" u="sng" dirty="0">
                <a:latin typeface="Times New Roman" panose="02020603050405020304" pitchFamily="18" charset="0"/>
                <a:cs typeface="Times New Roman" panose="02020603050405020304" pitchFamily="18" charset="0"/>
              </a:rPr>
              <a:t>MICROBIAL CULTURE SENSITIVITY TESTING </a:t>
            </a:r>
            <a:endParaRPr lang="en-IN" sz="2000" u="sng" dirty="0">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1</a:t>
            </a:fld>
            <a:endParaRPr lang="en-IN"/>
          </a:p>
        </p:txBody>
      </p:sp>
    </p:spTree>
    <p:extLst>
      <p:ext uri="{BB962C8B-B14F-4D97-AF65-F5344CB8AC3E}">
        <p14:creationId xmlns:p14="http://schemas.microsoft.com/office/powerpoint/2010/main" val="40496831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1729E630-EFB9-4D61-A53F-9E5D567B9EBB}"/>
              </a:ext>
            </a:extLst>
          </p:cNvPr>
          <p:cNvSpPr>
            <a:spLocks noGrp="1"/>
          </p:cNvSpPr>
          <p:nvPr>
            <p:ph idx="1"/>
          </p:nvPr>
        </p:nvSpPr>
        <p:spPr>
          <a:xfrm>
            <a:off x="838199" y="927278"/>
            <a:ext cx="10515600" cy="5249684"/>
          </a:xfrm>
        </p:spPr>
        <p:txBody>
          <a:bodyPr>
            <a:normAutofit/>
          </a:bodyPr>
          <a:lstStyle/>
          <a:p>
            <a:r>
              <a:rPr lang="en-IN" sz="1600" b="0" i="0" dirty="0">
                <a:solidFill>
                  <a:srgbClr val="303030"/>
                </a:solidFill>
                <a:effectLst/>
                <a:latin typeface="Times New Roman" panose="02020603050405020304" pitchFamily="18" charset="0"/>
                <a:cs typeface="Times New Roman" panose="02020603050405020304" pitchFamily="18" charset="0"/>
              </a:rPr>
              <a:t>Table 4 shows the limit of detection for milk samples containing standardised antibiotic solutions on selected test plates. The level of detection was at or below the MRL in all tested antibiotics.</a:t>
            </a:r>
          </a:p>
          <a:p>
            <a:endParaRPr lang="en-IN" sz="1600" dirty="0">
              <a:latin typeface="Times New Roman" panose="02020603050405020304" pitchFamily="18" charset="0"/>
              <a:cs typeface="Times New Roman" panose="02020603050405020304" pitchFamily="18" charset="0"/>
            </a:endParaRPr>
          </a:p>
        </p:txBody>
      </p:sp>
      <p:sp>
        <p:nvSpPr>
          <p:cNvPr id="5" name="Footer Placeholder 4">
            <a:extLst>
              <a:ext uri="{FF2B5EF4-FFF2-40B4-BE49-F238E27FC236}">
                <a16:creationId xmlns:a16="http://schemas.microsoft.com/office/drawing/2014/main" xmlns="" id="{69DF9503-1AB0-4C50-ABF8-11D8D9517F10}"/>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a16="http://schemas.microsoft.com/office/drawing/2014/main" xmlns="" id="{787096B5-5431-4F4B-A0CE-572FC2A5E07C}"/>
              </a:ext>
            </a:extLst>
          </p:cNvPr>
          <p:cNvSpPr>
            <a:spLocks noGrp="1"/>
          </p:cNvSpPr>
          <p:nvPr>
            <p:ph type="sldNum" sz="quarter" idx="12"/>
          </p:nvPr>
        </p:nvSpPr>
        <p:spPr/>
        <p:txBody>
          <a:bodyPr/>
          <a:lstStyle/>
          <a:p>
            <a:fld id="{28B54A7E-2395-4D35-824E-25842394C6F0}" type="slidenum">
              <a:rPr lang="en-IN" smtClean="0"/>
              <a:t>10</a:t>
            </a:fld>
            <a:endParaRPr lang="en-IN"/>
          </a:p>
        </p:txBody>
      </p:sp>
      <p:pic>
        <p:nvPicPr>
          <p:cNvPr id="5122" name="Picture 2">
            <a:extLst>
              <a:ext uri="{FF2B5EF4-FFF2-40B4-BE49-F238E27FC236}">
                <a16:creationId xmlns:a16="http://schemas.microsoft.com/office/drawing/2014/main" xmlns="" id="{73B024F7-8E22-4E2E-BC03-28926E3E59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4652" y="1523798"/>
            <a:ext cx="10515600" cy="465316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xmlns="" id="{893E32D7-C2F1-4269-A316-EB6C311F7B67}"/>
              </a:ext>
            </a:extLst>
          </p:cNvPr>
          <p:cNvPicPr>
            <a:picLocks noChangeAspect="1"/>
          </p:cNvPicPr>
          <p:nvPr/>
        </p:nvPicPr>
        <p:blipFill>
          <a:blip r:embed="rId3"/>
          <a:stretch>
            <a:fillRect/>
          </a:stretch>
        </p:blipFill>
        <p:spPr>
          <a:xfrm>
            <a:off x="0" y="-12733"/>
            <a:ext cx="12192000" cy="109728"/>
          </a:xfrm>
          <a:prstGeom prst="rect">
            <a:avLst/>
          </a:prstGeom>
        </p:spPr>
      </p:pic>
    </p:spTree>
    <p:extLst>
      <p:ext uri="{BB962C8B-B14F-4D97-AF65-F5344CB8AC3E}">
        <p14:creationId xmlns:p14="http://schemas.microsoft.com/office/powerpoint/2010/main" val="10387330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8B26983-B155-4738-89D6-136C0CC4B4CC}"/>
              </a:ext>
            </a:extLst>
          </p:cNvPr>
          <p:cNvSpPr>
            <a:spLocks noGrp="1"/>
          </p:cNvSpPr>
          <p:nvPr>
            <p:ph type="title"/>
          </p:nvPr>
        </p:nvSpPr>
        <p:spPr>
          <a:xfrm>
            <a:off x="838200" y="365126"/>
            <a:ext cx="10515600" cy="562154"/>
          </a:xfrm>
        </p:spPr>
        <p:txBody>
          <a:bodyPr>
            <a:normAutofit/>
          </a:bodyPr>
          <a:lstStyle/>
          <a:p>
            <a:r>
              <a:rPr lang="en-IN" sz="2000" b="1" dirty="0">
                <a:latin typeface="Times New Roman" panose="02020603050405020304" pitchFamily="18" charset="0"/>
                <a:cs typeface="Times New Roman" panose="02020603050405020304" pitchFamily="18" charset="0"/>
              </a:rPr>
              <a:t>MICROBIAL ASSAY OF STREPTOMYCIN</a:t>
            </a:r>
          </a:p>
        </p:txBody>
      </p:sp>
      <p:sp>
        <p:nvSpPr>
          <p:cNvPr id="5" name="Footer Placeholder 4">
            <a:extLst>
              <a:ext uri="{FF2B5EF4-FFF2-40B4-BE49-F238E27FC236}">
                <a16:creationId xmlns:a16="http://schemas.microsoft.com/office/drawing/2014/main" xmlns="" id="{68F6BBE2-B698-4D13-8A51-FE541D533794}"/>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a16="http://schemas.microsoft.com/office/drawing/2014/main" xmlns="" id="{4EF53D4D-F42F-4D16-A6DB-0EE21CB030BE}"/>
              </a:ext>
            </a:extLst>
          </p:cNvPr>
          <p:cNvSpPr>
            <a:spLocks noGrp="1"/>
          </p:cNvSpPr>
          <p:nvPr>
            <p:ph type="sldNum" sz="quarter" idx="12"/>
          </p:nvPr>
        </p:nvSpPr>
        <p:spPr/>
        <p:txBody>
          <a:bodyPr/>
          <a:lstStyle/>
          <a:p>
            <a:fld id="{28B54A7E-2395-4D35-824E-25842394C6F0}" type="slidenum">
              <a:rPr lang="en-IN" smtClean="0"/>
              <a:t>11</a:t>
            </a:fld>
            <a:endParaRPr lang="en-IN"/>
          </a:p>
        </p:txBody>
      </p:sp>
      <p:pic>
        <p:nvPicPr>
          <p:cNvPr id="1030" name="Picture 6" descr="Microbiological Assay">
            <a:extLst>
              <a:ext uri="{FF2B5EF4-FFF2-40B4-BE49-F238E27FC236}">
                <a16:creationId xmlns:a16="http://schemas.microsoft.com/office/drawing/2014/main" xmlns="" id="{15723349-B340-45C8-9927-58FF11EACD9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8200" y="927280"/>
            <a:ext cx="10853691" cy="542907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xmlns="" id="{A46F9A60-BEDE-48EC-8842-A41C251FE749}"/>
              </a:ext>
            </a:extLst>
          </p:cNvPr>
          <p:cNvPicPr>
            <a:picLocks noChangeAspect="1"/>
          </p:cNvPicPr>
          <p:nvPr/>
        </p:nvPicPr>
        <p:blipFill>
          <a:blip r:embed="rId3"/>
          <a:stretch>
            <a:fillRect/>
          </a:stretch>
        </p:blipFill>
        <p:spPr>
          <a:xfrm>
            <a:off x="0" y="0"/>
            <a:ext cx="12192000" cy="109728"/>
          </a:xfrm>
          <a:prstGeom prst="rect">
            <a:avLst/>
          </a:prstGeom>
        </p:spPr>
      </p:pic>
    </p:spTree>
    <p:extLst>
      <p:ext uri="{BB962C8B-B14F-4D97-AF65-F5344CB8AC3E}">
        <p14:creationId xmlns:p14="http://schemas.microsoft.com/office/powerpoint/2010/main" val="26611597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28EC114C-4926-44FF-9CDB-EA063B30D4E2}"/>
              </a:ext>
            </a:extLst>
          </p:cNvPr>
          <p:cNvSpPr>
            <a:spLocks noGrp="1"/>
          </p:cNvSpPr>
          <p:nvPr>
            <p:ph idx="1"/>
          </p:nvPr>
        </p:nvSpPr>
        <p:spPr>
          <a:xfrm>
            <a:off x="1086775" y="424377"/>
            <a:ext cx="10515600" cy="5211048"/>
          </a:xfrm>
        </p:spPr>
        <p:txBody>
          <a:bodyPr>
            <a:normAutofit/>
          </a:bodyPr>
          <a:lstStyle/>
          <a:p>
            <a:r>
              <a:rPr lang="en-IN" sz="1600" dirty="0">
                <a:latin typeface="Times New Roman" panose="02020603050405020304" pitchFamily="18" charset="0"/>
                <a:cs typeface="Times New Roman" panose="02020603050405020304" pitchFamily="18" charset="0"/>
              </a:rPr>
              <a:t> Bacto-streptomycin assay agar, dehydrated,  to provide a supply of a standard, uniform medium for the assay of streptomycin.1 </a:t>
            </a:r>
          </a:p>
          <a:p>
            <a:r>
              <a:rPr lang="en-IN" sz="1600" dirty="0">
                <a:latin typeface="Times New Roman" panose="02020603050405020304" pitchFamily="18" charset="0"/>
                <a:cs typeface="Times New Roman" panose="02020603050405020304" pitchFamily="18" charset="0"/>
              </a:rPr>
              <a:t>The medium is prepared for use by dissolving 25.5 g per 1,000 ml in doubly distilled water. </a:t>
            </a:r>
          </a:p>
          <a:p>
            <a:r>
              <a:rPr lang="en-IN" sz="1600" dirty="0">
                <a:latin typeface="Times New Roman" panose="02020603050405020304" pitchFamily="18" charset="0"/>
                <a:cs typeface="Times New Roman" panose="02020603050405020304" pitchFamily="18" charset="0"/>
              </a:rPr>
              <a:t>After sterilization the medium may be stored at 2 to 4 C until used. 1  in making this medium available. </a:t>
            </a:r>
          </a:p>
          <a:p>
            <a:r>
              <a:rPr lang="en-IN" sz="1600" dirty="0">
                <a:latin typeface="Times New Roman" panose="02020603050405020304" pitchFamily="18" charset="0"/>
                <a:cs typeface="Times New Roman" panose="02020603050405020304" pitchFamily="18" charset="0"/>
              </a:rPr>
              <a:t>The medium as prepared for use has the following composition:</a:t>
            </a:r>
          </a:p>
          <a:p>
            <a:r>
              <a:rPr lang="en-IN" sz="1600" dirty="0">
                <a:latin typeface="Times New Roman" panose="02020603050405020304" pitchFamily="18" charset="0"/>
                <a:cs typeface="Times New Roman" panose="02020603050405020304" pitchFamily="18" charset="0"/>
              </a:rPr>
              <a:t> Peptone...................................................... 6.0 g </a:t>
            </a:r>
          </a:p>
          <a:p>
            <a:r>
              <a:rPr lang="en-IN" sz="1600" dirty="0">
                <a:latin typeface="Times New Roman" panose="02020603050405020304" pitchFamily="18" charset="0"/>
                <a:cs typeface="Times New Roman" panose="02020603050405020304" pitchFamily="18" charset="0"/>
              </a:rPr>
              <a:t>Beef extract ...................................................... 1.5 g </a:t>
            </a:r>
          </a:p>
          <a:p>
            <a:r>
              <a:rPr lang="en-IN" sz="1600" dirty="0">
                <a:latin typeface="Times New Roman" panose="02020603050405020304" pitchFamily="18" charset="0"/>
                <a:cs typeface="Times New Roman" panose="02020603050405020304" pitchFamily="18" charset="0"/>
              </a:rPr>
              <a:t>Yeast extract ...................................................... 3.0 g</a:t>
            </a:r>
          </a:p>
          <a:p>
            <a:r>
              <a:rPr lang="en-IN" sz="1600" dirty="0">
                <a:latin typeface="Times New Roman" panose="02020603050405020304" pitchFamily="18" charset="0"/>
                <a:cs typeface="Times New Roman" panose="02020603050405020304" pitchFamily="18" charset="0"/>
              </a:rPr>
              <a:t> Agar...................................................... 15.0 g</a:t>
            </a:r>
          </a:p>
          <a:p>
            <a:r>
              <a:rPr lang="en-IN" sz="1600" dirty="0">
                <a:latin typeface="Times New Roman" panose="02020603050405020304" pitchFamily="18" charset="0"/>
                <a:cs typeface="Times New Roman" panose="02020603050405020304" pitchFamily="18" charset="0"/>
              </a:rPr>
              <a:t> Distilled water, </a:t>
            </a:r>
            <a:r>
              <a:rPr lang="en-IN" sz="1600" dirty="0" err="1">
                <a:latin typeface="Times New Roman" panose="02020603050405020304" pitchFamily="18" charset="0"/>
                <a:cs typeface="Times New Roman" panose="02020603050405020304" pitchFamily="18" charset="0"/>
              </a:rPr>
              <a:t>q.s</a:t>
            </a:r>
            <a:r>
              <a:rPr lang="en-IN" sz="1600" dirty="0">
                <a:latin typeface="Times New Roman" panose="02020603050405020304" pitchFamily="18" charset="0"/>
                <a:cs typeface="Times New Roman" panose="02020603050405020304" pitchFamily="18" charset="0"/>
              </a:rPr>
              <a:t>................................................. 1,000.0 ml </a:t>
            </a:r>
          </a:p>
          <a:p>
            <a:r>
              <a:rPr lang="en-IN" sz="1600" dirty="0">
                <a:latin typeface="Times New Roman" panose="02020603050405020304" pitchFamily="18" charset="0"/>
                <a:cs typeface="Times New Roman" panose="02020603050405020304" pitchFamily="18" charset="0"/>
              </a:rPr>
              <a:t>pH after sterilization ............................................... 7.9 :1 0.1</a:t>
            </a:r>
          </a:p>
        </p:txBody>
      </p:sp>
      <p:sp>
        <p:nvSpPr>
          <p:cNvPr id="5" name="Footer Placeholder 4">
            <a:extLst>
              <a:ext uri="{FF2B5EF4-FFF2-40B4-BE49-F238E27FC236}">
                <a16:creationId xmlns:a16="http://schemas.microsoft.com/office/drawing/2014/main" xmlns="" id="{34411731-1C8A-475D-8CFE-6979630E4892}"/>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a16="http://schemas.microsoft.com/office/drawing/2014/main" xmlns="" id="{2AFF3C97-CE3D-417E-98E0-CEE2B7B2E21C}"/>
              </a:ext>
            </a:extLst>
          </p:cNvPr>
          <p:cNvSpPr>
            <a:spLocks noGrp="1"/>
          </p:cNvSpPr>
          <p:nvPr>
            <p:ph type="sldNum" sz="quarter" idx="12"/>
          </p:nvPr>
        </p:nvSpPr>
        <p:spPr/>
        <p:txBody>
          <a:bodyPr/>
          <a:lstStyle/>
          <a:p>
            <a:fld id="{28B54A7E-2395-4D35-824E-25842394C6F0}" type="slidenum">
              <a:rPr lang="en-IN" smtClean="0"/>
              <a:t>12</a:t>
            </a:fld>
            <a:endParaRPr lang="en-IN"/>
          </a:p>
        </p:txBody>
      </p:sp>
      <p:pic>
        <p:nvPicPr>
          <p:cNvPr id="8" name="Picture 7">
            <a:extLst>
              <a:ext uri="{FF2B5EF4-FFF2-40B4-BE49-F238E27FC236}">
                <a16:creationId xmlns:a16="http://schemas.microsoft.com/office/drawing/2014/main" xmlns="" id="{7137BCD3-008B-4387-A597-E43CDC71AFFC}"/>
              </a:ext>
            </a:extLst>
          </p:cNvPr>
          <p:cNvPicPr>
            <a:picLocks noChangeAspect="1"/>
          </p:cNvPicPr>
          <p:nvPr/>
        </p:nvPicPr>
        <p:blipFill>
          <a:blip r:embed="rId2"/>
          <a:stretch>
            <a:fillRect/>
          </a:stretch>
        </p:blipFill>
        <p:spPr>
          <a:xfrm>
            <a:off x="0" y="0"/>
            <a:ext cx="12192000" cy="109728"/>
          </a:xfrm>
          <a:prstGeom prst="rect">
            <a:avLst/>
          </a:prstGeom>
        </p:spPr>
      </p:pic>
    </p:spTree>
    <p:extLst>
      <p:ext uri="{BB962C8B-B14F-4D97-AF65-F5344CB8AC3E}">
        <p14:creationId xmlns:p14="http://schemas.microsoft.com/office/powerpoint/2010/main" val="15829046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84CFF0F1-5CBC-4BC9-9C68-7D48B58A3748}"/>
              </a:ext>
            </a:extLst>
          </p:cNvPr>
          <p:cNvSpPr>
            <a:spLocks noGrp="1"/>
          </p:cNvSpPr>
          <p:nvPr>
            <p:ph idx="1"/>
          </p:nvPr>
        </p:nvSpPr>
        <p:spPr>
          <a:xfrm>
            <a:off x="838200" y="927279"/>
            <a:ext cx="10515600" cy="5249684"/>
          </a:xfrm>
        </p:spPr>
        <p:txBody>
          <a:bodyPr>
            <a:normAutofit/>
          </a:bodyPr>
          <a:lstStyle/>
          <a:p>
            <a:r>
              <a:rPr lang="en-IN" sz="1600" dirty="0">
                <a:latin typeface="Times New Roman" panose="02020603050405020304" pitchFamily="18" charset="0"/>
                <a:cs typeface="Times New Roman" panose="02020603050405020304" pitchFamily="18" charset="0"/>
              </a:rPr>
              <a:t>Organism. A strain of Bacillus subtilis sensitive to streptomycin is employed as the test organism. </a:t>
            </a:r>
          </a:p>
          <a:p>
            <a:r>
              <a:rPr lang="en-IN" sz="1600" dirty="0">
                <a:latin typeface="Times New Roman" panose="02020603050405020304" pitchFamily="18" charset="0"/>
                <a:cs typeface="Times New Roman" panose="02020603050405020304" pitchFamily="18" charset="0"/>
              </a:rPr>
              <a:t>A stock spore suspension is prepared by cultivation of the organisms on agar or in submerged culture. </a:t>
            </a:r>
          </a:p>
          <a:p>
            <a:r>
              <a:rPr lang="en-IN" sz="1600" dirty="0">
                <a:latin typeface="Times New Roman" panose="02020603050405020304" pitchFamily="18" charset="0"/>
                <a:cs typeface="Times New Roman" panose="02020603050405020304" pitchFamily="18" charset="0"/>
              </a:rPr>
              <a:t>When microscopic examination reveals good sporulation, the cells are separated from the medium, suspended in sterile 0.05 M potassium phosphate buffer, pH 7.0, and the suspension pasteurized to kill the vegetative cells. </a:t>
            </a:r>
          </a:p>
          <a:p>
            <a:r>
              <a:rPr lang="en-IN" sz="1600" dirty="0">
                <a:latin typeface="Times New Roman" panose="02020603050405020304" pitchFamily="18" charset="0"/>
                <a:cs typeface="Times New Roman" panose="02020603050405020304" pitchFamily="18" charset="0"/>
              </a:rPr>
              <a:t>A viable spore count is made by plating. The stock spore suspension is stored at 2 to 4 C and used as needed. </a:t>
            </a:r>
          </a:p>
          <a:p>
            <a:r>
              <a:rPr lang="en-IN" sz="1600" dirty="0">
                <a:latin typeface="Times New Roman" panose="02020603050405020304" pitchFamily="18" charset="0"/>
                <a:cs typeface="Times New Roman" panose="02020603050405020304" pitchFamily="18" charset="0"/>
              </a:rPr>
              <a:t>Preparation of plates. To petri dishes (</a:t>
            </a:r>
            <a:r>
              <a:rPr lang="en-IN" sz="1600" dirty="0" err="1">
                <a:latin typeface="Times New Roman" panose="02020603050405020304" pitchFamily="18" charset="0"/>
                <a:cs typeface="Times New Roman" panose="02020603050405020304" pitchFamily="18" charset="0"/>
              </a:rPr>
              <a:t>pyrex</a:t>
            </a:r>
            <a:r>
              <a:rPr lang="en-IN" sz="1600" dirty="0">
                <a:latin typeface="Times New Roman" panose="02020603050405020304" pitchFamily="18" charset="0"/>
                <a:cs typeface="Times New Roman" panose="02020603050405020304" pitchFamily="18" charset="0"/>
              </a:rPr>
              <a:t> dishes, 100 mm in diameter, selected for uniform flat bottoms2) are added 20.0 ml of sterile assay agar, preferably with an automatic dispensing pipette. </a:t>
            </a:r>
          </a:p>
          <a:p>
            <a:r>
              <a:rPr lang="en-IN" sz="1600" dirty="0">
                <a:latin typeface="Times New Roman" panose="02020603050405020304" pitchFamily="18" charset="0"/>
                <a:cs typeface="Times New Roman" panose="02020603050405020304" pitchFamily="18" charset="0"/>
              </a:rPr>
              <a:t>The agar is allowed to harden with the petri dish tops tilted or removed. </a:t>
            </a:r>
          </a:p>
          <a:p>
            <a:r>
              <a:rPr lang="en-IN" sz="1600" dirty="0">
                <a:latin typeface="Times New Roman" panose="02020603050405020304" pitchFamily="18" charset="0"/>
                <a:cs typeface="Times New Roman" panose="02020603050405020304" pitchFamily="18" charset="0"/>
              </a:rPr>
              <a:t>While the plates are still warm, 4.0 ml of seeded agar is added and distributed evenly over the surface.</a:t>
            </a:r>
          </a:p>
          <a:p>
            <a:r>
              <a:rPr lang="en-IN" sz="1600" dirty="0">
                <a:latin typeface="Times New Roman" panose="02020603050405020304" pitchFamily="18" charset="0"/>
                <a:cs typeface="Times New Roman" panose="02020603050405020304" pitchFamily="18" charset="0"/>
              </a:rPr>
              <a:t> The volume of spore suspension used to seed the medium depends on the concentration of viable spores.</a:t>
            </a:r>
          </a:p>
          <a:p>
            <a:r>
              <a:rPr lang="en-IN" sz="1600" dirty="0">
                <a:latin typeface="Times New Roman" panose="02020603050405020304" pitchFamily="18" charset="0"/>
                <a:cs typeface="Times New Roman" panose="02020603050405020304" pitchFamily="18" charset="0"/>
              </a:rPr>
              <a:t> The amount to be used is best determined by actual test in the assay procedure, that quantity being selected which gives large, sharp zones. </a:t>
            </a:r>
          </a:p>
        </p:txBody>
      </p:sp>
      <p:sp>
        <p:nvSpPr>
          <p:cNvPr id="5" name="Footer Placeholder 4">
            <a:extLst>
              <a:ext uri="{FF2B5EF4-FFF2-40B4-BE49-F238E27FC236}">
                <a16:creationId xmlns:a16="http://schemas.microsoft.com/office/drawing/2014/main" xmlns="" id="{54345CC2-F4A3-41B0-8380-388797D01B67}"/>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a16="http://schemas.microsoft.com/office/drawing/2014/main" xmlns="" id="{0BEC26B7-7AF0-4EF9-9D18-630AB4190D66}"/>
              </a:ext>
            </a:extLst>
          </p:cNvPr>
          <p:cNvSpPr>
            <a:spLocks noGrp="1"/>
          </p:cNvSpPr>
          <p:nvPr>
            <p:ph type="sldNum" sz="quarter" idx="12"/>
          </p:nvPr>
        </p:nvSpPr>
        <p:spPr/>
        <p:txBody>
          <a:bodyPr/>
          <a:lstStyle/>
          <a:p>
            <a:fld id="{28B54A7E-2395-4D35-824E-25842394C6F0}" type="slidenum">
              <a:rPr lang="en-IN" smtClean="0"/>
              <a:t>13</a:t>
            </a:fld>
            <a:endParaRPr lang="en-IN"/>
          </a:p>
        </p:txBody>
      </p:sp>
      <p:pic>
        <p:nvPicPr>
          <p:cNvPr id="8" name="Picture 7">
            <a:extLst>
              <a:ext uri="{FF2B5EF4-FFF2-40B4-BE49-F238E27FC236}">
                <a16:creationId xmlns:a16="http://schemas.microsoft.com/office/drawing/2014/main" xmlns="" id="{9DBB9DAD-8D20-422B-A7E2-6838FE3263CF}"/>
              </a:ext>
            </a:extLst>
          </p:cNvPr>
          <p:cNvPicPr>
            <a:picLocks noChangeAspect="1"/>
          </p:cNvPicPr>
          <p:nvPr/>
        </p:nvPicPr>
        <p:blipFill>
          <a:blip r:embed="rId2"/>
          <a:stretch>
            <a:fillRect/>
          </a:stretch>
        </p:blipFill>
        <p:spPr>
          <a:xfrm>
            <a:off x="0" y="0"/>
            <a:ext cx="12192000" cy="109728"/>
          </a:xfrm>
          <a:prstGeom prst="rect">
            <a:avLst/>
          </a:prstGeom>
        </p:spPr>
      </p:pic>
    </p:spTree>
    <p:extLst>
      <p:ext uri="{BB962C8B-B14F-4D97-AF65-F5344CB8AC3E}">
        <p14:creationId xmlns:p14="http://schemas.microsoft.com/office/powerpoint/2010/main" val="3448757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49901477-7437-4117-99C9-311DC3197FFD}"/>
              </a:ext>
            </a:extLst>
          </p:cNvPr>
          <p:cNvSpPr>
            <a:spLocks noGrp="1"/>
          </p:cNvSpPr>
          <p:nvPr>
            <p:ph idx="1"/>
          </p:nvPr>
        </p:nvSpPr>
        <p:spPr>
          <a:xfrm>
            <a:off x="838200" y="914400"/>
            <a:ext cx="10515600" cy="5262563"/>
          </a:xfrm>
        </p:spPr>
        <p:txBody>
          <a:bodyPr/>
          <a:lstStyle/>
          <a:p>
            <a:r>
              <a:rPr lang="en-IN" sz="1600" dirty="0">
                <a:latin typeface="Times New Roman" panose="02020603050405020304" pitchFamily="18" charset="0"/>
                <a:cs typeface="Times New Roman" panose="02020603050405020304" pitchFamily="18" charset="0"/>
              </a:rPr>
              <a:t>Usually a concentration of approximately 250,000 spores per ml in the seeded agar gives the desired results.</a:t>
            </a:r>
          </a:p>
          <a:p>
            <a:r>
              <a:rPr lang="en-IN" sz="1600" dirty="0">
                <a:latin typeface="Times New Roman" panose="02020603050405020304" pitchFamily="18" charset="0"/>
                <a:cs typeface="Times New Roman" panose="02020603050405020304" pitchFamily="18" charset="0"/>
              </a:rPr>
              <a:t> The spores are added to the liquefied agar at 60 C, and. the seeded medium is maintained at that temperature until all the plates are poured. </a:t>
            </a:r>
          </a:p>
          <a:p>
            <a:r>
              <a:rPr lang="en-IN" sz="1600" dirty="0">
                <a:latin typeface="Times New Roman" panose="02020603050405020304" pitchFamily="18" charset="0"/>
                <a:cs typeface="Times New Roman" panose="02020603050405020304" pitchFamily="18" charset="0"/>
              </a:rPr>
              <a:t>The 'plates are stored at 2 to 4 C as soon as they have hardened and may be kept for several days with no effect on the assay. </a:t>
            </a:r>
          </a:p>
          <a:p>
            <a:r>
              <a:rPr lang="en-IN" sz="1600" dirty="0">
                <a:latin typeface="Times New Roman" panose="02020603050405020304" pitchFamily="18" charset="0"/>
                <a:cs typeface="Times New Roman" panose="02020603050405020304" pitchFamily="18" charset="0"/>
              </a:rPr>
              <a:t>It is essential that the plates be prepared on an absolutely level table top.</a:t>
            </a:r>
          </a:p>
          <a:p>
            <a:r>
              <a:rPr lang="en-IN" sz="1600" dirty="0">
                <a:latin typeface="Times New Roman" panose="02020603050405020304" pitchFamily="18" charset="0"/>
                <a:cs typeface="Times New Roman" panose="02020603050405020304" pitchFamily="18" charset="0"/>
              </a:rPr>
              <a:t> A section of heavy plate glass or marble supported on adjustable legs and equipped with a level indicator serves adequately for this purpose. Preparation of the sample.</a:t>
            </a:r>
          </a:p>
          <a:p>
            <a:r>
              <a:rPr lang="en-IN" sz="1600" dirty="0">
                <a:latin typeface="Times New Roman" panose="02020603050405020304" pitchFamily="18" charset="0"/>
                <a:cs typeface="Times New Roman" panose="02020603050405020304" pitchFamily="18" charset="0"/>
              </a:rPr>
              <a:t> All samples are diluted on the basis of their estimated potency to fall on the standard curve. </a:t>
            </a:r>
          </a:p>
          <a:p>
            <a:r>
              <a:rPr lang="en-IN" sz="1600" dirty="0">
                <a:latin typeface="Times New Roman" panose="02020603050405020304" pitchFamily="18" charset="0"/>
                <a:cs typeface="Times New Roman" panose="02020603050405020304" pitchFamily="18" charset="0"/>
              </a:rPr>
              <a:t>The initial dilution of liquid samples is made with an equal volume of 0.2 M potassium phosphate buffer, pH 7.9, and all subsequent dilutions with 0.1 M buffer. Solid samples are dissolved directly in 0.1 M buffer. Samples of submerged-culture beers are not clarified before dilution</a:t>
            </a:r>
            <a:endParaRPr lang="en-IN" dirty="0"/>
          </a:p>
        </p:txBody>
      </p:sp>
      <p:sp>
        <p:nvSpPr>
          <p:cNvPr id="5" name="Footer Placeholder 4">
            <a:extLst>
              <a:ext uri="{FF2B5EF4-FFF2-40B4-BE49-F238E27FC236}">
                <a16:creationId xmlns:a16="http://schemas.microsoft.com/office/drawing/2014/main" xmlns="" id="{76CF2654-E279-4110-A363-A0AA32664A83}"/>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a16="http://schemas.microsoft.com/office/drawing/2014/main" xmlns="" id="{D2B03580-9917-4FAB-8719-528110D775E3}"/>
              </a:ext>
            </a:extLst>
          </p:cNvPr>
          <p:cNvSpPr>
            <a:spLocks noGrp="1"/>
          </p:cNvSpPr>
          <p:nvPr>
            <p:ph type="sldNum" sz="quarter" idx="12"/>
          </p:nvPr>
        </p:nvSpPr>
        <p:spPr/>
        <p:txBody>
          <a:bodyPr/>
          <a:lstStyle/>
          <a:p>
            <a:fld id="{28B54A7E-2395-4D35-824E-25842394C6F0}" type="slidenum">
              <a:rPr lang="en-IN" smtClean="0"/>
              <a:t>14</a:t>
            </a:fld>
            <a:endParaRPr lang="en-IN"/>
          </a:p>
        </p:txBody>
      </p:sp>
      <p:pic>
        <p:nvPicPr>
          <p:cNvPr id="8" name="Picture 7">
            <a:extLst>
              <a:ext uri="{FF2B5EF4-FFF2-40B4-BE49-F238E27FC236}">
                <a16:creationId xmlns:a16="http://schemas.microsoft.com/office/drawing/2014/main" xmlns="" id="{EE6CCAC7-6A14-4DE3-8107-35ED952D3389}"/>
              </a:ext>
            </a:extLst>
          </p:cNvPr>
          <p:cNvPicPr>
            <a:picLocks noChangeAspect="1"/>
          </p:cNvPicPr>
          <p:nvPr/>
        </p:nvPicPr>
        <p:blipFill>
          <a:blip r:embed="rId2"/>
          <a:stretch>
            <a:fillRect/>
          </a:stretch>
        </p:blipFill>
        <p:spPr>
          <a:xfrm>
            <a:off x="0" y="0"/>
            <a:ext cx="12192000" cy="109728"/>
          </a:xfrm>
          <a:prstGeom prst="rect">
            <a:avLst/>
          </a:prstGeom>
        </p:spPr>
      </p:pic>
    </p:spTree>
    <p:extLst>
      <p:ext uri="{BB962C8B-B14F-4D97-AF65-F5344CB8AC3E}">
        <p14:creationId xmlns:p14="http://schemas.microsoft.com/office/powerpoint/2010/main" val="5121913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C1916597-B279-4FD6-9FAB-73E8916B9D0C}"/>
              </a:ext>
            </a:extLst>
          </p:cNvPr>
          <p:cNvSpPr>
            <a:spLocks noGrp="1"/>
          </p:cNvSpPr>
          <p:nvPr>
            <p:ph idx="1"/>
          </p:nvPr>
        </p:nvSpPr>
        <p:spPr>
          <a:xfrm>
            <a:off x="838200" y="579549"/>
            <a:ext cx="10515600" cy="5597414"/>
          </a:xfrm>
        </p:spPr>
        <p:txBody>
          <a:bodyPr/>
          <a:lstStyle/>
          <a:p>
            <a:r>
              <a:rPr lang="en-IN" sz="2800" dirty="0">
                <a:latin typeface="Times New Roman" panose="02020603050405020304" pitchFamily="18" charset="0"/>
                <a:cs typeface="Times New Roman" panose="02020603050405020304" pitchFamily="18" charset="0"/>
              </a:rPr>
              <a:t> </a:t>
            </a:r>
            <a:r>
              <a:rPr lang="en-IN" sz="1600" dirty="0">
                <a:latin typeface="Times New Roman" panose="02020603050405020304" pitchFamily="18" charset="0"/>
                <a:cs typeface="Times New Roman" panose="02020603050405020304" pitchFamily="18" charset="0"/>
              </a:rPr>
              <a:t>Setting up the assay. Filter paper discs' are placed, flat side down, on the agar plates.</a:t>
            </a:r>
          </a:p>
          <a:p>
            <a:r>
              <a:rPr lang="en-IN" sz="1600" dirty="0">
                <a:latin typeface="Times New Roman" panose="02020603050405020304" pitchFamily="18" charset="0"/>
                <a:cs typeface="Times New Roman" panose="02020603050405020304" pitchFamily="18" charset="0"/>
              </a:rPr>
              <a:t> As each disc is placed, an 0.080-ml sample is immediately (within 5 seconds) pipetted onto it. </a:t>
            </a:r>
          </a:p>
          <a:p>
            <a:r>
              <a:rPr lang="en-IN" sz="1600" dirty="0">
                <a:latin typeface="Times New Roman" panose="02020603050405020304" pitchFamily="18" charset="0"/>
                <a:cs typeface="Times New Roman" panose="02020603050405020304" pitchFamily="18" charset="0"/>
              </a:rPr>
              <a:t>Since the disc rapidly absorbs moisture from the agar it is exceedingly important that the sample be applied in the shortest possible time.</a:t>
            </a:r>
          </a:p>
          <a:p>
            <a:r>
              <a:rPr lang="en-IN" sz="1600" dirty="0">
                <a:latin typeface="Times New Roman" panose="02020603050405020304" pitchFamily="18" charset="0"/>
                <a:cs typeface="Times New Roman" panose="02020603050405020304" pitchFamily="18" charset="0"/>
              </a:rPr>
              <a:t> As the sample is being delivered the disc is gently pressed to the agar with the tip of the pipette.</a:t>
            </a:r>
          </a:p>
          <a:p>
            <a:r>
              <a:rPr lang="en-IN" sz="1600" dirty="0">
                <a:latin typeface="Times New Roman" panose="02020603050405020304" pitchFamily="18" charset="0"/>
                <a:cs typeface="Times New Roman" panose="02020603050405020304" pitchFamily="18" charset="0"/>
              </a:rPr>
              <a:t> Four to six discs may be placed on one plate </a:t>
            </a:r>
          </a:p>
          <a:p>
            <a:endParaRPr lang="en-IN" dirty="0"/>
          </a:p>
        </p:txBody>
      </p:sp>
      <p:sp>
        <p:nvSpPr>
          <p:cNvPr id="5" name="Footer Placeholder 4">
            <a:extLst>
              <a:ext uri="{FF2B5EF4-FFF2-40B4-BE49-F238E27FC236}">
                <a16:creationId xmlns:a16="http://schemas.microsoft.com/office/drawing/2014/main" xmlns="" id="{5C2CEA35-E323-491A-BA5B-36A33A661350}"/>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a16="http://schemas.microsoft.com/office/drawing/2014/main" xmlns="" id="{8A2B7689-8CA8-4147-9AE2-D42F9BB25F5B}"/>
              </a:ext>
            </a:extLst>
          </p:cNvPr>
          <p:cNvSpPr>
            <a:spLocks noGrp="1"/>
          </p:cNvSpPr>
          <p:nvPr>
            <p:ph type="sldNum" sz="quarter" idx="12"/>
          </p:nvPr>
        </p:nvSpPr>
        <p:spPr/>
        <p:txBody>
          <a:bodyPr/>
          <a:lstStyle/>
          <a:p>
            <a:fld id="{28B54A7E-2395-4D35-824E-25842394C6F0}" type="slidenum">
              <a:rPr lang="en-IN" smtClean="0"/>
              <a:t>15</a:t>
            </a:fld>
            <a:endParaRPr lang="en-IN"/>
          </a:p>
        </p:txBody>
      </p:sp>
      <p:pic>
        <p:nvPicPr>
          <p:cNvPr id="8" name="Picture 7">
            <a:extLst>
              <a:ext uri="{FF2B5EF4-FFF2-40B4-BE49-F238E27FC236}">
                <a16:creationId xmlns:a16="http://schemas.microsoft.com/office/drawing/2014/main" xmlns="" id="{CA497E2C-9CD1-4AD0-946D-0E2989FD8598}"/>
              </a:ext>
            </a:extLst>
          </p:cNvPr>
          <p:cNvPicPr>
            <a:picLocks noChangeAspect="1"/>
          </p:cNvPicPr>
          <p:nvPr/>
        </p:nvPicPr>
        <p:blipFill>
          <a:blip r:embed="rId2"/>
          <a:stretch>
            <a:fillRect/>
          </a:stretch>
        </p:blipFill>
        <p:spPr>
          <a:xfrm>
            <a:off x="0" y="0"/>
            <a:ext cx="12192000" cy="109728"/>
          </a:xfrm>
          <a:prstGeom prst="rect">
            <a:avLst/>
          </a:prstGeom>
        </p:spPr>
      </p:pic>
    </p:spTree>
    <p:extLst>
      <p:ext uri="{BB962C8B-B14F-4D97-AF65-F5344CB8AC3E}">
        <p14:creationId xmlns:p14="http://schemas.microsoft.com/office/powerpoint/2010/main" val="37715292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xmlns="" id="{A39A082B-58CF-4F68-B732-BDD44F4F92E6}"/>
              </a:ext>
            </a:extLst>
          </p:cNvPr>
          <p:cNvSpPr>
            <a:spLocks noGrp="1"/>
          </p:cNvSpPr>
          <p:nvPr>
            <p:ph type="title"/>
          </p:nvPr>
        </p:nvSpPr>
        <p:spPr>
          <a:xfrm>
            <a:off x="838200" y="136525"/>
            <a:ext cx="10515600" cy="755337"/>
          </a:xfrm>
        </p:spPr>
        <p:txBody>
          <a:bodyPr>
            <a:normAutofit/>
          </a:bodyPr>
          <a:lstStyle/>
          <a:p>
            <a:r>
              <a:rPr lang="en-IN" sz="2000" dirty="0">
                <a:latin typeface="Times New Roman" panose="02020603050405020304" pitchFamily="18" charset="0"/>
                <a:cs typeface="Times New Roman" panose="02020603050405020304" pitchFamily="18" charset="0"/>
              </a:rPr>
              <a:t>ASSAY OF VITAMIN B2</a:t>
            </a:r>
          </a:p>
        </p:txBody>
      </p:sp>
      <p:sp>
        <p:nvSpPr>
          <p:cNvPr id="3" name="Footer Placeholder 2">
            <a:extLst>
              <a:ext uri="{FF2B5EF4-FFF2-40B4-BE49-F238E27FC236}">
                <a16:creationId xmlns:a16="http://schemas.microsoft.com/office/drawing/2014/main" xmlns="" id="{1387BD1C-0583-4B03-8019-67A33D9A1446}"/>
              </a:ext>
            </a:extLst>
          </p:cNvPr>
          <p:cNvSpPr>
            <a:spLocks noGrp="1"/>
          </p:cNvSpPr>
          <p:nvPr>
            <p:ph type="ftr" sz="quarter" idx="11"/>
          </p:nvPr>
        </p:nvSpPr>
        <p:spPr/>
        <p:txBody>
          <a:bodyPr/>
          <a:lstStyle/>
          <a:p>
            <a:r>
              <a:rPr lang="en-IN" smtClean="0"/>
              <a:t>RDP</a:t>
            </a:r>
            <a:endParaRPr lang="en-IN"/>
          </a:p>
        </p:txBody>
      </p:sp>
      <p:sp>
        <p:nvSpPr>
          <p:cNvPr id="4" name="Slide Number Placeholder 3">
            <a:extLst>
              <a:ext uri="{FF2B5EF4-FFF2-40B4-BE49-F238E27FC236}">
                <a16:creationId xmlns:a16="http://schemas.microsoft.com/office/drawing/2014/main" xmlns="" id="{A15AE17A-CF6B-41CB-A122-A8A850FC9E95}"/>
              </a:ext>
            </a:extLst>
          </p:cNvPr>
          <p:cNvSpPr>
            <a:spLocks noGrp="1"/>
          </p:cNvSpPr>
          <p:nvPr>
            <p:ph type="sldNum" sz="quarter" idx="12"/>
          </p:nvPr>
        </p:nvSpPr>
        <p:spPr/>
        <p:txBody>
          <a:bodyPr/>
          <a:lstStyle/>
          <a:p>
            <a:fld id="{28B54A7E-2395-4D35-824E-25842394C6F0}" type="slidenum">
              <a:rPr lang="en-IN" smtClean="0"/>
              <a:t>16</a:t>
            </a:fld>
            <a:endParaRPr lang="en-IN"/>
          </a:p>
        </p:txBody>
      </p:sp>
      <p:pic>
        <p:nvPicPr>
          <p:cNvPr id="2052" name="Picture 4" descr="Microbial assay of B2 and B12">
            <a:extLst>
              <a:ext uri="{FF2B5EF4-FFF2-40B4-BE49-F238E27FC236}">
                <a16:creationId xmlns:a16="http://schemas.microsoft.com/office/drawing/2014/main" xmlns="" id="{FF1DB9FF-6DD2-48AC-B7DD-283CE1DC65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8586" y="727969"/>
            <a:ext cx="10515600" cy="541537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xmlns="" id="{A0F9AAF9-6534-4689-A39E-C4F5930F9143}"/>
              </a:ext>
            </a:extLst>
          </p:cNvPr>
          <p:cNvPicPr>
            <a:picLocks noChangeAspect="1"/>
          </p:cNvPicPr>
          <p:nvPr/>
        </p:nvPicPr>
        <p:blipFill>
          <a:blip r:embed="rId3"/>
          <a:stretch>
            <a:fillRect/>
          </a:stretch>
        </p:blipFill>
        <p:spPr>
          <a:xfrm>
            <a:off x="0" y="-24840"/>
            <a:ext cx="12192000" cy="109728"/>
          </a:xfrm>
          <a:prstGeom prst="rect">
            <a:avLst/>
          </a:prstGeom>
        </p:spPr>
      </p:pic>
    </p:spTree>
    <p:extLst>
      <p:ext uri="{BB962C8B-B14F-4D97-AF65-F5344CB8AC3E}">
        <p14:creationId xmlns:p14="http://schemas.microsoft.com/office/powerpoint/2010/main" val="22634583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xmlns="" id="{E8291047-1A21-4962-AE1D-032559590081}"/>
              </a:ext>
            </a:extLst>
          </p:cNvPr>
          <p:cNvSpPr>
            <a:spLocks noGrp="1"/>
          </p:cNvSpPr>
          <p:nvPr>
            <p:ph type="ftr" sz="quarter" idx="11"/>
          </p:nvPr>
        </p:nvSpPr>
        <p:spPr/>
        <p:txBody>
          <a:bodyPr/>
          <a:lstStyle/>
          <a:p>
            <a:r>
              <a:rPr lang="en-IN" smtClean="0"/>
              <a:t>RDP</a:t>
            </a:r>
            <a:endParaRPr lang="en-IN"/>
          </a:p>
        </p:txBody>
      </p:sp>
      <p:sp>
        <p:nvSpPr>
          <p:cNvPr id="5" name="Slide Number Placeholder 4">
            <a:extLst>
              <a:ext uri="{FF2B5EF4-FFF2-40B4-BE49-F238E27FC236}">
                <a16:creationId xmlns:a16="http://schemas.microsoft.com/office/drawing/2014/main" xmlns="" id="{A29CB471-BB4A-468C-8A1D-16FE98FDA7AC}"/>
              </a:ext>
            </a:extLst>
          </p:cNvPr>
          <p:cNvSpPr>
            <a:spLocks noGrp="1"/>
          </p:cNvSpPr>
          <p:nvPr>
            <p:ph type="sldNum" sz="quarter" idx="12"/>
          </p:nvPr>
        </p:nvSpPr>
        <p:spPr/>
        <p:txBody>
          <a:bodyPr/>
          <a:lstStyle/>
          <a:p>
            <a:fld id="{28B54A7E-2395-4D35-824E-25842394C6F0}" type="slidenum">
              <a:rPr lang="en-IN" smtClean="0"/>
              <a:t>17</a:t>
            </a:fld>
            <a:endParaRPr lang="en-IN"/>
          </a:p>
        </p:txBody>
      </p:sp>
      <p:pic>
        <p:nvPicPr>
          <p:cNvPr id="3076" name="Picture 4" descr="Microbial assay of B2 and B12">
            <a:extLst>
              <a:ext uri="{FF2B5EF4-FFF2-40B4-BE49-F238E27FC236}">
                <a16:creationId xmlns:a16="http://schemas.microsoft.com/office/drawing/2014/main" xmlns="" id="{8509CD77-D2B1-4DFB-9434-19C37C9FA3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6342" y="346229"/>
            <a:ext cx="10750858" cy="587359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xmlns="" id="{B0056CD3-D94E-42C5-AD0B-39E46EC76115}"/>
              </a:ext>
            </a:extLst>
          </p:cNvPr>
          <p:cNvPicPr>
            <a:picLocks noChangeAspect="1"/>
          </p:cNvPicPr>
          <p:nvPr/>
        </p:nvPicPr>
        <p:blipFill>
          <a:blip r:embed="rId3"/>
          <a:stretch>
            <a:fillRect/>
          </a:stretch>
        </p:blipFill>
        <p:spPr>
          <a:xfrm>
            <a:off x="0" y="0"/>
            <a:ext cx="12192000" cy="109728"/>
          </a:xfrm>
          <a:prstGeom prst="rect">
            <a:avLst/>
          </a:prstGeom>
        </p:spPr>
      </p:pic>
    </p:spTree>
    <p:extLst>
      <p:ext uri="{BB962C8B-B14F-4D97-AF65-F5344CB8AC3E}">
        <p14:creationId xmlns:p14="http://schemas.microsoft.com/office/powerpoint/2010/main" val="7075536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xmlns="" id="{A4AAAE30-B93A-4034-8CAB-E2958CB85C1A}"/>
              </a:ext>
            </a:extLst>
          </p:cNvPr>
          <p:cNvSpPr>
            <a:spLocks noGrp="1"/>
          </p:cNvSpPr>
          <p:nvPr>
            <p:ph type="ftr" sz="quarter" idx="11"/>
          </p:nvPr>
        </p:nvSpPr>
        <p:spPr/>
        <p:txBody>
          <a:bodyPr/>
          <a:lstStyle/>
          <a:p>
            <a:r>
              <a:rPr lang="en-IN" smtClean="0"/>
              <a:t>RDP</a:t>
            </a:r>
            <a:endParaRPr lang="en-IN"/>
          </a:p>
        </p:txBody>
      </p:sp>
      <p:sp>
        <p:nvSpPr>
          <p:cNvPr id="4" name="Slide Number Placeholder 3">
            <a:extLst>
              <a:ext uri="{FF2B5EF4-FFF2-40B4-BE49-F238E27FC236}">
                <a16:creationId xmlns:a16="http://schemas.microsoft.com/office/drawing/2014/main" xmlns="" id="{F4A5350F-C18C-4858-895A-389E689758C0}"/>
              </a:ext>
            </a:extLst>
          </p:cNvPr>
          <p:cNvSpPr>
            <a:spLocks noGrp="1"/>
          </p:cNvSpPr>
          <p:nvPr>
            <p:ph type="sldNum" sz="quarter" idx="12"/>
          </p:nvPr>
        </p:nvSpPr>
        <p:spPr/>
        <p:txBody>
          <a:bodyPr/>
          <a:lstStyle/>
          <a:p>
            <a:fld id="{28B54A7E-2395-4D35-824E-25842394C6F0}" type="slidenum">
              <a:rPr lang="en-IN" smtClean="0"/>
              <a:t>18</a:t>
            </a:fld>
            <a:endParaRPr lang="en-IN"/>
          </a:p>
        </p:txBody>
      </p:sp>
      <p:pic>
        <p:nvPicPr>
          <p:cNvPr id="4098" name="Picture 2" descr="Microbial assay of B2 and B12">
            <a:extLst>
              <a:ext uri="{FF2B5EF4-FFF2-40B4-BE49-F238E27FC236}">
                <a16:creationId xmlns:a16="http://schemas.microsoft.com/office/drawing/2014/main" xmlns="" id="{5253AD45-F5F9-4EF7-A14D-5C8F1CACC2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3077" y="292964"/>
            <a:ext cx="10555548" cy="592686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xmlns="" id="{1DF71E98-E451-4DC9-8705-B39E003CCC91}"/>
              </a:ext>
            </a:extLst>
          </p:cNvPr>
          <p:cNvPicPr>
            <a:picLocks noChangeAspect="1"/>
          </p:cNvPicPr>
          <p:nvPr/>
        </p:nvPicPr>
        <p:blipFill>
          <a:blip r:embed="rId3"/>
          <a:stretch>
            <a:fillRect/>
          </a:stretch>
        </p:blipFill>
        <p:spPr>
          <a:xfrm>
            <a:off x="0" y="0"/>
            <a:ext cx="12192000" cy="109728"/>
          </a:xfrm>
          <a:prstGeom prst="rect">
            <a:avLst/>
          </a:prstGeom>
        </p:spPr>
      </p:pic>
    </p:spTree>
    <p:extLst>
      <p:ext uri="{BB962C8B-B14F-4D97-AF65-F5344CB8AC3E}">
        <p14:creationId xmlns:p14="http://schemas.microsoft.com/office/powerpoint/2010/main" val="32215972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xmlns="" id="{1BCF7CBB-53DF-4F7B-9213-5848BE5FE9EE}"/>
              </a:ext>
            </a:extLst>
          </p:cNvPr>
          <p:cNvSpPr>
            <a:spLocks noGrp="1"/>
          </p:cNvSpPr>
          <p:nvPr>
            <p:ph type="ftr" sz="quarter" idx="11"/>
          </p:nvPr>
        </p:nvSpPr>
        <p:spPr/>
        <p:txBody>
          <a:bodyPr/>
          <a:lstStyle/>
          <a:p>
            <a:r>
              <a:rPr lang="en-IN" smtClean="0"/>
              <a:t>RDP</a:t>
            </a:r>
            <a:endParaRPr lang="en-IN"/>
          </a:p>
        </p:txBody>
      </p:sp>
      <p:sp>
        <p:nvSpPr>
          <p:cNvPr id="4" name="Slide Number Placeholder 3">
            <a:extLst>
              <a:ext uri="{FF2B5EF4-FFF2-40B4-BE49-F238E27FC236}">
                <a16:creationId xmlns:a16="http://schemas.microsoft.com/office/drawing/2014/main" xmlns="" id="{DA2FB3CD-09A8-47BD-B3CB-669E51895B46}"/>
              </a:ext>
            </a:extLst>
          </p:cNvPr>
          <p:cNvSpPr>
            <a:spLocks noGrp="1"/>
          </p:cNvSpPr>
          <p:nvPr>
            <p:ph type="sldNum" sz="quarter" idx="12"/>
          </p:nvPr>
        </p:nvSpPr>
        <p:spPr/>
        <p:txBody>
          <a:bodyPr/>
          <a:lstStyle/>
          <a:p>
            <a:fld id="{28B54A7E-2395-4D35-824E-25842394C6F0}" type="slidenum">
              <a:rPr lang="en-IN" smtClean="0"/>
              <a:t>19</a:t>
            </a:fld>
            <a:endParaRPr lang="en-IN"/>
          </a:p>
        </p:txBody>
      </p:sp>
      <p:pic>
        <p:nvPicPr>
          <p:cNvPr id="5122" name="Picture 2" descr="Microbial assay of B2 and B12">
            <a:extLst>
              <a:ext uri="{FF2B5EF4-FFF2-40B4-BE49-F238E27FC236}">
                <a16:creationId xmlns:a16="http://schemas.microsoft.com/office/drawing/2014/main" xmlns="" id="{910BC855-C901-4CAE-B203-17B40F6D58D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8586" y="337351"/>
            <a:ext cx="10653203" cy="581487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xmlns="" id="{66FFDB98-CA28-41C9-B6CB-E2654475C2A6}"/>
              </a:ext>
            </a:extLst>
          </p:cNvPr>
          <p:cNvPicPr>
            <a:picLocks noChangeAspect="1"/>
          </p:cNvPicPr>
          <p:nvPr/>
        </p:nvPicPr>
        <p:blipFill>
          <a:blip r:embed="rId3"/>
          <a:stretch>
            <a:fillRect/>
          </a:stretch>
        </p:blipFill>
        <p:spPr>
          <a:xfrm>
            <a:off x="0" y="0"/>
            <a:ext cx="12192000" cy="109728"/>
          </a:xfrm>
          <a:prstGeom prst="rect">
            <a:avLst/>
          </a:prstGeom>
        </p:spPr>
      </p:pic>
    </p:spTree>
    <p:extLst>
      <p:ext uri="{BB962C8B-B14F-4D97-AF65-F5344CB8AC3E}">
        <p14:creationId xmlns:p14="http://schemas.microsoft.com/office/powerpoint/2010/main" val="17671582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1" y="6534592"/>
            <a:ext cx="1384917"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17-09-2024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2</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600">
              <a:solidFill>
                <a:schemeClr val="tx1"/>
              </a:solidFill>
              <a:latin typeface="Times New Roman" panose="02020603050405020304" pitchFamily="18" charset="0"/>
              <a:cs typeface="Times New Roman" panose="02020603050405020304" pitchFamily="18" charset="0"/>
            </a:endParaRPr>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IN" sz="2000" b="1" u="sng" dirty="0">
                <a:latin typeface="Times New Roman" panose="02020603050405020304" pitchFamily="18" charset="0"/>
                <a:cs typeface="Times New Roman" panose="02020603050405020304" pitchFamily="18" charset="0"/>
              </a:rPr>
              <a:t>MICROBIAL CULTURE SENSITIVITY TESTING </a:t>
            </a:r>
            <a:endParaRPr lang="en-IN" sz="2000"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35306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gn="l">
              <a:buFont typeface="Arial" panose="020B0604020202020204" pitchFamily="34" charset="0"/>
              <a:buChar char="•"/>
            </a:pPr>
            <a:r>
              <a:rPr lang="en-IN" sz="1600" b="0" i="0" dirty="0">
                <a:solidFill>
                  <a:srgbClr val="303030"/>
                </a:solidFill>
                <a:effectLst/>
                <a:latin typeface="Times New Roman" panose="02020603050405020304" pitchFamily="18" charset="0"/>
                <a:cs typeface="Times New Roman" panose="02020603050405020304" pitchFamily="18" charset="0"/>
              </a:rPr>
              <a:t>Two general methods are usually employed, the cylinder-plate (or cup-plate) method and the turbidimetric (or tube assay) method.</a:t>
            </a:r>
            <a:r>
              <a:rPr lang="en-IN" sz="1600" dirty="0">
                <a:latin typeface="Times New Roman" panose="02020603050405020304" pitchFamily="18" charset="0"/>
                <a:cs typeface="Times New Roman" panose="02020603050405020304" pitchFamily="18" charset="0"/>
              </a:rPr>
              <a:t/>
            </a:r>
            <a:br>
              <a:rPr lang="en-IN" sz="1600" dirty="0">
                <a:latin typeface="Times New Roman" panose="02020603050405020304" pitchFamily="18" charset="0"/>
                <a:cs typeface="Times New Roman" panose="02020603050405020304" pitchFamily="18" charset="0"/>
              </a:rPr>
            </a:br>
            <a:r>
              <a:rPr lang="en-IN" sz="1600" b="0" i="0" dirty="0">
                <a:solidFill>
                  <a:srgbClr val="303030"/>
                </a:solidFill>
                <a:effectLst/>
                <a:latin typeface="Times New Roman" panose="02020603050405020304" pitchFamily="18" charset="0"/>
                <a:cs typeface="Times New Roman" panose="02020603050405020304" pitchFamily="18" charset="0"/>
              </a:rPr>
              <a:t>The cylinder-plate method (Method A) depends upon diffusion of the antibiotic from a vertical cylinder through a solidified agar layer in a Petri dish or plate to an extent such that growth of the added micro-organism is prevented entirely in a zone around the cylinder containing a solution of the antibiotic. </a:t>
            </a:r>
          </a:p>
          <a:p>
            <a:pPr marL="285750" indent="-285750" algn="l">
              <a:buFont typeface="Arial" panose="020B0604020202020204" pitchFamily="34" charset="0"/>
              <a:buChar char="•"/>
            </a:pPr>
            <a:r>
              <a:rPr lang="en-IN" sz="1600" b="0" i="0" dirty="0">
                <a:solidFill>
                  <a:srgbClr val="303030"/>
                </a:solidFill>
                <a:effectLst/>
                <a:latin typeface="Times New Roman" panose="02020603050405020304" pitchFamily="18" charset="0"/>
                <a:cs typeface="Times New Roman" panose="02020603050405020304" pitchFamily="18" charset="0"/>
              </a:rPr>
              <a:t>The turbidimetric method (Method B) depends upon the inhibition of growth of a microbial culture in a uniform solution of the antibiotic in a fluid medium that is favourable to its rapid growth in the absence of the antibiotic.</a:t>
            </a:r>
          </a:p>
          <a:p>
            <a:pPr marL="285750" indent="-285750" algn="l">
              <a:buFont typeface="Arial" panose="020B0604020202020204" pitchFamily="34" charset="0"/>
              <a:buChar char="•"/>
            </a:pPr>
            <a:r>
              <a:rPr lang="en-IN" sz="1600" b="0" i="0" dirty="0">
                <a:solidFill>
                  <a:srgbClr val="303030"/>
                </a:solidFill>
                <a:effectLst/>
                <a:latin typeface="Times New Roman" panose="02020603050405020304" pitchFamily="18" charset="0"/>
                <a:cs typeface="Times New Roman" panose="02020603050405020304" pitchFamily="18" charset="0"/>
              </a:rPr>
              <a:t>The assay is designed in such a way that the mathematical model on which the potency equation is based can be proved to be valid.</a:t>
            </a:r>
          </a:p>
          <a:p>
            <a:pPr marL="285750" indent="-285750" algn="l">
              <a:buFont typeface="Arial" panose="020B0604020202020204" pitchFamily="34" charset="0"/>
              <a:buChar char="•"/>
            </a:pPr>
            <a:r>
              <a:rPr lang="en-IN" sz="1600" b="0" i="0" dirty="0">
                <a:solidFill>
                  <a:srgbClr val="303030"/>
                </a:solidFill>
                <a:effectLst/>
                <a:latin typeface="Times New Roman" panose="02020603050405020304" pitchFamily="18" charset="0"/>
                <a:cs typeface="Times New Roman" panose="02020603050405020304" pitchFamily="18" charset="0"/>
              </a:rPr>
              <a:t>.</a:t>
            </a:r>
            <a:endParaRPr lang="en-IN" sz="1600" dirty="0">
              <a:latin typeface="Times New Roman" panose="02020603050405020304" pitchFamily="18" charset="0"/>
              <a:cs typeface="Times New Roman" panose="02020603050405020304" pitchFamily="18" charset="0"/>
            </a:endParaRPr>
          </a:p>
        </p:txBody>
      </p:sp>
      <p:sp>
        <p:nvSpPr>
          <p:cNvPr id="5" name="Footer Placeholder 4"/>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2</a:t>
            </a:fld>
            <a:endParaRPr lang="en-IN"/>
          </a:p>
        </p:txBody>
      </p:sp>
    </p:spTree>
    <p:extLst>
      <p:ext uri="{BB962C8B-B14F-4D97-AF65-F5344CB8AC3E}">
        <p14:creationId xmlns:p14="http://schemas.microsoft.com/office/powerpoint/2010/main" val="15239263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0A9424F-704E-4C94-AE2A-C9223026C4E1}"/>
              </a:ext>
            </a:extLst>
          </p:cNvPr>
          <p:cNvSpPr>
            <a:spLocks noGrp="1"/>
          </p:cNvSpPr>
          <p:nvPr>
            <p:ph type="title"/>
          </p:nvPr>
        </p:nvSpPr>
        <p:spPr>
          <a:xfrm>
            <a:off x="838200" y="1"/>
            <a:ext cx="10515600" cy="755336"/>
          </a:xfrm>
        </p:spPr>
        <p:txBody>
          <a:bodyPr>
            <a:normAutofit/>
          </a:bodyPr>
          <a:lstStyle/>
          <a:p>
            <a:r>
              <a:rPr lang="en-IN" sz="1600" b="1" dirty="0">
                <a:latin typeface="Times New Roman" panose="02020603050405020304" pitchFamily="18" charset="0"/>
                <a:cs typeface="Times New Roman" panose="02020603050405020304" pitchFamily="18" charset="0"/>
              </a:rPr>
              <a:t>MICROBIAL ASSAY OF B12</a:t>
            </a:r>
          </a:p>
        </p:txBody>
      </p:sp>
      <p:sp>
        <p:nvSpPr>
          <p:cNvPr id="4" name="Footer Placeholder 3">
            <a:extLst>
              <a:ext uri="{FF2B5EF4-FFF2-40B4-BE49-F238E27FC236}">
                <a16:creationId xmlns:a16="http://schemas.microsoft.com/office/drawing/2014/main" xmlns="" id="{459BE096-6C7C-46B3-83CD-129230B0B949}"/>
              </a:ext>
            </a:extLst>
          </p:cNvPr>
          <p:cNvSpPr>
            <a:spLocks noGrp="1"/>
          </p:cNvSpPr>
          <p:nvPr>
            <p:ph type="ftr" sz="quarter" idx="11"/>
          </p:nvPr>
        </p:nvSpPr>
        <p:spPr/>
        <p:txBody>
          <a:bodyPr/>
          <a:lstStyle/>
          <a:p>
            <a:r>
              <a:rPr lang="en-IN" smtClean="0"/>
              <a:t>RDP</a:t>
            </a:r>
            <a:endParaRPr lang="en-IN"/>
          </a:p>
        </p:txBody>
      </p:sp>
      <p:sp>
        <p:nvSpPr>
          <p:cNvPr id="5" name="Slide Number Placeholder 4">
            <a:extLst>
              <a:ext uri="{FF2B5EF4-FFF2-40B4-BE49-F238E27FC236}">
                <a16:creationId xmlns:a16="http://schemas.microsoft.com/office/drawing/2014/main" xmlns="" id="{3358BE88-6AC6-46DA-9B09-99789302168C}"/>
              </a:ext>
            </a:extLst>
          </p:cNvPr>
          <p:cNvSpPr>
            <a:spLocks noGrp="1"/>
          </p:cNvSpPr>
          <p:nvPr>
            <p:ph type="sldNum" sz="quarter" idx="12"/>
          </p:nvPr>
        </p:nvSpPr>
        <p:spPr/>
        <p:txBody>
          <a:bodyPr/>
          <a:lstStyle/>
          <a:p>
            <a:fld id="{28B54A7E-2395-4D35-824E-25842394C6F0}" type="slidenum">
              <a:rPr lang="en-IN" smtClean="0"/>
              <a:t>20</a:t>
            </a:fld>
            <a:endParaRPr lang="en-IN"/>
          </a:p>
        </p:txBody>
      </p:sp>
      <p:pic>
        <p:nvPicPr>
          <p:cNvPr id="6146" name="Picture 2" descr="Microbial assay of B2 and B12">
            <a:extLst>
              <a:ext uri="{FF2B5EF4-FFF2-40B4-BE49-F238E27FC236}">
                <a16:creationId xmlns:a16="http://schemas.microsoft.com/office/drawing/2014/main" xmlns="" id="{88A19008-374B-45A4-9BD8-EA8A22D8B34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3278" y="674703"/>
            <a:ext cx="10608815" cy="568164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xmlns="" id="{BF6A002B-CACD-4600-96BC-BB4E117BFE73}"/>
              </a:ext>
            </a:extLst>
          </p:cNvPr>
          <p:cNvPicPr>
            <a:picLocks noChangeAspect="1"/>
          </p:cNvPicPr>
          <p:nvPr/>
        </p:nvPicPr>
        <p:blipFill>
          <a:blip r:embed="rId3"/>
          <a:stretch>
            <a:fillRect/>
          </a:stretch>
        </p:blipFill>
        <p:spPr>
          <a:xfrm>
            <a:off x="0" y="0"/>
            <a:ext cx="12192000" cy="109728"/>
          </a:xfrm>
          <a:prstGeom prst="rect">
            <a:avLst/>
          </a:prstGeom>
        </p:spPr>
      </p:pic>
    </p:spTree>
    <p:extLst>
      <p:ext uri="{BB962C8B-B14F-4D97-AF65-F5344CB8AC3E}">
        <p14:creationId xmlns:p14="http://schemas.microsoft.com/office/powerpoint/2010/main" val="23007325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xmlns="" id="{E082F2B0-35E2-499C-8D27-3C3383EC09ED}"/>
              </a:ext>
            </a:extLst>
          </p:cNvPr>
          <p:cNvSpPr>
            <a:spLocks noGrp="1"/>
          </p:cNvSpPr>
          <p:nvPr>
            <p:ph type="ftr" sz="quarter" idx="11"/>
          </p:nvPr>
        </p:nvSpPr>
        <p:spPr/>
        <p:txBody>
          <a:bodyPr/>
          <a:lstStyle/>
          <a:p>
            <a:r>
              <a:rPr lang="en-IN" smtClean="0"/>
              <a:t>RDP</a:t>
            </a:r>
            <a:endParaRPr lang="en-IN"/>
          </a:p>
        </p:txBody>
      </p:sp>
      <p:sp>
        <p:nvSpPr>
          <p:cNvPr id="4" name="Slide Number Placeholder 3">
            <a:extLst>
              <a:ext uri="{FF2B5EF4-FFF2-40B4-BE49-F238E27FC236}">
                <a16:creationId xmlns:a16="http://schemas.microsoft.com/office/drawing/2014/main" xmlns="" id="{BA7B5C2B-B618-482A-B17B-BD223711502E}"/>
              </a:ext>
            </a:extLst>
          </p:cNvPr>
          <p:cNvSpPr>
            <a:spLocks noGrp="1"/>
          </p:cNvSpPr>
          <p:nvPr>
            <p:ph type="sldNum" sz="quarter" idx="12"/>
          </p:nvPr>
        </p:nvSpPr>
        <p:spPr/>
        <p:txBody>
          <a:bodyPr/>
          <a:lstStyle/>
          <a:p>
            <a:fld id="{28B54A7E-2395-4D35-824E-25842394C6F0}" type="slidenum">
              <a:rPr lang="en-IN" smtClean="0"/>
              <a:t>21</a:t>
            </a:fld>
            <a:endParaRPr lang="en-IN"/>
          </a:p>
        </p:txBody>
      </p:sp>
      <p:pic>
        <p:nvPicPr>
          <p:cNvPr id="7170" name="Picture 2" descr="Table 2 from A differential microbiological assay for vitamin B12 and  pseudovitamin B12. | Semantic Scholar">
            <a:extLst>
              <a:ext uri="{FF2B5EF4-FFF2-40B4-BE49-F238E27FC236}">
                <a16:creationId xmlns:a16="http://schemas.microsoft.com/office/drawing/2014/main" xmlns="" id="{59B2F52A-CE9C-43F1-83E3-C34083CF21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7464" y="443883"/>
            <a:ext cx="10662081" cy="576641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xmlns="" id="{2DC97C4E-2DC2-43CD-86AB-4E5395A96C13}"/>
              </a:ext>
            </a:extLst>
          </p:cNvPr>
          <p:cNvPicPr>
            <a:picLocks noChangeAspect="1"/>
          </p:cNvPicPr>
          <p:nvPr/>
        </p:nvPicPr>
        <p:blipFill>
          <a:blip r:embed="rId3"/>
          <a:stretch>
            <a:fillRect/>
          </a:stretch>
        </p:blipFill>
        <p:spPr>
          <a:xfrm>
            <a:off x="0" y="0"/>
            <a:ext cx="12192000" cy="109728"/>
          </a:xfrm>
          <a:prstGeom prst="rect">
            <a:avLst/>
          </a:prstGeom>
        </p:spPr>
      </p:pic>
    </p:spTree>
    <p:extLst>
      <p:ext uri="{BB962C8B-B14F-4D97-AF65-F5344CB8AC3E}">
        <p14:creationId xmlns:p14="http://schemas.microsoft.com/office/powerpoint/2010/main" val="4579878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xmlns="" id="{C4A937E7-E7B0-4826-8769-286E90FD1B0D}"/>
              </a:ext>
            </a:extLst>
          </p:cNvPr>
          <p:cNvSpPr>
            <a:spLocks noGrp="1"/>
          </p:cNvSpPr>
          <p:nvPr>
            <p:ph type="ftr" sz="quarter" idx="11"/>
          </p:nvPr>
        </p:nvSpPr>
        <p:spPr/>
        <p:txBody>
          <a:bodyPr/>
          <a:lstStyle/>
          <a:p>
            <a:r>
              <a:rPr lang="en-IN" smtClean="0"/>
              <a:t>RDP</a:t>
            </a:r>
            <a:endParaRPr lang="en-IN"/>
          </a:p>
        </p:txBody>
      </p:sp>
      <p:sp>
        <p:nvSpPr>
          <p:cNvPr id="4" name="Slide Number Placeholder 3">
            <a:extLst>
              <a:ext uri="{FF2B5EF4-FFF2-40B4-BE49-F238E27FC236}">
                <a16:creationId xmlns:a16="http://schemas.microsoft.com/office/drawing/2014/main" xmlns="" id="{374D2E72-6BF5-485F-B778-6D569E9AFAA5}"/>
              </a:ext>
            </a:extLst>
          </p:cNvPr>
          <p:cNvSpPr>
            <a:spLocks noGrp="1"/>
          </p:cNvSpPr>
          <p:nvPr>
            <p:ph type="sldNum" sz="quarter" idx="12"/>
          </p:nvPr>
        </p:nvSpPr>
        <p:spPr/>
        <p:txBody>
          <a:bodyPr/>
          <a:lstStyle/>
          <a:p>
            <a:fld id="{28B54A7E-2395-4D35-824E-25842394C6F0}" type="slidenum">
              <a:rPr lang="en-IN" smtClean="0"/>
              <a:t>22</a:t>
            </a:fld>
            <a:endParaRPr lang="en-IN"/>
          </a:p>
        </p:txBody>
      </p:sp>
      <p:pic>
        <p:nvPicPr>
          <p:cNvPr id="8194" name="Picture 2" descr="Microbial Assay of Vitamins (Page 1) - Line.17QQ.com">
            <a:extLst>
              <a:ext uri="{FF2B5EF4-FFF2-40B4-BE49-F238E27FC236}">
                <a16:creationId xmlns:a16="http://schemas.microsoft.com/office/drawing/2014/main" xmlns="" id="{D9ADCD0C-1EE2-46F3-92BE-47CF92EBCA5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9608" y="337351"/>
            <a:ext cx="10644326" cy="592078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xmlns="" id="{BE4BE215-D199-44E5-BCEA-4CC7A93094E7}"/>
              </a:ext>
            </a:extLst>
          </p:cNvPr>
          <p:cNvPicPr>
            <a:picLocks noChangeAspect="1"/>
          </p:cNvPicPr>
          <p:nvPr/>
        </p:nvPicPr>
        <p:blipFill>
          <a:blip r:embed="rId4"/>
          <a:stretch>
            <a:fillRect/>
          </a:stretch>
        </p:blipFill>
        <p:spPr>
          <a:xfrm>
            <a:off x="0" y="0"/>
            <a:ext cx="12192000" cy="109728"/>
          </a:xfrm>
          <a:prstGeom prst="rect">
            <a:avLst/>
          </a:prstGeom>
        </p:spPr>
      </p:pic>
    </p:spTree>
    <p:extLst>
      <p:ext uri="{BB962C8B-B14F-4D97-AF65-F5344CB8AC3E}">
        <p14:creationId xmlns:p14="http://schemas.microsoft.com/office/powerpoint/2010/main" val="39352894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xmlns="" id="{EC75F8AA-4941-4F42-A28B-714112931D91}"/>
              </a:ext>
            </a:extLst>
          </p:cNvPr>
          <p:cNvSpPr>
            <a:spLocks noGrp="1"/>
          </p:cNvSpPr>
          <p:nvPr>
            <p:ph type="sldNum" sz="quarter" idx="12"/>
          </p:nvPr>
        </p:nvSpPr>
        <p:spPr>
          <a:xfrm>
            <a:off x="11753850" y="6492875"/>
            <a:ext cx="400235" cy="365125"/>
          </a:xfrm>
        </p:spPr>
        <p:txBody>
          <a:bodyPr/>
          <a:lstStyle/>
          <a:p>
            <a:pPr algn="l"/>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l"/>
              <a:t>3</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xmlns="" id="{BEF7666A-F7E6-4D5B-8624-F83E76B55544}"/>
              </a:ext>
            </a:extLst>
          </p:cNvPr>
          <p:cNvSpPr txBox="1"/>
          <p:nvPr/>
        </p:nvSpPr>
        <p:spPr>
          <a:xfrm>
            <a:off x="838200" y="989848"/>
            <a:ext cx="10024243" cy="2062103"/>
          </a:xfrm>
          <a:prstGeom prst="rect">
            <a:avLst/>
          </a:prstGeom>
          <a:noFill/>
        </p:spPr>
        <p:txBody>
          <a:bodyPr wrap="square">
            <a:spAutoFit/>
          </a:bodyPr>
          <a:lstStyle/>
          <a:p>
            <a:pPr marL="285750" indent="-285750" algn="l">
              <a:buFont typeface="Arial" panose="020B0604020202020204" pitchFamily="34" charset="0"/>
              <a:buChar char="•"/>
            </a:pPr>
            <a:r>
              <a:rPr lang="en-IN" sz="1600" b="1" i="0" dirty="0">
                <a:solidFill>
                  <a:srgbClr val="303030"/>
                </a:solidFill>
                <a:effectLst/>
                <a:latin typeface="Times New Roman" panose="02020603050405020304" pitchFamily="18" charset="0"/>
                <a:cs typeface="Times New Roman" panose="02020603050405020304" pitchFamily="18" charset="0"/>
              </a:rPr>
              <a:t>MEDIA:</a:t>
            </a:r>
            <a:endParaRPr lang="en-IN" sz="1600" b="0" i="0" dirty="0">
              <a:solidFill>
                <a:srgbClr val="303030"/>
              </a:solidFill>
              <a:effectLst/>
              <a:latin typeface="Times New Roman" panose="02020603050405020304" pitchFamily="18" charset="0"/>
              <a:cs typeface="Times New Roman" panose="02020603050405020304" pitchFamily="18" charset="0"/>
            </a:endParaRPr>
          </a:p>
          <a:p>
            <a:pPr marL="285750" indent="-285750" algn="l">
              <a:buFont typeface="Arial" panose="020B0604020202020204" pitchFamily="34" charset="0"/>
              <a:buChar char="•"/>
            </a:pPr>
            <a:r>
              <a:rPr lang="en-IN" sz="1600" b="0" i="0" dirty="0">
                <a:solidFill>
                  <a:srgbClr val="303030"/>
                </a:solidFill>
                <a:effectLst/>
                <a:latin typeface="Times New Roman" panose="02020603050405020304" pitchFamily="18" charset="0"/>
                <a:cs typeface="Times New Roman" panose="02020603050405020304" pitchFamily="18" charset="0"/>
              </a:rPr>
              <a:t>Prepare the media required for the preparation of test organism inoculate from the ingredients listed in Table 1.</a:t>
            </a:r>
          </a:p>
          <a:p>
            <a:pPr marL="285750" indent="-285750" algn="l">
              <a:buFont typeface="Arial" panose="020B0604020202020204" pitchFamily="34" charset="0"/>
              <a:buChar char="•"/>
            </a:pPr>
            <a:r>
              <a:rPr lang="en-IN" sz="1600" b="0" i="0" dirty="0">
                <a:solidFill>
                  <a:srgbClr val="303030"/>
                </a:solidFill>
                <a:effectLst/>
                <a:latin typeface="Times New Roman" panose="02020603050405020304" pitchFamily="18" charset="0"/>
                <a:cs typeface="Times New Roman" panose="02020603050405020304" pitchFamily="18" charset="0"/>
              </a:rPr>
              <a:t> Minor modifications of the individual ingredients may be made, or reconstituted dehydrated media may be used provided the resulting media have equal or better growth-promoting properties and give a similar standard curve response.</a:t>
            </a:r>
          </a:p>
          <a:p>
            <a:pPr marL="285750" indent="-285750" algn="l">
              <a:buFont typeface="Arial" panose="020B0604020202020204" pitchFamily="34" charset="0"/>
              <a:buChar char="•"/>
            </a:pPr>
            <a:r>
              <a:rPr lang="en-IN" sz="1600" b="0" i="0" dirty="0">
                <a:solidFill>
                  <a:srgbClr val="303030"/>
                </a:solidFill>
                <a:effectLst/>
                <a:latin typeface="Times New Roman" panose="02020603050405020304" pitchFamily="18" charset="0"/>
                <a:cs typeface="Times New Roman" panose="02020603050405020304" pitchFamily="18" charset="0"/>
              </a:rPr>
              <a:t>Dissolve the ingredients in sufficient water to produce 1000 ml and add sufficient 1 M sodium hydroxide or 1 M hydrochloric acid, as required so that after sterilization the pH is as given in Table 1.</a:t>
            </a:r>
          </a:p>
          <a:p>
            <a:pPr marL="285750" indent="-285750" algn="l">
              <a:buFont typeface="Arial" panose="020B0604020202020204" pitchFamily="34" charset="0"/>
              <a:buChar char="•"/>
            </a:pPr>
            <a:endParaRPr lang="en-IN" sz="1600" b="0" i="0" dirty="0">
              <a:solidFill>
                <a:srgbClr val="303030"/>
              </a:solidFill>
              <a:effectLst/>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xmlns="" id="{AD579E82-828E-44F8-A9E7-1CB4F1219F59}"/>
              </a:ext>
            </a:extLst>
          </p:cNvPr>
          <p:cNvPicPr>
            <a:picLocks noChangeAspect="1"/>
          </p:cNvPicPr>
          <p:nvPr/>
        </p:nvPicPr>
        <p:blipFill>
          <a:blip r:embed="rId2"/>
          <a:stretch>
            <a:fillRect/>
          </a:stretch>
        </p:blipFill>
        <p:spPr>
          <a:xfrm>
            <a:off x="0" y="-16550"/>
            <a:ext cx="12192000" cy="109728"/>
          </a:xfrm>
          <a:prstGeom prst="rect">
            <a:avLst/>
          </a:prstGeom>
        </p:spPr>
      </p:pic>
      <p:sp>
        <p:nvSpPr>
          <p:cNvPr id="8" name="Footer Placeholder 7"/>
          <p:cNvSpPr>
            <a:spLocks noGrp="1"/>
          </p:cNvSpPr>
          <p:nvPr>
            <p:ph type="ftr" sz="quarter" idx="11"/>
          </p:nvPr>
        </p:nvSpPr>
        <p:spPr/>
        <p:txBody>
          <a:bodyPr/>
          <a:lstStyle/>
          <a:p>
            <a:r>
              <a:rPr lang="en-IN" smtClean="0"/>
              <a:t>RDP</a:t>
            </a:r>
            <a:endParaRPr lang="en-IN"/>
          </a:p>
        </p:txBody>
      </p:sp>
    </p:spTree>
    <p:extLst>
      <p:ext uri="{BB962C8B-B14F-4D97-AF65-F5344CB8AC3E}">
        <p14:creationId xmlns:p14="http://schemas.microsoft.com/office/powerpoint/2010/main" val="18487960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xmlns="" id="{C656028E-27F3-440A-8E87-BDF0DDF6B786}"/>
              </a:ext>
            </a:extLst>
          </p:cNvPr>
          <p:cNvSpPr>
            <a:spLocks noGrp="1"/>
          </p:cNvSpPr>
          <p:nvPr>
            <p:ph idx="1"/>
          </p:nvPr>
        </p:nvSpPr>
        <p:spPr>
          <a:xfrm>
            <a:off x="817486" y="2360069"/>
            <a:ext cx="10515600" cy="4351338"/>
          </a:xfrm>
        </p:spPr>
        <p:txBody>
          <a:bodyPr/>
          <a:lstStyle/>
          <a:p>
            <a:endParaRPr lang="en-IN" dirty="0"/>
          </a:p>
          <a:p>
            <a:endParaRPr lang="en-IN" dirty="0"/>
          </a:p>
          <a:p>
            <a:endParaRPr lang="en-IN" dirty="0"/>
          </a:p>
          <a:p>
            <a:endParaRPr lang="en-IN" dirty="0"/>
          </a:p>
          <a:p>
            <a:endParaRPr lang="en-IN" dirty="0"/>
          </a:p>
          <a:p>
            <a:endParaRPr lang="en-IN" dirty="0"/>
          </a:p>
          <a:p>
            <a:r>
              <a:rPr lang="en-IN" b="0" i="0" dirty="0">
                <a:solidFill>
                  <a:srgbClr val="303030"/>
                </a:solidFill>
                <a:effectLst/>
                <a:latin typeface="verdana" panose="020B0604030504040204" pitchFamily="34" charset="0"/>
              </a:rPr>
              <a:t> </a:t>
            </a:r>
            <a:r>
              <a:rPr lang="en-IN" sz="1600" b="0" i="0" dirty="0">
                <a:solidFill>
                  <a:srgbClr val="303030"/>
                </a:solidFill>
                <a:effectLst/>
                <a:latin typeface="Times New Roman" panose="02020603050405020304" pitchFamily="18" charset="0"/>
                <a:cs typeface="Times New Roman" panose="02020603050405020304" pitchFamily="18" charset="0"/>
              </a:rPr>
              <a:t>Quantity in ml, to be added after boiling the media to dissolve the agar.</a:t>
            </a:r>
            <a:endParaRPr lang="en-IN" sz="1600" dirty="0">
              <a:latin typeface="Times New Roman" panose="02020603050405020304" pitchFamily="18" charset="0"/>
              <a:cs typeface="Times New Roman" panose="02020603050405020304" pitchFamily="18" charset="0"/>
            </a:endParaRPr>
          </a:p>
        </p:txBody>
      </p:sp>
      <p:sp>
        <p:nvSpPr>
          <p:cNvPr id="3" name="Footer Placeholder 2">
            <a:extLst>
              <a:ext uri="{FF2B5EF4-FFF2-40B4-BE49-F238E27FC236}">
                <a16:creationId xmlns:a16="http://schemas.microsoft.com/office/drawing/2014/main" xmlns="" id="{79C08A89-64BE-413B-984C-ABE8D0976EE8}"/>
              </a:ext>
            </a:extLst>
          </p:cNvPr>
          <p:cNvSpPr>
            <a:spLocks noGrp="1"/>
          </p:cNvSpPr>
          <p:nvPr>
            <p:ph type="ftr" sz="quarter" idx="11"/>
          </p:nvPr>
        </p:nvSpPr>
        <p:spPr/>
        <p:txBody>
          <a:bodyPr/>
          <a:lstStyle/>
          <a:p>
            <a:r>
              <a:rPr lang="en-IN" smtClean="0"/>
              <a:t>RDP</a:t>
            </a:r>
            <a:endParaRPr lang="en-IN"/>
          </a:p>
        </p:txBody>
      </p:sp>
      <p:sp>
        <p:nvSpPr>
          <p:cNvPr id="4" name="Slide Number Placeholder 3">
            <a:extLst>
              <a:ext uri="{FF2B5EF4-FFF2-40B4-BE49-F238E27FC236}">
                <a16:creationId xmlns:a16="http://schemas.microsoft.com/office/drawing/2014/main" xmlns="" id="{5EE305DD-3F69-4002-929B-6CEFCDAE0621}"/>
              </a:ext>
            </a:extLst>
          </p:cNvPr>
          <p:cNvSpPr>
            <a:spLocks noGrp="1"/>
          </p:cNvSpPr>
          <p:nvPr>
            <p:ph type="sldNum" sz="quarter" idx="12"/>
          </p:nvPr>
        </p:nvSpPr>
        <p:spPr>
          <a:xfrm>
            <a:off x="9407371" y="6467320"/>
            <a:ext cx="2743200" cy="365125"/>
          </a:xfrm>
        </p:spPr>
        <p:txBody>
          <a:bodyPr/>
          <a:lstStyle/>
          <a:p>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t>4</a:t>
            </a:fld>
            <a:endParaRPr lang="en-IN" sz="1600" b="1" dirty="0">
              <a:solidFill>
                <a:schemeClr val="tx1"/>
              </a:solidFill>
              <a:latin typeface="Times New Roman" panose="02020603050405020304" pitchFamily="18" charset="0"/>
              <a:cs typeface="Times New Roman" panose="02020603050405020304" pitchFamily="18" charset="0"/>
            </a:endParaRPr>
          </a:p>
        </p:txBody>
      </p:sp>
      <p:pic>
        <p:nvPicPr>
          <p:cNvPr id="8" name="Picture 2">
            <a:extLst>
              <a:ext uri="{FF2B5EF4-FFF2-40B4-BE49-F238E27FC236}">
                <a16:creationId xmlns:a16="http://schemas.microsoft.com/office/drawing/2014/main" xmlns="" id="{53036BE3-7927-400A-9E51-114A81D84E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0463" y="292963"/>
            <a:ext cx="10689184" cy="504251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xmlns="" id="{031246A9-622B-4887-956A-00054E4D93DB}"/>
              </a:ext>
            </a:extLst>
          </p:cNvPr>
          <p:cNvPicPr>
            <a:picLocks noChangeAspect="1"/>
          </p:cNvPicPr>
          <p:nvPr/>
        </p:nvPicPr>
        <p:blipFill>
          <a:blip r:embed="rId3"/>
          <a:stretch>
            <a:fillRect/>
          </a:stretch>
        </p:blipFill>
        <p:spPr>
          <a:xfrm>
            <a:off x="0" y="0"/>
            <a:ext cx="12192000" cy="109728"/>
          </a:xfrm>
          <a:prstGeom prst="rect">
            <a:avLst/>
          </a:prstGeom>
        </p:spPr>
      </p:pic>
    </p:spTree>
    <p:extLst>
      <p:ext uri="{BB962C8B-B14F-4D97-AF65-F5344CB8AC3E}">
        <p14:creationId xmlns:p14="http://schemas.microsoft.com/office/powerpoint/2010/main" val="12480160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xmlns="" id="{2940FE35-4F25-4CDE-BBF9-F644DCF54F6A}"/>
              </a:ext>
            </a:extLst>
          </p:cNvPr>
          <p:cNvSpPr>
            <a:spLocks noGrp="1"/>
          </p:cNvSpPr>
          <p:nvPr>
            <p:ph type="ftr" sz="quarter" idx="11"/>
          </p:nvPr>
        </p:nvSpPr>
        <p:spPr/>
        <p:txBody>
          <a:bodyPr/>
          <a:lstStyle/>
          <a:p>
            <a:r>
              <a:rPr lang="en-IN" smtClean="0"/>
              <a:t>RDP</a:t>
            </a:r>
            <a:endParaRPr lang="en-IN"/>
          </a:p>
        </p:txBody>
      </p:sp>
      <p:sp>
        <p:nvSpPr>
          <p:cNvPr id="4" name="Slide Number Placeholder 3">
            <a:extLst>
              <a:ext uri="{FF2B5EF4-FFF2-40B4-BE49-F238E27FC236}">
                <a16:creationId xmlns:a16="http://schemas.microsoft.com/office/drawing/2014/main" xmlns="" id="{1D6807BE-E67E-4900-A9C3-0D2DD36B7A58}"/>
              </a:ext>
            </a:extLst>
          </p:cNvPr>
          <p:cNvSpPr>
            <a:spLocks noGrp="1"/>
          </p:cNvSpPr>
          <p:nvPr>
            <p:ph type="sldNum" sz="quarter" idx="12"/>
          </p:nvPr>
        </p:nvSpPr>
        <p:spPr>
          <a:xfrm>
            <a:off x="9448800" y="6458442"/>
            <a:ext cx="2743200" cy="365125"/>
          </a:xfrm>
        </p:spPr>
        <p:txBody>
          <a:bodyPr/>
          <a:lstStyle/>
          <a:p>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t>5</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xmlns="" id="{2DF9DBA0-174E-48FC-A16D-C92167DB12C5}"/>
              </a:ext>
            </a:extLst>
          </p:cNvPr>
          <p:cNvSpPr txBox="1"/>
          <p:nvPr/>
        </p:nvSpPr>
        <p:spPr>
          <a:xfrm>
            <a:off x="721217" y="1113183"/>
            <a:ext cx="11037194" cy="2308324"/>
          </a:xfrm>
          <a:prstGeom prst="rect">
            <a:avLst/>
          </a:prstGeom>
          <a:noFill/>
        </p:spPr>
        <p:txBody>
          <a:bodyPr wrap="square">
            <a:spAutoFit/>
          </a:bodyPr>
          <a:lstStyle/>
          <a:p>
            <a:pPr marL="285750" indent="-285750" algn="just" fontAlgn="base">
              <a:buFont typeface="Arial" panose="020B0604020202020204" pitchFamily="34" charset="0"/>
              <a:buChar char="•"/>
            </a:pPr>
            <a:r>
              <a:rPr lang="en-IN" sz="1600" b="0" i="0" dirty="0">
                <a:solidFill>
                  <a:srgbClr val="303030"/>
                </a:solidFill>
                <a:effectLst/>
                <a:latin typeface="Times New Roman" panose="02020603050405020304" pitchFamily="18" charset="0"/>
                <a:cs typeface="Times New Roman" panose="02020603050405020304" pitchFamily="18" charset="0"/>
              </a:rPr>
              <a:t>A Standard Preparation is an authentic sample of the appropriate antibiotic for which the potency has been precisely determined by reference to the appropriate international standard. </a:t>
            </a:r>
          </a:p>
          <a:p>
            <a:pPr marL="285750" indent="-285750" algn="just" fontAlgn="base">
              <a:buFont typeface="Arial" panose="020B0604020202020204" pitchFamily="34" charset="0"/>
              <a:buChar char="•"/>
            </a:pPr>
            <a:r>
              <a:rPr lang="en-IN" sz="1600" b="0" i="0" dirty="0">
                <a:solidFill>
                  <a:srgbClr val="303030"/>
                </a:solidFill>
                <a:effectLst/>
                <a:latin typeface="Times New Roman" panose="02020603050405020304" pitchFamily="18" charset="0"/>
                <a:cs typeface="Times New Roman" panose="02020603050405020304" pitchFamily="18" charset="0"/>
              </a:rPr>
              <a:t>The Potency of the standard preparation may be expressed in International Units or in </a:t>
            </a:r>
            <a:r>
              <a:rPr lang="en-IN" sz="1600" b="0" i="0" dirty="0" err="1">
                <a:solidFill>
                  <a:srgbClr val="303030"/>
                </a:solidFill>
                <a:effectLst/>
                <a:latin typeface="Times New Roman" panose="02020603050405020304" pitchFamily="18" charset="0"/>
                <a:cs typeface="Times New Roman" panose="02020603050405020304" pitchFamily="18" charset="0"/>
              </a:rPr>
              <a:t>μg</a:t>
            </a:r>
            <a:r>
              <a:rPr lang="en-IN" sz="1600" b="0" i="0" dirty="0">
                <a:solidFill>
                  <a:srgbClr val="303030"/>
                </a:solidFill>
                <a:effectLst/>
                <a:latin typeface="Times New Roman" panose="02020603050405020304" pitchFamily="18" charset="0"/>
                <a:cs typeface="Times New Roman" panose="02020603050405020304" pitchFamily="18" charset="0"/>
              </a:rPr>
              <a:t> per mg of the pure antibiotic.</a:t>
            </a:r>
          </a:p>
          <a:p>
            <a:pPr marL="285750" indent="-285750" algn="l">
              <a:buFont typeface="Arial" panose="020B0604020202020204" pitchFamily="34" charset="0"/>
              <a:buChar char="•"/>
            </a:pPr>
            <a:r>
              <a:rPr lang="en-IN" sz="1600" b="0" i="0" dirty="0">
                <a:solidFill>
                  <a:srgbClr val="303030"/>
                </a:solidFill>
                <a:effectLst/>
                <a:latin typeface="Times New Roman" panose="02020603050405020304" pitchFamily="18" charset="0"/>
                <a:cs typeface="Times New Roman" panose="02020603050405020304" pitchFamily="18" charset="0"/>
              </a:rPr>
              <a:t>The Standard Preparations for India are certified by the laboratory of the Indian Pharmacopoeia </a:t>
            </a:r>
          </a:p>
          <a:p>
            <a:pPr marL="285750" indent="-285750" algn="l">
              <a:buFont typeface="Arial" panose="020B0604020202020204" pitchFamily="34" charset="0"/>
              <a:buChar char="•"/>
            </a:pPr>
            <a:r>
              <a:rPr lang="en-IN" sz="1600" b="0" i="0" dirty="0">
                <a:solidFill>
                  <a:srgbClr val="303030"/>
                </a:solidFill>
                <a:effectLst/>
                <a:latin typeface="Times New Roman" panose="02020603050405020304" pitchFamily="18" charset="0"/>
                <a:cs typeface="Times New Roman" panose="02020603050405020304" pitchFamily="18" charset="0"/>
              </a:rPr>
              <a:t>Commission or by any other notified laboratory(ies) and are maintained and distributed by the agency(ies) notified for the purpose.</a:t>
            </a:r>
          </a:p>
          <a:p>
            <a:pPr marL="285750" indent="-285750" algn="l">
              <a:buFont typeface="Arial" panose="020B0604020202020204" pitchFamily="34" charset="0"/>
              <a:buChar char="•"/>
            </a:pPr>
            <a:r>
              <a:rPr lang="en-IN" sz="1600" b="0" i="0" dirty="0">
                <a:solidFill>
                  <a:srgbClr val="303030"/>
                </a:solidFill>
                <a:effectLst/>
                <a:latin typeface="Times New Roman" panose="02020603050405020304" pitchFamily="18" charset="0"/>
                <a:cs typeface="Times New Roman" panose="02020603050405020304" pitchFamily="18" charset="0"/>
              </a:rPr>
              <a:t>A Standard Preparation may be replaced by a working standard prepared by any laboratory which should be compared at definite intervals under varying conditions with the standard.</a:t>
            </a:r>
          </a:p>
          <a:p>
            <a:pPr marL="285750" indent="-285750" algn="just" fontAlgn="base">
              <a:buFont typeface="Arial" panose="020B0604020202020204" pitchFamily="34" charset="0"/>
              <a:buChar char="•"/>
            </a:pPr>
            <a:endParaRPr lang="en-IN" sz="1600" i="0" dirty="0">
              <a:effectLst/>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xmlns="" id="{F09D802C-C629-4549-AD80-CE283729E77F}"/>
              </a:ext>
            </a:extLst>
          </p:cNvPr>
          <p:cNvPicPr>
            <a:picLocks noChangeAspect="1"/>
          </p:cNvPicPr>
          <p:nvPr/>
        </p:nvPicPr>
        <p:blipFill>
          <a:blip r:embed="rId2"/>
          <a:stretch>
            <a:fillRect/>
          </a:stretch>
        </p:blipFill>
        <p:spPr>
          <a:xfrm>
            <a:off x="837744" y="3270490"/>
            <a:ext cx="10516511" cy="317019"/>
          </a:xfrm>
          <a:prstGeom prst="rect">
            <a:avLst/>
          </a:prstGeom>
        </p:spPr>
      </p:pic>
      <p:pic>
        <p:nvPicPr>
          <p:cNvPr id="8" name="Picture 7">
            <a:extLst>
              <a:ext uri="{FF2B5EF4-FFF2-40B4-BE49-F238E27FC236}">
                <a16:creationId xmlns:a16="http://schemas.microsoft.com/office/drawing/2014/main" xmlns="" id="{8F4FBE39-F67E-4EFE-BA31-F6074CE43216}"/>
              </a:ext>
            </a:extLst>
          </p:cNvPr>
          <p:cNvPicPr>
            <a:picLocks noChangeAspect="1"/>
          </p:cNvPicPr>
          <p:nvPr/>
        </p:nvPicPr>
        <p:blipFill>
          <a:blip r:embed="rId3"/>
          <a:stretch>
            <a:fillRect/>
          </a:stretch>
        </p:blipFill>
        <p:spPr>
          <a:xfrm>
            <a:off x="0" y="-7852"/>
            <a:ext cx="12192000" cy="109728"/>
          </a:xfrm>
          <a:prstGeom prst="rect">
            <a:avLst/>
          </a:prstGeom>
        </p:spPr>
      </p:pic>
    </p:spTree>
    <p:extLst>
      <p:ext uri="{BB962C8B-B14F-4D97-AF65-F5344CB8AC3E}">
        <p14:creationId xmlns:p14="http://schemas.microsoft.com/office/powerpoint/2010/main" val="18035202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xmlns="" id="{B68067A2-F6EE-4297-A6A3-6119266CB3C8}"/>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a16="http://schemas.microsoft.com/office/drawing/2014/main" xmlns="" id="{980C249D-16CD-4546-ABD7-D1F3EBB2B51C}"/>
              </a:ext>
            </a:extLst>
          </p:cNvPr>
          <p:cNvSpPr>
            <a:spLocks noGrp="1"/>
          </p:cNvSpPr>
          <p:nvPr>
            <p:ph type="sldNum" sz="quarter" idx="12"/>
          </p:nvPr>
        </p:nvSpPr>
        <p:spPr>
          <a:xfrm>
            <a:off x="9448800" y="6476198"/>
            <a:ext cx="2743200" cy="365125"/>
          </a:xfrm>
        </p:spPr>
        <p:txBody>
          <a:bodyPr/>
          <a:lstStyle/>
          <a:p>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t>6</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xmlns="" id="{49168F8D-94C6-49D5-91B2-0BEFF7C87684}"/>
              </a:ext>
            </a:extLst>
          </p:cNvPr>
          <p:cNvSpPr>
            <a:spLocks noGrp="1"/>
          </p:cNvSpPr>
          <p:nvPr>
            <p:ph idx="1"/>
          </p:nvPr>
        </p:nvSpPr>
        <p:spPr>
          <a:xfrm>
            <a:off x="1211062" y="711820"/>
            <a:ext cx="10515600" cy="5786346"/>
          </a:xfrm>
        </p:spPr>
        <p:txBody>
          <a:bodyPr>
            <a:normAutofit/>
          </a:bodyPr>
          <a:lstStyle/>
          <a:p>
            <a:r>
              <a:rPr lang="en-IN" sz="1600" b="1" i="0" dirty="0">
                <a:solidFill>
                  <a:srgbClr val="303030"/>
                </a:solidFill>
                <a:effectLst/>
                <a:latin typeface="Times New Roman" panose="02020603050405020304" pitchFamily="18" charset="0"/>
                <a:cs typeface="Times New Roman" panose="02020603050405020304" pitchFamily="18" charset="0"/>
              </a:rPr>
              <a:t>Buffer solution</a:t>
            </a:r>
            <a:r>
              <a:rPr lang="en-IN" sz="1600" dirty="0">
                <a:latin typeface="Times New Roman" panose="02020603050405020304" pitchFamily="18" charset="0"/>
                <a:cs typeface="Times New Roman" panose="02020603050405020304" pitchFamily="18" charset="0"/>
              </a:rPr>
              <a:t/>
            </a:r>
            <a:br>
              <a:rPr lang="en-IN" sz="1600" dirty="0">
                <a:latin typeface="Times New Roman" panose="02020603050405020304" pitchFamily="18" charset="0"/>
                <a:cs typeface="Times New Roman" panose="02020603050405020304" pitchFamily="18" charset="0"/>
              </a:rPr>
            </a:br>
            <a:r>
              <a:rPr lang="en-IN" sz="1600" b="0" i="0" dirty="0">
                <a:solidFill>
                  <a:srgbClr val="303030"/>
                </a:solidFill>
                <a:effectLst/>
                <a:latin typeface="Times New Roman" panose="02020603050405020304" pitchFamily="18" charset="0"/>
                <a:cs typeface="Times New Roman" panose="02020603050405020304" pitchFamily="18" charset="0"/>
              </a:rPr>
              <a:t>Prepare by dissolving the following quantities given in Table 2 of dipotassium hydrogen phosphate and potassium dihydrogen phosphate in sufficient water to produce 1000 ml after sterilisation, adjusting the pH with 8 M phosphoric acid or 10 M potassium hydroxide.</a:t>
            </a:r>
          </a:p>
          <a:p>
            <a:endParaRPr lang="en-IN" sz="1600" dirty="0">
              <a:solidFill>
                <a:srgbClr val="303030"/>
              </a:solidFill>
              <a:latin typeface="Times New Roman" panose="02020603050405020304" pitchFamily="18" charset="0"/>
              <a:cs typeface="Times New Roman" panose="02020603050405020304" pitchFamily="18" charset="0"/>
            </a:endParaRPr>
          </a:p>
          <a:p>
            <a:endParaRPr lang="en-IN" sz="1600" b="0" i="0" dirty="0">
              <a:solidFill>
                <a:srgbClr val="303030"/>
              </a:solidFill>
              <a:effectLst/>
              <a:latin typeface="Times New Roman" panose="02020603050405020304" pitchFamily="18" charset="0"/>
              <a:cs typeface="Times New Roman" panose="02020603050405020304" pitchFamily="18" charset="0"/>
            </a:endParaRPr>
          </a:p>
          <a:p>
            <a:endParaRPr lang="en-IN" sz="1600" dirty="0">
              <a:solidFill>
                <a:srgbClr val="303030"/>
              </a:solidFill>
              <a:latin typeface="Times New Roman" panose="02020603050405020304" pitchFamily="18" charset="0"/>
              <a:cs typeface="Times New Roman" panose="02020603050405020304" pitchFamily="18" charset="0"/>
            </a:endParaRPr>
          </a:p>
          <a:p>
            <a:endParaRPr lang="en-IN" sz="1600" b="0" i="0" dirty="0">
              <a:solidFill>
                <a:srgbClr val="303030"/>
              </a:solidFill>
              <a:effectLst/>
              <a:latin typeface="Times New Roman" panose="02020603050405020304" pitchFamily="18" charset="0"/>
              <a:cs typeface="Times New Roman" panose="02020603050405020304" pitchFamily="18" charset="0"/>
            </a:endParaRPr>
          </a:p>
          <a:p>
            <a:endParaRPr lang="en-IN" sz="1600" dirty="0">
              <a:solidFill>
                <a:srgbClr val="303030"/>
              </a:solidFill>
              <a:latin typeface="Times New Roman" panose="02020603050405020304" pitchFamily="18" charset="0"/>
              <a:cs typeface="Times New Roman" panose="02020603050405020304" pitchFamily="18" charset="0"/>
            </a:endParaRPr>
          </a:p>
          <a:p>
            <a:endParaRPr lang="en-IN" sz="1600" b="0" i="0" dirty="0">
              <a:solidFill>
                <a:srgbClr val="303030"/>
              </a:solidFill>
              <a:effectLst/>
              <a:latin typeface="Times New Roman" panose="02020603050405020304" pitchFamily="18" charset="0"/>
              <a:cs typeface="Times New Roman" panose="02020603050405020304" pitchFamily="18" charset="0"/>
            </a:endParaRPr>
          </a:p>
          <a:p>
            <a:endParaRPr lang="en-IN" sz="1600" dirty="0">
              <a:solidFill>
                <a:srgbClr val="303030"/>
              </a:solidFill>
              <a:latin typeface="Times New Roman" panose="02020603050405020304" pitchFamily="18" charset="0"/>
              <a:cs typeface="Times New Roman" panose="02020603050405020304" pitchFamily="18" charset="0"/>
            </a:endParaRPr>
          </a:p>
          <a:p>
            <a:endParaRPr lang="en-IN" sz="1600" b="0" i="0" dirty="0">
              <a:solidFill>
                <a:srgbClr val="303030"/>
              </a:solidFill>
              <a:effectLst/>
              <a:latin typeface="Times New Roman" panose="02020603050405020304" pitchFamily="18" charset="0"/>
              <a:cs typeface="Times New Roman" panose="02020603050405020304" pitchFamily="18" charset="0"/>
            </a:endParaRPr>
          </a:p>
          <a:p>
            <a:endParaRPr lang="en-IN" sz="1600" dirty="0">
              <a:solidFill>
                <a:srgbClr val="303030"/>
              </a:solidFill>
              <a:latin typeface="Times New Roman" panose="02020603050405020304" pitchFamily="18" charset="0"/>
              <a:cs typeface="Times New Roman" panose="02020603050405020304" pitchFamily="18" charset="0"/>
            </a:endParaRPr>
          </a:p>
          <a:p>
            <a:endParaRPr lang="en-IN" sz="1600" b="0" i="0" dirty="0">
              <a:solidFill>
                <a:srgbClr val="303030"/>
              </a:solidFill>
              <a:effectLst/>
              <a:latin typeface="Times New Roman" panose="02020603050405020304" pitchFamily="18" charset="0"/>
              <a:cs typeface="Times New Roman" panose="02020603050405020304" pitchFamily="18" charset="0"/>
            </a:endParaRPr>
          </a:p>
          <a:p>
            <a:endParaRPr lang="en-IN" sz="1600" dirty="0">
              <a:solidFill>
                <a:srgbClr val="303030"/>
              </a:solidFill>
              <a:latin typeface="Times New Roman" panose="02020603050405020304" pitchFamily="18" charset="0"/>
              <a:cs typeface="Times New Roman" panose="02020603050405020304" pitchFamily="18" charset="0"/>
            </a:endParaRPr>
          </a:p>
          <a:p>
            <a:pPr marL="0" indent="0">
              <a:buNone/>
            </a:pPr>
            <a:r>
              <a:rPr lang="en-IN" sz="1600" b="0" i="0" dirty="0">
                <a:effectLst/>
                <a:latin typeface="Times New Roman" panose="02020603050405020304" pitchFamily="18" charset="0"/>
                <a:cs typeface="Times New Roman" panose="02020603050405020304" pitchFamily="18" charset="0"/>
              </a:rPr>
              <a:t>* After addition of 2 ml of 10M potassium hydroxide</a:t>
            </a:r>
          </a:p>
          <a:p>
            <a:endParaRPr lang="en-IN" sz="1600" dirty="0">
              <a:latin typeface="Times New Roman" panose="02020603050405020304" pitchFamily="18" charset="0"/>
              <a:cs typeface="Times New Roman" panose="02020603050405020304" pitchFamily="18" charset="0"/>
            </a:endParaRPr>
          </a:p>
        </p:txBody>
      </p:sp>
      <p:graphicFrame>
        <p:nvGraphicFramePr>
          <p:cNvPr id="7" name="Table 6">
            <a:extLst>
              <a:ext uri="{FF2B5EF4-FFF2-40B4-BE49-F238E27FC236}">
                <a16:creationId xmlns:a16="http://schemas.microsoft.com/office/drawing/2014/main" xmlns="" id="{9C72AA26-1D1E-4ABD-B3B5-EBE8A3114AA0}"/>
              </a:ext>
            </a:extLst>
          </p:cNvPr>
          <p:cNvGraphicFramePr>
            <a:graphicFrameLocks noGrp="1"/>
          </p:cNvGraphicFramePr>
          <p:nvPr>
            <p:extLst>
              <p:ext uri="{D42A27DB-BD31-4B8C-83A1-F6EECF244321}">
                <p14:modId xmlns:p14="http://schemas.microsoft.com/office/powerpoint/2010/main" val="1290920570"/>
              </p:ext>
            </p:extLst>
          </p:nvPr>
        </p:nvGraphicFramePr>
        <p:xfrm>
          <a:off x="1775406" y="1806673"/>
          <a:ext cx="7353300" cy="3596640"/>
        </p:xfrm>
        <a:graphic>
          <a:graphicData uri="http://schemas.openxmlformats.org/drawingml/2006/table">
            <a:tbl>
              <a:tblPr/>
              <a:tblGrid>
                <a:gridCol w="1838325">
                  <a:extLst>
                    <a:ext uri="{9D8B030D-6E8A-4147-A177-3AD203B41FA5}">
                      <a16:colId xmlns:a16="http://schemas.microsoft.com/office/drawing/2014/main" xmlns="" val="2139226028"/>
                    </a:ext>
                  </a:extLst>
                </a:gridCol>
                <a:gridCol w="1838325">
                  <a:extLst>
                    <a:ext uri="{9D8B030D-6E8A-4147-A177-3AD203B41FA5}">
                      <a16:colId xmlns:a16="http://schemas.microsoft.com/office/drawing/2014/main" xmlns="" val="3700982971"/>
                    </a:ext>
                  </a:extLst>
                </a:gridCol>
                <a:gridCol w="1838325">
                  <a:extLst>
                    <a:ext uri="{9D8B030D-6E8A-4147-A177-3AD203B41FA5}">
                      <a16:colId xmlns:a16="http://schemas.microsoft.com/office/drawing/2014/main" xmlns="" val="2528517502"/>
                    </a:ext>
                  </a:extLst>
                </a:gridCol>
                <a:gridCol w="1838325">
                  <a:extLst>
                    <a:ext uri="{9D8B030D-6E8A-4147-A177-3AD203B41FA5}">
                      <a16:colId xmlns:a16="http://schemas.microsoft.com/office/drawing/2014/main" xmlns="" val="3943062525"/>
                    </a:ext>
                  </a:extLst>
                </a:gridCol>
              </a:tblGrid>
              <a:tr h="352425">
                <a:tc>
                  <a:txBody>
                    <a:bodyPr/>
                    <a:lstStyle/>
                    <a:p>
                      <a:pPr fontAlgn="t"/>
                      <a:r>
                        <a:rPr lang="en-IN" dirty="0">
                          <a:effectLst/>
                          <a:latin typeface="verdana" panose="020B0604030504040204" pitchFamily="34" charset="0"/>
                        </a:rPr>
                        <a:t>Buffer No.</a:t>
                      </a:r>
                      <a:endParaRPr lang="en-IN" dirty="0">
                        <a:effectLst/>
                      </a:endParaRPr>
                    </a:p>
                  </a:txBody>
                  <a:tcPr marL="76200" marR="76200" marT="76200" marB="7620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fontAlgn="t"/>
                      <a:r>
                        <a:rPr lang="en-IN">
                          <a:effectLst/>
                          <a:latin typeface="verdana" panose="020B0604030504040204" pitchFamily="34" charset="0"/>
                        </a:rPr>
                        <a:t>      Dipotassium        Hydrogen Phosphate,</a:t>
                      </a:r>
                      <a:endParaRPr lang="en-IN">
                        <a:effectLst/>
                      </a:endParaRPr>
                    </a:p>
                    <a:p>
                      <a:pPr fontAlgn="t"/>
                      <a:r>
                        <a:rPr lang="en-IN">
                          <a:effectLst/>
                          <a:latin typeface="verdana" panose="020B0604030504040204" pitchFamily="34" charset="0"/>
                        </a:rPr>
                        <a:t>        K</a:t>
                      </a:r>
                      <a:r>
                        <a:rPr lang="en-IN" baseline="-25000">
                          <a:effectLst/>
                          <a:latin typeface="verdana" panose="020B0604030504040204" pitchFamily="34" charset="0"/>
                        </a:rPr>
                        <a:t>2</a:t>
                      </a:r>
                      <a:r>
                        <a:rPr lang="en-IN">
                          <a:effectLst/>
                          <a:latin typeface="verdana" panose="020B0604030504040204" pitchFamily="34" charset="0"/>
                        </a:rPr>
                        <a:t>HPO</a:t>
                      </a:r>
                      <a:r>
                        <a:rPr lang="en-IN" baseline="-25000">
                          <a:effectLst/>
                          <a:latin typeface="verdana" panose="020B0604030504040204" pitchFamily="34" charset="0"/>
                        </a:rPr>
                        <a:t>4</a:t>
                      </a:r>
                      <a:r>
                        <a:rPr lang="en-IN">
                          <a:effectLst/>
                          <a:latin typeface="verdana" panose="020B0604030504040204" pitchFamily="34" charset="0"/>
                        </a:rPr>
                        <a:t>(g)</a:t>
                      </a:r>
                      <a:endParaRPr lang="en-IN">
                        <a:effectLst/>
                      </a:endParaRPr>
                    </a:p>
                  </a:txBody>
                  <a:tcPr marL="76200" marR="76200" marT="76200" marB="7620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fontAlgn="t"/>
                      <a:r>
                        <a:rPr lang="en-IN" dirty="0">
                          <a:effectLst/>
                          <a:latin typeface="verdana" panose="020B0604030504040204" pitchFamily="34" charset="0"/>
                        </a:rPr>
                        <a:t>Potassium      Dihydrogen phosphate,</a:t>
                      </a:r>
                      <a:endParaRPr lang="en-IN" dirty="0">
                        <a:effectLst/>
                      </a:endParaRPr>
                    </a:p>
                    <a:p>
                      <a:pPr fontAlgn="t"/>
                      <a:r>
                        <a:rPr lang="en-IN" dirty="0">
                          <a:effectLst/>
                          <a:latin typeface="verdana" panose="020B0604030504040204" pitchFamily="34" charset="0"/>
                        </a:rPr>
                        <a:t>KH</a:t>
                      </a:r>
                      <a:r>
                        <a:rPr lang="en-IN" baseline="-25000" dirty="0">
                          <a:effectLst/>
                          <a:latin typeface="verdana" panose="020B0604030504040204" pitchFamily="34" charset="0"/>
                        </a:rPr>
                        <a:t>2</a:t>
                      </a:r>
                      <a:r>
                        <a:rPr lang="en-IN" dirty="0">
                          <a:effectLst/>
                          <a:latin typeface="verdana" panose="020B0604030504040204" pitchFamily="34" charset="0"/>
                        </a:rPr>
                        <a:t>PO</a:t>
                      </a:r>
                      <a:r>
                        <a:rPr lang="en-IN" baseline="-25000" dirty="0">
                          <a:effectLst/>
                          <a:latin typeface="verdana" panose="020B0604030504040204" pitchFamily="34" charset="0"/>
                        </a:rPr>
                        <a:t>4</a:t>
                      </a:r>
                      <a:r>
                        <a:rPr lang="en-IN" dirty="0">
                          <a:effectLst/>
                          <a:latin typeface="verdana" panose="020B0604030504040204" pitchFamily="34" charset="0"/>
                        </a:rPr>
                        <a:t>(g)</a:t>
                      </a:r>
                      <a:endParaRPr lang="en-IN" dirty="0">
                        <a:effectLst/>
                      </a:endParaRPr>
                    </a:p>
                  </a:txBody>
                  <a:tcPr marL="76200" marR="76200" marT="76200" marB="7620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fontAlgn="t"/>
                      <a:r>
                        <a:rPr lang="en-IN" dirty="0">
                          <a:effectLst/>
                          <a:latin typeface="verdana" panose="020B0604030504040204" pitchFamily="34" charset="0"/>
                        </a:rPr>
                        <a:t>pH adjusted after sterilization to</a:t>
                      </a:r>
                      <a:endParaRPr lang="en-IN" dirty="0">
                        <a:effectLst/>
                      </a:endParaRPr>
                    </a:p>
                  </a:txBody>
                  <a:tcPr marL="76200" marR="76200" marT="76200" marB="7620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xmlns="" val="2470407111"/>
                  </a:ext>
                </a:extLst>
              </a:tr>
              <a:tr h="723900">
                <a:tc>
                  <a:txBody>
                    <a:bodyPr/>
                    <a:lstStyle/>
                    <a:p>
                      <a:pPr fontAlgn="t"/>
                      <a:r>
                        <a:rPr lang="en-IN">
                          <a:effectLst/>
                          <a:latin typeface="verdana" panose="020B0604030504040204" pitchFamily="34" charset="0"/>
                        </a:rPr>
                        <a:t>1</a:t>
                      </a:r>
                      <a:endParaRPr lang="en-IN">
                        <a:effectLst/>
                      </a:endParaRPr>
                    </a:p>
                    <a:p>
                      <a:pPr fontAlgn="t"/>
                      <a:r>
                        <a:rPr lang="en-IN">
                          <a:effectLst/>
                          <a:latin typeface="verdana" panose="020B0604030504040204" pitchFamily="34" charset="0"/>
                        </a:rPr>
                        <a:t>2</a:t>
                      </a:r>
                      <a:endParaRPr lang="en-IN">
                        <a:effectLst/>
                      </a:endParaRPr>
                    </a:p>
                    <a:p>
                      <a:pPr fontAlgn="t"/>
                      <a:r>
                        <a:rPr lang="en-IN">
                          <a:effectLst/>
                          <a:latin typeface="verdana" panose="020B0604030504040204" pitchFamily="34" charset="0"/>
                        </a:rPr>
                        <a:t>3</a:t>
                      </a:r>
                      <a:endParaRPr lang="en-IN">
                        <a:effectLst/>
                      </a:endParaRPr>
                    </a:p>
                    <a:p>
                      <a:pPr fontAlgn="t"/>
                      <a:r>
                        <a:rPr lang="en-IN">
                          <a:effectLst/>
                          <a:latin typeface="verdana" panose="020B0604030504040204" pitchFamily="34" charset="0"/>
                        </a:rPr>
                        <a:t>4</a:t>
                      </a:r>
                      <a:endParaRPr lang="en-IN">
                        <a:effectLst/>
                      </a:endParaRPr>
                    </a:p>
                    <a:p>
                      <a:pPr fontAlgn="t"/>
                      <a:r>
                        <a:rPr lang="en-IN">
                          <a:effectLst/>
                          <a:latin typeface="verdana" panose="020B0604030504040204" pitchFamily="34" charset="0"/>
                        </a:rPr>
                        <a:t>5</a:t>
                      </a:r>
                      <a:endParaRPr lang="en-IN">
                        <a:effectLst/>
                      </a:endParaRPr>
                    </a:p>
                    <a:p>
                      <a:pPr fontAlgn="t"/>
                      <a:r>
                        <a:rPr lang="en-IN">
                          <a:effectLst/>
                          <a:latin typeface="verdana" panose="020B0604030504040204" pitchFamily="34" charset="0"/>
                        </a:rPr>
                        <a:t>6</a:t>
                      </a:r>
                      <a:endParaRPr lang="en-IN">
                        <a:effectLst/>
                      </a:endParaRPr>
                    </a:p>
                  </a:txBody>
                  <a:tcPr marL="76200" marR="76200" marT="76200" marB="7620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fontAlgn="t"/>
                      <a:r>
                        <a:rPr lang="en-IN" dirty="0">
                          <a:effectLst/>
                          <a:latin typeface="verdana" panose="020B0604030504040204" pitchFamily="34" charset="0"/>
                        </a:rPr>
                        <a:t>2.0</a:t>
                      </a:r>
                      <a:endParaRPr lang="en-IN" dirty="0">
                        <a:effectLst/>
                      </a:endParaRPr>
                    </a:p>
                    <a:p>
                      <a:pPr fontAlgn="t"/>
                      <a:r>
                        <a:rPr lang="en-IN" dirty="0">
                          <a:effectLst/>
                          <a:latin typeface="verdana" panose="020B0604030504040204" pitchFamily="34" charset="0"/>
                        </a:rPr>
                        <a:t>16.73</a:t>
                      </a:r>
                      <a:endParaRPr lang="en-IN" dirty="0">
                        <a:effectLst/>
                      </a:endParaRPr>
                    </a:p>
                    <a:p>
                      <a:pPr fontAlgn="t"/>
                      <a:r>
                        <a:rPr lang="en-IN" dirty="0">
                          <a:effectLst/>
                          <a:latin typeface="verdana" panose="020B0604030504040204" pitchFamily="34" charset="0"/>
                        </a:rPr>
                        <a:t>-</a:t>
                      </a:r>
                      <a:endParaRPr lang="en-IN" dirty="0">
                        <a:effectLst/>
                      </a:endParaRPr>
                    </a:p>
                    <a:p>
                      <a:pPr fontAlgn="t"/>
                      <a:r>
                        <a:rPr lang="en-IN" dirty="0">
                          <a:effectLst/>
                          <a:latin typeface="verdana" panose="020B0604030504040204" pitchFamily="34" charset="0"/>
                        </a:rPr>
                        <a:t>20.0</a:t>
                      </a:r>
                      <a:endParaRPr lang="en-IN" dirty="0">
                        <a:effectLst/>
                      </a:endParaRPr>
                    </a:p>
                    <a:p>
                      <a:pPr fontAlgn="t"/>
                      <a:r>
                        <a:rPr lang="en-IN" dirty="0">
                          <a:effectLst/>
                          <a:latin typeface="verdana" panose="020B0604030504040204" pitchFamily="34" charset="0"/>
                        </a:rPr>
                        <a:t>35.0</a:t>
                      </a:r>
                      <a:endParaRPr lang="en-IN" dirty="0">
                        <a:effectLst/>
                      </a:endParaRPr>
                    </a:p>
                    <a:p>
                      <a:pPr fontAlgn="t"/>
                      <a:r>
                        <a:rPr lang="en-IN" dirty="0">
                          <a:effectLst/>
                          <a:latin typeface="verdana" panose="020B0604030504040204" pitchFamily="34" charset="0"/>
                        </a:rPr>
                        <a:t>13.6</a:t>
                      </a:r>
                      <a:endParaRPr lang="en-IN" dirty="0">
                        <a:effectLst/>
                      </a:endParaRPr>
                    </a:p>
                  </a:txBody>
                  <a:tcPr marL="76200" marR="76200" marT="76200" marB="7620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fontAlgn="t"/>
                      <a:r>
                        <a:rPr lang="en-IN">
                          <a:effectLst/>
                          <a:latin typeface="verdana" panose="020B0604030504040204" pitchFamily="34" charset="0"/>
                        </a:rPr>
                        <a:t>8.0</a:t>
                      </a:r>
                      <a:endParaRPr lang="en-IN">
                        <a:effectLst/>
                      </a:endParaRPr>
                    </a:p>
                    <a:p>
                      <a:pPr fontAlgn="t"/>
                      <a:r>
                        <a:rPr lang="en-IN">
                          <a:effectLst/>
                          <a:latin typeface="verdana" panose="020B0604030504040204" pitchFamily="34" charset="0"/>
                        </a:rPr>
                        <a:t>0.523</a:t>
                      </a:r>
                      <a:endParaRPr lang="en-IN">
                        <a:effectLst/>
                      </a:endParaRPr>
                    </a:p>
                    <a:p>
                      <a:pPr fontAlgn="t"/>
                      <a:r>
                        <a:rPr lang="en-IN">
                          <a:effectLst/>
                          <a:latin typeface="verdana" panose="020B0604030504040204" pitchFamily="34" charset="0"/>
                        </a:rPr>
                        <a:t>13.61</a:t>
                      </a:r>
                      <a:endParaRPr lang="en-IN">
                        <a:effectLst/>
                      </a:endParaRPr>
                    </a:p>
                    <a:p>
                      <a:pPr fontAlgn="t"/>
                      <a:r>
                        <a:rPr lang="en-IN">
                          <a:effectLst/>
                          <a:latin typeface="verdana" panose="020B0604030504040204" pitchFamily="34" charset="0"/>
                        </a:rPr>
                        <a:t>80.00</a:t>
                      </a:r>
                      <a:endParaRPr lang="en-IN">
                        <a:effectLst/>
                      </a:endParaRPr>
                    </a:p>
                    <a:p>
                      <a:pPr fontAlgn="t"/>
                      <a:r>
                        <a:rPr lang="en-IN">
                          <a:effectLst/>
                          <a:latin typeface="verdana" panose="020B0604030504040204" pitchFamily="34" charset="0"/>
                        </a:rPr>
                        <a:t>-</a:t>
                      </a:r>
                      <a:endParaRPr lang="en-IN">
                        <a:effectLst/>
                      </a:endParaRPr>
                    </a:p>
                    <a:p>
                      <a:pPr fontAlgn="t"/>
                      <a:r>
                        <a:rPr lang="en-IN">
                          <a:effectLst/>
                          <a:latin typeface="verdana" panose="020B0604030504040204" pitchFamily="34" charset="0"/>
                        </a:rPr>
                        <a:t>4.0</a:t>
                      </a:r>
                      <a:endParaRPr lang="en-IN">
                        <a:effectLst/>
                      </a:endParaRPr>
                    </a:p>
                  </a:txBody>
                  <a:tcPr marL="76200" marR="76200" marT="76200" marB="7620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fontAlgn="t"/>
                      <a:r>
                        <a:rPr lang="en-IN" dirty="0">
                          <a:effectLst/>
                          <a:latin typeface="verdana" panose="020B0604030504040204" pitchFamily="34" charset="0"/>
                        </a:rPr>
                        <a:t>6.0±0.1</a:t>
                      </a:r>
                      <a:endParaRPr lang="en-IN" dirty="0">
                        <a:effectLst/>
                      </a:endParaRPr>
                    </a:p>
                    <a:p>
                      <a:pPr fontAlgn="t"/>
                      <a:r>
                        <a:rPr lang="en-IN" dirty="0">
                          <a:effectLst/>
                          <a:latin typeface="verdana" panose="020B0604030504040204" pitchFamily="34" charset="0"/>
                        </a:rPr>
                        <a:t>8.0±0.1</a:t>
                      </a:r>
                      <a:endParaRPr lang="en-IN" dirty="0">
                        <a:effectLst/>
                      </a:endParaRPr>
                    </a:p>
                    <a:p>
                      <a:pPr fontAlgn="t"/>
                      <a:r>
                        <a:rPr lang="en-IN" dirty="0">
                          <a:effectLst/>
                          <a:latin typeface="verdana" panose="020B0604030504040204" pitchFamily="34" charset="0"/>
                        </a:rPr>
                        <a:t>4.5±0.1</a:t>
                      </a:r>
                      <a:endParaRPr lang="en-IN" dirty="0">
                        <a:effectLst/>
                      </a:endParaRPr>
                    </a:p>
                    <a:p>
                      <a:pPr fontAlgn="t"/>
                      <a:r>
                        <a:rPr lang="en-IN" dirty="0">
                          <a:effectLst/>
                          <a:latin typeface="verdana" panose="020B0604030504040204" pitchFamily="34" charset="0"/>
                        </a:rPr>
                        <a:t>6.0±0.1</a:t>
                      </a:r>
                      <a:endParaRPr lang="en-IN" dirty="0">
                        <a:effectLst/>
                      </a:endParaRPr>
                    </a:p>
                    <a:p>
                      <a:pPr fontAlgn="t"/>
                      <a:r>
                        <a:rPr lang="en-IN" dirty="0">
                          <a:effectLst/>
                          <a:latin typeface="verdana" panose="020B0604030504040204" pitchFamily="34" charset="0"/>
                        </a:rPr>
                        <a:t>10.5±0.1</a:t>
                      </a:r>
                      <a:r>
                        <a:rPr lang="en-IN" baseline="30000" dirty="0">
                          <a:effectLst/>
                          <a:latin typeface="verdana" panose="020B0604030504040204" pitchFamily="34" charset="0"/>
                        </a:rPr>
                        <a:t>*</a:t>
                      </a:r>
                      <a:endParaRPr lang="en-IN" dirty="0">
                        <a:effectLst/>
                      </a:endParaRPr>
                    </a:p>
                    <a:p>
                      <a:pPr fontAlgn="t"/>
                      <a:r>
                        <a:rPr lang="en-IN" dirty="0">
                          <a:effectLst/>
                          <a:latin typeface="verdana" panose="020B0604030504040204" pitchFamily="34" charset="0"/>
                        </a:rPr>
                        <a:t>7.0±0.2</a:t>
                      </a:r>
                      <a:endParaRPr lang="en-IN" dirty="0">
                        <a:effectLst/>
                      </a:endParaRPr>
                    </a:p>
                  </a:txBody>
                  <a:tcPr marL="76200" marR="76200" marT="76200" marB="76200">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xmlns="" val="3358713619"/>
                  </a:ext>
                </a:extLst>
              </a:tr>
            </a:tbl>
          </a:graphicData>
        </a:graphic>
      </p:graphicFrame>
      <p:pic>
        <p:nvPicPr>
          <p:cNvPr id="9" name="Picture 8">
            <a:extLst>
              <a:ext uri="{FF2B5EF4-FFF2-40B4-BE49-F238E27FC236}">
                <a16:creationId xmlns:a16="http://schemas.microsoft.com/office/drawing/2014/main" xmlns="" id="{F2F80F8B-E76E-47FD-840D-C9B7896D97C6}"/>
              </a:ext>
            </a:extLst>
          </p:cNvPr>
          <p:cNvPicPr>
            <a:picLocks noChangeAspect="1"/>
          </p:cNvPicPr>
          <p:nvPr/>
        </p:nvPicPr>
        <p:blipFill>
          <a:blip r:embed="rId2"/>
          <a:stretch>
            <a:fillRect/>
          </a:stretch>
        </p:blipFill>
        <p:spPr>
          <a:xfrm>
            <a:off x="0" y="-6658"/>
            <a:ext cx="12192000" cy="109728"/>
          </a:xfrm>
          <a:prstGeom prst="rect">
            <a:avLst/>
          </a:prstGeom>
        </p:spPr>
      </p:pic>
    </p:spTree>
    <p:extLst>
      <p:ext uri="{BB962C8B-B14F-4D97-AF65-F5344CB8AC3E}">
        <p14:creationId xmlns:p14="http://schemas.microsoft.com/office/powerpoint/2010/main" val="28995294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EA393B7-2408-47B4-BF55-036DBFC1B593}"/>
              </a:ext>
            </a:extLst>
          </p:cNvPr>
          <p:cNvSpPr>
            <a:spLocks noGrp="1"/>
          </p:cNvSpPr>
          <p:nvPr>
            <p:ph type="title"/>
          </p:nvPr>
        </p:nvSpPr>
        <p:spPr/>
        <p:txBody>
          <a:bodyPr>
            <a:normAutofit fontScale="90000"/>
          </a:bodyPr>
          <a:lstStyle/>
          <a:p>
            <a:r>
              <a:rPr lang="en-IN" sz="2000" b="1" dirty="0">
                <a:latin typeface="Times New Roman" panose="02020603050405020304" pitchFamily="18" charset="0"/>
                <a:cs typeface="Times New Roman" panose="02020603050405020304" pitchFamily="18" charset="0"/>
              </a:rPr>
              <a:t/>
            </a:r>
            <a:br>
              <a:rPr lang="en-IN" sz="2000" b="1" dirty="0">
                <a:latin typeface="Times New Roman" panose="02020603050405020304" pitchFamily="18" charset="0"/>
                <a:cs typeface="Times New Roman" panose="02020603050405020304" pitchFamily="18" charset="0"/>
              </a:rPr>
            </a:br>
            <a:r>
              <a:rPr lang="en-IN" sz="2000" b="1" dirty="0">
                <a:latin typeface="Times New Roman" panose="02020603050405020304" pitchFamily="18" charset="0"/>
                <a:cs typeface="Times New Roman" panose="02020603050405020304" pitchFamily="18" charset="0"/>
              </a:rPr>
              <a:t/>
            </a:r>
            <a:br>
              <a:rPr lang="en-IN" sz="2000" b="1" dirty="0">
                <a:latin typeface="Times New Roman" panose="02020603050405020304" pitchFamily="18" charset="0"/>
                <a:cs typeface="Times New Roman" panose="02020603050405020304" pitchFamily="18" charset="0"/>
              </a:rPr>
            </a:br>
            <a:r>
              <a:rPr lang="en-IN" sz="2000" b="1" dirty="0">
                <a:latin typeface="Times New Roman" panose="02020603050405020304" pitchFamily="18" charset="0"/>
                <a:cs typeface="Times New Roman" panose="02020603050405020304" pitchFamily="18" charset="0"/>
              </a:rPr>
              <a:t/>
            </a:r>
            <a:br>
              <a:rPr lang="en-IN" sz="2000" b="1" dirty="0">
                <a:latin typeface="Times New Roman" panose="02020603050405020304" pitchFamily="18" charset="0"/>
                <a:cs typeface="Times New Roman" panose="02020603050405020304" pitchFamily="18" charset="0"/>
              </a:rPr>
            </a:br>
            <a:r>
              <a:rPr lang="en-IN" sz="2000" b="1" dirty="0">
                <a:latin typeface="Times New Roman" panose="02020603050405020304" pitchFamily="18" charset="0"/>
                <a:cs typeface="Times New Roman" panose="02020603050405020304" pitchFamily="18" charset="0"/>
              </a:rPr>
              <a:t/>
            </a:r>
            <a:br>
              <a:rPr lang="en-IN" sz="2000" b="1" dirty="0">
                <a:latin typeface="Times New Roman" panose="02020603050405020304" pitchFamily="18" charset="0"/>
                <a:cs typeface="Times New Roman" panose="02020603050405020304" pitchFamily="18" charset="0"/>
              </a:rPr>
            </a:br>
            <a:r>
              <a:rPr lang="en-IN" sz="2000" b="1" dirty="0">
                <a:latin typeface="Times New Roman" panose="02020603050405020304" pitchFamily="18" charset="0"/>
                <a:cs typeface="Times New Roman" panose="02020603050405020304" pitchFamily="18" charset="0"/>
              </a:rPr>
              <a:t/>
            </a:r>
            <a:br>
              <a:rPr lang="en-IN" sz="2000" b="1" dirty="0">
                <a:latin typeface="Times New Roman" panose="02020603050405020304" pitchFamily="18" charset="0"/>
                <a:cs typeface="Times New Roman" panose="02020603050405020304" pitchFamily="18" charset="0"/>
              </a:rPr>
            </a:br>
            <a:r>
              <a:rPr lang="en-IN" sz="2000" b="1" dirty="0">
                <a:latin typeface="Times New Roman" panose="02020603050405020304" pitchFamily="18" charset="0"/>
                <a:cs typeface="Times New Roman" panose="02020603050405020304" pitchFamily="18" charset="0"/>
              </a:rPr>
              <a:t/>
            </a:r>
            <a:br>
              <a:rPr lang="en-IN" sz="2000" b="1" dirty="0">
                <a:latin typeface="Times New Roman" panose="02020603050405020304" pitchFamily="18" charset="0"/>
                <a:cs typeface="Times New Roman" panose="02020603050405020304" pitchFamily="18" charset="0"/>
              </a:rPr>
            </a:br>
            <a:r>
              <a:rPr lang="en-IN" sz="2000" b="1" dirty="0">
                <a:latin typeface="Times New Roman" panose="02020603050405020304" pitchFamily="18" charset="0"/>
                <a:cs typeface="Times New Roman" panose="02020603050405020304" pitchFamily="18" charset="0"/>
              </a:rPr>
              <a:t/>
            </a:r>
            <a:br>
              <a:rPr lang="en-IN" sz="2000" b="1" dirty="0">
                <a:latin typeface="Times New Roman" panose="02020603050405020304" pitchFamily="18" charset="0"/>
                <a:cs typeface="Times New Roman" panose="02020603050405020304" pitchFamily="18" charset="0"/>
              </a:rPr>
            </a:br>
            <a:r>
              <a:rPr lang="en-IN" sz="2000" b="1" dirty="0">
                <a:latin typeface="Times New Roman" panose="02020603050405020304" pitchFamily="18" charset="0"/>
                <a:cs typeface="Times New Roman" panose="02020603050405020304" pitchFamily="18" charset="0"/>
              </a:rPr>
              <a:t/>
            </a:r>
            <a:br>
              <a:rPr lang="en-IN" sz="2000" b="1" dirty="0">
                <a:latin typeface="Times New Roman" panose="02020603050405020304" pitchFamily="18" charset="0"/>
                <a:cs typeface="Times New Roman" panose="02020603050405020304" pitchFamily="18" charset="0"/>
              </a:rPr>
            </a:br>
            <a:endParaRPr lang="en-IN" sz="2000" dirty="0">
              <a:latin typeface="Times New Roman" panose="02020603050405020304" pitchFamily="18" charset="0"/>
              <a:cs typeface="Times New Roman" panose="02020603050405020304" pitchFamily="18" charset="0"/>
            </a:endParaRPr>
          </a:p>
        </p:txBody>
      </p:sp>
      <p:sp>
        <p:nvSpPr>
          <p:cNvPr id="5" name="Footer Placeholder 4">
            <a:extLst>
              <a:ext uri="{FF2B5EF4-FFF2-40B4-BE49-F238E27FC236}">
                <a16:creationId xmlns:a16="http://schemas.microsoft.com/office/drawing/2014/main" xmlns="" id="{5B7E428B-BD6D-44F5-B550-ABE9392FC49A}"/>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a16="http://schemas.microsoft.com/office/drawing/2014/main" xmlns="" id="{B3C89507-523C-462B-B274-EC933325FA79}"/>
              </a:ext>
            </a:extLst>
          </p:cNvPr>
          <p:cNvSpPr>
            <a:spLocks noGrp="1"/>
          </p:cNvSpPr>
          <p:nvPr>
            <p:ph type="sldNum" sz="quarter" idx="12"/>
          </p:nvPr>
        </p:nvSpPr>
        <p:spPr/>
        <p:txBody>
          <a:bodyPr/>
          <a:lstStyle/>
          <a:p>
            <a:fld id="{28B54A7E-2395-4D35-824E-25842394C6F0}" type="slidenum">
              <a:rPr lang="en-IN" smtClean="0"/>
              <a:t>7</a:t>
            </a:fld>
            <a:endParaRPr lang="en-IN"/>
          </a:p>
        </p:txBody>
      </p:sp>
      <p:sp>
        <p:nvSpPr>
          <p:cNvPr id="3" name="Content Placeholder 2">
            <a:extLst>
              <a:ext uri="{FF2B5EF4-FFF2-40B4-BE49-F238E27FC236}">
                <a16:creationId xmlns:a16="http://schemas.microsoft.com/office/drawing/2014/main" xmlns="" id="{C1F46B33-4AB2-4976-8371-1F55FB12C064}"/>
              </a:ext>
            </a:extLst>
          </p:cNvPr>
          <p:cNvSpPr>
            <a:spLocks noGrp="1"/>
          </p:cNvSpPr>
          <p:nvPr>
            <p:ph idx="1"/>
          </p:nvPr>
        </p:nvSpPr>
        <p:spPr>
          <a:xfrm>
            <a:off x="838200" y="940158"/>
            <a:ext cx="10515600" cy="5236805"/>
          </a:xfrm>
        </p:spPr>
        <p:txBody>
          <a:bodyPr>
            <a:normAutofit/>
          </a:bodyPr>
          <a:lstStyle/>
          <a:p>
            <a:r>
              <a:rPr lang="en-IN" sz="1600" b="1" i="0" dirty="0">
                <a:solidFill>
                  <a:srgbClr val="303030"/>
                </a:solidFill>
                <a:effectLst/>
                <a:latin typeface="Times New Roman" panose="02020603050405020304" pitchFamily="18" charset="0"/>
                <a:cs typeface="Times New Roman" panose="02020603050405020304" pitchFamily="18" charset="0"/>
              </a:rPr>
              <a:t>Preparation of the standard solution</a:t>
            </a:r>
            <a:r>
              <a:rPr lang="en-IN" sz="1600" dirty="0">
                <a:latin typeface="Times New Roman" panose="02020603050405020304" pitchFamily="18" charset="0"/>
                <a:cs typeface="Times New Roman" panose="02020603050405020304" pitchFamily="18" charset="0"/>
              </a:rPr>
              <a:t/>
            </a:r>
            <a:br>
              <a:rPr lang="en-IN" sz="1600" dirty="0">
                <a:latin typeface="Times New Roman" panose="02020603050405020304" pitchFamily="18" charset="0"/>
                <a:cs typeface="Times New Roman" panose="02020603050405020304" pitchFamily="18" charset="0"/>
              </a:rPr>
            </a:br>
            <a:r>
              <a:rPr lang="en-IN" sz="1600" b="0" i="0" dirty="0">
                <a:solidFill>
                  <a:srgbClr val="303030"/>
                </a:solidFill>
                <a:effectLst/>
                <a:latin typeface="Times New Roman" panose="02020603050405020304" pitchFamily="18" charset="0"/>
                <a:cs typeface="Times New Roman" panose="02020603050405020304" pitchFamily="18" charset="0"/>
              </a:rPr>
              <a:t>To prepare a stock solution, dissolve a quantity of the Standard Preparation of a given antibiotic, accurately weighed and previously dried where so indicated in Table 3, in the solvent specified in the table, and then dilute to the required concentration as indicated</a:t>
            </a:r>
          </a:p>
          <a:p>
            <a:r>
              <a:rPr lang="en-IN" sz="1600" b="0" i="0" dirty="0">
                <a:solidFill>
                  <a:srgbClr val="303030"/>
                </a:solidFill>
                <a:effectLst/>
                <a:latin typeface="Times New Roman" panose="02020603050405020304" pitchFamily="18" charset="0"/>
                <a:cs typeface="Times New Roman" panose="02020603050405020304" pitchFamily="18" charset="0"/>
              </a:rPr>
              <a:t> Store in a refrigerator and use within the period indicated. On the day of assay, prepare from the stock solution five or more test dilutions, the successive solutions increasing stepwise in concentration, usually in the ratio 1:1.25 for Method A or smaller for Method B.</a:t>
            </a:r>
          </a:p>
          <a:p>
            <a:r>
              <a:rPr lang="en-IN" sz="1600" b="0" i="0" dirty="0">
                <a:solidFill>
                  <a:srgbClr val="303030"/>
                </a:solidFill>
                <a:effectLst/>
                <a:latin typeface="Times New Roman" panose="02020603050405020304" pitchFamily="18" charset="0"/>
                <a:cs typeface="Times New Roman" panose="02020603050405020304" pitchFamily="18" charset="0"/>
              </a:rPr>
              <a:t> Use the final diluent specified and a sequence such that the middle or median has the concentration specified in Table 3</a:t>
            </a:r>
          </a:p>
          <a:p>
            <a:r>
              <a:rPr lang="en-IN" sz="1600" b="1" i="0" dirty="0">
                <a:solidFill>
                  <a:srgbClr val="303030"/>
                </a:solidFill>
                <a:effectLst/>
                <a:latin typeface="Times New Roman" panose="02020603050405020304" pitchFamily="18" charset="0"/>
                <a:cs typeface="Times New Roman" panose="02020603050405020304" pitchFamily="18" charset="0"/>
              </a:rPr>
              <a:t>Preparation of the sample solution</a:t>
            </a:r>
            <a:r>
              <a:rPr lang="en-IN" sz="1600" dirty="0">
                <a:latin typeface="Times New Roman" panose="02020603050405020304" pitchFamily="18" charset="0"/>
                <a:cs typeface="Times New Roman" panose="02020603050405020304" pitchFamily="18" charset="0"/>
              </a:rPr>
              <a:t/>
            </a:r>
            <a:br>
              <a:rPr lang="en-IN" sz="1600" dirty="0">
                <a:latin typeface="Times New Roman" panose="02020603050405020304" pitchFamily="18" charset="0"/>
                <a:cs typeface="Times New Roman" panose="02020603050405020304" pitchFamily="18" charset="0"/>
              </a:rPr>
            </a:br>
            <a:r>
              <a:rPr lang="en-IN" sz="1600" b="0" i="0" dirty="0">
                <a:solidFill>
                  <a:srgbClr val="303030"/>
                </a:solidFill>
                <a:effectLst/>
                <a:latin typeface="Times New Roman" panose="02020603050405020304" pitchFamily="18" charset="0"/>
                <a:cs typeface="Times New Roman" panose="02020603050405020304" pitchFamily="18" charset="0"/>
              </a:rPr>
              <a:t>From the information available for the substance under examination (the “unknown”), assign to it an assumed potency per unit weight or volume, and on this assumption prepare on the day of the assay a stock solution and test dilution as specified for each antibiotic in Table 3 but with the same final diluent as used for the Standard Preparation. The assay with 5 levels of the Standard requires only one level of the unknown at a concentration assumed equal to the median level of the standard.</a:t>
            </a:r>
            <a:endParaRPr lang="en-IN" sz="1600" dirty="0">
              <a:latin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xmlns="" id="{312F759A-FBA7-45B6-8D81-C820559DD762}"/>
              </a:ext>
            </a:extLst>
          </p:cNvPr>
          <p:cNvPicPr>
            <a:picLocks noChangeAspect="1"/>
          </p:cNvPicPr>
          <p:nvPr/>
        </p:nvPicPr>
        <p:blipFill>
          <a:blip r:embed="rId2"/>
          <a:stretch>
            <a:fillRect/>
          </a:stretch>
        </p:blipFill>
        <p:spPr>
          <a:xfrm>
            <a:off x="0" y="0"/>
            <a:ext cx="12192000" cy="109728"/>
          </a:xfrm>
          <a:prstGeom prst="rect">
            <a:avLst/>
          </a:prstGeom>
        </p:spPr>
      </p:pic>
    </p:spTree>
    <p:extLst>
      <p:ext uri="{BB962C8B-B14F-4D97-AF65-F5344CB8AC3E}">
        <p14:creationId xmlns:p14="http://schemas.microsoft.com/office/powerpoint/2010/main" val="1171994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1C4F1502-7781-45A9-B2DA-293500858322}"/>
              </a:ext>
            </a:extLst>
          </p:cNvPr>
          <p:cNvSpPr>
            <a:spLocks noGrp="1"/>
          </p:cNvSpPr>
          <p:nvPr>
            <p:ph idx="1"/>
          </p:nvPr>
        </p:nvSpPr>
        <p:spPr>
          <a:xfrm>
            <a:off x="838200" y="965916"/>
            <a:ext cx="10611118" cy="5390434"/>
          </a:xfrm>
        </p:spPr>
        <p:txBody>
          <a:bodyPr>
            <a:normAutofit/>
          </a:bodyPr>
          <a:lstStyle/>
          <a:p>
            <a:pPr algn="l"/>
            <a:r>
              <a:rPr lang="en-IN" sz="1600" b="1" i="0" dirty="0">
                <a:solidFill>
                  <a:srgbClr val="303030"/>
                </a:solidFill>
                <a:effectLst/>
                <a:latin typeface="Times New Roman" panose="02020603050405020304" pitchFamily="18" charset="0"/>
                <a:cs typeface="Times New Roman" panose="02020603050405020304" pitchFamily="18" charset="0"/>
              </a:rPr>
              <a:t>Test organisms</a:t>
            </a:r>
            <a:r>
              <a:rPr lang="en-IN" sz="1600" b="0" i="0" dirty="0">
                <a:solidFill>
                  <a:srgbClr val="303030"/>
                </a:solidFill>
                <a:effectLst/>
                <a:latin typeface="Times New Roman" panose="02020603050405020304" pitchFamily="18" charset="0"/>
                <a:cs typeface="Times New Roman" panose="02020603050405020304" pitchFamily="18" charset="0"/>
              </a:rPr>
              <a:t/>
            </a:r>
            <a:br>
              <a:rPr lang="en-IN" sz="1600" b="0" i="0" dirty="0">
                <a:solidFill>
                  <a:srgbClr val="303030"/>
                </a:solidFill>
                <a:effectLst/>
                <a:latin typeface="Times New Roman" panose="02020603050405020304" pitchFamily="18" charset="0"/>
                <a:cs typeface="Times New Roman" panose="02020603050405020304" pitchFamily="18" charset="0"/>
              </a:rPr>
            </a:br>
            <a:r>
              <a:rPr lang="en-IN" sz="1600" b="0" i="0" dirty="0">
                <a:solidFill>
                  <a:srgbClr val="303030"/>
                </a:solidFill>
                <a:effectLst/>
                <a:latin typeface="Times New Roman" panose="02020603050405020304" pitchFamily="18" charset="0"/>
                <a:cs typeface="Times New Roman" panose="02020603050405020304" pitchFamily="18" charset="0"/>
              </a:rPr>
              <a:t>The test organism for each antibiotic is listed in Table 4, together with its identification number in the American Type Culture Collection (ATCC). Maintain a culture on slants of the medium and under the incubation conditions specified in Table 5, and transfer weekly to fresh slants.</a:t>
            </a:r>
          </a:p>
          <a:p>
            <a:pPr algn="l"/>
            <a:r>
              <a:rPr lang="en-IN" sz="1600" b="0" i="0" dirty="0">
                <a:solidFill>
                  <a:srgbClr val="303030"/>
                </a:solidFill>
                <a:effectLst/>
                <a:latin typeface="Times New Roman" panose="02020603050405020304" pitchFamily="18" charset="0"/>
                <a:cs typeface="Times New Roman" panose="02020603050405020304" pitchFamily="18" charset="0"/>
              </a:rPr>
              <a:t>Table 4 - Test Organisms for Microbiological Assay of Antibiotics</a:t>
            </a:r>
          </a:p>
          <a:p>
            <a:endParaRPr lang="en-IN" sz="1600" dirty="0">
              <a:latin typeface="Times New Roman" panose="02020603050405020304" pitchFamily="18" charset="0"/>
              <a:cs typeface="Times New Roman" panose="02020603050405020304" pitchFamily="18" charset="0"/>
            </a:endParaRPr>
          </a:p>
        </p:txBody>
      </p:sp>
      <p:sp>
        <p:nvSpPr>
          <p:cNvPr id="5" name="Footer Placeholder 4">
            <a:extLst>
              <a:ext uri="{FF2B5EF4-FFF2-40B4-BE49-F238E27FC236}">
                <a16:creationId xmlns:a16="http://schemas.microsoft.com/office/drawing/2014/main" xmlns="" id="{941D22D8-F2FC-450E-8C6B-A6C098F2C696}"/>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a16="http://schemas.microsoft.com/office/drawing/2014/main" xmlns="" id="{DE6E9636-4F2C-4182-87F0-ED849CF9652B}"/>
              </a:ext>
            </a:extLst>
          </p:cNvPr>
          <p:cNvSpPr>
            <a:spLocks noGrp="1"/>
          </p:cNvSpPr>
          <p:nvPr>
            <p:ph type="sldNum" sz="quarter" idx="12"/>
          </p:nvPr>
        </p:nvSpPr>
        <p:spPr/>
        <p:txBody>
          <a:bodyPr/>
          <a:lstStyle/>
          <a:p>
            <a:fld id="{28B54A7E-2395-4D35-824E-25842394C6F0}" type="slidenum">
              <a:rPr lang="en-IN" smtClean="0"/>
              <a:t>8</a:t>
            </a:fld>
            <a:endParaRPr lang="en-IN"/>
          </a:p>
        </p:txBody>
      </p:sp>
      <p:graphicFrame>
        <p:nvGraphicFramePr>
          <p:cNvPr id="7" name="Table 6">
            <a:extLst>
              <a:ext uri="{FF2B5EF4-FFF2-40B4-BE49-F238E27FC236}">
                <a16:creationId xmlns:a16="http://schemas.microsoft.com/office/drawing/2014/main" xmlns="" id="{48A2D7CF-70C8-44F6-BBFF-EFD086D513B7}"/>
              </a:ext>
            </a:extLst>
          </p:cNvPr>
          <p:cNvGraphicFramePr>
            <a:graphicFrameLocks noGrp="1"/>
          </p:cNvGraphicFramePr>
          <p:nvPr>
            <p:extLst>
              <p:ext uri="{D42A27DB-BD31-4B8C-83A1-F6EECF244321}">
                <p14:modId xmlns:p14="http://schemas.microsoft.com/office/powerpoint/2010/main" val="983079051"/>
              </p:ext>
            </p:extLst>
          </p:nvPr>
        </p:nvGraphicFramePr>
        <p:xfrm>
          <a:off x="2665927" y="2400047"/>
          <a:ext cx="7096259" cy="4383240"/>
        </p:xfrm>
        <a:graphic>
          <a:graphicData uri="http://schemas.openxmlformats.org/drawingml/2006/table">
            <a:tbl>
              <a:tblPr/>
              <a:tblGrid>
                <a:gridCol w="2010202">
                  <a:extLst>
                    <a:ext uri="{9D8B030D-6E8A-4147-A177-3AD203B41FA5}">
                      <a16:colId xmlns:a16="http://schemas.microsoft.com/office/drawing/2014/main" xmlns="" val="3882586528"/>
                    </a:ext>
                  </a:extLst>
                </a:gridCol>
                <a:gridCol w="2869989">
                  <a:extLst>
                    <a:ext uri="{9D8B030D-6E8A-4147-A177-3AD203B41FA5}">
                      <a16:colId xmlns:a16="http://schemas.microsoft.com/office/drawing/2014/main" xmlns="" val="2423230931"/>
                    </a:ext>
                  </a:extLst>
                </a:gridCol>
                <a:gridCol w="2216068">
                  <a:extLst>
                    <a:ext uri="{9D8B030D-6E8A-4147-A177-3AD203B41FA5}">
                      <a16:colId xmlns:a16="http://schemas.microsoft.com/office/drawing/2014/main" xmlns="" val="3545483853"/>
                    </a:ext>
                  </a:extLst>
                </a:gridCol>
              </a:tblGrid>
              <a:tr h="187442">
                <a:tc>
                  <a:txBody>
                    <a:bodyPr/>
                    <a:lstStyle/>
                    <a:p>
                      <a:pPr fontAlgn="t"/>
                      <a:r>
                        <a:rPr lang="en-IN" sz="1000">
                          <a:effectLst/>
                          <a:latin typeface="verdana" panose="020B0604030504040204" pitchFamily="34" charset="0"/>
                        </a:rPr>
                        <a:t>Antibiotic</a:t>
                      </a:r>
                      <a:endParaRPr lang="en-IN" sz="1000">
                        <a:effectLst/>
                      </a:endParaRPr>
                    </a:p>
                  </a:txBody>
                  <a:tcPr marL="33472" marR="33472" marT="33472" marB="33472">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marL="922020" fontAlgn="t"/>
                      <a:r>
                        <a:rPr lang="en-IN" sz="1000">
                          <a:effectLst/>
                          <a:latin typeface="verdana" panose="020B0604030504040204" pitchFamily="34" charset="0"/>
                        </a:rPr>
                        <a:t>Test Organism</a:t>
                      </a:r>
                      <a:endParaRPr lang="en-IN" sz="1000">
                        <a:effectLst/>
                      </a:endParaRPr>
                    </a:p>
                  </a:txBody>
                  <a:tcPr marL="33472" marR="33472" marT="33472" marB="33472">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fontAlgn="t"/>
                      <a:r>
                        <a:rPr lang="en-IN" sz="1000">
                          <a:effectLst/>
                          <a:latin typeface="verdana" panose="020B0604030504040204" pitchFamily="34" charset="0"/>
                        </a:rPr>
                        <a:t>ATCC1 No.</a:t>
                      </a:r>
                      <a:endParaRPr lang="en-IN" sz="1000">
                        <a:effectLst/>
                      </a:endParaRPr>
                    </a:p>
                  </a:txBody>
                  <a:tcPr marL="33472" marR="33472" marT="33472" marB="33472">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xmlns="" val="4255069267"/>
                  </a:ext>
                </a:extLst>
              </a:tr>
              <a:tr h="4163896">
                <a:tc>
                  <a:txBody>
                    <a:bodyPr/>
                    <a:lstStyle/>
                    <a:p>
                      <a:pPr fontAlgn="t"/>
                      <a:r>
                        <a:rPr lang="en-IN" sz="1000" dirty="0">
                          <a:effectLst/>
                          <a:latin typeface="verdana" panose="020B0604030504040204" pitchFamily="34" charset="0"/>
                        </a:rPr>
                        <a:t>Amikacin</a:t>
                      </a:r>
                      <a:endParaRPr lang="en-IN" sz="1000" dirty="0">
                        <a:effectLst/>
                      </a:endParaRPr>
                    </a:p>
                    <a:p>
                      <a:pPr fontAlgn="t"/>
                      <a:r>
                        <a:rPr lang="en-IN" sz="1000" dirty="0">
                          <a:effectLst/>
                          <a:latin typeface="verdana" panose="020B0604030504040204" pitchFamily="34" charset="0"/>
                        </a:rPr>
                        <a:t>Amphotericin B</a:t>
                      </a:r>
                      <a:endParaRPr lang="en-IN" sz="1000" dirty="0">
                        <a:effectLst/>
                      </a:endParaRPr>
                    </a:p>
                    <a:p>
                      <a:pPr fontAlgn="t"/>
                      <a:r>
                        <a:rPr lang="en-IN" sz="1000" dirty="0">
                          <a:effectLst/>
                          <a:latin typeface="verdana" panose="020B0604030504040204" pitchFamily="34" charset="0"/>
                        </a:rPr>
                        <a:t>Bacitracin</a:t>
                      </a:r>
                      <a:endParaRPr lang="en-IN" sz="1000" dirty="0">
                        <a:effectLst/>
                      </a:endParaRPr>
                    </a:p>
                    <a:p>
                      <a:pPr fontAlgn="t"/>
                      <a:r>
                        <a:rPr lang="en-IN" sz="1000" dirty="0">
                          <a:effectLst/>
                          <a:latin typeface="verdana" panose="020B0604030504040204" pitchFamily="34" charset="0"/>
                        </a:rPr>
                        <a:t>Bleomycin</a:t>
                      </a:r>
                      <a:endParaRPr lang="en-IN" sz="1000" dirty="0">
                        <a:effectLst/>
                      </a:endParaRPr>
                    </a:p>
                    <a:p>
                      <a:pPr fontAlgn="t"/>
                      <a:r>
                        <a:rPr lang="en-IN" sz="1000" dirty="0">
                          <a:effectLst/>
                          <a:latin typeface="verdana" panose="020B0604030504040204" pitchFamily="34" charset="0"/>
                        </a:rPr>
                        <a:t>Carbenicillin</a:t>
                      </a:r>
                      <a:endParaRPr lang="en-IN" sz="1000" dirty="0">
                        <a:effectLst/>
                      </a:endParaRPr>
                    </a:p>
                    <a:p>
                      <a:pPr fontAlgn="t"/>
                      <a:r>
                        <a:rPr lang="en-IN" sz="1000" dirty="0">
                          <a:effectLst/>
                          <a:latin typeface="verdana" panose="020B0604030504040204" pitchFamily="34" charset="0"/>
                        </a:rPr>
                        <a:t>Chlortetracycline</a:t>
                      </a:r>
                      <a:endParaRPr lang="en-IN" sz="1000" dirty="0">
                        <a:effectLst/>
                      </a:endParaRPr>
                    </a:p>
                    <a:p>
                      <a:pPr fontAlgn="t"/>
                      <a:r>
                        <a:rPr lang="en-IN" sz="1000" dirty="0">
                          <a:effectLst/>
                          <a:latin typeface="verdana" panose="020B0604030504040204" pitchFamily="34" charset="0"/>
                        </a:rPr>
                        <a:t>Erythromycin</a:t>
                      </a:r>
                      <a:endParaRPr lang="en-IN" sz="1000" dirty="0">
                        <a:effectLst/>
                      </a:endParaRPr>
                    </a:p>
                    <a:p>
                      <a:pPr fontAlgn="t"/>
                      <a:r>
                        <a:rPr lang="en-IN" sz="1000" dirty="0" err="1">
                          <a:effectLst/>
                          <a:latin typeface="verdana" panose="020B0604030504040204" pitchFamily="34" charset="0"/>
                        </a:rPr>
                        <a:t>Framycetin</a:t>
                      </a:r>
                      <a:endParaRPr lang="en-IN" sz="1000" dirty="0">
                        <a:effectLst/>
                      </a:endParaRPr>
                    </a:p>
                    <a:p>
                      <a:pPr fontAlgn="t"/>
                      <a:r>
                        <a:rPr lang="en-IN" sz="1000" dirty="0">
                          <a:effectLst/>
                        </a:rPr>
                        <a:t> </a:t>
                      </a:r>
                    </a:p>
                    <a:p>
                      <a:pPr fontAlgn="t"/>
                      <a:r>
                        <a:rPr lang="en-IN" sz="1000" dirty="0">
                          <a:effectLst/>
                          <a:latin typeface="verdana" panose="020B0604030504040204" pitchFamily="34" charset="0"/>
                        </a:rPr>
                        <a:t>Gentamicin</a:t>
                      </a:r>
                      <a:endParaRPr lang="en-IN" sz="1000" dirty="0">
                        <a:effectLst/>
                      </a:endParaRPr>
                    </a:p>
                    <a:p>
                      <a:pPr fontAlgn="t"/>
                      <a:r>
                        <a:rPr lang="en-IN" sz="1000" dirty="0">
                          <a:effectLst/>
                          <a:latin typeface="verdana" panose="020B0604030504040204" pitchFamily="34" charset="0"/>
                        </a:rPr>
                        <a:t>Kanamycin sulphate</a:t>
                      </a:r>
                      <a:endParaRPr lang="en-IN" sz="1000" dirty="0">
                        <a:effectLst/>
                      </a:endParaRPr>
                    </a:p>
                    <a:p>
                      <a:pPr fontAlgn="t"/>
                      <a:r>
                        <a:rPr lang="en-IN" sz="1000" dirty="0">
                          <a:effectLst/>
                        </a:rPr>
                        <a:t> </a:t>
                      </a:r>
                    </a:p>
                    <a:p>
                      <a:pPr fontAlgn="t"/>
                      <a:r>
                        <a:rPr lang="en-IN" sz="1000" dirty="0">
                          <a:effectLst/>
                          <a:latin typeface="verdana" panose="020B0604030504040204" pitchFamily="34" charset="0"/>
                        </a:rPr>
                        <a:t>Neomycin</a:t>
                      </a:r>
                      <a:endParaRPr lang="en-IN" sz="1000" dirty="0">
                        <a:effectLst/>
                      </a:endParaRPr>
                    </a:p>
                    <a:p>
                      <a:pPr fontAlgn="t"/>
                      <a:r>
                        <a:rPr lang="en-IN" sz="1000" dirty="0">
                          <a:effectLst/>
                          <a:latin typeface="verdana" panose="020B0604030504040204" pitchFamily="34" charset="0"/>
                        </a:rPr>
                        <a:t>Novobiocin</a:t>
                      </a:r>
                      <a:endParaRPr lang="en-IN" sz="1000" dirty="0">
                        <a:effectLst/>
                      </a:endParaRPr>
                    </a:p>
                    <a:p>
                      <a:pPr fontAlgn="t"/>
                      <a:r>
                        <a:rPr lang="en-IN" sz="1000" dirty="0">
                          <a:effectLst/>
                          <a:latin typeface="verdana" panose="020B0604030504040204" pitchFamily="34" charset="0"/>
                        </a:rPr>
                        <a:t>Nystatin</a:t>
                      </a:r>
                      <a:endParaRPr lang="en-IN" sz="1000" dirty="0">
                        <a:effectLst/>
                      </a:endParaRPr>
                    </a:p>
                    <a:p>
                      <a:pPr fontAlgn="t"/>
                      <a:r>
                        <a:rPr lang="en-IN" sz="1000" dirty="0">
                          <a:effectLst/>
                          <a:latin typeface="verdana" panose="020B0604030504040204" pitchFamily="34" charset="0"/>
                        </a:rPr>
                        <a:t>Oxytetracycline</a:t>
                      </a:r>
                      <a:endParaRPr lang="en-IN" sz="1000" dirty="0">
                        <a:effectLst/>
                      </a:endParaRPr>
                    </a:p>
                    <a:p>
                      <a:pPr fontAlgn="t"/>
                      <a:r>
                        <a:rPr lang="en-IN" sz="1000" dirty="0">
                          <a:effectLst/>
                        </a:rPr>
                        <a:t> </a:t>
                      </a:r>
                    </a:p>
                    <a:p>
                      <a:pPr fontAlgn="t"/>
                      <a:r>
                        <a:rPr lang="en-IN" sz="1000" dirty="0">
                          <a:effectLst/>
                          <a:latin typeface="verdana" panose="020B0604030504040204" pitchFamily="34" charset="0"/>
                        </a:rPr>
                        <a:t>Polymyxin B</a:t>
                      </a:r>
                      <a:endParaRPr lang="en-IN" sz="1000" dirty="0">
                        <a:effectLst/>
                      </a:endParaRPr>
                    </a:p>
                    <a:p>
                      <a:pPr fontAlgn="t"/>
                      <a:r>
                        <a:rPr lang="en-IN" sz="1000" dirty="0" err="1">
                          <a:effectLst/>
                          <a:latin typeface="verdana" panose="020B0604030504040204" pitchFamily="34" charset="0"/>
                        </a:rPr>
                        <a:t>Spiramycin</a:t>
                      </a:r>
                      <a:endParaRPr lang="en-IN" sz="1000" dirty="0">
                        <a:effectLst/>
                      </a:endParaRPr>
                    </a:p>
                    <a:p>
                      <a:pPr fontAlgn="t"/>
                      <a:r>
                        <a:rPr lang="en-IN" sz="1000" dirty="0">
                          <a:effectLst/>
                          <a:latin typeface="verdana" panose="020B0604030504040204" pitchFamily="34" charset="0"/>
                        </a:rPr>
                        <a:t>Streptomycin</a:t>
                      </a:r>
                      <a:endParaRPr lang="en-IN" sz="1000" dirty="0">
                        <a:effectLst/>
                      </a:endParaRPr>
                    </a:p>
                    <a:p>
                      <a:pPr fontAlgn="t"/>
                      <a:r>
                        <a:rPr lang="en-IN" sz="1000" dirty="0">
                          <a:effectLst/>
                        </a:rPr>
                        <a:t> </a:t>
                      </a:r>
                    </a:p>
                    <a:p>
                      <a:pPr fontAlgn="t"/>
                      <a:r>
                        <a:rPr lang="en-IN" sz="1000" dirty="0">
                          <a:effectLst/>
                          <a:latin typeface="verdana" panose="020B0604030504040204" pitchFamily="34" charset="0"/>
                        </a:rPr>
                        <a:t>Tetracycline</a:t>
                      </a:r>
                      <a:endParaRPr lang="en-IN" sz="1000" dirty="0">
                        <a:effectLst/>
                      </a:endParaRPr>
                    </a:p>
                    <a:p>
                      <a:pPr fontAlgn="t"/>
                      <a:r>
                        <a:rPr lang="en-IN" sz="1000" dirty="0">
                          <a:effectLst/>
                        </a:rPr>
                        <a:t> </a:t>
                      </a:r>
                    </a:p>
                    <a:p>
                      <a:pPr fontAlgn="t"/>
                      <a:r>
                        <a:rPr lang="en-IN" sz="1000" dirty="0">
                          <a:effectLst/>
                          <a:latin typeface="verdana" panose="020B0604030504040204" pitchFamily="34" charset="0"/>
                        </a:rPr>
                        <a:t>Tobramycin</a:t>
                      </a:r>
                      <a:endParaRPr lang="en-IN" sz="1000" dirty="0">
                        <a:effectLst/>
                      </a:endParaRPr>
                    </a:p>
                    <a:p>
                      <a:pPr fontAlgn="t"/>
                      <a:r>
                        <a:rPr lang="en-IN" sz="1000" dirty="0" err="1">
                          <a:effectLst/>
                          <a:latin typeface="verdana" panose="020B0604030504040204" pitchFamily="34" charset="0"/>
                        </a:rPr>
                        <a:t>Tylosin</a:t>
                      </a:r>
                      <a:endParaRPr lang="en-IN" sz="1000" dirty="0">
                        <a:effectLst/>
                      </a:endParaRPr>
                    </a:p>
                  </a:txBody>
                  <a:tcPr marL="33472" marR="33472" marT="33472" marB="33472">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fontAlgn="t"/>
                      <a:r>
                        <a:rPr lang="en-IN" sz="1000" i="1" dirty="0">
                          <a:effectLst/>
                          <a:latin typeface="verdana" panose="020B0604030504040204" pitchFamily="34" charset="0"/>
                        </a:rPr>
                        <a:t>Staphylococcus aureus</a:t>
                      </a:r>
                      <a:endParaRPr lang="en-IN" sz="1000" dirty="0">
                        <a:effectLst/>
                      </a:endParaRPr>
                    </a:p>
                    <a:p>
                      <a:pPr fontAlgn="t"/>
                      <a:r>
                        <a:rPr lang="en-IN" sz="1000" i="1" dirty="0">
                          <a:effectLst/>
                          <a:latin typeface="verdana" panose="020B0604030504040204" pitchFamily="34" charset="0"/>
                        </a:rPr>
                        <a:t>Saccharomyces cerevisiae</a:t>
                      </a:r>
                      <a:endParaRPr lang="en-IN" sz="1000" dirty="0">
                        <a:effectLst/>
                      </a:endParaRPr>
                    </a:p>
                    <a:p>
                      <a:pPr fontAlgn="t"/>
                      <a:r>
                        <a:rPr lang="en-IN" sz="1000" i="1" dirty="0">
                          <a:effectLst/>
                          <a:latin typeface="verdana" panose="020B0604030504040204" pitchFamily="34" charset="0"/>
                        </a:rPr>
                        <a:t>Micrococcus luteus</a:t>
                      </a:r>
                      <a:endParaRPr lang="en-IN" sz="1000" dirty="0">
                        <a:effectLst/>
                      </a:endParaRPr>
                    </a:p>
                    <a:p>
                      <a:pPr fontAlgn="t"/>
                      <a:r>
                        <a:rPr lang="en-IN" sz="1000" i="1" dirty="0">
                          <a:effectLst/>
                          <a:latin typeface="verdana" panose="020B0604030504040204" pitchFamily="34" charset="0"/>
                        </a:rPr>
                        <a:t>Mycobacterium smegmatis</a:t>
                      </a:r>
                      <a:endParaRPr lang="en-IN" sz="1000" dirty="0">
                        <a:effectLst/>
                      </a:endParaRPr>
                    </a:p>
                    <a:p>
                      <a:pPr fontAlgn="t"/>
                      <a:r>
                        <a:rPr lang="en-IN" sz="1000" i="1" dirty="0">
                          <a:effectLst/>
                          <a:latin typeface="verdana" panose="020B0604030504040204" pitchFamily="34" charset="0"/>
                        </a:rPr>
                        <a:t>Pseudomonas aeruginosa</a:t>
                      </a:r>
                      <a:endParaRPr lang="en-IN" sz="1000" dirty="0">
                        <a:effectLst/>
                      </a:endParaRPr>
                    </a:p>
                    <a:p>
                      <a:pPr fontAlgn="t"/>
                      <a:r>
                        <a:rPr lang="en-IN" sz="1000" i="1" dirty="0">
                          <a:effectLst/>
                          <a:latin typeface="verdana" panose="020B0604030504040204" pitchFamily="34" charset="0"/>
                        </a:rPr>
                        <a:t>Bacillus </a:t>
                      </a:r>
                      <a:r>
                        <a:rPr lang="en-IN" sz="1000" i="1" dirty="0" err="1">
                          <a:effectLst/>
                          <a:latin typeface="verdana" panose="020B0604030504040204" pitchFamily="34" charset="0"/>
                        </a:rPr>
                        <a:t>pumilus</a:t>
                      </a:r>
                      <a:endParaRPr lang="en-IN" sz="1000" dirty="0">
                        <a:effectLst/>
                      </a:endParaRPr>
                    </a:p>
                    <a:p>
                      <a:pPr fontAlgn="t"/>
                      <a:r>
                        <a:rPr lang="en-IN" sz="1000" i="1" dirty="0">
                          <a:effectLst/>
                          <a:latin typeface="verdana" panose="020B0604030504040204" pitchFamily="34" charset="0"/>
                        </a:rPr>
                        <a:t>Micrococcus luteus</a:t>
                      </a:r>
                      <a:endParaRPr lang="en-IN" sz="1000" dirty="0">
                        <a:effectLst/>
                      </a:endParaRPr>
                    </a:p>
                    <a:p>
                      <a:pPr fontAlgn="t"/>
                      <a:r>
                        <a:rPr lang="en-IN" sz="1000" i="1" dirty="0">
                          <a:effectLst/>
                          <a:latin typeface="verdana" panose="020B0604030504040204" pitchFamily="34" charset="0"/>
                        </a:rPr>
                        <a:t>Bacillus </a:t>
                      </a:r>
                      <a:r>
                        <a:rPr lang="en-IN" sz="1000" i="1" dirty="0" err="1">
                          <a:effectLst/>
                          <a:latin typeface="verdana" panose="020B0604030504040204" pitchFamily="34" charset="0"/>
                        </a:rPr>
                        <a:t>pumilus</a:t>
                      </a:r>
                      <a:endParaRPr lang="en-IN" sz="1000" dirty="0">
                        <a:effectLst/>
                      </a:endParaRPr>
                    </a:p>
                    <a:p>
                      <a:pPr fontAlgn="t"/>
                      <a:r>
                        <a:rPr lang="en-IN" sz="1000" i="1" dirty="0">
                          <a:effectLst/>
                          <a:latin typeface="verdana" panose="020B0604030504040204" pitchFamily="34" charset="0"/>
                        </a:rPr>
                        <a:t>Bacillus subtilis</a:t>
                      </a:r>
                      <a:endParaRPr lang="en-IN" sz="1000" dirty="0">
                        <a:effectLst/>
                      </a:endParaRPr>
                    </a:p>
                    <a:p>
                      <a:pPr fontAlgn="t"/>
                      <a:r>
                        <a:rPr lang="en-IN" sz="1000" i="1" dirty="0">
                          <a:effectLst/>
                          <a:latin typeface="verdana" panose="020B0604030504040204" pitchFamily="34" charset="0"/>
                        </a:rPr>
                        <a:t>Staphylococcus epidermidis</a:t>
                      </a:r>
                      <a:endParaRPr lang="en-IN" sz="1000" dirty="0">
                        <a:effectLst/>
                      </a:endParaRPr>
                    </a:p>
                    <a:p>
                      <a:pPr fontAlgn="t"/>
                      <a:r>
                        <a:rPr lang="en-IN" sz="1000" i="1" dirty="0">
                          <a:effectLst/>
                          <a:latin typeface="verdana" panose="020B0604030504040204" pitchFamily="34" charset="0"/>
                        </a:rPr>
                        <a:t>Bacillus </a:t>
                      </a:r>
                      <a:r>
                        <a:rPr lang="en-IN" sz="1000" i="1" dirty="0" err="1">
                          <a:effectLst/>
                          <a:latin typeface="verdana" panose="020B0604030504040204" pitchFamily="34" charset="0"/>
                        </a:rPr>
                        <a:t>pumilus</a:t>
                      </a:r>
                      <a:endParaRPr lang="en-IN" sz="1000" dirty="0">
                        <a:effectLst/>
                      </a:endParaRPr>
                    </a:p>
                    <a:p>
                      <a:pPr fontAlgn="t"/>
                      <a:r>
                        <a:rPr lang="en-IN" sz="1000" i="1" dirty="0">
                          <a:effectLst/>
                          <a:latin typeface="verdana" panose="020B0604030504040204" pitchFamily="34" charset="0"/>
                        </a:rPr>
                        <a:t>Staphylococcus aureus</a:t>
                      </a:r>
                      <a:endParaRPr lang="en-IN" sz="1000" dirty="0">
                        <a:effectLst/>
                      </a:endParaRPr>
                    </a:p>
                    <a:p>
                      <a:pPr fontAlgn="t"/>
                      <a:r>
                        <a:rPr lang="en-IN" sz="1000" i="1" dirty="0">
                          <a:effectLst/>
                          <a:latin typeface="verdana" panose="020B0604030504040204" pitchFamily="34" charset="0"/>
                        </a:rPr>
                        <a:t>Staphylococcus epidermidis</a:t>
                      </a:r>
                      <a:endParaRPr lang="en-IN" sz="1000" dirty="0">
                        <a:effectLst/>
                      </a:endParaRPr>
                    </a:p>
                    <a:p>
                      <a:pPr fontAlgn="t"/>
                      <a:r>
                        <a:rPr lang="en-IN" sz="1000" i="1" dirty="0">
                          <a:effectLst/>
                          <a:latin typeface="verdana" panose="020B0604030504040204" pitchFamily="34" charset="0"/>
                        </a:rPr>
                        <a:t>Staphylococcus epidermidis</a:t>
                      </a:r>
                      <a:endParaRPr lang="en-IN" sz="1000" dirty="0">
                        <a:effectLst/>
                      </a:endParaRPr>
                    </a:p>
                    <a:p>
                      <a:pPr fontAlgn="t"/>
                      <a:r>
                        <a:rPr lang="en-IN" sz="1000" i="1" dirty="0">
                          <a:effectLst/>
                          <a:latin typeface="verdana" panose="020B0604030504040204" pitchFamily="34" charset="0"/>
                        </a:rPr>
                        <a:t>Saccharomyces cerevisiae</a:t>
                      </a:r>
                      <a:endParaRPr lang="en-IN" sz="1000" dirty="0">
                        <a:effectLst/>
                      </a:endParaRPr>
                    </a:p>
                    <a:p>
                      <a:pPr fontAlgn="t"/>
                      <a:r>
                        <a:rPr lang="en-IN" sz="1000" i="1" dirty="0">
                          <a:effectLst/>
                          <a:latin typeface="verdana" panose="020B0604030504040204" pitchFamily="34" charset="0"/>
                        </a:rPr>
                        <a:t>Bacillus cereus var, mycoides</a:t>
                      </a:r>
                      <a:endParaRPr lang="en-IN" sz="1000" dirty="0">
                        <a:effectLst/>
                      </a:endParaRPr>
                    </a:p>
                    <a:p>
                      <a:pPr fontAlgn="t"/>
                      <a:r>
                        <a:rPr lang="en-IN" sz="1000" i="1" dirty="0">
                          <a:effectLst/>
                          <a:latin typeface="verdana" panose="020B0604030504040204" pitchFamily="34" charset="0"/>
                        </a:rPr>
                        <a:t>Staphylococcus aureus</a:t>
                      </a:r>
                      <a:endParaRPr lang="en-IN" sz="1000" dirty="0">
                        <a:effectLst/>
                      </a:endParaRPr>
                    </a:p>
                    <a:p>
                      <a:pPr fontAlgn="t"/>
                      <a:r>
                        <a:rPr lang="en-IN" sz="1000" i="1" dirty="0">
                          <a:effectLst/>
                          <a:latin typeface="verdana" panose="020B0604030504040204" pitchFamily="34" charset="0"/>
                        </a:rPr>
                        <a:t>Bordetella </a:t>
                      </a:r>
                      <a:r>
                        <a:rPr lang="en-IN" sz="1000" i="1" dirty="0" err="1">
                          <a:effectLst/>
                          <a:latin typeface="verdana" panose="020B0604030504040204" pitchFamily="34" charset="0"/>
                        </a:rPr>
                        <a:t>bronchiseptica</a:t>
                      </a:r>
                      <a:endParaRPr lang="en-IN" sz="1000" dirty="0">
                        <a:effectLst/>
                      </a:endParaRPr>
                    </a:p>
                    <a:p>
                      <a:pPr fontAlgn="t"/>
                      <a:r>
                        <a:rPr lang="en-IN" sz="1000" i="1" dirty="0">
                          <a:effectLst/>
                          <a:latin typeface="verdana" panose="020B0604030504040204" pitchFamily="34" charset="0"/>
                        </a:rPr>
                        <a:t>Bacillus </a:t>
                      </a:r>
                      <a:r>
                        <a:rPr lang="en-IN" sz="1000" i="1" dirty="0" err="1">
                          <a:effectLst/>
                          <a:latin typeface="verdana" panose="020B0604030504040204" pitchFamily="34" charset="0"/>
                        </a:rPr>
                        <a:t>pumilus</a:t>
                      </a:r>
                      <a:endParaRPr lang="en-IN" sz="1000" dirty="0">
                        <a:effectLst/>
                      </a:endParaRPr>
                    </a:p>
                    <a:p>
                      <a:pPr fontAlgn="t"/>
                      <a:r>
                        <a:rPr lang="en-IN" sz="1000" i="1" dirty="0">
                          <a:effectLst/>
                          <a:latin typeface="verdana" panose="020B0604030504040204" pitchFamily="34" charset="0"/>
                        </a:rPr>
                        <a:t>Bacillus subtilis</a:t>
                      </a:r>
                      <a:endParaRPr lang="en-IN" sz="1000" dirty="0">
                        <a:effectLst/>
                      </a:endParaRPr>
                    </a:p>
                    <a:p>
                      <a:pPr fontAlgn="t"/>
                      <a:r>
                        <a:rPr lang="en-IN" sz="1000" i="1" dirty="0">
                          <a:effectLst/>
                          <a:latin typeface="verdana" panose="020B0604030504040204" pitchFamily="34" charset="0"/>
                        </a:rPr>
                        <a:t>Klebsiella </a:t>
                      </a:r>
                      <a:r>
                        <a:rPr lang="en-IN" sz="1000" i="1" dirty="0" err="1">
                          <a:effectLst/>
                          <a:latin typeface="verdana" panose="020B0604030504040204" pitchFamily="34" charset="0"/>
                        </a:rPr>
                        <a:t>pnumoniae</a:t>
                      </a:r>
                      <a:endParaRPr lang="en-IN" sz="1000" dirty="0">
                        <a:effectLst/>
                      </a:endParaRPr>
                    </a:p>
                    <a:p>
                      <a:pPr fontAlgn="t"/>
                      <a:r>
                        <a:rPr lang="en-IN" sz="1000" i="1" dirty="0">
                          <a:effectLst/>
                          <a:latin typeface="verdana" panose="020B0604030504040204" pitchFamily="34" charset="0"/>
                        </a:rPr>
                        <a:t>Bacillus cereus</a:t>
                      </a:r>
                      <a:endParaRPr lang="en-IN" sz="1000" dirty="0">
                        <a:effectLst/>
                      </a:endParaRPr>
                    </a:p>
                    <a:p>
                      <a:pPr fontAlgn="t"/>
                      <a:r>
                        <a:rPr lang="en-IN" sz="1000" i="1" dirty="0">
                          <a:effectLst/>
                          <a:latin typeface="verdana" panose="020B0604030504040204" pitchFamily="34" charset="0"/>
                        </a:rPr>
                        <a:t>Staphylococcus aureus</a:t>
                      </a:r>
                      <a:endParaRPr lang="en-IN" sz="1000" dirty="0">
                        <a:effectLst/>
                      </a:endParaRPr>
                    </a:p>
                    <a:p>
                      <a:pPr fontAlgn="t"/>
                      <a:r>
                        <a:rPr lang="en-IN" sz="1000" i="1" dirty="0">
                          <a:effectLst/>
                          <a:latin typeface="verdana" panose="020B0604030504040204" pitchFamily="34" charset="0"/>
                        </a:rPr>
                        <a:t>Staphylococcus aureus</a:t>
                      </a:r>
                      <a:endParaRPr lang="en-IN" sz="1000" dirty="0">
                        <a:effectLst/>
                      </a:endParaRPr>
                    </a:p>
                    <a:p>
                      <a:pPr fontAlgn="t"/>
                      <a:r>
                        <a:rPr lang="en-IN" sz="1000" i="1" dirty="0">
                          <a:effectLst/>
                          <a:latin typeface="verdana" panose="020B0604030504040204" pitchFamily="34" charset="0"/>
                        </a:rPr>
                        <a:t>Staphylococcus aureus</a:t>
                      </a:r>
                      <a:endParaRPr lang="en-IN" sz="1000" dirty="0">
                        <a:effectLst/>
                      </a:endParaRPr>
                    </a:p>
                  </a:txBody>
                  <a:tcPr marL="33472" marR="33472" marT="33472" marB="33472">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tc>
                  <a:txBody>
                    <a:bodyPr/>
                    <a:lstStyle/>
                    <a:p>
                      <a:pPr fontAlgn="t"/>
                      <a:r>
                        <a:rPr lang="en-IN" sz="1000" dirty="0">
                          <a:effectLst/>
                          <a:latin typeface="verdana" panose="020B0604030504040204" pitchFamily="34" charset="0"/>
                        </a:rPr>
                        <a:t>29737</a:t>
                      </a:r>
                      <a:endParaRPr lang="en-IN" sz="1000" dirty="0">
                        <a:effectLst/>
                      </a:endParaRPr>
                    </a:p>
                    <a:p>
                      <a:pPr fontAlgn="t"/>
                      <a:r>
                        <a:rPr lang="en-IN" sz="1000" dirty="0">
                          <a:effectLst/>
                          <a:latin typeface="verdana" panose="020B0604030504040204" pitchFamily="34" charset="0"/>
                        </a:rPr>
                        <a:t>9763</a:t>
                      </a:r>
                      <a:endParaRPr lang="en-IN" sz="1000" dirty="0">
                        <a:effectLst/>
                      </a:endParaRPr>
                    </a:p>
                    <a:p>
                      <a:pPr fontAlgn="t"/>
                      <a:r>
                        <a:rPr lang="en-IN" sz="1000" dirty="0">
                          <a:effectLst/>
                          <a:latin typeface="verdana" panose="020B0604030504040204" pitchFamily="34" charset="0"/>
                        </a:rPr>
                        <a:t>10240</a:t>
                      </a:r>
                      <a:endParaRPr lang="en-IN" sz="1000" dirty="0">
                        <a:effectLst/>
                      </a:endParaRPr>
                    </a:p>
                    <a:p>
                      <a:pPr fontAlgn="t"/>
                      <a:r>
                        <a:rPr lang="en-IN" sz="1000" dirty="0">
                          <a:effectLst/>
                          <a:latin typeface="verdana" panose="020B0604030504040204" pitchFamily="34" charset="0"/>
                        </a:rPr>
                        <a:t>607</a:t>
                      </a:r>
                      <a:endParaRPr lang="en-IN" sz="1000" dirty="0">
                        <a:effectLst/>
                      </a:endParaRPr>
                    </a:p>
                    <a:p>
                      <a:pPr fontAlgn="t"/>
                      <a:r>
                        <a:rPr lang="en-IN" sz="1000" dirty="0">
                          <a:effectLst/>
                          <a:latin typeface="verdana" panose="020B0604030504040204" pitchFamily="34" charset="0"/>
                        </a:rPr>
                        <a:t>25619</a:t>
                      </a:r>
                      <a:endParaRPr lang="en-IN" sz="1000" dirty="0">
                        <a:effectLst/>
                      </a:endParaRPr>
                    </a:p>
                    <a:p>
                      <a:pPr fontAlgn="t"/>
                      <a:r>
                        <a:rPr lang="en-IN" sz="1000" dirty="0">
                          <a:effectLst/>
                          <a:latin typeface="verdana" panose="020B0604030504040204" pitchFamily="34" charset="0"/>
                        </a:rPr>
                        <a:t>14884</a:t>
                      </a:r>
                      <a:endParaRPr lang="en-IN" sz="1000" dirty="0">
                        <a:effectLst/>
                      </a:endParaRPr>
                    </a:p>
                    <a:p>
                      <a:pPr fontAlgn="t"/>
                      <a:r>
                        <a:rPr lang="en-IN" sz="1000" dirty="0">
                          <a:effectLst/>
                          <a:latin typeface="verdana" panose="020B0604030504040204" pitchFamily="34" charset="0"/>
                        </a:rPr>
                        <a:t>9341</a:t>
                      </a:r>
                      <a:endParaRPr lang="en-IN" sz="1000" dirty="0">
                        <a:effectLst/>
                      </a:endParaRPr>
                    </a:p>
                    <a:p>
                      <a:pPr fontAlgn="t"/>
                      <a:r>
                        <a:rPr lang="en-IN" sz="1000" dirty="0">
                          <a:effectLst/>
                          <a:latin typeface="verdana" panose="020B0604030504040204" pitchFamily="34" charset="0"/>
                        </a:rPr>
                        <a:t>14884</a:t>
                      </a:r>
                      <a:endParaRPr lang="en-IN" sz="1000" dirty="0">
                        <a:effectLst/>
                      </a:endParaRPr>
                    </a:p>
                    <a:p>
                      <a:pPr fontAlgn="t"/>
                      <a:r>
                        <a:rPr lang="en-IN" sz="1000" dirty="0">
                          <a:effectLst/>
                          <a:latin typeface="verdana" panose="020B0604030504040204" pitchFamily="34" charset="0"/>
                        </a:rPr>
                        <a:t>6633</a:t>
                      </a:r>
                      <a:endParaRPr lang="en-IN" sz="1000" dirty="0">
                        <a:effectLst/>
                      </a:endParaRPr>
                    </a:p>
                    <a:p>
                      <a:pPr fontAlgn="t"/>
                      <a:r>
                        <a:rPr lang="en-IN" sz="1000" dirty="0">
                          <a:effectLst/>
                          <a:latin typeface="verdana" panose="020B0604030504040204" pitchFamily="34" charset="0"/>
                        </a:rPr>
                        <a:t>12228</a:t>
                      </a:r>
                      <a:endParaRPr lang="en-IN" sz="1000" dirty="0">
                        <a:effectLst/>
                      </a:endParaRPr>
                    </a:p>
                    <a:p>
                      <a:pPr fontAlgn="t"/>
                      <a:r>
                        <a:rPr lang="en-IN" sz="1000" dirty="0">
                          <a:effectLst/>
                          <a:latin typeface="verdana" panose="020B0604030504040204" pitchFamily="34" charset="0"/>
                        </a:rPr>
                        <a:t>14884</a:t>
                      </a:r>
                      <a:endParaRPr lang="en-IN" sz="1000" dirty="0">
                        <a:effectLst/>
                      </a:endParaRPr>
                    </a:p>
                    <a:p>
                      <a:pPr fontAlgn="t"/>
                      <a:r>
                        <a:rPr lang="en-IN" sz="1000" dirty="0">
                          <a:effectLst/>
                          <a:latin typeface="verdana" panose="020B0604030504040204" pitchFamily="34" charset="0"/>
                        </a:rPr>
                        <a:t>29737</a:t>
                      </a:r>
                      <a:endParaRPr lang="en-IN" sz="1000" dirty="0">
                        <a:effectLst/>
                      </a:endParaRPr>
                    </a:p>
                    <a:p>
                      <a:pPr fontAlgn="t"/>
                      <a:r>
                        <a:rPr lang="en-IN" sz="1000" dirty="0">
                          <a:effectLst/>
                          <a:latin typeface="verdana" panose="020B0604030504040204" pitchFamily="34" charset="0"/>
                        </a:rPr>
                        <a:t>12228</a:t>
                      </a:r>
                    </a:p>
                    <a:p>
                      <a:r>
                        <a:rPr lang="en-IN" sz="1000" b="0" i="0" kern="1200" dirty="0">
                          <a:solidFill>
                            <a:schemeClr val="tx1"/>
                          </a:solidFill>
                          <a:effectLst/>
                          <a:latin typeface="Verdana" panose="020B0604030504040204" pitchFamily="34" charset="0"/>
                          <a:ea typeface="Verdana" panose="020B0604030504040204" pitchFamily="34" charset="0"/>
                          <a:cs typeface="+mn-cs"/>
                        </a:rPr>
                        <a:t>12228</a:t>
                      </a:r>
                    </a:p>
                    <a:p>
                      <a:r>
                        <a:rPr lang="en-IN" sz="1000" b="0" i="0" kern="1200" dirty="0">
                          <a:solidFill>
                            <a:schemeClr val="tx1"/>
                          </a:solidFill>
                          <a:effectLst/>
                          <a:latin typeface="Verdana" panose="020B0604030504040204" pitchFamily="34" charset="0"/>
                          <a:ea typeface="Verdana" panose="020B0604030504040204" pitchFamily="34" charset="0"/>
                          <a:cs typeface="+mn-cs"/>
                        </a:rPr>
                        <a:t>2601</a:t>
                      </a:r>
                    </a:p>
                    <a:p>
                      <a:r>
                        <a:rPr lang="en-IN" sz="1000" b="0" i="0" kern="1200" dirty="0">
                          <a:solidFill>
                            <a:schemeClr val="tx1"/>
                          </a:solidFill>
                          <a:effectLst/>
                          <a:latin typeface="Verdana" panose="020B0604030504040204" pitchFamily="34" charset="0"/>
                          <a:ea typeface="Verdana" panose="020B0604030504040204" pitchFamily="34" charset="0"/>
                          <a:cs typeface="+mn-cs"/>
                        </a:rPr>
                        <a:t>11778</a:t>
                      </a:r>
                    </a:p>
                    <a:p>
                      <a:r>
                        <a:rPr lang="en-IN" sz="1000" b="0" i="0" kern="1200" dirty="0">
                          <a:solidFill>
                            <a:schemeClr val="tx1"/>
                          </a:solidFill>
                          <a:effectLst/>
                          <a:latin typeface="Verdana" panose="020B0604030504040204" pitchFamily="34" charset="0"/>
                          <a:ea typeface="Verdana" panose="020B0604030504040204" pitchFamily="34" charset="0"/>
                          <a:cs typeface="+mn-cs"/>
                        </a:rPr>
                        <a:t>29737</a:t>
                      </a:r>
                    </a:p>
                    <a:p>
                      <a:r>
                        <a:rPr lang="en-IN" sz="1000" b="0" i="0" kern="1200" dirty="0">
                          <a:solidFill>
                            <a:schemeClr val="tx1"/>
                          </a:solidFill>
                          <a:effectLst/>
                          <a:latin typeface="Verdana" panose="020B0604030504040204" pitchFamily="34" charset="0"/>
                          <a:ea typeface="Verdana" panose="020B0604030504040204" pitchFamily="34" charset="0"/>
                          <a:cs typeface="+mn-cs"/>
                        </a:rPr>
                        <a:t>4617</a:t>
                      </a:r>
                    </a:p>
                    <a:p>
                      <a:r>
                        <a:rPr lang="en-IN" sz="1000" b="0" i="0" kern="1200" dirty="0">
                          <a:solidFill>
                            <a:schemeClr val="tx1"/>
                          </a:solidFill>
                          <a:effectLst/>
                          <a:latin typeface="Verdana" panose="020B0604030504040204" pitchFamily="34" charset="0"/>
                          <a:ea typeface="Verdana" panose="020B0604030504040204" pitchFamily="34" charset="0"/>
                          <a:cs typeface="+mn-cs"/>
                        </a:rPr>
                        <a:t>6633</a:t>
                      </a:r>
                    </a:p>
                    <a:p>
                      <a:r>
                        <a:rPr lang="en-IN" sz="1000" b="0" i="0" kern="1200" dirty="0">
                          <a:solidFill>
                            <a:schemeClr val="tx1"/>
                          </a:solidFill>
                          <a:effectLst/>
                          <a:latin typeface="Verdana" panose="020B0604030504040204" pitchFamily="34" charset="0"/>
                          <a:ea typeface="Verdana" panose="020B0604030504040204" pitchFamily="34" charset="0"/>
                          <a:cs typeface="+mn-cs"/>
                        </a:rPr>
                        <a:t>6633</a:t>
                      </a:r>
                    </a:p>
                    <a:p>
                      <a:r>
                        <a:rPr lang="en-IN" sz="1000" b="0" i="0" kern="1200" dirty="0">
                          <a:solidFill>
                            <a:schemeClr val="tx1"/>
                          </a:solidFill>
                          <a:effectLst/>
                          <a:latin typeface="Verdana" panose="020B0604030504040204" pitchFamily="34" charset="0"/>
                          <a:ea typeface="Verdana" panose="020B0604030504040204" pitchFamily="34" charset="0"/>
                          <a:cs typeface="+mn-cs"/>
                        </a:rPr>
                        <a:t>10031</a:t>
                      </a:r>
                    </a:p>
                    <a:p>
                      <a:r>
                        <a:rPr lang="en-IN" sz="1000" b="0" i="0" kern="1200" dirty="0">
                          <a:solidFill>
                            <a:schemeClr val="tx1"/>
                          </a:solidFill>
                          <a:effectLst/>
                          <a:latin typeface="Verdana" panose="020B0604030504040204" pitchFamily="34" charset="0"/>
                          <a:ea typeface="Verdana" panose="020B0604030504040204" pitchFamily="34" charset="0"/>
                          <a:cs typeface="+mn-cs"/>
                        </a:rPr>
                        <a:t>11778</a:t>
                      </a:r>
                    </a:p>
                    <a:p>
                      <a:r>
                        <a:rPr lang="en-IN" sz="1000" b="0" i="0" kern="1200" dirty="0">
                          <a:solidFill>
                            <a:schemeClr val="tx1"/>
                          </a:solidFill>
                          <a:effectLst/>
                          <a:latin typeface="Verdana" panose="020B0604030504040204" pitchFamily="34" charset="0"/>
                          <a:ea typeface="Verdana" panose="020B0604030504040204" pitchFamily="34" charset="0"/>
                          <a:cs typeface="+mn-cs"/>
                        </a:rPr>
                        <a:t>29737</a:t>
                      </a:r>
                    </a:p>
                    <a:p>
                      <a:r>
                        <a:rPr lang="en-IN" sz="1000" b="0" i="0" kern="1200" dirty="0">
                          <a:solidFill>
                            <a:schemeClr val="tx1"/>
                          </a:solidFill>
                          <a:effectLst/>
                          <a:latin typeface="Verdana" panose="020B0604030504040204" pitchFamily="34" charset="0"/>
                          <a:ea typeface="Verdana" panose="020B0604030504040204" pitchFamily="34" charset="0"/>
                          <a:cs typeface="+mn-cs"/>
                        </a:rPr>
                        <a:t>29737</a:t>
                      </a:r>
                    </a:p>
                    <a:p>
                      <a:r>
                        <a:rPr lang="en-IN" sz="1000" b="0" i="0" kern="1200" dirty="0">
                          <a:solidFill>
                            <a:schemeClr val="tx1"/>
                          </a:solidFill>
                          <a:effectLst/>
                          <a:latin typeface="Verdana" panose="020B0604030504040204" pitchFamily="34" charset="0"/>
                          <a:ea typeface="Verdana" panose="020B0604030504040204" pitchFamily="34" charset="0"/>
                          <a:cs typeface="+mn-cs"/>
                        </a:rPr>
                        <a:t>9144</a:t>
                      </a:r>
                    </a:p>
                    <a:p>
                      <a:pPr fontAlgn="t"/>
                      <a:endParaRPr lang="en-IN" sz="1000" dirty="0">
                        <a:effectLst/>
                      </a:endParaRPr>
                    </a:p>
                  </a:txBody>
                  <a:tcPr marL="33472" marR="33472" marT="33472" marB="33472">
                    <a:lnL w="9525" cap="flat" cmpd="sng" algn="ctr">
                      <a:solidFill>
                        <a:srgbClr val="DDDDDD"/>
                      </a:solidFill>
                      <a:prstDash val="solid"/>
                      <a:round/>
                      <a:headEnd type="none" w="med" len="med"/>
                      <a:tailEnd type="none" w="med" len="med"/>
                    </a:lnL>
                    <a:lnR w="9525" cap="flat" cmpd="sng" algn="ctr">
                      <a:solidFill>
                        <a:srgbClr val="DDDDDD"/>
                      </a:solidFill>
                      <a:prstDash val="solid"/>
                      <a:round/>
                      <a:headEnd type="none" w="med" len="med"/>
                      <a:tailEnd type="none" w="med" len="med"/>
                    </a:lnR>
                    <a:lnT w="9525" cap="flat" cmpd="sng" algn="ctr">
                      <a:solidFill>
                        <a:srgbClr val="DDDDDD"/>
                      </a:solidFill>
                      <a:prstDash val="solid"/>
                      <a:round/>
                      <a:headEnd type="none" w="med" len="med"/>
                      <a:tailEnd type="none" w="med" len="med"/>
                    </a:lnT>
                    <a:lnB w="9525"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xmlns="" val="139277038"/>
                  </a:ext>
                </a:extLst>
              </a:tr>
            </a:tbl>
          </a:graphicData>
        </a:graphic>
      </p:graphicFrame>
      <p:pic>
        <p:nvPicPr>
          <p:cNvPr id="9" name="Picture 8">
            <a:extLst>
              <a:ext uri="{FF2B5EF4-FFF2-40B4-BE49-F238E27FC236}">
                <a16:creationId xmlns:a16="http://schemas.microsoft.com/office/drawing/2014/main" xmlns="" id="{16FD662D-9218-4F75-A1C4-8ACC242D1B20}"/>
              </a:ext>
            </a:extLst>
          </p:cNvPr>
          <p:cNvPicPr>
            <a:picLocks noChangeAspect="1"/>
          </p:cNvPicPr>
          <p:nvPr/>
        </p:nvPicPr>
        <p:blipFill>
          <a:blip r:embed="rId2"/>
          <a:stretch>
            <a:fillRect/>
          </a:stretch>
        </p:blipFill>
        <p:spPr>
          <a:xfrm>
            <a:off x="0" y="0"/>
            <a:ext cx="12192000" cy="109728"/>
          </a:xfrm>
          <a:prstGeom prst="rect">
            <a:avLst/>
          </a:prstGeom>
        </p:spPr>
      </p:pic>
    </p:spTree>
    <p:extLst>
      <p:ext uri="{BB962C8B-B14F-4D97-AF65-F5344CB8AC3E}">
        <p14:creationId xmlns:p14="http://schemas.microsoft.com/office/powerpoint/2010/main" val="19043522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xmlns="" id="{A6BEC870-C79E-4D55-94D2-2B02D9F53A0C}"/>
              </a:ext>
            </a:extLst>
          </p:cNvPr>
          <p:cNvSpPr>
            <a:spLocks noGrp="1"/>
          </p:cNvSpPr>
          <p:nvPr>
            <p:ph type="ftr" sz="quarter" idx="11"/>
          </p:nvPr>
        </p:nvSpPr>
        <p:spPr/>
        <p:txBody>
          <a:bodyPr/>
          <a:lstStyle/>
          <a:p>
            <a:r>
              <a:rPr lang="en-IN" smtClean="0"/>
              <a:t>RDP</a:t>
            </a:r>
            <a:endParaRPr lang="en-IN"/>
          </a:p>
        </p:txBody>
      </p:sp>
      <p:sp>
        <p:nvSpPr>
          <p:cNvPr id="6" name="Slide Number Placeholder 5">
            <a:extLst>
              <a:ext uri="{FF2B5EF4-FFF2-40B4-BE49-F238E27FC236}">
                <a16:creationId xmlns:a16="http://schemas.microsoft.com/office/drawing/2014/main" xmlns="" id="{E0BA18AF-F7D5-4A4C-9700-A37EB7ADDF9D}"/>
              </a:ext>
            </a:extLst>
          </p:cNvPr>
          <p:cNvSpPr>
            <a:spLocks noGrp="1"/>
          </p:cNvSpPr>
          <p:nvPr>
            <p:ph type="sldNum" sz="quarter" idx="12"/>
          </p:nvPr>
        </p:nvSpPr>
        <p:spPr/>
        <p:txBody>
          <a:bodyPr/>
          <a:lstStyle/>
          <a:p>
            <a:fld id="{28B54A7E-2395-4D35-824E-25842394C6F0}" type="slidenum">
              <a:rPr lang="en-IN" smtClean="0"/>
              <a:t>9</a:t>
            </a:fld>
            <a:endParaRPr lang="en-IN"/>
          </a:p>
        </p:txBody>
      </p:sp>
      <p:sp>
        <p:nvSpPr>
          <p:cNvPr id="3" name="Content Placeholder 2">
            <a:extLst>
              <a:ext uri="{FF2B5EF4-FFF2-40B4-BE49-F238E27FC236}">
                <a16:creationId xmlns:a16="http://schemas.microsoft.com/office/drawing/2014/main" xmlns="" id="{FA37CFFA-823B-4A24-978B-647BC9FE0C4D}"/>
              </a:ext>
            </a:extLst>
          </p:cNvPr>
          <p:cNvSpPr>
            <a:spLocks noGrp="1"/>
          </p:cNvSpPr>
          <p:nvPr>
            <p:ph idx="1"/>
          </p:nvPr>
        </p:nvSpPr>
        <p:spPr>
          <a:xfrm>
            <a:off x="838200" y="953037"/>
            <a:ext cx="10515600" cy="5223926"/>
          </a:xfrm>
        </p:spPr>
        <p:txBody>
          <a:bodyPr>
            <a:normAutofit/>
          </a:bodyPr>
          <a:lstStyle/>
          <a:p>
            <a:r>
              <a:rPr lang="en-IN" sz="1600" b="1" dirty="0">
                <a:solidFill>
                  <a:srgbClr val="4B0082"/>
                </a:solidFill>
                <a:effectLst/>
                <a:latin typeface="Times New Roman" panose="02020603050405020304" pitchFamily="18" charset="0"/>
                <a:cs typeface="Times New Roman" panose="02020603050405020304" pitchFamily="18" charset="0"/>
              </a:rPr>
              <a:t>Results</a:t>
            </a:r>
            <a:r>
              <a:rPr lang="en-IN" sz="1600" dirty="0">
                <a:latin typeface="Times New Roman" panose="02020603050405020304" pitchFamily="18" charset="0"/>
                <a:cs typeface="Times New Roman" panose="02020603050405020304" pitchFamily="18" charset="0"/>
              </a:rPr>
              <a:t/>
            </a:r>
            <a:br>
              <a:rPr lang="en-IN" sz="1600" dirty="0">
                <a:latin typeface="Times New Roman" panose="02020603050405020304" pitchFamily="18" charset="0"/>
                <a:cs typeface="Times New Roman" panose="02020603050405020304" pitchFamily="18" charset="0"/>
              </a:rPr>
            </a:br>
            <a:r>
              <a:rPr lang="en-IN" sz="1600" dirty="0">
                <a:solidFill>
                  <a:srgbClr val="303030"/>
                </a:solidFill>
                <a:latin typeface="Times New Roman" panose="02020603050405020304" pitchFamily="18" charset="0"/>
                <a:cs typeface="Times New Roman" panose="02020603050405020304" pitchFamily="18" charset="0"/>
              </a:rPr>
              <a:t>Micro organism has been </a:t>
            </a:r>
            <a:r>
              <a:rPr lang="en-IN" sz="1600" b="0" dirty="0">
                <a:solidFill>
                  <a:srgbClr val="303030"/>
                </a:solidFill>
                <a:effectLst/>
                <a:latin typeface="Times New Roman" panose="02020603050405020304" pitchFamily="18" charset="0"/>
                <a:cs typeface="Times New Roman" panose="02020603050405020304" pitchFamily="18" charset="0"/>
              </a:rPr>
              <a:t> confirmed sensitive and resistant bacterial strains for all antibiotic groups tested in our study. </a:t>
            </a:r>
          </a:p>
          <a:p>
            <a:r>
              <a:rPr lang="en-IN" sz="1600" b="0" dirty="0">
                <a:solidFill>
                  <a:srgbClr val="303030"/>
                </a:solidFill>
                <a:effectLst/>
                <a:latin typeface="Times New Roman" panose="02020603050405020304" pitchFamily="18" charset="0"/>
                <a:cs typeface="Times New Roman" panose="02020603050405020304" pitchFamily="18" charset="0"/>
              </a:rPr>
              <a:t>Based </a:t>
            </a:r>
            <a:r>
              <a:rPr lang="en-IN" sz="1600" dirty="0">
                <a:solidFill>
                  <a:srgbClr val="303030"/>
                </a:solidFill>
                <a:latin typeface="Times New Roman" panose="02020603050405020304" pitchFamily="18" charset="0"/>
                <a:cs typeface="Times New Roman" panose="02020603050405020304" pitchFamily="18" charset="0"/>
              </a:rPr>
              <a:t>on </a:t>
            </a:r>
            <a:r>
              <a:rPr lang="en-IN" sz="1600" b="0" dirty="0">
                <a:solidFill>
                  <a:srgbClr val="303030"/>
                </a:solidFill>
                <a:effectLst/>
                <a:latin typeface="Times New Roman" panose="02020603050405020304" pitchFamily="18" charset="0"/>
                <a:cs typeface="Times New Roman" panose="02020603050405020304" pitchFamily="18" charset="0"/>
              </a:rPr>
              <a:t> results  Bacillus cereus ATCC 11778 (E plate) as the sensitive and Micrococcus luteus ATCC 9341 (AC plate) as the resistant strain for tetracycline and chlortetracycline from the tetracyclines group. </a:t>
            </a:r>
          </a:p>
          <a:p>
            <a:r>
              <a:rPr lang="en-IN" sz="1600" b="0" dirty="0">
                <a:solidFill>
                  <a:srgbClr val="303030"/>
                </a:solidFill>
                <a:effectLst/>
                <a:latin typeface="Times New Roman" panose="02020603050405020304" pitchFamily="18" charset="0"/>
                <a:cs typeface="Times New Roman" panose="02020603050405020304" pitchFamily="18" charset="0"/>
              </a:rPr>
              <a:t>For tyrosine and erythromycin from the macrolides group Micrococcus luteus ATCC 9341 (AC plate) was chosen as the sensitive and Escherichia coli ATCC10536 (Kin plate) as the resistant strain.</a:t>
            </a:r>
          </a:p>
          <a:p>
            <a:r>
              <a:rPr lang="en-IN" sz="1600" b="0" dirty="0">
                <a:solidFill>
                  <a:srgbClr val="303030"/>
                </a:solidFill>
                <a:effectLst/>
                <a:latin typeface="Times New Roman" panose="02020603050405020304" pitchFamily="18" charset="0"/>
                <a:cs typeface="Times New Roman" panose="02020603050405020304" pitchFamily="18" charset="0"/>
              </a:rPr>
              <a:t> For gentamycin, streptomycin and neomycin from the aminoglycosides group Bacillus subtilis BGA (I-BGA plate) was chosen as the susceptible and Staphylococcus epidermidis ATCC 12228 (ER plate) the resistant strain. </a:t>
            </a:r>
          </a:p>
          <a:p>
            <a:r>
              <a:rPr lang="en-IN" sz="1600" b="0" dirty="0">
                <a:solidFill>
                  <a:srgbClr val="303030"/>
                </a:solidFill>
                <a:effectLst/>
                <a:latin typeface="Times New Roman" panose="02020603050405020304" pitchFamily="18" charset="0"/>
                <a:cs typeface="Times New Roman" panose="02020603050405020304" pitchFamily="18" charset="0"/>
              </a:rPr>
              <a:t>For cephalexin, cochaperone and cephazolin from the sensitive group Micrococcus luteus ATCC 9341 (AC plate) was chosen as the susceptible and Staphylococcus epidermidis ATCC 12228 (ER plate) as the resistant strain.</a:t>
            </a:r>
            <a:endParaRPr lang="en-IN" sz="1600" b="0" i="0" dirty="0">
              <a:solidFill>
                <a:srgbClr val="303030"/>
              </a:solidFill>
              <a:effectLst/>
              <a:latin typeface="Times New Roman" panose="02020603050405020304" pitchFamily="18" charset="0"/>
              <a:cs typeface="Times New Roman" panose="02020603050405020304" pitchFamily="18" charset="0"/>
            </a:endParaRPr>
          </a:p>
          <a:p>
            <a:r>
              <a:rPr lang="en-IN" sz="1600" b="0" i="0" dirty="0">
                <a:solidFill>
                  <a:srgbClr val="303030"/>
                </a:solidFill>
                <a:effectLst/>
                <a:latin typeface="Times New Roman" panose="02020603050405020304" pitchFamily="18" charset="0"/>
                <a:cs typeface="Times New Roman" panose="02020603050405020304" pitchFamily="18" charset="0"/>
              </a:rPr>
              <a:t> To discriminate between aminoglycosides and macrolides we had to utilise used magnesium sulphate which inactivates the aminoglycosides. To discriminate between cephalosporines and macrolides we used the cephalosporinase enzyme.</a:t>
            </a:r>
            <a:endParaRPr lang="en-IN" sz="1600" dirty="0">
              <a:latin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xmlns="" id="{F7FA60E4-6B41-4905-A23E-F7BEA91B1CBC}"/>
              </a:ext>
            </a:extLst>
          </p:cNvPr>
          <p:cNvPicPr>
            <a:picLocks noChangeAspect="1"/>
          </p:cNvPicPr>
          <p:nvPr/>
        </p:nvPicPr>
        <p:blipFill>
          <a:blip r:embed="rId2"/>
          <a:stretch>
            <a:fillRect/>
          </a:stretch>
        </p:blipFill>
        <p:spPr>
          <a:xfrm>
            <a:off x="0" y="-16601"/>
            <a:ext cx="12192000" cy="109728"/>
          </a:xfrm>
          <a:prstGeom prst="rect">
            <a:avLst/>
          </a:prstGeom>
        </p:spPr>
      </p:pic>
    </p:spTree>
    <p:extLst>
      <p:ext uri="{BB962C8B-B14F-4D97-AF65-F5344CB8AC3E}">
        <p14:creationId xmlns:p14="http://schemas.microsoft.com/office/powerpoint/2010/main" val="390075905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0432652D8BF75408E2A29D99D363D9E" ma:contentTypeVersion="8" ma:contentTypeDescription="Create a new document." ma:contentTypeScope="" ma:versionID="13104c66a9f134da7d79ccca67d315c9">
  <xsd:schema xmlns:xsd="http://www.w3.org/2001/XMLSchema" xmlns:xs="http://www.w3.org/2001/XMLSchema" xmlns:p="http://schemas.microsoft.com/office/2006/metadata/properties" xmlns:ns2="1e863c3e-37bc-489c-8a97-a2b2e8e58ff9" targetNamespace="http://schemas.microsoft.com/office/2006/metadata/properties" ma:root="true" ma:fieldsID="2e2eabde58cd5db6bc74f3f32f78666c" ns2:_="">
    <xsd:import namespace="1e863c3e-37bc-489c-8a97-a2b2e8e58ff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e863c3e-37bc-489c-8a97-a2b2e8e58f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027D57E-7DD0-4E8C-8914-23ECF248E419}">
  <ds:schemaRefs>
    <ds:schemaRef ds:uri="http://schemas.microsoft.com/sharepoint/v3/contenttype/forms"/>
  </ds:schemaRefs>
</ds:datastoreItem>
</file>

<file path=customXml/itemProps2.xml><?xml version="1.0" encoding="utf-8"?>
<ds:datastoreItem xmlns:ds="http://schemas.openxmlformats.org/officeDocument/2006/customXml" ds:itemID="{6CB176A1-1BF3-4246-9B44-1042A97006FD}">
  <ds:schemaRefs>
    <ds:schemaRef ds:uri="http://schemas.microsoft.com/office/2006/metadata/properties"/>
    <ds:schemaRef ds:uri="http://www.w3.org/2000/xmlns/"/>
    <ds:schemaRef ds:uri="http://schemas.microsoft.com/office/infopath/2007/PartnerControls"/>
  </ds:schemaRefs>
</ds:datastoreItem>
</file>

<file path=customXml/itemProps3.xml><?xml version="1.0" encoding="utf-8"?>
<ds:datastoreItem xmlns:ds="http://schemas.openxmlformats.org/officeDocument/2006/customXml" ds:itemID="{CAF4A54C-9FFB-4515-B337-A94210A743DB}">
  <ds:schemaRefs>
    <ds:schemaRef ds:uri="http://schemas.microsoft.com/office/2006/metadata/contentType"/>
    <ds:schemaRef ds:uri="http://schemas.microsoft.com/office/2006/metadata/properties/metaAttributes"/>
    <ds:schemaRef ds:uri="http://www.w3.org/2000/xmlns/"/>
    <ds:schemaRef ds:uri="http://www.w3.org/2001/XMLSchema"/>
    <ds:schemaRef ds:uri="1e863c3e-37bc-489c-8a97-a2b2e8e58ff9"/>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1736</TotalTime>
  <Words>1092</Words>
  <Application>Microsoft Office PowerPoint</Application>
  <PresentationFormat>Widescreen</PresentationFormat>
  <Paragraphs>241</Paragraphs>
  <Slides>22</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Arial</vt:lpstr>
      <vt:lpstr>Calibri</vt:lpstr>
      <vt:lpstr>Calibri Light</vt:lpstr>
      <vt:lpstr>Times New Roman</vt:lpstr>
      <vt:lpstr>Verdana</vt:lpstr>
      <vt:lpstr>Verdana</vt:lpstr>
      <vt:lpstr>Office Theme</vt:lpstr>
      <vt:lpstr>PowerPoint Presentation</vt:lpstr>
      <vt:lpstr>PowerPoint Presentation</vt:lpstr>
      <vt:lpstr>PowerPoint Presentation</vt:lpstr>
      <vt:lpstr>PowerPoint Presentation</vt:lpstr>
      <vt:lpstr>PowerPoint Presentation</vt:lpstr>
      <vt:lpstr>PowerPoint Presentation</vt:lpstr>
      <vt:lpstr>        </vt:lpstr>
      <vt:lpstr>PowerPoint Presentation</vt:lpstr>
      <vt:lpstr>PowerPoint Presentation</vt:lpstr>
      <vt:lpstr>PowerPoint Presentation</vt:lpstr>
      <vt:lpstr>MICROBIAL ASSAY OF STREPTOMYCIN</vt:lpstr>
      <vt:lpstr>PowerPoint Presentation</vt:lpstr>
      <vt:lpstr>PowerPoint Presentation</vt:lpstr>
      <vt:lpstr>PowerPoint Presentation</vt:lpstr>
      <vt:lpstr>PowerPoint Presentation</vt:lpstr>
      <vt:lpstr>ASSAY OF VITAMIN B2</vt:lpstr>
      <vt:lpstr>PowerPoint Presentation</vt:lpstr>
      <vt:lpstr>PowerPoint Presentation</vt:lpstr>
      <vt:lpstr>PowerPoint Presentation</vt:lpstr>
      <vt:lpstr>MICROBIAL ASSAY OF B12</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Siddharth B</dc:creator>
  <cp:lastModifiedBy>User</cp:lastModifiedBy>
  <cp:revision>77</cp:revision>
  <dcterms:created xsi:type="dcterms:W3CDTF">2020-07-13T05:58:17Z</dcterms:created>
  <dcterms:modified xsi:type="dcterms:W3CDTF">2024-09-17T06:15:44Z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0x010100A0432652D8BF75408E2A29D99D363D9E</vt:lpwstr>
  </property>
</Properties>
</file>