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2142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443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608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0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2084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540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450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569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018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148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675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0282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3291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827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4DCC4E1-A918-442B-9B17-62FB4A549A7F}" type="datetimeFigureOut">
              <a:rPr lang="en-IN" smtClean="0"/>
              <a:t>04-12-2021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CA214FC2-5F26-46B5-8A75-1103FE6F99C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34955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2C97F2-4EF9-4724-B60E-F1990065A6E7}"/>
              </a:ext>
            </a:extLst>
          </p:cNvPr>
          <p:cNvSpPr txBox="1"/>
          <p:nvPr/>
        </p:nvSpPr>
        <p:spPr>
          <a:xfrm>
            <a:off x="4465468" y="15428"/>
            <a:ext cx="5450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chemeClr val="bg1"/>
                </a:solidFill>
                <a:latin typeface="Arial Black" panose="020B0A04020102020204" pitchFamily="34" charset="0"/>
              </a:rPr>
              <a:t>Meningitis</a:t>
            </a:r>
            <a:r>
              <a:rPr lang="en-IN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D86E3-E00D-48F0-9C64-0D5B12446685}"/>
              </a:ext>
            </a:extLst>
          </p:cNvPr>
          <p:cNvSpPr txBox="1"/>
          <p:nvPr/>
        </p:nvSpPr>
        <p:spPr>
          <a:xfrm>
            <a:off x="195308" y="2107577"/>
            <a:ext cx="7102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rgbClr val="FF0000"/>
                </a:solidFill>
                <a:latin typeface="Algerian" panose="04020705040A02060702" pitchFamily="82" charset="0"/>
              </a:rPr>
              <a:t>Infection Disease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0DCE5-BD9B-4D52-B81A-17D37C7E4711}"/>
              </a:ext>
            </a:extLst>
          </p:cNvPr>
          <p:cNvSpPr txBox="1"/>
          <p:nvPr/>
        </p:nvSpPr>
        <p:spPr>
          <a:xfrm>
            <a:off x="8558073" y="3436139"/>
            <a:ext cx="4518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chemeClr val="bg1"/>
                </a:solidFill>
                <a:latin typeface="Calisto MT" panose="02040603050505030304" pitchFamily="18" charset="0"/>
              </a:rPr>
              <a:t>By Animesh Das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918D59-3A26-4240-8A65-42B1BBA82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276" y="5028638"/>
            <a:ext cx="3669924" cy="17666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71F188-1A02-4641-A8F5-8A44CE245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71" y="4763417"/>
            <a:ext cx="3628354" cy="2031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10D60A-894F-4190-857D-DE6E9DE31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819" y="2413061"/>
            <a:ext cx="3053369" cy="20318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8377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20069E-7554-4239-A0C9-BCD2B18D7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2375" y="71021"/>
            <a:ext cx="3059625" cy="17133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9E969F-7B5A-4EEA-BC5B-A71076A763C3}"/>
              </a:ext>
            </a:extLst>
          </p:cNvPr>
          <p:cNvSpPr txBox="1"/>
          <p:nvPr/>
        </p:nvSpPr>
        <p:spPr>
          <a:xfrm>
            <a:off x="4802819" y="71021"/>
            <a:ext cx="5628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Definition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207D9-5ABA-4F23-AFD7-8856CC76539B}"/>
              </a:ext>
            </a:extLst>
          </p:cNvPr>
          <p:cNvSpPr txBox="1"/>
          <p:nvPr/>
        </p:nvSpPr>
        <p:spPr>
          <a:xfrm>
            <a:off x="81378" y="2243472"/>
            <a:ext cx="122230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Arial Rounded MT Bold" panose="020F0704030504030204" pitchFamily="34" charset="0"/>
              </a:rPr>
              <a:t>It is usually caused by a viral infection or bacterial or fungal infection , inflammation of </a:t>
            </a:r>
            <a:r>
              <a:rPr lang="en-IN" sz="2800" b="1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brain and spinal cord membranes </a:t>
            </a:r>
            <a:r>
              <a:rPr lang="en-IN" sz="2800" dirty="0">
                <a:latin typeface="Arial Rounded MT Bold" panose="020F0704030504030204" pitchFamily="34" charset="0"/>
              </a:rPr>
              <a:t>and can spread through coughing , sneezing , kissing or sharing utensils  , a toothbrush or a cigarette.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336BB5-45C1-49F7-A9A0-E954C7B16B6F}"/>
              </a:ext>
            </a:extLst>
          </p:cNvPr>
          <p:cNvSpPr txBox="1"/>
          <p:nvPr/>
        </p:nvSpPr>
        <p:spPr>
          <a:xfrm>
            <a:off x="0" y="4059354"/>
            <a:ext cx="9774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  </a:t>
            </a:r>
            <a:r>
              <a:rPr lang="en-IN" sz="2800" dirty="0">
                <a:solidFill>
                  <a:srgbClr val="FFFF00"/>
                </a:solidFill>
                <a:latin typeface="Bodoni MT Black" panose="02070A03080606020203" pitchFamily="18" charset="0"/>
              </a:rPr>
              <a:t>Causative agent --  </a:t>
            </a:r>
            <a:r>
              <a:rPr lang="en-IN" sz="2800" i="1" dirty="0">
                <a:solidFill>
                  <a:srgbClr val="FFFF00"/>
                </a:solidFill>
                <a:latin typeface="Bodoni MT Black" panose="02070A03080606020203" pitchFamily="18" charset="0"/>
              </a:rPr>
              <a:t>Streptococcus pneumoniae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0CE8A4-FE7C-481B-876B-3109E9D42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1037" y="4403325"/>
            <a:ext cx="3259584" cy="23451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B6D8A-D519-4DE3-8F76-E8E681C01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89" y="4690415"/>
            <a:ext cx="3482527" cy="195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63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AF09DF-D4F9-43BC-9FC2-52BEBCA43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86690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ED27B4-7AD3-4C5C-9FAF-DB152A6561C4}"/>
              </a:ext>
            </a:extLst>
          </p:cNvPr>
          <p:cNvSpPr txBox="1"/>
          <p:nvPr/>
        </p:nvSpPr>
        <p:spPr>
          <a:xfrm>
            <a:off x="3684232" y="86690"/>
            <a:ext cx="5060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Type / Classification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C820C2-7E59-47C7-B0AA-377F2C5D44CB}"/>
              </a:ext>
            </a:extLst>
          </p:cNvPr>
          <p:cNvSpPr txBox="1"/>
          <p:nvPr/>
        </p:nvSpPr>
        <p:spPr>
          <a:xfrm>
            <a:off x="514905" y="2272683"/>
            <a:ext cx="776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Bodoni MT Black" panose="02070A03080606020203" pitchFamily="18" charset="0"/>
              </a:rPr>
              <a:t>There are the five type of meningitis --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B0831-698A-491F-86F1-0C5E00BA82FA}"/>
              </a:ext>
            </a:extLst>
          </p:cNvPr>
          <p:cNvSpPr txBox="1"/>
          <p:nvPr/>
        </p:nvSpPr>
        <p:spPr>
          <a:xfrm>
            <a:off x="3124940" y="2967361"/>
            <a:ext cx="54420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Franklin Gothic Heavy" panose="020B0903020102020204" pitchFamily="34" charset="0"/>
              </a:rPr>
              <a:t> Bacterial meningitis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Franklin Gothic Heavy" panose="020B0903020102020204" pitchFamily="34" charset="0"/>
              </a:rPr>
              <a:t> Viral meningitis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Franklin Gothic Heavy" panose="020B0903020102020204" pitchFamily="34" charset="0"/>
              </a:rPr>
              <a:t> Parasitic meningitis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Franklin Gothic Heavy" panose="020B0903020102020204" pitchFamily="34" charset="0"/>
              </a:rPr>
              <a:t> Fungal meningitis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Franklin Gothic Heavy" panose="020B0903020102020204" pitchFamily="34" charset="0"/>
              </a:rPr>
              <a:t> Non infection meningitis </a:t>
            </a:r>
          </a:p>
        </p:txBody>
      </p:sp>
      <p:pic>
        <p:nvPicPr>
          <p:cNvPr id="1026" name="Picture 2" descr="What Are the Different Types of Meningitis? - Enable Law">
            <a:extLst>
              <a:ext uri="{FF2B5EF4-FFF2-40B4-BE49-F238E27FC236}">
                <a16:creationId xmlns:a16="http://schemas.microsoft.com/office/drawing/2014/main" id="{B1583916-CF09-4428-A11B-2391AE245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849" y="4609089"/>
            <a:ext cx="3649529" cy="216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64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1CBE0C-4906-419C-9C0E-F73EA59BB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39956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A22D18-52BA-4F1C-8461-A84EF4EC8D1C}"/>
              </a:ext>
            </a:extLst>
          </p:cNvPr>
          <p:cNvSpPr txBox="1"/>
          <p:nvPr/>
        </p:nvSpPr>
        <p:spPr>
          <a:xfrm>
            <a:off x="4367814" y="0"/>
            <a:ext cx="5069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Epidemiology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159929-10C7-4380-B1B3-DD7BC9F2554E}"/>
              </a:ext>
            </a:extLst>
          </p:cNvPr>
          <p:cNvSpPr txBox="1"/>
          <p:nvPr/>
        </p:nvSpPr>
        <p:spPr>
          <a:xfrm>
            <a:off x="275208" y="2334827"/>
            <a:ext cx="119167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> An estimated 2.5 million cause of meningitis occur globally each per year 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> Rates of disease are highest in children younger than 1 year old 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> Meningitis zone – Saharan Africa , Nigeria  , Ghana , India  , UK 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9D5A2E-F1FD-461F-B501-DA5036F0C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544" y="5134994"/>
            <a:ext cx="2980558" cy="162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8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A9D2F4-BFA1-4A93-85F4-BCB0FB9F0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68935"/>
            <a:ext cx="3060457" cy="17131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F3810F-D6F1-49AF-82B7-2733F775C283}"/>
              </a:ext>
            </a:extLst>
          </p:cNvPr>
          <p:cNvSpPr txBox="1"/>
          <p:nvPr/>
        </p:nvSpPr>
        <p:spPr>
          <a:xfrm>
            <a:off x="3764131" y="68935"/>
            <a:ext cx="5473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Sings and symptoms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EF647B-6D32-44FB-9187-A41F7511AD76}"/>
              </a:ext>
            </a:extLst>
          </p:cNvPr>
          <p:cNvSpPr txBox="1"/>
          <p:nvPr/>
        </p:nvSpPr>
        <p:spPr>
          <a:xfrm>
            <a:off x="739805" y="2317072"/>
            <a:ext cx="411923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Sever headache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Nausea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Vomiting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High grade fever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Restlessness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Irritability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64DAF3-8D74-4285-B9B6-BD2072398AF9}"/>
              </a:ext>
            </a:extLst>
          </p:cNvPr>
          <p:cNvSpPr txBox="1"/>
          <p:nvPr/>
        </p:nvSpPr>
        <p:spPr>
          <a:xfrm>
            <a:off x="4782106" y="2317072"/>
            <a:ext cx="48324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Coma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Tachycardia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Sleeplessness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Altered mental status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IN" sz="2400" dirty="0">
              <a:latin typeface="Eras Bold ITC" panose="020B09070305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IN" sz="2400" dirty="0">
                <a:latin typeface="Eras Bold ITC" panose="020B0907030504020204" pitchFamily="34" charset="0"/>
              </a:rPr>
              <a:t> Malaise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EB05B4-9484-46A5-86E9-E366420AA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243" y="4835145"/>
            <a:ext cx="3245304" cy="195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78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FB3609-D807-42A1-9DB5-37C1780A6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22202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317C37-5D4E-4D47-89E0-1C654EDC4343}"/>
              </a:ext>
            </a:extLst>
          </p:cNvPr>
          <p:cNvSpPr txBox="1"/>
          <p:nvPr/>
        </p:nvSpPr>
        <p:spPr>
          <a:xfrm>
            <a:off x="4563123" y="62278"/>
            <a:ext cx="383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Risk factor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5FCE4-8052-4FA9-8243-7753326FD19B}"/>
              </a:ext>
            </a:extLst>
          </p:cNvPr>
          <p:cNvSpPr txBox="1"/>
          <p:nvPr/>
        </p:nvSpPr>
        <p:spPr>
          <a:xfrm>
            <a:off x="683581" y="2503502"/>
            <a:ext cx="72708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Age – children younger than 5 years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Use of immunosuppressive drugs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Chronic malnutrition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AIDS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CSF shunt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Chronic alcoholism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Diabetes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Eras Demi ITC" panose="020B0805030504020804" pitchFamily="34" charset="0"/>
              </a:rPr>
              <a:t> Pneumonia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84ACC-CF55-4AC9-AE71-1AA9EE2EC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125" y="3572455"/>
            <a:ext cx="3357794" cy="319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21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AABDB9-D2BB-4765-8E4F-E5C27A2C7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13323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80BF3A-E000-42E2-A250-2BEFB258B90D}"/>
              </a:ext>
            </a:extLst>
          </p:cNvPr>
          <p:cNvSpPr txBox="1"/>
          <p:nvPr/>
        </p:nvSpPr>
        <p:spPr>
          <a:xfrm>
            <a:off x="3604333" y="0"/>
            <a:ext cx="6045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Mode of transmission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D042F3-8EE6-445B-8078-371DF87BD804}"/>
              </a:ext>
            </a:extLst>
          </p:cNvPr>
          <p:cNvSpPr txBox="1"/>
          <p:nvPr/>
        </p:nvSpPr>
        <p:spPr>
          <a:xfrm>
            <a:off x="488272" y="2512381"/>
            <a:ext cx="54597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Black" panose="020B0A04020102020204" pitchFamily="34" charset="0"/>
              </a:rPr>
              <a:t> Direct contact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Black" panose="020B0A04020102020204" pitchFamily="34" charset="0"/>
              </a:rPr>
              <a:t> Droplets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Black" panose="020B0A04020102020204" pitchFamily="34" charset="0"/>
              </a:rPr>
              <a:t> Mosquito Bite 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latin typeface="Arial Black" panose="020B0A04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Arial Black" panose="020B0A04020102020204" pitchFamily="34" charset="0"/>
              </a:rPr>
              <a:t>  Throat Secretions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D6BB45-4CC2-4F6D-9336-C85A4C76D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495" y="3974844"/>
            <a:ext cx="2590749" cy="276983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5248A96-5BA4-4311-9B4B-39EB97BAC69E}"/>
              </a:ext>
            </a:extLst>
          </p:cNvPr>
          <p:cNvSpPr/>
          <p:nvPr/>
        </p:nvSpPr>
        <p:spPr>
          <a:xfrm>
            <a:off x="914400" y="763297"/>
            <a:ext cx="7608163" cy="94755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Incubation period – 3 to 5 Days </a:t>
            </a:r>
          </a:p>
        </p:txBody>
      </p:sp>
    </p:spTree>
    <p:extLst>
      <p:ext uri="{BB962C8B-B14F-4D97-AF65-F5344CB8AC3E}">
        <p14:creationId xmlns:p14="http://schemas.microsoft.com/office/powerpoint/2010/main" val="3342193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7CCD45-14E6-4065-8FEA-D815E07F2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04445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989F1-0EFA-469B-A712-308E2F4DDF8B}"/>
              </a:ext>
            </a:extLst>
          </p:cNvPr>
          <p:cNvSpPr txBox="1"/>
          <p:nvPr/>
        </p:nvSpPr>
        <p:spPr>
          <a:xfrm>
            <a:off x="4116279" y="0"/>
            <a:ext cx="3959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Pathogenesis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6FB3BDB-1A99-40F8-8791-CD7253E25E6D}"/>
              </a:ext>
            </a:extLst>
          </p:cNvPr>
          <p:cNvSpPr/>
          <p:nvPr/>
        </p:nvSpPr>
        <p:spPr>
          <a:xfrm>
            <a:off x="2467991" y="2276054"/>
            <a:ext cx="7945515" cy="6990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Causative organism enters the blood stream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D5CC27-76A8-439B-9C60-60D108C8622D}"/>
              </a:ext>
            </a:extLst>
          </p:cNvPr>
          <p:cNvSpPr/>
          <p:nvPr/>
        </p:nvSpPr>
        <p:spPr>
          <a:xfrm>
            <a:off x="4204436" y="3429001"/>
            <a:ext cx="4708745" cy="69907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Cross the blood barriers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39FF89-B02C-4036-8FE4-9B8D860A378B}"/>
              </a:ext>
            </a:extLst>
          </p:cNvPr>
          <p:cNvSpPr/>
          <p:nvPr/>
        </p:nvSpPr>
        <p:spPr>
          <a:xfrm>
            <a:off x="3180854" y="4657530"/>
            <a:ext cx="6682237" cy="63031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Inflammation reaction in meningitis 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ACBD09-8728-423A-8F1C-49D5D10366C4}"/>
              </a:ext>
            </a:extLst>
          </p:cNvPr>
          <p:cNvSpPr/>
          <p:nvPr/>
        </p:nvSpPr>
        <p:spPr>
          <a:xfrm>
            <a:off x="2351962" y="5810478"/>
            <a:ext cx="8407773" cy="90326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Inflammation of subarachnoid space and pia meter occur 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C5B64706-F9BE-4F40-B632-54E39AA39917}"/>
              </a:ext>
            </a:extLst>
          </p:cNvPr>
          <p:cNvSpPr/>
          <p:nvPr/>
        </p:nvSpPr>
        <p:spPr>
          <a:xfrm>
            <a:off x="6178856" y="3089964"/>
            <a:ext cx="523783" cy="29296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D7846D9-B699-4BED-8996-46291BA86F05}"/>
              </a:ext>
            </a:extLst>
          </p:cNvPr>
          <p:cNvSpPr/>
          <p:nvPr/>
        </p:nvSpPr>
        <p:spPr>
          <a:xfrm>
            <a:off x="6260080" y="5402679"/>
            <a:ext cx="523783" cy="29296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98A343EA-00B9-491D-A933-FD7F3BABF09C}"/>
              </a:ext>
            </a:extLst>
          </p:cNvPr>
          <p:cNvSpPr/>
          <p:nvPr/>
        </p:nvSpPr>
        <p:spPr>
          <a:xfrm>
            <a:off x="6260080" y="4249732"/>
            <a:ext cx="523783" cy="29296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568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6803AF-1952-43E2-BC49-9DAE19AC6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04446"/>
            <a:ext cx="3060457" cy="1713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7D2824-ED27-4842-852C-94DBA2F44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874" y="0"/>
            <a:ext cx="4115157" cy="85961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364688-D499-49EB-B9CA-93AF182285E7}"/>
              </a:ext>
            </a:extLst>
          </p:cNvPr>
          <p:cNvSpPr/>
          <p:nvPr/>
        </p:nvSpPr>
        <p:spPr>
          <a:xfrm>
            <a:off x="3329126" y="2254928"/>
            <a:ext cx="5255581" cy="65098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Inflammation may cause ICP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0F5AD8F-1577-42BA-9E26-22B4F1D92475}"/>
              </a:ext>
            </a:extLst>
          </p:cNvPr>
          <p:cNvSpPr/>
          <p:nvPr/>
        </p:nvSpPr>
        <p:spPr>
          <a:xfrm>
            <a:off x="2929630" y="3450052"/>
            <a:ext cx="6054571" cy="76126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CSF flows in subarachnoid space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00C6F68-0B7A-4EB0-A201-6442AA1DD117}"/>
              </a:ext>
            </a:extLst>
          </p:cNvPr>
          <p:cNvSpPr/>
          <p:nvPr/>
        </p:nvSpPr>
        <p:spPr>
          <a:xfrm>
            <a:off x="3577701" y="4798507"/>
            <a:ext cx="4900474" cy="67470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CSF cloudness or infected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569039-C16E-4979-9E9F-2CCBABD47071}"/>
              </a:ext>
            </a:extLst>
          </p:cNvPr>
          <p:cNvSpPr/>
          <p:nvPr/>
        </p:nvSpPr>
        <p:spPr>
          <a:xfrm>
            <a:off x="3577701" y="6060405"/>
            <a:ext cx="4900474" cy="67470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Franklin Gothic Heavy" panose="020B0903020102020204" pitchFamily="34" charset="0"/>
              </a:rPr>
              <a:t>CSF cell count increase 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D7FFD7B-7EE1-47E2-9AC0-9FD92C4FF905}"/>
              </a:ext>
            </a:extLst>
          </p:cNvPr>
          <p:cNvSpPr/>
          <p:nvPr/>
        </p:nvSpPr>
        <p:spPr>
          <a:xfrm>
            <a:off x="5695023" y="3035528"/>
            <a:ext cx="523783" cy="29296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A27403F0-7383-4273-8792-250DAC092CB1}"/>
              </a:ext>
            </a:extLst>
          </p:cNvPr>
          <p:cNvSpPr/>
          <p:nvPr/>
        </p:nvSpPr>
        <p:spPr>
          <a:xfrm>
            <a:off x="5695023" y="4389056"/>
            <a:ext cx="523783" cy="29296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173D1544-C8B7-445D-90CB-B78F38C925D4}"/>
              </a:ext>
            </a:extLst>
          </p:cNvPr>
          <p:cNvSpPr/>
          <p:nvPr/>
        </p:nvSpPr>
        <p:spPr>
          <a:xfrm>
            <a:off x="5699459" y="5681328"/>
            <a:ext cx="523783" cy="292963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2236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3CCC90-FAA2-485B-BEA5-0057DD103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86691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C8907B-7FCA-47CA-8665-32B7B9155BC3}"/>
              </a:ext>
            </a:extLst>
          </p:cNvPr>
          <p:cNvSpPr txBox="1"/>
          <p:nvPr/>
        </p:nvSpPr>
        <p:spPr>
          <a:xfrm>
            <a:off x="4509856" y="86691"/>
            <a:ext cx="3986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Management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B734AB-24D2-4AA9-A8A3-290CF4ED1B53}"/>
              </a:ext>
            </a:extLst>
          </p:cNvPr>
          <p:cNvSpPr txBox="1"/>
          <p:nvPr/>
        </p:nvSpPr>
        <p:spPr>
          <a:xfrm>
            <a:off x="705773" y="739066"/>
            <a:ext cx="29385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dirty="0">
                <a:latin typeface="Bodoni MT Black" panose="02070A03080606020203" pitchFamily="18" charset="0"/>
              </a:rPr>
              <a:t> </a:t>
            </a:r>
            <a:r>
              <a:rPr lang="en-IN" sz="2800" dirty="0">
                <a:solidFill>
                  <a:srgbClr val="002060"/>
                </a:solidFill>
                <a:latin typeface="Bodoni MT Black" panose="02070A03080606020203" pitchFamily="18" charset="0"/>
              </a:rPr>
              <a:t>Diagnosis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rgbClr val="002060"/>
                </a:solidFill>
                <a:latin typeface="Bodoni MT Black" panose="02070A03080606020203" pitchFamily="18" charset="0"/>
              </a:rPr>
              <a:t> Treatment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DB404-567B-4144-84D8-22D4508320C5}"/>
              </a:ext>
            </a:extLst>
          </p:cNvPr>
          <p:cNvSpPr txBox="1"/>
          <p:nvPr/>
        </p:nvSpPr>
        <p:spPr>
          <a:xfrm>
            <a:off x="705773" y="3249227"/>
            <a:ext cx="40570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Blood test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Blood culture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CT scan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History collection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Physical examination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35E7E9-3C74-4E43-A5E9-7C50EBCF21CC}"/>
              </a:ext>
            </a:extLst>
          </p:cNvPr>
          <p:cNvSpPr txBox="1"/>
          <p:nvPr/>
        </p:nvSpPr>
        <p:spPr>
          <a:xfrm>
            <a:off x="319597" y="2432482"/>
            <a:ext cx="2201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Arial Black" panose="020B0A04020102020204" pitchFamily="34" charset="0"/>
              </a:rPr>
              <a:t>Diagnosis</a:t>
            </a:r>
            <a:r>
              <a:rPr lang="en-IN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F2913-C160-4F00-BCF7-8183F8E300AB}"/>
              </a:ext>
            </a:extLst>
          </p:cNvPr>
          <p:cNvSpPr txBox="1"/>
          <p:nvPr/>
        </p:nvSpPr>
        <p:spPr>
          <a:xfrm>
            <a:off x="4507517" y="3249227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MRI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CBC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>
              <a:latin typeface="MS Reference Sans Serif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400" dirty="0">
                <a:latin typeface="MS Reference Sans Serif" panose="020B0604030504040204" pitchFamily="34" charset="0"/>
              </a:rPr>
              <a:t> By positive sings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4A17A9-B82F-4951-A364-183A8EAAC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922" y="4196562"/>
            <a:ext cx="3215231" cy="25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35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B0C930-DB7D-4CC6-9208-7F40972B7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22202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92385-622A-45C5-8C26-C72559345BBF}"/>
              </a:ext>
            </a:extLst>
          </p:cNvPr>
          <p:cNvSpPr txBox="1"/>
          <p:nvPr/>
        </p:nvSpPr>
        <p:spPr>
          <a:xfrm>
            <a:off x="4714043" y="0"/>
            <a:ext cx="295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Treatment</a:t>
            </a:r>
            <a:r>
              <a:rPr lang="en-IN" dirty="0"/>
              <a:t>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B732543-3D3F-4442-8B8F-AC8A5B514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030506"/>
              </p:ext>
            </p:extLst>
          </p:nvPr>
        </p:nvGraphicFramePr>
        <p:xfrm>
          <a:off x="1579238" y="2273258"/>
          <a:ext cx="9668770" cy="434948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834385">
                  <a:extLst>
                    <a:ext uri="{9D8B030D-6E8A-4147-A177-3AD203B41FA5}">
                      <a16:colId xmlns:a16="http://schemas.microsoft.com/office/drawing/2014/main" val="585229974"/>
                    </a:ext>
                  </a:extLst>
                </a:gridCol>
                <a:gridCol w="4834385">
                  <a:extLst>
                    <a:ext uri="{9D8B030D-6E8A-4147-A177-3AD203B41FA5}">
                      <a16:colId xmlns:a16="http://schemas.microsoft.com/office/drawing/2014/main" val="4290088873"/>
                    </a:ext>
                  </a:extLst>
                </a:gridCol>
              </a:tblGrid>
              <a:tr h="543686">
                <a:tc>
                  <a:txBody>
                    <a:bodyPr/>
                    <a:lstStyle/>
                    <a:p>
                      <a:r>
                        <a:rPr lang="en-IN" sz="2400" i="1" dirty="0"/>
                        <a:t>                </a:t>
                      </a:r>
                      <a:r>
                        <a:rPr lang="en-IN" sz="240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Category</a:t>
                      </a:r>
                      <a:r>
                        <a:rPr lang="en-IN" sz="2400" i="1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         </a:t>
                      </a:r>
                      <a:r>
                        <a:rPr lang="en-IN" sz="24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Drug Name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433015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Antibiotic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Ampicillin , penicillin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71530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Antiviral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 Tenofovir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93236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Antifungal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Fluconazole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387416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Corticosteroid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Dexamethasone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981490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Antipyretics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Acetaminophen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26554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971557"/>
                  </a:ext>
                </a:extLst>
              </a:tr>
              <a:tr h="543686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313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372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E28F79-5DCF-4459-AA40-606B08873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77813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CFCE1E-150F-4119-86BB-3C906F56ED63}"/>
              </a:ext>
            </a:extLst>
          </p:cNvPr>
          <p:cNvSpPr txBox="1"/>
          <p:nvPr/>
        </p:nvSpPr>
        <p:spPr>
          <a:xfrm>
            <a:off x="4367813" y="0"/>
            <a:ext cx="3897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Complication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86AD99-FB0F-4CE5-98AA-0455A2B90F71}"/>
              </a:ext>
            </a:extLst>
          </p:cNvPr>
          <p:cNvSpPr txBox="1"/>
          <p:nvPr/>
        </p:nvSpPr>
        <p:spPr>
          <a:xfrm>
            <a:off x="790113" y="2700171"/>
            <a:ext cx="42346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Brain damage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Cerebral edema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Hearing loss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Tissue damage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84FB3D-EBEA-4560-BABE-73738DE854D2}"/>
              </a:ext>
            </a:extLst>
          </p:cNvPr>
          <p:cNvSpPr txBox="1"/>
          <p:nvPr/>
        </p:nvSpPr>
        <p:spPr>
          <a:xfrm>
            <a:off x="4793942" y="2700170"/>
            <a:ext cx="389729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Kidney failure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Shock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Death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latin typeface="Franklin Gothic Heavy" panose="020B09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latin typeface="Franklin Gothic Heavy" panose="020B0903020102020204" pitchFamily="34" charset="0"/>
              </a:rPr>
              <a:t> Memory difficulty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3B331F-7592-411F-9CCD-FC9B8E2A2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163" y="4605852"/>
            <a:ext cx="3267443" cy="217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8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127495-5F77-47B6-AB99-1955BCB6A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43" y="131079"/>
            <a:ext cx="3060457" cy="1713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564FD2-246C-4449-9CFC-A660CD21DB92}"/>
              </a:ext>
            </a:extLst>
          </p:cNvPr>
          <p:cNvSpPr txBox="1"/>
          <p:nvPr/>
        </p:nvSpPr>
        <p:spPr>
          <a:xfrm>
            <a:off x="4722920" y="0"/>
            <a:ext cx="3417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Arial Black" panose="020B0A04020102020204" pitchFamily="34" charset="0"/>
              </a:rPr>
              <a:t>Prevention</a:t>
            </a:r>
            <a:r>
              <a:rPr lang="en-IN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01D2C7-4468-4146-8958-70FCF952C930}"/>
              </a:ext>
            </a:extLst>
          </p:cNvPr>
          <p:cNvSpPr txBox="1"/>
          <p:nvPr/>
        </p:nvSpPr>
        <p:spPr>
          <a:xfrm>
            <a:off x="568172" y="2272685"/>
            <a:ext cx="56373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To Reduce Fever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4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To maintain fluid balance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4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To Reduce pain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Cover with mouth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4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Stay heathy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Wash your hand carefully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4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400" dirty="0">
                <a:latin typeface="Arial Rounded MT Bold" panose="020F0704030504030204" pitchFamily="34" charset="0"/>
              </a:rPr>
              <a:t> Take care food in pregnant 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ACF693-94D9-4546-83D5-5F7B233BF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006" y="4013775"/>
            <a:ext cx="4145642" cy="275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786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D0C514-28EE-4314-AE6A-E19C49028DDE}"/>
              </a:ext>
            </a:extLst>
          </p:cNvPr>
          <p:cNvSpPr txBox="1"/>
          <p:nvPr/>
        </p:nvSpPr>
        <p:spPr>
          <a:xfrm>
            <a:off x="3755254" y="2414726"/>
            <a:ext cx="52555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Thank </a:t>
            </a:r>
          </a:p>
          <a:p>
            <a:r>
              <a:rPr lang="en-IN" sz="7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         you </a:t>
            </a:r>
          </a:p>
        </p:txBody>
      </p:sp>
    </p:spTree>
    <p:extLst>
      <p:ext uri="{BB962C8B-B14F-4D97-AF65-F5344CB8AC3E}">
        <p14:creationId xmlns:p14="http://schemas.microsoft.com/office/powerpoint/2010/main" val="1180164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589</TotalTime>
  <Words>353</Words>
  <Application>Microsoft Office PowerPoint</Application>
  <PresentationFormat>Widescreen</PresentationFormat>
  <Paragraphs>131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Algerian</vt:lpstr>
      <vt:lpstr>Arial</vt:lpstr>
      <vt:lpstr>Arial Black</vt:lpstr>
      <vt:lpstr>Arial Rounded MT Bold</vt:lpstr>
      <vt:lpstr>Bodoni MT Black</vt:lpstr>
      <vt:lpstr>Calisto MT</vt:lpstr>
      <vt:lpstr>Century Gothic</vt:lpstr>
      <vt:lpstr>Courier New</vt:lpstr>
      <vt:lpstr>Eras Bold ITC</vt:lpstr>
      <vt:lpstr>Eras Demi ITC</vt:lpstr>
      <vt:lpstr>Franklin Gothic Heavy</vt:lpstr>
      <vt:lpstr>MS Reference Sans Serif</vt:lpstr>
      <vt:lpstr>Segoe UI Black</vt:lpstr>
      <vt:lpstr>Wingdings</vt:lpstr>
      <vt:lpstr>Wingdings 2</vt:lpstr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1</cp:revision>
  <dcterms:created xsi:type="dcterms:W3CDTF">2021-12-04T09:28:24Z</dcterms:created>
  <dcterms:modified xsi:type="dcterms:W3CDTF">2021-12-04T19:18:05Z</dcterms:modified>
</cp:coreProperties>
</file>