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1B670-EBA5-43F1-936B-5E516E083819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22FB1-09EB-4620-9762-0FF30332A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940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22FB1-09EB-4620-9762-0FF30332AF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026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22FB1-09EB-4620-9762-0FF30332AF6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312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A559C-E326-41DE-B0A7-E72268ABB3F0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54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7A37-8C96-4C2A-B5F6-AD205C35DDEF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79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290B-F574-4A03-9B27-55D8414C71B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4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C72F-B6E2-4079-B745-06A5C708BD69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340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7706-15C1-4BF5-8B53-905B7E3D815E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0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A557A-A393-451A-9FEC-DA07A5D95FAB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46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109A-3C33-4D14-9AF3-5AD2470BF2A5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1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48DA-3C97-4791-814A-85C3B6C7045E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46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3E27-EF07-4BA6-9697-446F2DC04EEA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97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B9EF-F77E-46E4-862A-AE9AD9699AF9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471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019A-5BCE-43B0-B9E8-9B7C770F7C30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29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27F33-8CCD-4850-85B0-893DF4C01C6A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896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4600" y="2667000"/>
            <a:ext cx="9144000" cy="994503"/>
          </a:xfrm>
          <a:prstGeom prst="rect">
            <a:avLst/>
          </a:prstGeom>
          <a:solidFill>
            <a:srgbClr val="000000">
              <a:alpha val="89802"/>
            </a:srgbClr>
          </a:solidFill>
        </p:spPr>
        <p:txBody>
          <a:bodyPr vert="horz" wrap="square" lIns="0" tIns="314325" rIns="0" bIns="0" rtlCol="0">
            <a:spAutoFit/>
          </a:bodyPr>
          <a:lstStyle/>
          <a:p>
            <a:pPr marL="91440">
              <a:spcBef>
                <a:spcPts val="2475"/>
              </a:spcBef>
            </a:pPr>
            <a:r>
              <a:rPr sz="4400" spc="80" dirty="0">
                <a:solidFill>
                  <a:srgbClr val="FFFFFF"/>
                </a:solidFill>
                <a:latin typeface="Constantia"/>
                <a:cs typeface="Constantia"/>
              </a:rPr>
              <a:t>MENINGITIS</a:t>
            </a:r>
            <a:endParaRPr sz="44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632282"/>
            <a:ext cx="3295650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800" spc="-90" dirty="0"/>
              <a:t>R</a:t>
            </a:r>
            <a:r>
              <a:rPr sz="3800" spc="-95" dirty="0"/>
              <a:t>I</a:t>
            </a:r>
            <a:r>
              <a:rPr sz="3800" spc="-105" dirty="0"/>
              <a:t>S</a:t>
            </a:r>
            <a:r>
              <a:rPr sz="3800" dirty="0"/>
              <a:t>K</a:t>
            </a:r>
            <a:r>
              <a:rPr sz="3800" spc="-270" dirty="0"/>
              <a:t> </a:t>
            </a:r>
            <a:r>
              <a:rPr sz="3800" spc="-345" dirty="0"/>
              <a:t>F</a:t>
            </a:r>
            <a:r>
              <a:rPr sz="3800" spc="-210" dirty="0"/>
              <a:t>A</a:t>
            </a:r>
            <a:r>
              <a:rPr sz="3800" spc="-100" dirty="0"/>
              <a:t>C</a:t>
            </a:r>
            <a:r>
              <a:rPr sz="3800" spc="-160" dirty="0"/>
              <a:t>T</a:t>
            </a:r>
            <a:r>
              <a:rPr sz="3800" spc="-90" dirty="0"/>
              <a:t>OR</a:t>
            </a:r>
            <a:r>
              <a:rPr sz="3800" dirty="0"/>
              <a:t>S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2059941" y="1443185"/>
            <a:ext cx="7115809" cy="415417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287020" indent="-274955">
              <a:spcBef>
                <a:spcPts val="815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  <a:tab pos="2633980" algn="l"/>
              </a:tabLst>
            </a:pPr>
            <a:r>
              <a:rPr sz="2800" b="1" spc="-70" dirty="0">
                <a:solidFill>
                  <a:srgbClr val="0D0D0D"/>
                </a:solidFill>
                <a:latin typeface="Constantia"/>
                <a:cs typeface="Constantia"/>
              </a:rPr>
              <a:t>H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ead</a:t>
            </a:r>
            <a:r>
              <a:rPr sz="2800" b="1" spc="-2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t</a:t>
            </a:r>
            <a:r>
              <a:rPr sz="2800" b="1" spc="-55" dirty="0">
                <a:solidFill>
                  <a:srgbClr val="0D0D0D"/>
                </a:solidFill>
                <a:latin typeface="Constantia"/>
                <a:cs typeface="Constantia"/>
              </a:rPr>
              <a:t>r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auma</a:t>
            </a:r>
            <a:r>
              <a:rPr sz="2800" b="1" dirty="0">
                <a:solidFill>
                  <a:srgbClr val="0D0D0D"/>
                </a:solidFill>
                <a:latin typeface="Constantia"/>
                <a:cs typeface="Constantia"/>
              </a:rPr>
              <a:t>	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wit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h</a:t>
            </a:r>
            <a:r>
              <a:rPr sz="2800" b="1" spc="-4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bas</a:t>
            </a:r>
            <a:r>
              <a:rPr sz="2800" b="1" spc="-20" dirty="0">
                <a:solidFill>
                  <a:srgbClr val="0D0D0D"/>
                </a:solidFill>
                <a:latin typeface="Constantia"/>
                <a:cs typeface="Constantia"/>
              </a:rPr>
              <a:t>i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la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r</a:t>
            </a:r>
            <a:r>
              <a:rPr sz="2800" b="1" spc="-14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sk</a:t>
            </a: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u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l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l</a:t>
            </a:r>
            <a:r>
              <a:rPr sz="2800" b="1" spc="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f</a:t>
            </a:r>
            <a:r>
              <a:rPr sz="2800" b="1" spc="-65" dirty="0">
                <a:solidFill>
                  <a:srgbClr val="0D0D0D"/>
                </a:solidFill>
                <a:latin typeface="Constantia"/>
                <a:cs typeface="Constantia"/>
              </a:rPr>
              <a:t>r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actu</a:t>
            </a:r>
            <a:r>
              <a:rPr sz="2800" b="1" spc="-55" dirty="0">
                <a:solidFill>
                  <a:srgbClr val="0D0D0D"/>
                </a:solidFill>
                <a:latin typeface="Constantia"/>
                <a:cs typeface="Constantia"/>
              </a:rPr>
              <a:t>r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es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710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Otitis</a:t>
            </a:r>
            <a:r>
              <a:rPr sz="2800" b="1" spc="-9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media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695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Sinusitis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695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Mastoiditis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710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20" dirty="0">
                <a:solidFill>
                  <a:srgbClr val="0D0D0D"/>
                </a:solidFill>
                <a:latin typeface="Constantia"/>
                <a:cs typeface="Constantia"/>
              </a:rPr>
              <a:t>Neurosurgery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695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Dermal</a:t>
            </a:r>
            <a:r>
              <a:rPr sz="2800" b="1" spc="-5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sinus</a:t>
            </a:r>
            <a:r>
              <a:rPr sz="2800" b="1" spc="-8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tracts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700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25" dirty="0">
                <a:solidFill>
                  <a:srgbClr val="0D0D0D"/>
                </a:solidFill>
                <a:latin typeface="Constantia"/>
                <a:cs typeface="Constantia"/>
              </a:rPr>
              <a:t>Systemic</a:t>
            </a:r>
            <a:r>
              <a:rPr sz="2800" b="1" spc="-11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sepsis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710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Immunocompromise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632282"/>
            <a:ext cx="356806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800" spc="-130" dirty="0"/>
              <a:t>PATHOGENESIS</a:t>
            </a:r>
            <a:endParaRPr sz="3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9499" y="1730156"/>
            <a:ext cx="7595654" cy="42912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16682" y="2402585"/>
            <a:ext cx="6624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10" dirty="0">
                <a:solidFill>
                  <a:srgbClr val="0D0D0D"/>
                </a:solidFill>
                <a:latin typeface="Constantia"/>
                <a:cs typeface="Constantia"/>
              </a:rPr>
              <a:t>Bacteria</a:t>
            </a:r>
            <a:r>
              <a:rPr sz="2400" b="1" spc="-11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0D0D0D"/>
                </a:solidFill>
                <a:latin typeface="Constantia"/>
                <a:cs typeface="Constantia"/>
              </a:rPr>
              <a:t>replicate</a:t>
            </a:r>
            <a:r>
              <a:rPr sz="2400" b="1" spc="-13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and</a:t>
            </a:r>
            <a:r>
              <a:rPr sz="2400" b="1" spc="-4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spc="-15" dirty="0">
                <a:solidFill>
                  <a:srgbClr val="0D0D0D"/>
                </a:solidFill>
                <a:latin typeface="Constantia"/>
                <a:cs typeface="Constantia"/>
              </a:rPr>
              <a:t>undergo</a:t>
            </a:r>
            <a:r>
              <a:rPr sz="2400" b="1" spc="-6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spc="-15" dirty="0">
                <a:solidFill>
                  <a:srgbClr val="0D0D0D"/>
                </a:solidFill>
                <a:latin typeface="Constantia"/>
                <a:cs typeface="Constantia"/>
              </a:rPr>
              <a:t>lysis</a:t>
            </a:r>
            <a:r>
              <a:rPr sz="2400" b="1" spc="-4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in</a:t>
            </a:r>
            <a:r>
              <a:rPr sz="2400" b="1" spc="-7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the</a:t>
            </a:r>
            <a:r>
              <a:rPr sz="2400" b="1" spc="-6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CSF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67355" y="3654933"/>
            <a:ext cx="6527800" cy="197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860">
              <a:spcBef>
                <a:spcPts val="100"/>
              </a:spcBef>
            </a:pPr>
            <a:r>
              <a:rPr sz="2300" b="1" spc="-10" dirty="0">
                <a:solidFill>
                  <a:srgbClr val="0D0D0D"/>
                </a:solidFill>
                <a:latin typeface="Constantia"/>
                <a:cs typeface="Constantia"/>
              </a:rPr>
              <a:t>Release</a:t>
            </a:r>
            <a:r>
              <a:rPr sz="2300" b="1" spc="-12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300" b="1" spc="-10" dirty="0">
                <a:solidFill>
                  <a:srgbClr val="0D0D0D"/>
                </a:solidFill>
                <a:latin typeface="Constantia"/>
                <a:cs typeface="Constantia"/>
              </a:rPr>
              <a:t>endotoxins</a:t>
            </a:r>
            <a:r>
              <a:rPr sz="2300" b="1" spc="-12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300" b="1" dirty="0">
                <a:solidFill>
                  <a:srgbClr val="0D0D0D"/>
                </a:solidFill>
                <a:latin typeface="Constantia"/>
                <a:cs typeface="Constantia"/>
              </a:rPr>
              <a:t>or</a:t>
            </a:r>
            <a:r>
              <a:rPr sz="2300" b="1" spc="-13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300" b="1" spc="-15" dirty="0">
                <a:solidFill>
                  <a:srgbClr val="0D0D0D"/>
                </a:solidFill>
                <a:latin typeface="Constantia"/>
                <a:cs typeface="Constantia"/>
              </a:rPr>
              <a:t>cell</a:t>
            </a:r>
            <a:r>
              <a:rPr sz="2300" b="1" spc="-6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300" b="1" spc="-5" dirty="0">
                <a:solidFill>
                  <a:srgbClr val="0D0D0D"/>
                </a:solidFill>
                <a:latin typeface="Constantia"/>
                <a:cs typeface="Constantia"/>
              </a:rPr>
              <a:t>wall</a:t>
            </a:r>
            <a:r>
              <a:rPr sz="2300" b="1" spc="-2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300" b="1" spc="-5" dirty="0">
                <a:solidFill>
                  <a:srgbClr val="0D0D0D"/>
                </a:solidFill>
                <a:latin typeface="Constantia"/>
                <a:cs typeface="Constantia"/>
              </a:rPr>
              <a:t>fragments</a:t>
            </a:r>
            <a:endParaRPr sz="23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2300">
              <a:latin typeface="Constantia"/>
              <a:cs typeface="Constantia"/>
            </a:endParaRPr>
          </a:p>
          <a:p>
            <a:pPr>
              <a:lnSpc>
                <a:spcPct val="100000"/>
              </a:lnSpc>
            </a:pPr>
            <a:endParaRPr sz="2100">
              <a:latin typeface="Constantia"/>
              <a:cs typeface="Constantia"/>
            </a:endParaRPr>
          </a:p>
          <a:p>
            <a:pPr marL="12065" marR="5080" algn="ctr">
              <a:lnSpc>
                <a:spcPct val="91600"/>
              </a:lnSpc>
            </a:pPr>
            <a:r>
              <a:rPr sz="2200" b="1" spc="-10" dirty="0">
                <a:solidFill>
                  <a:srgbClr val="0D0D0D"/>
                </a:solidFill>
                <a:latin typeface="Constantia"/>
                <a:cs typeface="Constantia"/>
              </a:rPr>
              <a:t>Release </a:t>
            </a:r>
            <a:r>
              <a:rPr sz="2200" b="1" spc="-5" dirty="0">
                <a:solidFill>
                  <a:srgbClr val="0D0D0D"/>
                </a:solidFill>
                <a:latin typeface="Constantia"/>
                <a:cs typeface="Constantia"/>
              </a:rPr>
              <a:t>of </a:t>
            </a:r>
            <a:r>
              <a:rPr sz="2200" b="1" spc="5" dirty="0">
                <a:solidFill>
                  <a:srgbClr val="0D0D0D"/>
                </a:solidFill>
                <a:latin typeface="Constantia"/>
                <a:cs typeface="Constantia"/>
              </a:rPr>
              <a:t>inflammatory </a:t>
            </a:r>
            <a:r>
              <a:rPr sz="2200" b="1" spc="-15" dirty="0">
                <a:solidFill>
                  <a:srgbClr val="0D0D0D"/>
                </a:solidFill>
                <a:latin typeface="Constantia"/>
                <a:cs typeface="Constantia"/>
              </a:rPr>
              <a:t>mediators </a:t>
            </a:r>
            <a:r>
              <a:rPr sz="2200" b="1" spc="-10" dirty="0">
                <a:solidFill>
                  <a:srgbClr val="FFFFFF"/>
                </a:solidFill>
                <a:latin typeface="Constantia"/>
                <a:cs typeface="Constantia"/>
              </a:rPr>
              <a:t>i</a:t>
            </a:r>
            <a:r>
              <a:rPr sz="2200" b="1" spc="-10" dirty="0">
                <a:latin typeface="Constantia"/>
                <a:cs typeface="Constantia"/>
              </a:rPr>
              <a:t>nterleukin-1, </a:t>
            </a:r>
            <a:r>
              <a:rPr sz="2200" b="1" spc="-515" dirty="0"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tumor </a:t>
            </a:r>
            <a:r>
              <a:rPr sz="2200" b="1" spc="-10" dirty="0">
                <a:latin typeface="Constantia"/>
                <a:cs typeface="Constantia"/>
              </a:rPr>
              <a:t>necrosis </a:t>
            </a:r>
            <a:r>
              <a:rPr sz="2200" b="1" spc="-35" dirty="0">
                <a:latin typeface="Constantia"/>
                <a:cs typeface="Constantia"/>
              </a:rPr>
              <a:t>factor, </a:t>
            </a:r>
            <a:r>
              <a:rPr sz="2200" b="1" spc="-5" dirty="0">
                <a:latin typeface="Constantia"/>
                <a:cs typeface="Constantia"/>
              </a:rPr>
              <a:t>and other </a:t>
            </a:r>
            <a:r>
              <a:rPr sz="2200" b="1" spc="5" dirty="0">
                <a:latin typeface="Constantia"/>
                <a:cs typeface="Constantia"/>
              </a:rPr>
              <a:t>inflammatory </a:t>
            </a:r>
            <a:r>
              <a:rPr sz="2200" b="1" spc="10" dirty="0">
                <a:latin typeface="Constantia"/>
                <a:cs typeface="Constantia"/>
              </a:rPr>
              <a:t> </a:t>
            </a:r>
            <a:r>
              <a:rPr sz="2200" b="1" spc="-15" dirty="0">
                <a:latin typeface="Constantia"/>
                <a:cs typeface="Constantia"/>
              </a:rPr>
              <a:t>mediators</a:t>
            </a:r>
            <a:endParaRPr sz="2200">
              <a:latin typeface="Constantia"/>
              <a:cs typeface="Constanti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301496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9144000" y="0"/>
                </a:moveTo>
                <a:lnTo>
                  <a:pt x="0" y="0"/>
                </a:lnTo>
                <a:lnTo>
                  <a:pt x="0" y="45720"/>
                </a:lnTo>
                <a:lnTo>
                  <a:pt x="9144000" y="45720"/>
                </a:lnTo>
                <a:lnTo>
                  <a:pt x="9144000" y="0"/>
                </a:lnTo>
                <a:close/>
              </a:path>
            </a:pathLst>
          </a:custGeom>
          <a:solidFill>
            <a:srgbClr val="93B6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31340" y="781558"/>
            <a:ext cx="8039734" cy="49532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b="1" spc="-5" dirty="0">
                <a:latin typeface="Times New Roman"/>
                <a:cs typeface="Times New Roman"/>
              </a:rPr>
              <a:t>Proteolytic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products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and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toxic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oxygen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radicals </a:t>
            </a:r>
            <a:r>
              <a:rPr sz="3200" b="1" spc="-78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cause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an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alteration</a:t>
            </a:r>
            <a:r>
              <a:rPr sz="3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the blood–brain</a:t>
            </a:r>
            <a:r>
              <a:rPr sz="32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barrier</a:t>
            </a:r>
            <a:r>
              <a:rPr sz="3200" b="1" spc="-35" dirty="0">
                <a:latin typeface="Times New Roman"/>
                <a:cs typeface="Times New Roman"/>
              </a:rPr>
              <a:t>, </a:t>
            </a:r>
            <a:r>
              <a:rPr sz="3200" b="1" spc="-78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whereas </a:t>
            </a:r>
            <a:r>
              <a:rPr sz="3200" b="1" dirty="0">
                <a:latin typeface="Times New Roman"/>
                <a:cs typeface="Times New Roman"/>
              </a:rPr>
              <a:t>platelet-activating factor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activates 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coagulation</a:t>
            </a:r>
            <a:r>
              <a:rPr sz="3200" b="1" dirty="0">
                <a:latin typeface="Times New Roman"/>
                <a:cs typeface="Times New Roman"/>
              </a:rPr>
              <a:t>, and arachidonic acid metabolites </a:t>
            </a:r>
            <a:r>
              <a:rPr sz="3200" b="1" spc="-78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stimulate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vasodilation</a:t>
            </a:r>
            <a:endParaRPr sz="32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151765">
              <a:spcBef>
                <a:spcPts val="5"/>
              </a:spcBef>
            </a:pPr>
            <a:r>
              <a:rPr sz="3200" b="1" dirty="0">
                <a:latin typeface="Times New Roman"/>
                <a:cs typeface="Times New Roman"/>
              </a:rPr>
              <a:t>These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events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lead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to</a:t>
            </a:r>
            <a:r>
              <a:rPr sz="3200" b="1" spc="1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cerebral</a:t>
            </a:r>
            <a:r>
              <a:rPr sz="32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edema</a:t>
            </a:r>
            <a:r>
              <a:rPr sz="3200" b="1" dirty="0">
                <a:latin typeface="Times New Roman"/>
                <a:cs typeface="Times New Roman"/>
              </a:rPr>
              <a:t>,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elevated </a:t>
            </a:r>
            <a:r>
              <a:rPr sz="3200" b="1" spc="-785" dirty="0"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intracranial 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pressure</a:t>
            </a:r>
            <a:r>
              <a:rPr sz="3200" b="1" spc="-15" dirty="0">
                <a:latin typeface="Times New Roman"/>
                <a:cs typeface="Times New Roman"/>
              </a:rPr>
              <a:t>, </a:t>
            </a:r>
            <a:r>
              <a:rPr sz="3200" b="1" spc="-10" dirty="0">
                <a:latin typeface="Times New Roman"/>
                <a:cs typeface="Times New Roman"/>
              </a:rPr>
              <a:t>cerebrospinal </a:t>
            </a:r>
            <a:r>
              <a:rPr sz="3200" b="1" spc="-5" dirty="0">
                <a:latin typeface="Times New Roman"/>
                <a:cs typeface="Times New Roman"/>
              </a:rPr>
              <a:t>fluid </a:t>
            </a:r>
            <a:r>
              <a:rPr sz="3200" b="1" dirty="0">
                <a:latin typeface="Times New Roman"/>
                <a:cs typeface="Times New Roman"/>
              </a:rPr>
              <a:t> (CSF) pleocytosis, </a:t>
            </a:r>
            <a:r>
              <a:rPr sz="3200" b="1" spc="-5" dirty="0">
                <a:latin typeface="Times New Roman"/>
                <a:cs typeface="Times New Roman"/>
              </a:rPr>
              <a:t>decreased cerebral </a:t>
            </a:r>
            <a:r>
              <a:rPr sz="3200" b="1" dirty="0">
                <a:latin typeface="Times New Roman"/>
                <a:cs typeface="Times New Roman"/>
              </a:rPr>
              <a:t>blood </a:t>
            </a:r>
            <a:r>
              <a:rPr sz="3200" b="1" spc="5" dirty="0">
                <a:latin typeface="Times New Roman"/>
                <a:cs typeface="Times New Roman"/>
              </a:rPr>
              <a:t> </a:t>
            </a:r>
            <a:r>
              <a:rPr sz="3200" b="1" spc="-35" dirty="0">
                <a:latin typeface="Times New Roman"/>
                <a:cs typeface="Times New Roman"/>
              </a:rPr>
              <a:t>flow,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cerebral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ischemia,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and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death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9499" y="1740824"/>
            <a:ext cx="7595654" cy="42912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33567" y="2411984"/>
            <a:ext cx="437286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7495">
              <a:spcBef>
                <a:spcPts val="100"/>
              </a:spcBef>
            </a:pPr>
            <a:r>
              <a:rPr spc="-10" dirty="0"/>
              <a:t>Cranial</a:t>
            </a:r>
            <a:r>
              <a:rPr spc="-35" dirty="0"/>
              <a:t> </a:t>
            </a:r>
            <a:r>
              <a:rPr spc="-5" dirty="0"/>
              <a:t>nerve</a:t>
            </a:r>
            <a:r>
              <a:rPr spc="-125" dirty="0"/>
              <a:t> </a:t>
            </a:r>
            <a:r>
              <a:rPr spc="-5" dirty="0"/>
              <a:t>palsies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95927" y="3655821"/>
            <a:ext cx="3165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Imp</a:t>
            </a:r>
            <a:r>
              <a:rPr sz="2400" b="1" spc="-10" dirty="0">
                <a:solidFill>
                  <a:srgbClr val="0D0D0D"/>
                </a:solidFill>
                <a:latin typeface="Constantia"/>
                <a:cs typeface="Constantia"/>
              </a:rPr>
              <a:t>a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ir</a:t>
            </a:r>
            <a:r>
              <a:rPr sz="2400" b="1" spc="-13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out</a:t>
            </a:r>
            <a:r>
              <a:rPr sz="2400" b="1" spc="190" dirty="0">
                <a:solidFill>
                  <a:srgbClr val="0D0D0D"/>
                </a:solidFill>
                <a:latin typeface="Constantia"/>
                <a:cs typeface="Constantia"/>
              </a:rPr>
              <a:t>f</a:t>
            </a:r>
            <a:r>
              <a:rPr sz="2400" b="1" spc="-5" dirty="0">
                <a:solidFill>
                  <a:srgbClr val="0D0D0D"/>
                </a:solidFill>
                <a:latin typeface="Constantia"/>
                <a:cs typeface="Constantia"/>
              </a:rPr>
              <a:t>l</a:t>
            </a:r>
            <a:r>
              <a:rPr sz="2400" b="1" spc="-45" dirty="0">
                <a:solidFill>
                  <a:srgbClr val="0D0D0D"/>
                </a:solidFill>
                <a:latin typeface="Constantia"/>
                <a:cs typeface="Constantia"/>
              </a:rPr>
              <a:t>o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w</a:t>
            </a:r>
            <a:r>
              <a:rPr sz="2400" b="1" spc="-114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of</a:t>
            </a:r>
            <a:r>
              <a:rPr sz="2400" b="1" spc="5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CSF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31435" y="4958333"/>
            <a:ext cx="22028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35" dirty="0">
                <a:solidFill>
                  <a:srgbClr val="0D0D0D"/>
                </a:solidFill>
                <a:latin typeface="Constantia"/>
                <a:cs typeface="Constantia"/>
              </a:rPr>
              <a:t>H</a:t>
            </a:r>
            <a:r>
              <a:rPr sz="2400" b="1" spc="-70" dirty="0">
                <a:solidFill>
                  <a:srgbClr val="0D0D0D"/>
                </a:solidFill>
                <a:latin typeface="Constantia"/>
                <a:cs typeface="Constantia"/>
              </a:rPr>
              <a:t>y</a:t>
            </a:r>
            <a:r>
              <a:rPr sz="2400" b="1" spc="-5" dirty="0">
                <a:solidFill>
                  <a:srgbClr val="0D0D0D"/>
                </a:solidFill>
                <a:latin typeface="Constantia"/>
                <a:cs typeface="Constantia"/>
              </a:rPr>
              <a:t>d</a:t>
            </a:r>
            <a:r>
              <a:rPr sz="2400" b="1" spc="-35" dirty="0">
                <a:solidFill>
                  <a:srgbClr val="0D0D0D"/>
                </a:solidFill>
                <a:latin typeface="Constantia"/>
                <a:cs typeface="Constantia"/>
              </a:rPr>
              <a:t>r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o</a:t>
            </a:r>
            <a:r>
              <a:rPr sz="2400" b="1" spc="-45" dirty="0">
                <a:solidFill>
                  <a:srgbClr val="0D0D0D"/>
                </a:solidFill>
                <a:latin typeface="Constantia"/>
                <a:cs typeface="Constantia"/>
              </a:rPr>
              <a:t>c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ephalus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632282"/>
            <a:ext cx="265493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800" spc="-105" dirty="0">
                <a:solidFill>
                  <a:srgbClr val="000000"/>
                </a:solidFill>
              </a:rPr>
              <a:t>S</a:t>
            </a:r>
            <a:r>
              <a:rPr sz="3800" spc="-95" dirty="0">
                <a:solidFill>
                  <a:srgbClr val="000000"/>
                </a:solidFill>
              </a:rPr>
              <a:t>YM</a:t>
            </a:r>
            <a:r>
              <a:rPr sz="3800" spc="-105" dirty="0">
                <a:solidFill>
                  <a:srgbClr val="000000"/>
                </a:solidFill>
              </a:rPr>
              <a:t>P</a:t>
            </a:r>
            <a:r>
              <a:rPr sz="3800" spc="-160" dirty="0">
                <a:solidFill>
                  <a:srgbClr val="000000"/>
                </a:solidFill>
              </a:rPr>
              <a:t>T</a:t>
            </a:r>
            <a:r>
              <a:rPr sz="3800" spc="-85" dirty="0">
                <a:solidFill>
                  <a:srgbClr val="000000"/>
                </a:solidFill>
              </a:rPr>
              <a:t>O</a:t>
            </a:r>
            <a:r>
              <a:rPr sz="3800" spc="-95" dirty="0">
                <a:solidFill>
                  <a:srgbClr val="000000"/>
                </a:solidFill>
              </a:rPr>
              <a:t>M</a:t>
            </a:r>
            <a:r>
              <a:rPr sz="3800" dirty="0">
                <a:solidFill>
                  <a:srgbClr val="000000"/>
                </a:solidFill>
              </a:rPr>
              <a:t>S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2059940" y="1457933"/>
            <a:ext cx="7150734" cy="4552657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87020" indent="-274955">
              <a:spcBef>
                <a:spcPts val="265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spc="-10" dirty="0">
                <a:latin typeface="Constantia"/>
                <a:cs typeface="Constantia"/>
              </a:rPr>
              <a:t>Headache</a:t>
            </a:r>
            <a:endParaRPr sz="2200">
              <a:latin typeface="Constantia"/>
              <a:cs typeface="Constantia"/>
            </a:endParaRPr>
          </a:p>
          <a:p>
            <a:pPr marL="287020" indent="-274955">
              <a:spcBef>
                <a:spcPts val="170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spc="-30" dirty="0">
                <a:latin typeface="Constantia"/>
                <a:cs typeface="Constantia"/>
              </a:rPr>
              <a:t>Fever</a:t>
            </a:r>
            <a:endParaRPr sz="2200">
              <a:latin typeface="Constantia"/>
              <a:cs typeface="Constantia"/>
            </a:endParaRPr>
          </a:p>
          <a:p>
            <a:pPr marL="287020" indent="-274955">
              <a:spcBef>
                <a:spcPts val="180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spc="-15" dirty="0">
                <a:latin typeface="Constantia"/>
                <a:cs typeface="Constantia"/>
              </a:rPr>
              <a:t>Nuchal</a:t>
            </a:r>
            <a:r>
              <a:rPr sz="2200" spc="-6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rigidity</a:t>
            </a:r>
            <a:endParaRPr sz="2200">
              <a:latin typeface="Constantia"/>
              <a:cs typeface="Constantia"/>
            </a:endParaRPr>
          </a:p>
          <a:p>
            <a:pPr marL="287020" indent="-274955">
              <a:spcBef>
                <a:spcPts val="170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spc="-15" dirty="0">
                <a:latin typeface="Constantia"/>
                <a:cs typeface="Constantia"/>
              </a:rPr>
              <a:t>Nausea</a:t>
            </a:r>
            <a:endParaRPr sz="2200">
              <a:latin typeface="Constantia"/>
              <a:cs typeface="Constantia"/>
            </a:endParaRPr>
          </a:p>
          <a:p>
            <a:pPr marL="287020" indent="-274955">
              <a:spcBef>
                <a:spcPts val="165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spc="-25" dirty="0">
                <a:latin typeface="Constantia"/>
                <a:cs typeface="Constantia"/>
              </a:rPr>
              <a:t>Vomiting</a:t>
            </a:r>
            <a:endParaRPr sz="2200">
              <a:latin typeface="Constantia"/>
              <a:cs typeface="Constantia"/>
            </a:endParaRPr>
          </a:p>
          <a:p>
            <a:pPr marL="287020" indent="-274955">
              <a:spcBef>
                <a:spcPts val="180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spc="-10" dirty="0">
                <a:latin typeface="Constantia"/>
                <a:cs typeface="Constantia"/>
              </a:rPr>
              <a:t>Photophobia</a:t>
            </a:r>
            <a:endParaRPr sz="2200">
              <a:latin typeface="Constantia"/>
              <a:cs typeface="Constantia"/>
            </a:endParaRPr>
          </a:p>
          <a:p>
            <a:pPr marL="287020" indent="-274955">
              <a:spcBef>
                <a:spcPts val="170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spc="-15" dirty="0">
                <a:latin typeface="Constantia"/>
                <a:cs typeface="Constantia"/>
              </a:rPr>
              <a:t>Altered</a:t>
            </a:r>
            <a:r>
              <a:rPr sz="2200" spc="-2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mental</a:t>
            </a:r>
            <a:r>
              <a:rPr sz="2200" spc="-10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status</a:t>
            </a:r>
            <a:endParaRPr sz="2200">
              <a:latin typeface="Constantia"/>
              <a:cs typeface="Constantia"/>
            </a:endParaRPr>
          </a:p>
          <a:p>
            <a:pPr marL="287020" indent="-274955">
              <a:spcBef>
                <a:spcPts val="170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spc="-10" dirty="0">
                <a:latin typeface="Constantia"/>
                <a:cs typeface="Constantia"/>
              </a:rPr>
              <a:t>Seizures</a:t>
            </a:r>
            <a:endParaRPr sz="2200">
              <a:latin typeface="Constantia"/>
              <a:cs typeface="Constantia"/>
            </a:endParaRPr>
          </a:p>
          <a:p>
            <a:pPr marL="287020" indent="-274955">
              <a:spcBef>
                <a:spcPts val="180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spc="-10" dirty="0">
                <a:latin typeface="Constantia"/>
                <a:cs typeface="Constantia"/>
              </a:rPr>
              <a:t>C</a:t>
            </a:r>
            <a:r>
              <a:rPr sz="2200" spc="-50" dirty="0">
                <a:latin typeface="Constantia"/>
                <a:cs typeface="Constantia"/>
              </a:rPr>
              <a:t>r</a:t>
            </a:r>
            <a:r>
              <a:rPr sz="2200" spc="-5" dirty="0">
                <a:latin typeface="Constantia"/>
                <a:cs typeface="Constantia"/>
              </a:rPr>
              <a:t>a</a:t>
            </a:r>
            <a:r>
              <a:rPr sz="2200" dirty="0">
                <a:latin typeface="Constantia"/>
                <a:cs typeface="Constantia"/>
              </a:rPr>
              <a:t>n</a:t>
            </a:r>
            <a:r>
              <a:rPr sz="2200" spc="-10" dirty="0">
                <a:latin typeface="Constantia"/>
                <a:cs typeface="Constantia"/>
              </a:rPr>
              <a:t>ia</a:t>
            </a:r>
            <a:r>
              <a:rPr sz="2200" spc="-5" dirty="0">
                <a:latin typeface="Constantia"/>
                <a:cs typeface="Constantia"/>
              </a:rPr>
              <a:t>l</a:t>
            </a:r>
            <a:r>
              <a:rPr sz="2200" spc="-15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n</a:t>
            </a:r>
            <a:r>
              <a:rPr sz="2200" dirty="0">
                <a:latin typeface="Constantia"/>
                <a:cs typeface="Constantia"/>
              </a:rPr>
              <a:t>e</a:t>
            </a:r>
            <a:r>
              <a:rPr sz="2200" spc="35" dirty="0">
                <a:latin typeface="Constantia"/>
                <a:cs typeface="Constantia"/>
              </a:rPr>
              <a:t>r</a:t>
            </a:r>
            <a:r>
              <a:rPr sz="2200" spc="-60" dirty="0">
                <a:latin typeface="Constantia"/>
                <a:cs typeface="Constantia"/>
              </a:rPr>
              <a:t>v</a:t>
            </a:r>
            <a:r>
              <a:rPr sz="2200" spc="-5" dirty="0">
                <a:latin typeface="Constantia"/>
                <a:cs typeface="Constantia"/>
              </a:rPr>
              <a:t>e</a:t>
            </a:r>
            <a:r>
              <a:rPr sz="2200" spc="-12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pa</a:t>
            </a:r>
            <a:r>
              <a:rPr sz="2200" spc="-15" dirty="0">
                <a:latin typeface="Constantia"/>
                <a:cs typeface="Constantia"/>
              </a:rPr>
              <a:t>l</a:t>
            </a:r>
            <a:r>
              <a:rPr sz="2200" spc="-5" dirty="0">
                <a:latin typeface="Constantia"/>
                <a:cs typeface="Constantia"/>
              </a:rPr>
              <a:t>sies</a:t>
            </a:r>
            <a:endParaRPr sz="2200">
              <a:latin typeface="Constantia"/>
              <a:cs typeface="Constantia"/>
            </a:endParaRPr>
          </a:p>
          <a:p>
            <a:pPr marL="287020" indent="-274955">
              <a:spcBef>
                <a:spcPts val="170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spc="-20" dirty="0">
                <a:latin typeface="Constantia"/>
                <a:cs typeface="Constantia"/>
              </a:rPr>
              <a:t>Focal</a:t>
            </a:r>
            <a:r>
              <a:rPr sz="2200" spc="-80" dirty="0">
                <a:latin typeface="Constantia"/>
                <a:cs typeface="Constantia"/>
              </a:rPr>
              <a:t> </a:t>
            </a:r>
            <a:r>
              <a:rPr sz="2200" spc="-20" dirty="0">
                <a:latin typeface="Constantia"/>
                <a:cs typeface="Constantia"/>
              </a:rPr>
              <a:t>cerebral</a:t>
            </a:r>
            <a:r>
              <a:rPr sz="2200" spc="-7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signs</a:t>
            </a:r>
            <a:endParaRPr sz="2200">
              <a:latin typeface="Constantia"/>
              <a:cs typeface="Constantia"/>
            </a:endParaRPr>
          </a:p>
          <a:p>
            <a:pPr marL="287020" marR="5080" indent="-274955">
              <a:lnSpc>
                <a:spcPct val="80000"/>
              </a:lnSpc>
              <a:spcBef>
                <a:spcPts val="695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  <a:tab pos="6682105" algn="l"/>
              </a:tabLst>
            </a:pPr>
            <a:r>
              <a:rPr sz="2200" spc="-70" dirty="0">
                <a:latin typeface="Constantia"/>
                <a:cs typeface="Constantia"/>
              </a:rPr>
              <a:t>P</a:t>
            </a:r>
            <a:r>
              <a:rPr sz="2200" spc="-5" dirty="0">
                <a:latin typeface="Constantia"/>
                <a:cs typeface="Constantia"/>
              </a:rPr>
              <a:t>e</a:t>
            </a:r>
            <a:r>
              <a:rPr sz="2200" spc="-35" dirty="0">
                <a:latin typeface="Constantia"/>
                <a:cs typeface="Constantia"/>
              </a:rPr>
              <a:t>t</a:t>
            </a:r>
            <a:r>
              <a:rPr sz="2200" spc="-5" dirty="0">
                <a:latin typeface="Constantia"/>
                <a:cs typeface="Constantia"/>
              </a:rPr>
              <a:t>echial</a:t>
            </a:r>
            <a:r>
              <a:rPr sz="2200" spc="-55" dirty="0">
                <a:latin typeface="Constantia"/>
                <a:cs typeface="Constantia"/>
              </a:rPr>
              <a:t> </a:t>
            </a:r>
            <a:r>
              <a:rPr sz="2200" spc="-45" dirty="0">
                <a:latin typeface="Constantia"/>
                <a:cs typeface="Constantia"/>
              </a:rPr>
              <a:t>r</a:t>
            </a:r>
            <a:r>
              <a:rPr sz="2200" spc="-5" dirty="0">
                <a:latin typeface="Constantia"/>
                <a:cs typeface="Constantia"/>
              </a:rPr>
              <a:t>ash</a:t>
            </a:r>
            <a:r>
              <a:rPr sz="2200" spc="-4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,</a:t>
            </a:r>
            <a:r>
              <a:rPr sz="2200" spc="-3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pa</a:t>
            </a:r>
            <a:r>
              <a:rPr sz="2200" spc="-15" dirty="0">
                <a:latin typeface="Constantia"/>
                <a:cs typeface="Constantia"/>
              </a:rPr>
              <a:t>l</a:t>
            </a:r>
            <a:r>
              <a:rPr sz="2200" spc="-5" dirty="0">
                <a:latin typeface="Constantia"/>
                <a:cs typeface="Constantia"/>
              </a:rPr>
              <a:t>pab</a:t>
            </a:r>
            <a:r>
              <a:rPr sz="2200" spc="-15" dirty="0">
                <a:latin typeface="Constantia"/>
                <a:cs typeface="Constantia"/>
              </a:rPr>
              <a:t>l</a:t>
            </a:r>
            <a:r>
              <a:rPr sz="2200" spc="-5" dirty="0">
                <a:latin typeface="Constantia"/>
                <a:cs typeface="Constantia"/>
              </a:rPr>
              <a:t>e</a:t>
            </a:r>
            <a:r>
              <a:rPr sz="2200" spc="-105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p</a:t>
            </a:r>
            <a:r>
              <a:rPr sz="2200" spc="-15" dirty="0">
                <a:latin typeface="Constantia"/>
                <a:cs typeface="Constantia"/>
              </a:rPr>
              <a:t>u</a:t>
            </a:r>
            <a:r>
              <a:rPr sz="2200" spc="-10" dirty="0">
                <a:latin typeface="Constantia"/>
                <a:cs typeface="Constantia"/>
              </a:rPr>
              <a:t>r</a:t>
            </a:r>
            <a:r>
              <a:rPr sz="2200" spc="-15" dirty="0">
                <a:latin typeface="Constantia"/>
                <a:cs typeface="Constantia"/>
              </a:rPr>
              <a:t>p</a:t>
            </a:r>
            <a:r>
              <a:rPr sz="2200" spc="-10" dirty="0">
                <a:latin typeface="Constantia"/>
                <a:cs typeface="Constantia"/>
              </a:rPr>
              <a:t>u</a:t>
            </a:r>
            <a:r>
              <a:rPr sz="2200" spc="-50" dirty="0">
                <a:latin typeface="Constantia"/>
                <a:cs typeface="Constantia"/>
              </a:rPr>
              <a:t>r</a:t>
            </a:r>
            <a:r>
              <a:rPr sz="2200" spc="-5" dirty="0">
                <a:latin typeface="Constantia"/>
                <a:cs typeface="Constantia"/>
              </a:rPr>
              <a:t>a,</a:t>
            </a:r>
            <a:r>
              <a:rPr sz="2200" spc="-60" dirty="0">
                <a:latin typeface="Constantia"/>
                <a:cs typeface="Constantia"/>
              </a:rPr>
              <a:t> </a:t>
            </a:r>
            <a:r>
              <a:rPr sz="2200" spc="-5" dirty="0">
                <a:latin typeface="Constantia"/>
                <a:cs typeface="Constantia"/>
              </a:rPr>
              <a:t>acu</a:t>
            </a:r>
            <a:r>
              <a:rPr sz="2200" spc="-45" dirty="0">
                <a:latin typeface="Constantia"/>
                <a:cs typeface="Constantia"/>
              </a:rPr>
              <a:t>t</a:t>
            </a:r>
            <a:r>
              <a:rPr sz="2200" spc="-5" dirty="0">
                <a:latin typeface="Constantia"/>
                <a:cs typeface="Constantia"/>
              </a:rPr>
              <a:t>e</a:t>
            </a:r>
            <a:r>
              <a:rPr sz="2200" spc="-60" dirty="0">
                <a:latin typeface="Constantia"/>
                <a:cs typeface="Constantia"/>
              </a:rPr>
              <a:t> </a:t>
            </a:r>
            <a:r>
              <a:rPr sz="2200" spc="-45" dirty="0">
                <a:latin typeface="Constantia"/>
                <a:cs typeface="Constantia"/>
              </a:rPr>
              <a:t>h</a:t>
            </a:r>
            <a:r>
              <a:rPr sz="2200" spc="-10" dirty="0">
                <a:latin typeface="Constantia"/>
                <a:cs typeface="Constantia"/>
              </a:rPr>
              <a:t>ypo</a:t>
            </a:r>
            <a:r>
              <a:rPr sz="2200" spc="-45" dirty="0">
                <a:latin typeface="Constantia"/>
                <a:cs typeface="Constantia"/>
              </a:rPr>
              <a:t>t</a:t>
            </a:r>
            <a:r>
              <a:rPr sz="2200" spc="-5" dirty="0">
                <a:latin typeface="Constantia"/>
                <a:cs typeface="Constantia"/>
              </a:rPr>
              <a:t>e</a:t>
            </a:r>
            <a:r>
              <a:rPr sz="2200" dirty="0">
                <a:latin typeface="Constantia"/>
                <a:cs typeface="Constantia"/>
              </a:rPr>
              <a:t>n</a:t>
            </a:r>
            <a:r>
              <a:rPr sz="2200" spc="-5" dirty="0">
                <a:latin typeface="Constantia"/>
                <a:cs typeface="Constantia"/>
              </a:rPr>
              <a:t>sion</a:t>
            </a:r>
            <a:r>
              <a:rPr sz="2200" dirty="0">
                <a:latin typeface="Constantia"/>
                <a:cs typeface="Constantia"/>
              </a:rPr>
              <a:t>	</a:t>
            </a:r>
            <a:r>
              <a:rPr sz="2200" spc="-5" dirty="0">
                <a:latin typeface="Constantia"/>
                <a:cs typeface="Constantia"/>
              </a:rPr>
              <a:t>a</a:t>
            </a:r>
            <a:r>
              <a:rPr sz="2200" dirty="0">
                <a:latin typeface="Constantia"/>
                <a:cs typeface="Constantia"/>
              </a:rPr>
              <a:t>n</a:t>
            </a:r>
            <a:r>
              <a:rPr sz="2200" spc="-5" dirty="0">
                <a:latin typeface="Constantia"/>
                <a:cs typeface="Constantia"/>
              </a:rPr>
              <a:t>d  </a:t>
            </a:r>
            <a:r>
              <a:rPr sz="2200" spc="-10" dirty="0">
                <a:latin typeface="Constantia"/>
                <a:cs typeface="Constantia"/>
              </a:rPr>
              <a:t>adrenal hemorrhage-waterhouse </a:t>
            </a:r>
            <a:r>
              <a:rPr sz="2200" spc="-5" dirty="0">
                <a:latin typeface="Constantia"/>
                <a:cs typeface="Constantia"/>
              </a:rPr>
              <a:t>friderichsen </a:t>
            </a:r>
            <a:r>
              <a:rPr sz="2200" spc="-10" dirty="0">
                <a:latin typeface="Constantia"/>
                <a:cs typeface="Constantia"/>
              </a:rPr>
              <a:t>syndrome </a:t>
            </a:r>
            <a:r>
              <a:rPr sz="2200" spc="-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(meningococcul)</a:t>
            </a:r>
            <a:endParaRPr sz="22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301496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9144000" y="0"/>
                </a:moveTo>
                <a:lnTo>
                  <a:pt x="0" y="0"/>
                </a:lnTo>
                <a:lnTo>
                  <a:pt x="0" y="45720"/>
                </a:lnTo>
                <a:lnTo>
                  <a:pt x="9144000" y="45720"/>
                </a:lnTo>
                <a:lnTo>
                  <a:pt x="9144000" y="0"/>
                </a:lnTo>
                <a:close/>
              </a:path>
            </a:pathLst>
          </a:custGeom>
          <a:solidFill>
            <a:srgbClr val="93B6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59940" y="1534110"/>
            <a:ext cx="7914640" cy="3013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800" b="1" spc="-20" dirty="0">
                <a:latin typeface="Constantia"/>
                <a:cs typeface="Constantia"/>
              </a:rPr>
              <a:t>Waterhouse–Friderichsen </a:t>
            </a:r>
            <a:r>
              <a:rPr sz="2800" b="1" spc="-15" dirty="0">
                <a:latin typeface="Constantia"/>
                <a:cs typeface="Constantia"/>
              </a:rPr>
              <a:t>syndrome </a:t>
            </a:r>
            <a:r>
              <a:rPr sz="2800" b="1" spc="-5" dirty="0">
                <a:latin typeface="Constantia"/>
                <a:cs typeface="Constantia"/>
              </a:rPr>
              <a:t>(WFS), </a:t>
            </a:r>
            <a:r>
              <a:rPr sz="2800" b="1" dirty="0">
                <a:latin typeface="Constantia"/>
                <a:cs typeface="Constantia"/>
              </a:rPr>
              <a:t> </a:t>
            </a:r>
            <a:r>
              <a:rPr sz="2800" b="1" spc="-10" dirty="0">
                <a:latin typeface="Constantia"/>
                <a:cs typeface="Constantia"/>
              </a:rPr>
              <a:t>hemorrhagic adrenalitis </a:t>
            </a:r>
            <a:r>
              <a:rPr sz="2800" b="1" spc="-5" dirty="0">
                <a:latin typeface="Constantia"/>
                <a:cs typeface="Constantia"/>
              </a:rPr>
              <a:t>or fulminant </a:t>
            </a:r>
            <a:r>
              <a:rPr sz="2800" b="1" dirty="0">
                <a:latin typeface="Constantia"/>
                <a:cs typeface="Constantia"/>
              </a:rPr>
              <a:t> </a:t>
            </a:r>
            <a:r>
              <a:rPr sz="2800" b="1" spc="-25" dirty="0">
                <a:latin typeface="Constantia"/>
                <a:cs typeface="Constantia"/>
              </a:rPr>
              <a:t>meningococcemia </a:t>
            </a:r>
            <a:r>
              <a:rPr sz="2800" b="1" spc="-5" dirty="0">
                <a:latin typeface="Constantia"/>
                <a:cs typeface="Constantia"/>
              </a:rPr>
              <a:t>is </a:t>
            </a:r>
            <a:r>
              <a:rPr sz="2800" b="1" dirty="0">
                <a:latin typeface="Constantia"/>
                <a:cs typeface="Constantia"/>
              </a:rPr>
              <a:t>defined </a:t>
            </a:r>
            <a:r>
              <a:rPr sz="2800" b="1" spc="-5" dirty="0">
                <a:latin typeface="Constantia"/>
                <a:cs typeface="Constantia"/>
              </a:rPr>
              <a:t>as </a:t>
            </a:r>
            <a:r>
              <a:rPr sz="2800" b="1" spc="-10" dirty="0">
                <a:solidFill>
                  <a:srgbClr val="FF0000"/>
                </a:solidFill>
                <a:latin typeface="Constantia"/>
                <a:cs typeface="Constantia"/>
              </a:rPr>
              <a:t>adrenal </a:t>
            </a:r>
            <a:r>
              <a:rPr sz="2800" b="1" spc="-15" dirty="0">
                <a:solidFill>
                  <a:srgbClr val="FF0000"/>
                </a:solidFill>
                <a:latin typeface="Constantia"/>
                <a:cs typeface="Constantia"/>
              </a:rPr>
              <a:t>gland </a:t>
            </a:r>
            <a:r>
              <a:rPr sz="2800" b="1" spc="-1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onstantia"/>
                <a:cs typeface="Constantia"/>
              </a:rPr>
              <a:t>failure </a:t>
            </a:r>
            <a:r>
              <a:rPr sz="2800" b="1" spc="-10" dirty="0">
                <a:solidFill>
                  <a:srgbClr val="FF0000"/>
                </a:solidFill>
                <a:latin typeface="Constantia"/>
                <a:cs typeface="Constantia"/>
              </a:rPr>
              <a:t>due </a:t>
            </a:r>
            <a:r>
              <a:rPr sz="2800" b="1" spc="-30" dirty="0">
                <a:solidFill>
                  <a:srgbClr val="FF0000"/>
                </a:solidFill>
                <a:latin typeface="Constantia"/>
                <a:cs typeface="Constantia"/>
              </a:rPr>
              <a:t>to </a:t>
            </a:r>
            <a:r>
              <a:rPr sz="2800" b="1" spc="-5" dirty="0">
                <a:solidFill>
                  <a:srgbClr val="FF0000"/>
                </a:solidFill>
                <a:latin typeface="Constantia"/>
                <a:cs typeface="Constantia"/>
              </a:rPr>
              <a:t>bleeding </a:t>
            </a:r>
            <a:r>
              <a:rPr sz="2800" b="1" spc="-20" dirty="0">
                <a:solidFill>
                  <a:srgbClr val="FF0000"/>
                </a:solidFill>
                <a:latin typeface="Constantia"/>
                <a:cs typeface="Constantia"/>
              </a:rPr>
              <a:t>into </a:t>
            </a:r>
            <a:r>
              <a:rPr sz="2800" b="1" spc="-10" dirty="0">
                <a:solidFill>
                  <a:srgbClr val="FF0000"/>
                </a:solidFill>
                <a:latin typeface="Constantia"/>
                <a:cs typeface="Constantia"/>
              </a:rPr>
              <a:t>the adrenal </a:t>
            </a:r>
            <a:r>
              <a:rPr sz="2800" b="1" spc="-15" dirty="0">
                <a:solidFill>
                  <a:srgbClr val="FF0000"/>
                </a:solidFill>
                <a:latin typeface="Constantia"/>
                <a:cs typeface="Constantia"/>
              </a:rPr>
              <a:t>glands</a:t>
            </a:r>
            <a:r>
              <a:rPr sz="2800" b="1" spc="-15" dirty="0">
                <a:latin typeface="Constantia"/>
                <a:cs typeface="Constantia"/>
              </a:rPr>
              <a:t>, </a:t>
            </a:r>
            <a:r>
              <a:rPr sz="2800" b="1" spc="-655" dirty="0">
                <a:latin typeface="Constantia"/>
                <a:cs typeface="Constantia"/>
              </a:rPr>
              <a:t> </a:t>
            </a:r>
            <a:r>
              <a:rPr sz="2800" b="1" spc="-15" dirty="0">
                <a:latin typeface="Constantia"/>
                <a:cs typeface="Constantia"/>
              </a:rPr>
              <a:t>commonly</a:t>
            </a:r>
            <a:r>
              <a:rPr sz="2800" b="1" spc="-90" dirty="0">
                <a:latin typeface="Constantia"/>
                <a:cs typeface="Constantia"/>
              </a:rPr>
              <a:t> </a:t>
            </a:r>
            <a:r>
              <a:rPr sz="2800" b="1" spc="-10" dirty="0">
                <a:latin typeface="Constantia"/>
                <a:cs typeface="Constantia"/>
              </a:rPr>
              <a:t>caused</a:t>
            </a:r>
            <a:r>
              <a:rPr sz="2800" b="1" spc="5" dirty="0">
                <a:latin typeface="Constantia"/>
                <a:cs typeface="Constantia"/>
              </a:rPr>
              <a:t> </a:t>
            </a:r>
            <a:r>
              <a:rPr sz="2800" b="1" spc="-15" dirty="0">
                <a:latin typeface="Constantia"/>
                <a:cs typeface="Constantia"/>
              </a:rPr>
              <a:t>by</a:t>
            </a:r>
            <a:r>
              <a:rPr sz="2800" b="1" spc="-130" dirty="0">
                <a:latin typeface="Constantia"/>
                <a:cs typeface="Constantia"/>
              </a:rPr>
              <a:t> </a:t>
            </a:r>
            <a:r>
              <a:rPr sz="2800" b="1" spc="-25" dirty="0">
                <a:latin typeface="Constantia"/>
                <a:cs typeface="Constantia"/>
              </a:rPr>
              <a:t>severe</a:t>
            </a:r>
            <a:r>
              <a:rPr sz="2800" b="1" spc="-65" dirty="0">
                <a:latin typeface="Constantia"/>
                <a:cs typeface="Constantia"/>
              </a:rPr>
              <a:t> </a:t>
            </a:r>
            <a:r>
              <a:rPr sz="2800" b="1" spc="-10" dirty="0">
                <a:latin typeface="Constantia"/>
                <a:cs typeface="Constantia"/>
              </a:rPr>
              <a:t>bacterial</a:t>
            </a:r>
            <a:r>
              <a:rPr sz="2800" b="1" dirty="0">
                <a:latin typeface="Constantia"/>
                <a:cs typeface="Constantia"/>
              </a:rPr>
              <a:t> </a:t>
            </a:r>
            <a:r>
              <a:rPr sz="2800" b="1" spc="-10" dirty="0">
                <a:latin typeface="Constantia"/>
                <a:cs typeface="Constantia"/>
              </a:rPr>
              <a:t>infection: </a:t>
            </a:r>
            <a:r>
              <a:rPr sz="2800" b="1" spc="-655" dirty="0">
                <a:latin typeface="Constantia"/>
                <a:cs typeface="Constantia"/>
              </a:rPr>
              <a:t> </a:t>
            </a:r>
            <a:r>
              <a:rPr sz="2800" b="1" spc="-35" dirty="0">
                <a:latin typeface="Constantia"/>
                <a:cs typeface="Constantia"/>
              </a:rPr>
              <a:t>Typically </a:t>
            </a:r>
            <a:r>
              <a:rPr sz="2800" b="1" spc="-5" dirty="0">
                <a:latin typeface="Constantia"/>
                <a:cs typeface="Constantia"/>
              </a:rPr>
              <a:t>the </a:t>
            </a:r>
            <a:r>
              <a:rPr sz="2800" b="1" spc="-20" dirty="0">
                <a:latin typeface="Constantia"/>
                <a:cs typeface="Constantia"/>
              </a:rPr>
              <a:t>pathogen </a:t>
            </a:r>
            <a:r>
              <a:rPr sz="2800" b="1" spc="-5" dirty="0">
                <a:latin typeface="Constantia"/>
                <a:cs typeface="Constantia"/>
              </a:rPr>
              <a:t>is </a:t>
            </a:r>
            <a:r>
              <a:rPr sz="2800" b="1" spc="-10" dirty="0">
                <a:latin typeface="Constantia"/>
                <a:cs typeface="Constantia"/>
              </a:rPr>
              <a:t>the </a:t>
            </a:r>
            <a:r>
              <a:rPr sz="2800" b="1" spc="-25" dirty="0">
                <a:latin typeface="Constantia"/>
                <a:cs typeface="Constantia"/>
              </a:rPr>
              <a:t>meningococcus </a:t>
            </a:r>
            <a:r>
              <a:rPr sz="2800" b="1" spc="-20" dirty="0">
                <a:latin typeface="Constantia"/>
                <a:cs typeface="Constantia"/>
              </a:rPr>
              <a:t> </a:t>
            </a:r>
            <a:r>
              <a:rPr sz="2800" b="1" spc="-15" dirty="0">
                <a:latin typeface="Constantia"/>
                <a:cs typeface="Constantia"/>
              </a:rPr>
              <a:t>Neisseria</a:t>
            </a:r>
            <a:r>
              <a:rPr sz="2800" b="1" spc="-50" dirty="0">
                <a:latin typeface="Constantia"/>
                <a:cs typeface="Constantia"/>
              </a:rPr>
              <a:t> </a:t>
            </a:r>
            <a:r>
              <a:rPr sz="2800" b="1" spc="-10" dirty="0">
                <a:latin typeface="Constantia"/>
                <a:cs typeface="Constantia"/>
              </a:rPr>
              <a:t>meningitidis.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3429000"/>
            <a:ext cx="9144000" cy="141449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spcBef>
                <a:spcPts val="50"/>
              </a:spcBef>
            </a:pPr>
            <a:endParaRPr sz="4950">
              <a:latin typeface="Times New Roman"/>
              <a:cs typeface="Times New Roman"/>
            </a:endParaRPr>
          </a:p>
          <a:p>
            <a:pPr marL="777240"/>
            <a:r>
              <a:rPr sz="4200" spc="-100" dirty="0">
                <a:solidFill>
                  <a:srgbClr val="FFFFFF"/>
                </a:solidFill>
              </a:rPr>
              <a:t>V</a:t>
            </a:r>
            <a:r>
              <a:rPr sz="4200" spc="-95" dirty="0">
                <a:solidFill>
                  <a:srgbClr val="FFFFFF"/>
                </a:solidFill>
              </a:rPr>
              <a:t>IR</a:t>
            </a:r>
            <a:r>
              <a:rPr sz="4200" spc="-100" dirty="0">
                <a:solidFill>
                  <a:srgbClr val="FFFFFF"/>
                </a:solidFill>
              </a:rPr>
              <a:t>A</a:t>
            </a:r>
            <a:r>
              <a:rPr sz="4200" dirty="0">
                <a:solidFill>
                  <a:srgbClr val="FFFFFF"/>
                </a:solidFill>
              </a:rPr>
              <a:t>L</a:t>
            </a:r>
            <a:r>
              <a:rPr sz="4200" spc="-285" dirty="0">
                <a:solidFill>
                  <a:srgbClr val="FFFFFF"/>
                </a:solidFill>
              </a:rPr>
              <a:t> </a:t>
            </a:r>
            <a:r>
              <a:rPr sz="4200" spc="-105" dirty="0">
                <a:solidFill>
                  <a:srgbClr val="FFFFFF"/>
                </a:solidFill>
              </a:rPr>
              <a:t>M</a:t>
            </a:r>
            <a:r>
              <a:rPr sz="4200" spc="-95" dirty="0">
                <a:solidFill>
                  <a:srgbClr val="FFFFFF"/>
                </a:solidFill>
              </a:rPr>
              <a:t>ENIN</a:t>
            </a:r>
            <a:r>
              <a:rPr sz="4200" spc="-100" dirty="0">
                <a:solidFill>
                  <a:srgbClr val="FFFFFF"/>
                </a:solidFill>
              </a:rPr>
              <a:t>G</a:t>
            </a:r>
            <a:r>
              <a:rPr sz="4200" spc="-105" dirty="0">
                <a:solidFill>
                  <a:srgbClr val="FFFFFF"/>
                </a:solidFill>
              </a:rPr>
              <a:t>ITI</a:t>
            </a:r>
            <a:r>
              <a:rPr sz="4200" dirty="0">
                <a:solidFill>
                  <a:srgbClr val="FFFFFF"/>
                </a:solidFill>
              </a:rPr>
              <a:t>S</a:t>
            </a:r>
            <a:endParaRPr sz="42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632282"/>
            <a:ext cx="143954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800" spc="-100" dirty="0">
                <a:solidFill>
                  <a:srgbClr val="000000"/>
                </a:solidFill>
              </a:rPr>
              <a:t>V</a:t>
            </a:r>
            <a:r>
              <a:rPr sz="3800" spc="-95" dirty="0">
                <a:solidFill>
                  <a:srgbClr val="000000"/>
                </a:solidFill>
              </a:rPr>
              <a:t>I</a:t>
            </a:r>
            <a:r>
              <a:rPr sz="3800" spc="-200" dirty="0">
                <a:solidFill>
                  <a:srgbClr val="000000"/>
                </a:solidFill>
              </a:rPr>
              <a:t>R</a:t>
            </a:r>
            <a:r>
              <a:rPr sz="3800" spc="-100" dirty="0">
                <a:solidFill>
                  <a:srgbClr val="000000"/>
                </a:solidFill>
              </a:rPr>
              <a:t>U</a:t>
            </a:r>
            <a:r>
              <a:rPr sz="3800" dirty="0">
                <a:solidFill>
                  <a:srgbClr val="000000"/>
                </a:solidFill>
              </a:rPr>
              <a:t>S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2059940" y="1447164"/>
            <a:ext cx="5617210" cy="3665854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287020" indent="-274955">
              <a:spcBef>
                <a:spcPts val="810"/>
              </a:spcBef>
              <a:buClr>
                <a:srgbClr val="DD8046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b="1" dirty="0">
                <a:latin typeface="Constantia"/>
                <a:cs typeface="Constantia"/>
              </a:rPr>
              <a:t>HSV</a:t>
            </a:r>
            <a:r>
              <a:rPr sz="2400" b="1" spc="-65" dirty="0">
                <a:latin typeface="Constantia"/>
                <a:cs typeface="Constantia"/>
              </a:rPr>
              <a:t> </a:t>
            </a:r>
            <a:r>
              <a:rPr sz="2400" b="1" spc="-10" dirty="0">
                <a:latin typeface="Constantia"/>
                <a:cs typeface="Constantia"/>
              </a:rPr>
              <a:t>(HERPES</a:t>
            </a:r>
            <a:r>
              <a:rPr sz="2400" b="1" spc="-5" dirty="0">
                <a:latin typeface="Constantia"/>
                <a:cs typeface="Constantia"/>
              </a:rPr>
              <a:t> </a:t>
            </a:r>
            <a:r>
              <a:rPr sz="2400" b="1" spc="-15" dirty="0">
                <a:latin typeface="Constantia"/>
                <a:cs typeface="Constantia"/>
              </a:rPr>
              <a:t>SIMPLEX</a:t>
            </a:r>
            <a:r>
              <a:rPr sz="2400" b="1" spc="-65" dirty="0">
                <a:latin typeface="Constantia"/>
                <a:cs typeface="Constantia"/>
              </a:rPr>
              <a:t> </a:t>
            </a:r>
            <a:r>
              <a:rPr sz="2400" b="1" spc="-15" dirty="0">
                <a:latin typeface="Constantia"/>
                <a:cs typeface="Constantia"/>
              </a:rPr>
              <a:t>VIRUS)type</a:t>
            </a:r>
            <a:r>
              <a:rPr sz="2400" b="1" spc="-6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2</a:t>
            </a:r>
            <a:endParaRPr sz="2400">
              <a:latin typeface="Constantia"/>
              <a:cs typeface="Constantia"/>
            </a:endParaRPr>
          </a:p>
          <a:p>
            <a:pPr marL="287020" indent="-274955">
              <a:spcBef>
                <a:spcPts val="710"/>
              </a:spcBef>
              <a:buClr>
                <a:srgbClr val="DD8046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b="1" spc="-15" dirty="0">
                <a:latin typeface="Constantia"/>
                <a:cs typeface="Constantia"/>
              </a:rPr>
              <a:t>Enterovirus</a:t>
            </a:r>
            <a:endParaRPr sz="2400">
              <a:latin typeface="Constantia"/>
              <a:cs typeface="Constantia"/>
            </a:endParaRPr>
          </a:p>
          <a:p>
            <a:pPr marL="287020" indent="-274955">
              <a:spcBef>
                <a:spcPts val="695"/>
              </a:spcBef>
              <a:buClr>
                <a:srgbClr val="DD8046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b="1" spc="-10" dirty="0">
                <a:latin typeface="Constantia"/>
                <a:cs typeface="Constantia"/>
              </a:rPr>
              <a:t>Coxsackievirus</a:t>
            </a:r>
            <a:endParaRPr sz="2400">
              <a:latin typeface="Constantia"/>
              <a:cs typeface="Constantia"/>
            </a:endParaRPr>
          </a:p>
          <a:p>
            <a:pPr marL="287020" indent="-274955">
              <a:spcBef>
                <a:spcPts val="695"/>
              </a:spcBef>
              <a:buClr>
                <a:srgbClr val="DD8046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b="1" spc="-15" dirty="0">
                <a:latin typeface="Constantia"/>
                <a:cs typeface="Constantia"/>
              </a:rPr>
              <a:t>Poliovirus</a:t>
            </a:r>
            <a:endParaRPr sz="2400">
              <a:latin typeface="Constantia"/>
              <a:cs typeface="Constantia"/>
            </a:endParaRPr>
          </a:p>
          <a:p>
            <a:pPr marL="287020" indent="-274955">
              <a:spcBef>
                <a:spcPts val="715"/>
              </a:spcBef>
              <a:buClr>
                <a:srgbClr val="DD8046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b="1" spc="-10" dirty="0">
                <a:latin typeface="Constantia"/>
                <a:cs typeface="Constantia"/>
              </a:rPr>
              <a:t>Echovirus</a:t>
            </a:r>
            <a:endParaRPr sz="2400">
              <a:latin typeface="Constantia"/>
              <a:cs typeface="Constantia"/>
            </a:endParaRPr>
          </a:p>
          <a:p>
            <a:pPr marL="287020" indent="-274955">
              <a:spcBef>
                <a:spcPts val="695"/>
              </a:spcBef>
              <a:buClr>
                <a:srgbClr val="DD8046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b="1" spc="-5" dirty="0">
                <a:latin typeface="Constantia"/>
                <a:cs typeface="Constantia"/>
              </a:rPr>
              <a:t>E</a:t>
            </a:r>
            <a:r>
              <a:rPr sz="2400" b="1" spc="-10" dirty="0">
                <a:latin typeface="Constantia"/>
                <a:cs typeface="Constantia"/>
              </a:rPr>
              <a:t>p</a:t>
            </a:r>
            <a:r>
              <a:rPr sz="2400" b="1" dirty="0">
                <a:latin typeface="Constantia"/>
                <a:cs typeface="Constantia"/>
              </a:rPr>
              <a:t>s</a:t>
            </a:r>
            <a:r>
              <a:rPr sz="2400" b="1" spc="-40" dirty="0">
                <a:latin typeface="Constantia"/>
                <a:cs typeface="Constantia"/>
              </a:rPr>
              <a:t>t</a:t>
            </a:r>
            <a:r>
              <a:rPr sz="2400" b="1" dirty="0">
                <a:latin typeface="Constantia"/>
                <a:cs typeface="Constantia"/>
              </a:rPr>
              <a:t>ei</a:t>
            </a:r>
            <a:r>
              <a:rPr sz="2400" b="1" spc="-5" dirty="0">
                <a:latin typeface="Constantia"/>
                <a:cs typeface="Constantia"/>
              </a:rPr>
              <a:t>n</a:t>
            </a:r>
            <a:r>
              <a:rPr sz="2400" b="1" dirty="0">
                <a:latin typeface="Constantia"/>
                <a:cs typeface="Constantia"/>
              </a:rPr>
              <a:t>-</a:t>
            </a:r>
            <a:r>
              <a:rPr sz="2400" b="1" spc="-5" dirty="0">
                <a:latin typeface="Constantia"/>
                <a:cs typeface="Constantia"/>
              </a:rPr>
              <a:t>Bar</a:t>
            </a:r>
            <a:r>
              <a:rPr sz="2400" b="1" dirty="0">
                <a:latin typeface="Constantia"/>
                <a:cs typeface="Constantia"/>
              </a:rPr>
              <a:t>r</a:t>
            </a:r>
            <a:r>
              <a:rPr sz="2400" b="1" spc="-145" dirty="0">
                <a:latin typeface="Constantia"/>
                <a:cs typeface="Constantia"/>
              </a:rPr>
              <a:t> </a:t>
            </a:r>
            <a:r>
              <a:rPr sz="2400" b="1" spc="-5" dirty="0">
                <a:latin typeface="Constantia"/>
                <a:cs typeface="Constantia"/>
              </a:rPr>
              <a:t>virus</a:t>
            </a:r>
            <a:endParaRPr sz="2400">
              <a:latin typeface="Constantia"/>
              <a:cs typeface="Constantia"/>
            </a:endParaRPr>
          </a:p>
          <a:p>
            <a:pPr marL="287020" indent="-274955">
              <a:spcBef>
                <a:spcPts val="695"/>
              </a:spcBef>
              <a:buClr>
                <a:srgbClr val="DD8046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b="1" spc="-65" dirty="0">
                <a:latin typeface="Constantia"/>
                <a:cs typeface="Constantia"/>
              </a:rPr>
              <a:t>M</a:t>
            </a:r>
            <a:r>
              <a:rPr sz="2400" b="1" dirty="0">
                <a:latin typeface="Constantia"/>
                <a:cs typeface="Constantia"/>
              </a:rPr>
              <a:t>u</a:t>
            </a:r>
            <a:r>
              <a:rPr sz="2400" b="1" spc="-10" dirty="0">
                <a:latin typeface="Constantia"/>
                <a:cs typeface="Constantia"/>
              </a:rPr>
              <a:t>m</a:t>
            </a:r>
            <a:r>
              <a:rPr sz="2400" b="1" spc="-5" dirty="0">
                <a:latin typeface="Constantia"/>
                <a:cs typeface="Constantia"/>
              </a:rPr>
              <a:t>p</a:t>
            </a:r>
            <a:r>
              <a:rPr sz="2400" b="1" dirty="0">
                <a:latin typeface="Constantia"/>
                <a:cs typeface="Constantia"/>
              </a:rPr>
              <a:t>s</a:t>
            </a:r>
            <a:r>
              <a:rPr sz="2400" b="1" spc="-105" dirty="0">
                <a:latin typeface="Constantia"/>
                <a:cs typeface="Constantia"/>
              </a:rPr>
              <a:t> </a:t>
            </a:r>
            <a:r>
              <a:rPr sz="2400" b="1" spc="-5" dirty="0">
                <a:latin typeface="Constantia"/>
                <a:cs typeface="Constantia"/>
              </a:rPr>
              <a:t>virus</a:t>
            </a:r>
            <a:endParaRPr sz="2400">
              <a:latin typeface="Constantia"/>
              <a:cs typeface="Constantia"/>
            </a:endParaRPr>
          </a:p>
          <a:p>
            <a:pPr marL="287020" indent="-274955">
              <a:spcBef>
                <a:spcPts val="705"/>
              </a:spcBef>
              <a:buClr>
                <a:srgbClr val="DD8046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b="1" spc="-175" dirty="0">
                <a:latin typeface="Constantia"/>
                <a:cs typeface="Constantia"/>
              </a:rPr>
              <a:t>W</a:t>
            </a:r>
            <a:r>
              <a:rPr sz="2400" b="1" dirty="0">
                <a:latin typeface="Constantia"/>
                <a:cs typeface="Constantia"/>
              </a:rPr>
              <a:t>est</a:t>
            </a:r>
            <a:r>
              <a:rPr sz="2400" b="1" spc="-6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nile</a:t>
            </a:r>
            <a:r>
              <a:rPr sz="2400" b="1" spc="-135" dirty="0">
                <a:latin typeface="Constantia"/>
                <a:cs typeface="Constantia"/>
              </a:rPr>
              <a:t> </a:t>
            </a:r>
            <a:r>
              <a:rPr sz="2400" b="1" spc="-5" dirty="0">
                <a:latin typeface="Constantia"/>
                <a:cs typeface="Constantia"/>
              </a:rPr>
              <a:t>virus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301496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9144000" y="0"/>
                </a:moveTo>
                <a:lnTo>
                  <a:pt x="0" y="0"/>
                </a:lnTo>
                <a:lnTo>
                  <a:pt x="0" y="45720"/>
                </a:lnTo>
                <a:lnTo>
                  <a:pt x="9144000" y="45720"/>
                </a:lnTo>
                <a:lnTo>
                  <a:pt x="9144000" y="0"/>
                </a:lnTo>
                <a:close/>
              </a:path>
            </a:pathLst>
          </a:custGeom>
          <a:solidFill>
            <a:srgbClr val="93B6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59940" y="1506981"/>
            <a:ext cx="7997190" cy="4448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indent="-274955">
              <a:lnSpc>
                <a:spcPts val="2510"/>
              </a:lnSpc>
              <a:spcBef>
                <a:spcPts val="95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b="1" spc="-5" dirty="0">
                <a:latin typeface="Constantia"/>
                <a:cs typeface="Constantia"/>
              </a:rPr>
              <a:t>Manifestation</a:t>
            </a:r>
            <a:r>
              <a:rPr sz="2200" b="1" spc="-30" dirty="0"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is</a:t>
            </a:r>
            <a:r>
              <a:rPr sz="2200" b="1" spc="-95" dirty="0"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same</a:t>
            </a:r>
            <a:r>
              <a:rPr sz="2200" b="1" spc="-60" dirty="0">
                <a:latin typeface="Constantia"/>
                <a:cs typeface="Constantia"/>
              </a:rPr>
              <a:t> </a:t>
            </a:r>
            <a:r>
              <a:rPr sz="2200" b="1" spc="-15" dirty="0">
                <a:latin typeface="Constantia"/>
                <a:cs typeface="Constantia"/>
              </a:rPr>
              <a:t>like</a:t>
            </a:r>
            <a:r>
              <a:rPr sz="2200" b="1" spc="-60" dirty="0">
                <a:latin typeface="Constantia"/>
                <a:cs typeface="Constantia"/>
              </a:rPr>
              <a:t> </a:t>
            </a:r>
            <a:r>
              <a:rPr sz="2200" b="1" spc="-10" dirty="0">
                <a:latin typeface="Constantia"/>
                <a:cs typeface="Constantia"/>
              </a:rPr>
              <a:t>bacterial</a:t>
            </a:r>
            <a:r>
              <a:rPr sz="2200" b="1" spc="5" dirty="0"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meningitis,</a:t>
            </a:r>
            <a:r>
              <a:rPr sz="2200" b="1" spc="10" dirty="0"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but</a:t>
            </a:r>
            <a:r>
              <a:rPr sz="2200" b="1" spc="-100" dirty="0">
                <a:latin typeface="Constantia"/>
                <a:cs typeface="Constantia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onstantia"/>
                <a:cs typeface="Constantia"/>
              </a:rPr>
              <a:t>course</a:t>
            </a:r>
            <a:endParaRPr sz="2200">
              <a:latin typeface="Constantia"/>
              <a:cs typeface="Constantia"/>
            </a:endParaRPr>
          </a:p>
          <a:p>
            <a:pPr marL="287020">
              <a:lnSpc>
                <a:spcPts val="2510"/>
              </a:lnSpc>
            </a:pPr>
            <a:r>
              <a:rPr sz="2200" b="1" spc="-5" dirty="0">
                <a:solidFill>
                  <a:srgbClr val="FF0000"/>
                </a:solidFill>
                <a:latin typeface="Constantia"/>
                <a:cs typeface="Constantia"/>
              </a:rPr>
              <a:t>is</a:t>
            </a:r>
            <a:r>
              <a:rPr sz="2200" b="1" spc="-7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onstantia"/>
                <a:cs typeface="Constantia"/>
              </a:rPr>
              <a:t>less</a:t>
            </a:r>
            <a:r>
              <a:rPr sz="2200" b="1" spc="-11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200" b="1" spc="-20" dirty="0">
                <a:solidFill>
                  <a:srgbClr val="FF0000"/>
                </a:solidFill>
                <a:latin typeface="Constantia"/>
                <a:cs typeface="Constantia"/>
              </a:rPr>
              <a:t>severe</a:t>
            </a:r>
            <a:endParaRPr sz="2200">
              <a:latin typeface="Constantia"/>
              <a:cs typeface="Constantia"/>
            </a:endParaRPr>
          </a:p>
          <a:p>
            <a:pPr>
              <a:spcBef>
                <a:spcPts val="25"/>
              </a:spcBef>
            </a:pPr>
            <a:endParaRPr sz="2850">
              <a:latin typeface="Constantia"/>
              <a:cs typeface="Constantia"/>
            </a:endParaRPr>
          </a:p>
          <a:p>
            <a:pPr marL="287020" indent="-274955"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b="1" spc="-5" dirty="0">
                <a:latin typeface="Constantia"/>
                <a:cs typeface="Constantia"/>
              </a:rPr>
              <a:t>CSF</a:t>
            </a:r>
            <a:r>
              <a:rPr sz="2200" b="1" spc="-15" dirty="0">
                <a:latin typeface="Constantia"/>
                <a:cs typeface="Constantia"/>
              </a:rPr>
              <a:t> </a:t>
            </a:r>
            <a:r>
              <a:rPr sz="2200" b="1" dirty="0">
                <a:latin typeface="Constantia"/>
                <a:cs typeface="Constantia"/>
              </a:rPr>
              <a:t>findings</a:t>
            </a:r>
            <a:r>
              <a:rPr sz="2200" b="1" spc="-90" dirty="0">
                <a:latin typeface="Constantia"/>
                <a:cs typeface="Constantia"/>
              </a:rPr>
              <a:t> </a:t>
            </a:r>
            <a:r>
              <a:rPr sz="2200" b="1" spc="-20" dirty="0">
                <a:latin typeface="Constantia"/>
                <a:cs typeface="Constantia"/>
              </a:rPr>
              <a:t>are</a:t>
            </a:r>
            <a:r>
              <a:rPr sz="2200" b="1" spc="-100" dirty="0"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also</a:t>
            </a:r>
            <a:r>
              <a:rPr sz="2200" b="1" spc="-65" dirty="0">
                <a:latin typeface="Constantia"/>
                <a:cs typeface="Constantia"/>
              </a:rPr>
              <a:t> </a:t>
            </a:r>
            <a:r>
              <a:rPr sz="2200" b="1" spc="-20" dirty="0">
                <a:latin typeface="Constantia"/>
                <a:cs typeface="Constantia"/>
              </a:rPr>
              <a:t>markedly</a:t>
            </a:r>
            <a:r>
              <a:rPr sz="2200" b="1" spc="-70" dirty="0">
                <a:latin typeface="Constantia"/>
                <a:cs typeface="Constantia"/>
              </a:rPr>
              <a:t> </a:t>
            </a:r>
            <a:r>
              <a:rPr sz="2200" b="1" spc="-15" dirty="0">
                <a:latin typeface="Constantia"/>
                <a:cs typeface="Constantia"/>
              </a:rPr>
              <a:t>different</a:t>
            </a:r>
            <a:endParaRPr sz="2200">
              <a:latin typeface="Constantia"/>
              <a:cs typeface="Constantia"/>
            </a:endParaRPr>
          </a:p>
          <a:p>
            <a:pPr marL="1841500" lvl="1" indent="-229235">
              <a:lnSpc>
                <a:spcPts val="2280"/>
              </a:lnSpc>
              <a:spcBef>
                <a:spcPts val="260"/>
              </a:spcBef>
              <a:buClr>
                <a:srgbClr val="7AA79D"/>
              </a:buClr>
              <a:buFont typeface="Wingdings"/>
              <a:buChar char=""/>
              <a:tabLst>
                <a:tab pos="1842135" algn="l"/>
              </a:tabLst>
            </a:pPr>
            <a:r>
              <a:rPr sz="2000" b="1" spc="-25" dirty="0">
                <a:latin typeface="Constantia"/>
                <a:cs typeface="Constantia"/>
              </a:rPr>
              <a:t>l</a:t>
            </a:r>
            <a:r>
              <a:rPr sz="2000" b="1" spc="-5" dirty="0">
                <a:latin typeface="Constantia"/>
                <a:cs typeface="Constantia"/>
              </a:rPr>
              <a:t>ympho</a:t>
            </a:r>
            <a:r>
              <a:rPr sz="2000" b="1" spc="20" dirty="0">
                <a:latin typeface="Constantia"/>
                <a:cs typeface="Constantia"/>
              </a:rPr>
              <a:t>c</a:t>
            </a:r>
            <a:r>
              <a:rPr sz="2000" b="1" spc="-5" dirty="0">
                <a:latin typeface="Constantia"/>
                <a:cs typeface="Constantia"/>
              </a:rPr>
              <a:t>y</a:t>
            </a:r>
            <a:r>
              <a:rPr sz="2000" b="1" spc="-35" dirty="0">
                <a:latin typeface="Constantia"/>
                <a:cs typeface="Constantia"/>
              </a:rPr>
              <a:t>t</a:t>
            </a:r>
            <a:r>
              <a:rPr sz="2000" b="1" dirty="0">
                <a:latin typeface="Constantia"/>
                <a:cs typeface="Constantia"/>
              </a:rPr>
              <a:t>es</a:t>
            </a:r>
            <a:r>
              <a:rPr sz="2000" b="1" spc="-8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p</a:t>
            </a:r>
            <a:r>
              <a:rPr sz="2000" b="1" spc="-45" dirty="0">
                <a:latin typeface="Constantia"/>
                <a:cs typeface="Constantia"/>
              </a:rPr>
              <a:t>r</a:t>
            </a:r>
            <a:r>
              <a:rPr sz="2000" b="1" dirty="0">
                <a:latin typeface="Constantia"/>
                <a:cs typeface="Constantia"/>
              </a:rPr>
              <a:t>esent</a:t>
            </a:r>
            <a:r>
              <a:rPr sz="2000" b="1" spc="-90" dirty="0">
                <a:latin typeface="Constantia"/>
                <a:cs typeface="Constantia"/>
              </a:rPr>
              <a:t> </a:t>
            </a:r>
            <a:r>
              <a:rPr sz="2000" b="1" spc="-45" dirty="0">
                <a:latin typeface="Constantia"/>
                <a:cs typeface="Constantia"/>
              </a:rPr>
              <a:t>r</a:t>
            </a:r>
            <a:r>
              <a:rPr sz="2000" b="1" spc="-10" dirty="0">
                <a:latin typeface="Constantia"/>
                <a:cs typeface="Constantia"/>
              </a:rPr>
              <a:t>a</a:t>
            </a:r>
            <a:r>
              <a:rPr sz="2000" b="1" spc="-5" dirty="0">
                <a:latin typeface="Constantia"/>
                <a:cs typeface="Constantia"/>
              </a:rPr>
              <a:t>he</a:t>
            </a:r>
            <a:r>
              <a:rPr sz="2000" b="1" dirty="0">
                <a:latin typeface="Constantia"/>
                <a:cs typeface="Constantia"/>
              </a:rPr>
              <a:t>r</a:t>
            </a:r>
            <a:r>
              <a:rPr sz="2000" b="1" spc="-10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t</a:t>
            </a:r>
            <a:r>
              <a:rPr sz="2000" b="1" spc="-10" dirty="0">
                <a:latin typeface="Constantia"/>
                <a:cs typeface="Constantia"/>
              </a:rPr>
              <a:t>ha</a:t>
            </a:r>
            <a:r>
              <a:rPr sz="2000" b="1" dirty="0">
                <a:latin typeface="Constantia"/>
                <a:cs typeface="Constantia"/>
              </a:rPr>
              <a:t>n</a:t>
            </a:r>
            <a:endParaRPr sz="2000">
              <a:latin typeface="Constantia"/>
              <a:cs typeface="Constantia"/>
            </a:endParaRPr>
          </a:p>
          <a:p>
            <a:pPr marL="1841500">
              <a:lnSpc>
                <a:spcPts val="2280"/>
              </a:lnSpc>
            </a:pPr>
            <a:r>
              <a:rPr sz="2000" b="1" spc="-5" dirty="0">
                <a:latin typeface="Constantia"/>
                <a:cs typeface="Constantia"/>
              </a:rPr>
              <a:t>po</a:t>
            </a:r>
            <a:r>
              <a:rPr sz="2000" b="1" spc="-30" dirty="0">
                <a:latin typeface="Constantia"/>
                <a:cs typeface="Constantia"/>
              </a:rPr>
              <a:t>l</a:t>
            </a:r>
            <a:r>
              <a:rPr sz="2000" b="1" spc="-5" dirty="0">
                <a:latin typeface="Constantia"/>
                <a:cs typeface="Constantia"/>
              </a:rPr>
              <a:t>ymo</a:t>
            </a:r>
            <a:r>
              <a:rPr sz="2000" b="1" spc="-10" dirty="0">
                <a:latin typeface="Constantia"/>
                <a:cs typeface="Constantia"/>
              </a:rPr>
              <a:t>r</a:t>
            </a:r>
            <a:r>
              <a:rPr sz="2000" b="1" spc="-5" dirty="0">
                <a:latin typeface="Constantia"/>
                <a:cs typeface="Constantia"/>
              </a:rPr>
              <a:t>p</a:t>
            </a:r>
            <a:r>
              <a:rPr sz="2000" b="1" spc="-10" dirty="0">
                <a:latin typeface="Constantia"/>
                <a:cs typeface="Constantia"/>
              </a:rPr>
              <a:t>h</a:t>
            </a:r>
            <a:r>
              <a:rPr sz="2000" b="1" dirty="0">
                <a:latin typeface="Constantia"/>
                <a:cs typeface="Constantia"/>
              </a:rPr>
              <a:t>onucle</a:t>
            </a:r>
            <a:r>
              <a:rPr sz="2000" b="1" spc="-10" dirty="0">
                <a:latin typeface="Constantia"/>
                <a:cs typeface="Constantia"/>
              </a:rPr>
              <a:t>a</a:t>
            </a:r>
            <a:r>
              <a:rPr sz="2000" b="1" dirty="0">
                <a:latin typeface="Constantia"/>
                <a:cs typeface="Constantia"/>
              </a:rPr>
              <a:t>r</a:t>
            </a:r>
            <a:r>
              <a:rPr sz="2000" b="1" spc="-135" dirty="0">
                <a:latin typeface="Constantia"/>
                <a:cs typeface="Constantia"/>
              </a:rPr>
              <a:t> </a:t>
            </a:r>
            <a:r>
              <a:rPr sz="2000" b="1" spc="-35" dirty="0">
                <a:latin typeface="Constantia"/>
                <a:cs typeface="Constantia"/>
              </a:rPr>
              <a:t>c</a:t>
            </a:r>
            <a:r>
              <a:rPr sz="2000" b="1" dirty="0">
                <a:latin typeface="Constantia"/>
                <a:cs typeface="Constantia"/>
              </a:rPr>
              <a:t>ells)</a:t>
            </a:r>
            <a:endParaRPr sz="2000">
              <a:latin typeface="Constantia"/>
              <a:cs typeface="Constantia"/>
            </a:endParaRPr>
          </a:p>
          <a:p>
            <a:pPr marL="1841500" lvl="1" indent="-229235">
              <a:spcBef>
                <a:spcPts val="245"/>
              </a:spcBef>
              <a:buClr>
                <a:srgbClr val="7AA79D"/>
              </a:buClr>
              <a:buFont typeface="Wingdings"/>
              <a:buChar char=""/>
              <a:tabLst>
                <a:tab pos="1842135" algn="l"/>
              </a:tabLst>
            </a:pPr>
            <a:r>
              <a:rPr sz="2000" b="1" dirty="0">
                <a:latin typeface="Constantia"/>
                <a:cs typeface="Constantia"/>
              </a:rPr>
              <a:t>P</a:t>
            </a:r>
            <a:r>
              <a:rPr sz="2000" b="1" spc="-45" dirty="0">
                <a:latin typeface="Constantia"/>
                <a:cs typeface="Constantia"/>
              </a:rPr>
              <a:t>r</a:t>
            </a:r>
            <a:r>
              <a:rPr sz="2000" b="1" dirty="0">
                <a:latin typeface="Constantia"/>
                <a:cs typeface="Constantia"/>
              </a:rPr>
              <a:t>o</a:t>
            </a:r>
            <a:r>
              <a:rPr sz="2000" b="1" spc="-40" dirty="0">
                <a:latin typeface="Constantia"/>
                <a:cs typeface="Constantia"/>
              </a:rPr>
              <a:t>t</a:t>
            </a:r>
            <a:r>
              <a:rPr sz="2000" b="1" dirty="0">
                <a:latin typeface="Constantia"/>
                <a:cs typeface="Constantia"/>
              </a:rPr>
              <a:t>eins</a:t>
            </a:r>
            <a:r>
              <a:rPr sz="2000" b="1" spc="-5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mode</a:t>
            </a:r>
            <a:r>
              <a:rPr sz="2000" b="1" spc="-40" dirty="0">
                <a:latin typeface="Constantia"/>
                <a:cs typeface="Constantia"/>
              </a:rPr>
              <a:t>r</a:t>
            </a:r>
            <a:r>
              <a:rPr sz="2000" b="1" spc="-10" dirty="0">
                <a:latin typeface="Constantia"/>
                <a:cs typeface="Constantia"/>
              </a:rPr>
              <a:t>a</a:t>
            </a:r>
            <a:r>
              <a:rPr sz="2000" b="1" spc="-40" dirty="0">
                <a:latin typeface="Constantia"/>
                <a:cs typeface="Constantia"/>
              </a:rPr>
              <a:t>t</a:t>
            </a:r>
            <a:r>
              <a:rPr sz="2000" b="1" dirty="0">
                <a:latin typeface="Constantia"/>
                <a:cs typeface="Constantia"/>
              </a:rPr>
              <a:t>e</a:t>
            </a:r>
            <a:r>
              <a:rPr sz="2000" b="1" spc="-25" dirty="0">
                <a:latin typeface="Constantia"/>
                <a:cs typeface="Constantia"/>
              </a:rPr>
              <a:t>l</a:t>
            </a:r>
            <a:r>
              <a:rPr sz="2000" b="1" dirty="0">
                <a:latin typeface="Constantia"/>
                <a:cs typeface="Constantia"/>
              </a:rPr>
              <a:t>y</a:t>
            </a:r>
            <a:r>
              <a:rPr sz="2000" b="1" spc="-10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ele</a:t>
            </a:r>
            <a:r>
              <a:rPr sz="2000" b="1" spc="-15" dirty="0">
                <a:latin typeface="Constantia"/>
                <a:cs typeface="Constantia"/>
              </a:rPr>
              <a:t>v</a:t>
            </a:r>
            <a:r>
              <a:rPr sz="2000" b="1" spc="-10" dirty="0">
                <a:latin typeface="Constantia"/>
                <a:cs typeface="Constantia"/>
              </a:rPr>
              <a:t>a</a:t>
            </a:r>
            <a:r>
              <a:rPr sz="2000" b="1" spc="-40" dirty="0">
                <a:latin typeface="Constantia"/>
                <a:cs typeface="Constantia"/>
              </a:rPr>
              <a:t>t</a:t>
            </a:r>
            <a:r>
              <a:rPr sz="2000" b="1" dirty="0">
                <a:latin typeface="Constantia"/>
                <a:cs typeface="Constantia"/>
              </a:rPr>
              <a:t>ed</a:t>
            </a:r>
            <a:endParaRPr sz="2000">
              <a:latin typeface="Constantia"/>
              <a:cs typeface="Constantia"/>
            </a:endParaRPr>
          </a:p>
          <a:p>
            <a:pPr marL="1841500" lvl="1" indent="-229235">
              <a:spcBef>
                <a:spcPts val="240"/>
              </a:spcBef>
              <a:buClr>
                <a:srgbClr val="7AA79D"/>
              </a:buClr>
              <a:buFont typeface="Wingdings"/>
              <a:buChar char=""/>
              <a:tabLst>
                <a:tab pos="1842135" algn="l"/>
              </a:tabLst>
            </a:pPr>
            <a:r>
              <a:rPr sz="2000" b="1" spc="-5" dirty="0">
                <a:latin typeface="Constantia"/>
                <a:cs typeface="Constantia"/>
              </a:rPr>
              <a:t>Sugar</a:t>
            </a:r>
            <a:r>
              <a:rPr sz="2000" b="1" spc="-11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is</a:t>
            </a:r>
            <a:r>
              <a:rPr sz="2000" b="1" spc="-7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normal</a:t>
            </a:r>
            <a:endParaRPr sz="2000">
              <a:latin typeface="Constantia"/>
              <a:cs typeface="Constantia"/>
            </a:endParaRPr>
          </a:p>
          <a:p>
            <a:pPr lvl="1">
              <a:spcBef>
                <a:spcPts val="20"/>
              </a:spcBef>
              <a:buClr>
                <a:srgbClr val="7AA79D"/>
              </a:buClr>
              <a:buFont typeface="Wingdings"/>
              <a:buChar char=""/>
            </a:pPr>
            <a:endParaRPr sz="1950">
              <a:latin typeface="Constantia"/>
              <a:cs typeface="Constantia"/>
            </a:endParaRPr>
          </a:p>
          <a:p>
            <a:pPr marL="287020" indent="-274955">
              <a:lnSpc>
                <a:spcPts val="2510"/>
              </a:lnSpc>
              <a:spcBef>
                <a:spcPts val="5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b="1" spc="-15" dirty="0">
                <a:latin typeface="Constantia"/>
                <a:cs typeface="Constantia"/>
              </a:rPr>
              <a:t>Viral</a:t>
            </a:r>
            <a:r>
              <a:rPr sz="2200" b="1" spc="-5" dirty="0">
                <a:latin typeface="Constantia"/>
                <a:cs typeface="Constantia"/>
              </a:rPr>
              <a:t> meningitides</a:t>
            </a:r>
            <a:r>
              <a:rPr sz="2200" b="1" dirty="0"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is</a:t>
            </a:r>
            <a:r>
              <a:rPr sz="2200" b="1" spc="-100" dirty="0">
                <a:latin typeface="Constantia"/>
                <a:cs typeface="Constantia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Constantia"/>
                <a:cs typeface="Constantia"/>
              </a:rPr>
              <a:t>self</a:t>
            </a:r>
            <a:r>
              <a:rPr sz="2200" b="1" spc="4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Constantia"/>
                <a:cs typeface="Constantia"/>
              </a:rPr>
              <a:t>limiting</a:t>
            </a:r>
            <a:r>
              <a:rPr sz="2200" b="1" spc="-3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and</a:t>
            </a:r>
            <a:r>
              <a:rPr sz="2200" b="1" spc="-40" dirty="0">
                <a:latin typeface="Constantia"/>
                <a:cs typeface="Constantia"/>
              </a:rPr>
              <a:t> </a:t>
            </a:r>
            <a:r>
              <a:rPr sz="2200" b="1" spc="-10" dirty="0">
                <a:latin typeface="Constantia"/>
                <a:cs typeface="Constantia"/>
              </a:rPr>
              <a:t>usually</a:t>
            </a:r>
            <a:r>
              <a:rPr sz="2200" b="1" spc="-100" dirty="0">
                <a:latin typeface="Constantia"/>
                <a:cs typeface="Constantia"/>
              </a:rPr>
              <a:t> </a:t>
            </a:r>
            <a:r>
              <a:rPr sz="2200" b="1" spc="-15" dirty="0">
                <a:latin typeface="Constantia"/>
                <a:cs typeface="Constantia"/>
              </a:rPr>
              <a:t>require</a:t>
            </a:r>
            <a:endParaRPr sz="2200">
              <a:latin typeface="Constantia"/>
              <a:cs typeface="Constantia"/>
            </a:endParaRPr>
          </a:p>
          <a:p>
            <a:pPr marL="287020">
              <a:lnSpc>
                <a:spcPts val="2510"/>
              </a:lnSpc>
            </a:pPr>
            <a:r>
              <a:rPr sz="2200" b="1" spc="-10" dirty="0">
                <a:latin typeface="Constantia"/>
                <a:cs typeface="Constantia"/>
              </a:rPr>
              <a:t>symptomatic</a:t>
            </a:r>
            <a:r>
              <a:rPr sz="2200" b="1" spc="-80" dirty="0">
                <a:latin typeface="Constantia"/>
                <a:cs typeface="Constantia"/>
              </a:rPr>
              <a:t> </a:t>
            </a:r>
            <a:r>
              <a:rPr sz="2200" b="1" spc="-10" dirty="0">
                <a:latin typeface="Constantia"/>
                <a:cs typeface="Constantia"/>
              </a:rPr>
              <a:t>treatment</a:t>
            </a:r>
            <a:endParaRPr sz="2200">
              <a:latin typeface="Constantia"/>
              <a:cs typeface="Constantia"/>
            </a:endParaRPr>
          </a:p>
          <a:p>
            <a:pPr>
              <a:spcBef>
                <a:spcPts val="20"/>
              </a:spcBef>
            </a:pPr>
            <a:endParaRPr sz="2850">
              <a:latin typeface="Constantia"/>
              <a:cs typeface="Constantia"/>
            </a:endParaRPr>
          </a:p>
          <a:p>
            <a:pPr marL="287020" indent="-274955">
              <a:spcBef>
                <a:spcPts val="5"/>
              </a:spcBef>
              <a:buClr>
                <a:srgbClr val="DD8046"/>
              </a:buClr>
              <a:buSzPct val="8409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200" b="1" spc="-5" dirty="0">
                <a:latin typeface="Constantia"/>
                <a:cs typeface="Constantia"/>
              </a:rPr>
              <a:t>HSV</a:t>
            </a:r>
            <a:r>
              <a:rPr sz="2200" b="1" spc="-60" dirty="0"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type</a:t>
            </a:r>
            <a:r>
              <a:rPr sz="2200" b="1" spc="-25" dirty="0">
                <a:latin typeface="Constantia"/>
                <a:cs typeface="Constantia"/>
              </a:rPr>
              <a:t> </a:t>
            </a:r>
            <a:r>
              <a:rPr sz="2200" b="1" spc="-10" dirty="0">
                <a:latin typeface="Constantia"/>
                <a:cs typeface="Constantia"/>
              </a:rPr>
              <a:t>2-respond</a:t>
            </a:r>
            <a:r>
              <a:rPr sz="2200" b="1" spc="-15" dirty="0">
                <a:latin typeface="Constantia"/>
                <a:cs typeface="Constantia"/>
              </a:rPr>
              <a:t> </a:t>
            </a:r>
            <a:r>
              <a:rPr sz="2200" b="1" spc="-25" dirty="0">
                <a:latin typeface="Constantia"/>
                <a:cs typeface="Constantia"/>
              </a:rPr>
              <a:t>to</a:t>
            </a:r>
            <a:r>
              <a:rPr sz="2200" b="1" spc="-45" dirty="0"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IV</a:t>
            </a:r>
            <a:r>
              <a:rPr sz="2200" b="1" spc="-80" dirty="0">
                <a:latin typeface="Constantia"/>
                <a:cs typeface="Constantia"/>
              </a:rPr>
              <a:t> </a:t>
            </a:r>
            <a:r>
              <a:rPr sz="2200" b="1" spc="-15" dirty="0">
                <a:latin typeface="Constantia"/>
                <a:cs typeface="Constantia"/>
              </a:rPr>
              <a:t>acyclovir</a:t>
            </a:r>
            <a:endParaRPr sz="22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118060"/>
            <a:ext cx="68027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u="heavy" spc="-100" dirty="0">
                <a:solidFill>
                  <a:schemeClr val="tx1"/>
                </a:solidFill>
                <a:uFill>
                  <a:solidFill>
                    <a:srgbClr val="EBDDC3"/>
                  </a:solidFill>
                </a:uFill>
              </a:rPr>
              <a:t>CLI</a:t>
            </a:r>
            <a:r>
              <a:rPr sz="3600" u="heavy" spc="-95" dirty="0">
                <a:solidFill>
                  <a:schemeClr val="tx1"/>
                </a:solidFill>
                <a:uFill>
                  <a:solidFill>
                    <a:srgbClr val="EBDDC3"/>
                  </a:solidFill>
                </a:uFill>
              </a:rPr>
              <a:t>N</a:t>
            </a:r>
            <a:r>
              <a:rPr sz="3600" u="heavy" spc="-100" dirty="0">
                <a:solidFill>
                  <a:schemeClr val="tx1"/>
                </a:solidFill>
                <a:uFill>
                  <a:solidFill>
                    <a:srgbClr val="EBDDC3"/>
                  </a:solidFill>
                </a:uFill>
              </a:rPr>
              <a:t>ICA</a:t>
            </a:r>
            <a:r>
              <a:rPr sz="3600" u="heavy" dirty="0">
                <a:solidFill>
                  <a:schemeClr val="tx1"/>
                </a:solidFill>
                <a:uFill>
                  <a:solidFill>
                    <a:srgbClr val="EBDDC3"/>
                  </a:solidFill>
                </a:uFill>
              </a:rPr>
              <a:t>L</a:t>
            </a:r>
            <a:r>
              <a:rPr sz="3600" u="heavy" spc="-265" dirty="0">
                <a:solidFill>
                  <a:schemeClr val="tx1"/>
                </a:solidFill>
                <a:uFill>
                  <a:solidFill>
                    <a:srgbClr val="EBDDC3"/>
                  </a:solidFill>
                </a:uFill>
              </a:rPr>
              <a:t> </a:t>
            </a:r>
            <a:r>
              <a:rPr sz="3600" u="heavy" spc="-100" dirty="0">
                <a:solidFill>
                  <a:schemeClr val="tx1"/>
                </a:solidFill>
                <a:uFill>
                  <a:solidFill>
                    <a:srgbClr val="EBDDC3"/>
                  </a:solidFill>
                </a:uFill>
              </a:rPr>
              <a:t>SY</a:t>
            </a:r>
            <a:r>
              <a:rPr sz="3600" u="heavy" spc="-95" dirty="0">
                <a:solidFill>
                  <a:schemeClr val="tx1"/>
                </a:solidFill>
                <a:uFill>
                  <a:solidFill>
                    <a:srgbClr val="EBDDC3"/>
                  </a:solidFill>
                </a:uFill>
              </a:rPr>
              <a:t>M</a:t>
            </a:r>
            <a:r>
              <a:rPr sz="3600" u="heavy" spc="-105" dirty="0">
                <a:solidFill>
                  <a:schemeClr val="tx1"/>
                </a:solidFill>
                <a:uFill>
                  <a:solidFill>
                    <a:srgbClr val="EBDDC3"/>
                  </a:solidFill>
                </a:uFill>
              </a:rPr>
              <a:t>P</a:t>
            </a:r>
            <a:r>
              <a:rPr sz="3600" u="heavy" spc="-165" dirty="0">
                <a:solidFill>
                  <a:schemeClr val="tx1"/>
                </a:solidFill>
                <a:uFill>
                  <a:solidFill>
                    <a:srgbClr val="EBDDC3"/>
                  </a:solidFill>
                </a:uFill>
              </a:rPr>
              <a:t>T</a:t>
            </a:r>
            <a:r>
              <a:rPr sz="3600" u="heavy" spc="-95" dirty="0">
                <a:solidFill>
                  <a:schemeClr val="tx1"/>
                </a:solidFill>
                <a:uFill>
                  <a:solidFill>
                    <a:srgbClr val="EBDDC3"/>
                  </a:solidFill>
                </a:uFill>
              </a:rPr>
              <a:t>OM</a:t>
            </a:r>
            <a:r>
              <a:rPr sz="3600" u="heavy" spc="-105" dirty="0">
                <a:solidFill>
                  <a:schemeClr val="tx1"/>
                </a:solidFill>
                <a:uFill>
                  <a:solidFill>
                    <a:srgbClr val="EBDDC3"/>
                  </a:solidFill>
                </a:uFill>
              </a:rPr>
              <a:t>S</a:t>
            </a:r>
            <a:r>
              <a:rPr sz="3600" dirty="0">
                <a:solidFill>
                  <a:schemeClr val="tx1"/>
                </a:solidFill>
              </a:rPr>
              <a:t>:</a:t>
            </a:r>
            <a:r>
              <a:rPr sz="3600" spc="-225" dirty="0">
                <a:solidFill>
                  <a:schemeClr val="tx1"/>
                </a:solidFill>
              </a:rPr>
              <a:t> </a:t>
            </a:r>
            <a:r>
              <a:rPr sz="3600" spc="-95" dirty="0">
                <a:solidFill>
                  <a:schemeClr val="tx1"/>
                </a:solidFill>
              </a:rPr>
              <a:t>(</a:t>
            </a:r>
            <a:r>
              <a:rPr sz="3600" spc="-100" dirty="0">
                <a:solidFill>
                  <a:schemeClr val="tx1"/>
                </a:solidFill>
              </a:rPr>
              <a:t>Gene</a:t>
            </a:r>
            <a:r>
              <a:rPr sz="3600" spc="-160" dirty="0">
                <a:solidFill>
                  <a:schemeClr val="tx1"/>
                </a:solidFill>
              </a:rPr>
              <a:t>r</a:t>
            </a:r>
            <a:r>
              <a:rPr sz="3600" spc="-95" dirty="0">
                <a:solidFill>
                  <a:schemeClr val="tx1"/>
                </a:solidFill>
              </a:rPr>
              <a:t>a</a:t>
            </a:r>
            <a:r>
              <a:rPr sz="3600" spc="-105" dirty="0">
                <a:solidFill>
                  <a:schemeClr val="tx1"/>
                </a:solidFill>
              </a:rPr>
              <a:t>l</a:t>
            </a:r>
            <a:r>
              <a:rPr sz="3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idx="1"/>
          </p:nvPr>
        </p:nvSpPr>
        <p:spPr>
          <a:xfrm>
            <a:off x="2035388" y="2437003"/>
            <a:ext cx="11570547" cy="2526974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466725" indent="-180975">
              <a:spcBef>
                <a:spcPts val="505"/>
              </a:spcBef>
              <a:buChar char="-"/>
              <a:tabLst>
                <a:tab pos="467359" algn="l"/>
                <a:tab pos="2829560" algn="l"/>
                <a:tab pos="4342765" algn="l"/>
              </a:tabLst>
            </a:pPr>
            <a:r>
              <a:rPr spc="-10" dirty="0"/>
              <a:t>Headache	</a:t>
            </a:r>
            <a:r>
              <a:rPr dirty="0"/>
              <a:t>-</a:t>
            </a:r>
            <a:r>
              <a:rPr spc="10" dirty="0"/>
              <a:t> </a:t>
            </a:r>
            <a:r>
              <a:rPr spc="-5" dirty="0"/>
              <a:t>lethargy	</a:t>
            </a:r>
            <a:r>
              <a:rPr dirty="0"/>
              <a:t>-</a:t>
            </a:r>
            <a:r>
              <a:rPr spc="-85" dirty="0"/>
              <a:t> </a:t>
            </a:r>
            <a:r>
              <a:rPr spc="-25" dirty="0"/>
              <a:t>Vomiting</a:t>
            </a:r>
            <a:r>
              <a:rPr spc="-5" dirty="0"/>
              <a:t> --Papilledema</a:t>
            </a:r>
          </a:p>
          <a:p>
            <a:pPr marL="466725" indent="-180975">
              <a:spcBef>
                <a:spcPts val="409"/>
              </a:spcBef>
              <a:buChar char="-"/>
              <a:tabLst>
                <a:tab pos="467359" algn="l"/>
              </a:tabLst>
            </a:pPr>
            <a:r>
              <a:rPr spc="-15" dirty="0"/>
              <a:t>Unilateral</a:t>
            </a:r>
            <a:r>
              <a:rPr spc="-75" dirty="0"/>
              <a:t> </a:t>
            </a:r>
            <a:r>
              <a:rPr dirty="0"/>
              <a:t>or</a:t>
            </a:r>
            <a:r>
              <a:rPr spc="-90" dirty="0"/>
              <a:t> </a:t>
            </a:r>
            <a:r>
              <a:rPr spc="-10" dirty="0"/>
              <a:t>bilateral</a:t>
            </a:r>
            <a:r>
              <a:rPr spc="-15" dirty="0"/>
              <a:t> </a:t>
            </a:r>
            <a:r>
              <a:rPr spc="-5" dirty="0"/>
              <a:t>6th</a:t>
            </a:r>
            <a:r>
              <a:rPr spc="-40" dirty="0"/>
              <a:t> </a:t>
            </a:r>
            <a:r>
              <a:rPr spc="-5" dirty="0"/>
              <a:t>nerve</a:t>
            </a:r>
            <a:r>
              <a:rPr spc="-130" dirty="0"/>
              <a:t> </a:t>
            </a:r>
            <a:r>
              <a:rPr spc="-45" dirty="0"/>
              <a:t>palsy,</a:t>
            </a:r>
          </a:p>
          <a:p>
            <a:pPr>
              <a:spcBef>
                <a:spcPts val="45"/>
              </a:spcBef>
            </a:pPr>
            <a:endParaRPr sz="3000"/>
          </a:p>
          <a:p>
            <a:pPr marL="12700"/>
            <a:r>
              <a:rPr spc="-5" dirty="0"/>
              <a:t>3-</a:t>
            </a:r>
            <a:r>
              <a:rPr spc="-20" dirty="0"/>
              <a:t> </a:t>
            </a:r>
            <a:r>
              <a:rPr u="heavy" spc="-15" dirty="0">
                <a:uFill>
                  <a:solidFill>
                    <a:srgbClr val="000000"/>
                  </a:solidFill>
                </a:uFill>
              </a:rPr>
              <a:t>Meningeal</a:t>
            </a:r>
            <a:r>
              <a:rPr u="heavy" spc="-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dirty="0">
                <a:uFill>
                  <a:solidFill>
                    <a:srgbClr val="000000"/>
                  </a:solidFill>
                </a:uFill>
              </a:rPr>
              <a:t>irritation</a:t>
            </a:r>
          </a:p>
          <a:p>
            <a:pPr marL="286385">
              <a:spcBef>
                <a:spcPts val="409"/>
              </a:spcBef>
            </a:pPr>
            <a:r>
              <a:rPr u="heavy" spc="-10" dirty="0">
                <a:uFill>
                  <a:solidFill>
                    <a:srgbClr val="000000"/>
                  </a:solidFill>
                </a:uFill>
              </a:rPr>
              <a:t>(noted</a:t>
            </a:r>
            <a:r>
              <a:rPr u="heavy" spc="-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spc="-15" dirty="0">
                <a:uFill>
                  <a:solidFill>
                    <a:srgbClr val="000000"/>
                  </a:solidFill>
                </a:uFill>
              </a:rPr>
              <a:t>by</a:t>
            </a:r>
            <a:r>
              <a:rPr u="heavy" spc="-114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spc="-5" dirty="0">
                <a:uFill>
                  <a:solidFill>
                    <a:srgbClr val="000000"/>
                  </a:solidFill>
                </a:uFill>
              </a:rPr>
              <a:t>elicitation</a:t>
            </a:r>
            <a:r>
              <a:rPr u="heavy" spc="-8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dirty="0">
                <a:uFill>
                  <a:solidFill>
                    <a:srgbClr val="000000"/>
                  </a:solidFill>
                </a:uFill>
              </a:rPr>
              <a:t>of</a:t>
            </a:r>
            <a:r>
              <a:rPr u="heavy" spc="5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spc="-5" dirty="0">
                <a:uFill>
                  <a:solidFill>
                    <a:srgbClr val="000000"/>
                  </a:solidFill>
                </a:uFill>
              </a:rPr>
              <a:t>Brudzinski's</a:t>
            </a:r>
            <a:r>
              <a:rPr u="heavy" spc="-7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dirty="0">
                <a:uFill>
                  <a:solidFill>
                    <a:srgbClr val="000000"/>
                  </a:solidFill>
                </a:uFill>
              </a:rPr>
              <a:t>and/or</a:t>
            </a:r>
            <a:r>
              <a:rPr u="heavy" spc="-9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spc="-10" dirty="0">
                <a:uFill>
                  <a:solidFill>
                    <a:srgbClr val="000000"/>
                  </a:solidFill>
                </a:uFill>
              </a:rPr>
              <a:t>Kernig's</a:t>
            </a:r>
            <a:r>
              <a:rPr u="heavy" spc="-10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spc="-5" dirty="0">
                <a:uFill>
                  <a:solidFill>
                    <a:srgbClr val="000000"/>
                  </a:solidFill>
                </a:uFill>
              </a:rPr>
              <a:t>sign)</a:t>
            </a:r>
            <a:r>
              <a:rPr u="heavy" spc="1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dirty="0">
                <a:uFill>
                  <a:solidFill>
                    <a:srgbClr val="000000"/>
                  </a:solidFill>
                </a:uFill>
              </a:rPr>
              <a:t>.</a:t>
            </a:r>
          </a:p>
          <a:p>
            <a:pPr marL="286385">
              <a:spcBef>
                <a:spcPts val="409"/>
              </a:spcBef>
            </a:pPr>
            <a:r>
              <a:rPr dirty="0"/>
              <a:t>-</a:t>
            </a:r>
            <a:r>
              <a:rPr spc="-25" dirty="0"/>
              <a:t> </a:t>
            </a:r>
            <a:r>
              <a:rPr spc="-10" dirty="0"/>
              <a:t>Nuchal</a:t>
            </a:r>
            <a:r>
              <a:rPr spc="-65" dirty="0"/>
              <a:t> </a:t>
            </a:r>
            <a:r>
              <a:rPr spc="-35" dirty="0"/>
              <a:t>rigidity.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34094" y="1234185"/>
            <a:ext cx="1320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Constantia"/>
                <a:cs typeface="Constantia"/>
              </a:rPr>
              <a:t>-</a:t>
            </a:r>
            <a:r>
              <a:rPr sz="2400" b="1" spc="-75" dirty="0">
                <a:latin typeface="Constantia"/>
                <a:cs typeface="Constantia"/>
              </a:rPr>
              <a:t> </a:t>
            </a:r>
            <a:r>
              <a:rPr sz="2400" b="1" spc="-5" dirty="0">
                <a:latin typeface="Constantia"/>
                <a:cs typeface="Constantia"/>
              </a:rPr>
              <a:t>Malaise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7541" y="761745"/>
            <a:ext cx="6995159" cy="169926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303530" indent="-291465">
              <a:spcBef>
                <a:spcPts val="520"/>
              </a:spcBef>
              <a:buAutoNum type="arabicPlain"/>
              <a:tabLst>
                <a:tab pos="304165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Infectious</a:t>
            </a:r>
            <a:r>
              <a:rPr sz="2400" b="1" u="heavy" spc="-75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manifestations:</a:t>
            </a:r>
            <a:endParaRPr sz="2400">
              <a:latin typeface="Constantia"/>
              <a:cs typeface="Constantia"/>
            </a:endParaRPr>
          </a:p>
          <a:p>
            <a:pPr marL="286385">
              <a:spcBef>
                <a:spcPts val="420"/>
              </a:spcBef>
              <a:tabLst>
                <a:tab pos="1914525" algn="l"/>
                <a:tab pos="3736340" algn="l"/>
                <a:tab pos="5572760" algn="l"/>
              </a:tabLst>
            </a:pPr>
            <a:r>
              <a:rPr sz="2400" b="1" dirty="0">
                <a:latin typeface="Constantia"/>
                <a:cs typeface="Constantia"/>
              </a:rPr>
              <a:t>-</a:t>
            </a:r>
            <a:r>
              <a:rPr sz="2400" b="1" spc="5" dirty="0">
                <a:latin typeface="Constantia"/>
                <a:cs typeface="Constantia"/>
              </a:rPr>
              <a:t> </a:t>
            </a:r>
            <a:r>
              <a:rPr sz="2400" b="1" spc="-5" dirty="0">
                <a:latin typeface="Constantia"/>
                <a:cs typeface="Constantia"/>
              </a:rPr>
              <a:t>Chills	</a:t>
            </a:r>
            <a:r>
              <a:rPr sz="2400" b="1" dirty="0">
                <a:latin typeface="Constantia"/>
                <a:cs typeface="Constantia"/>
              </a:rPr>
              <a:t>- </a:t>
            </a:r>
            <a:r>
              <a:rPr sz="2400" b="1" spc="-5" dirty="0">
                <a:latin typeface="Constantia"/>
                <a:cs typeface="Constantia"/>
              </a:rPr>
              <a:t>Headache	</a:t>
            </a:r>
            <a:r>
              <a:rPr sz="2400" b="1" dirty="0">
                <a:latin typeface="Constantia"/>
                <a:cs typeface="Constantia"/>
              </a:rPr>
              <a:t>-</a:t>
            </a:r>
            <a:r>
              <a:rPr sz="2400" b="1" spc="5" dirty="0">
                <a:latin typeface="Constantia"/>
                <a:cs typeface="Constantia"/>
              </a:rPr>
              <a:t> </a:t>
            </a:r>
            <a:r>
              <a:rPr sz="2400" b="1" spc="-30" dirty="0">
                <a:latin typeface="Constantia"/>
                <a:cs typeface="Constantia"/>
              </a:rPr>
              <a:t>Fever	</a:t>
            </a:r>
            <a:r>
              <a:rPr sz="2400" b="1" dirty="0">
                <a:latin typeface="Constantia"/>
                <a:cs typeface="Constantia"/>
              </a:rPr>
              <a:t>-</a:t>
            </a:r>
            <a:r>
              <a:rPr sz="2400" b="1" spc="-35" dirty="0">
                <a:latin typeface="Constantia"/>
                <a:cs typeface="Constantia"/>
              </a:rPr>
              <a:t> </a:t>
            </a:r>
            <a:r>
              <a:rPr sz="2400" b="1" spc="-10" dirty="0">
                <a:latin typeface="Constantia"/>
                <a:cs typeface="Constantia"/>
              </a:rPr>
              <a:t>Myalgia</a:t>
            </a:r>
            <a:endParaRPr sz="2400">
              <a:latin typeface="Constantia"/>
              <a:cs typeface="Constantia"/>
            </a:endParaRPr>
          </a:p>
          <a:p>
            <a:pPr>
              <a:spcBef>
                <a:spcPts val="35"/>
              </a:spcBef>
            </a:pPr>
            <a:endParaRPr sz="3000">
              <a:latin typeface="Constantia"/>
              <a:cs typeface="Constantia"/>
            </a:endParaRPr>
          </a:p>
          <a:p>
            <a:pPr marL="340360" indent="-327660">
              <a:buAutoNum type="arabicPlain" startAt="2"/>
              <a:tabLst>
                <a:tab pos="340360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Increased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intracranial</a:t>
            </a:r>
            <a:r>
              <a:rPr sz="2400" b="1" u="heavy" spc="-3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pressure,</a:t>
            </a:r>
            <a:r>
              <a:rPr sz="2400" b="1" spc="-80" dirty="0">
                <a:latin typeface="Constantia"/>
                <a:cs typeface="Constantia"/>
              </a:rPr>
              <a:t> </a:t>
            </a:r>
            <a:r>
              <a:rPr sz="2400" b="1" spc="-10" dirty="0">
                <a:latin typeface="Constantia"/>
                <a:cs typeface="Constantia"/>
              </a:rPr>
              <a:t>manifested</a:t>
            </a:r>
            <a:r>
              <a:rPr sz="2400" b="1" spc="-3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as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2740" y="10160"/>
            <a:ext cx="2618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solidFill>
                  <a:schemeClr val="tx1"/>
                </a:solidFill>
              </a:rPr>
              <a:t>4.</a:t>
            </a:r>
            <a:r>
              <a:rPr sz="2800" u="heavy" spc="-40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heavy" spc="-25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</a:rPr>
              <a:t>Hemorrhage: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46576" y="577341"/>
            <a:ext cx="13912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onstantia"/>
                <a:cs typeface="Constantia"/>
              </a:rPr>
              <a:t>-</a:t>
            </a:r>
            <a:r>
              <a:rPr sz="24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latin typeface="Constantia"/>
                <a:cs typeface="Constantia"/>
              </a:rPr>
              <a:t>Purpura</a:t>
            </a:r>
            <a:endParaRPr sz="2400" dirty="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77059" y="475233"/>
            <a:ext cx="1950720" cy="892552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20979" indent="-208915">
              <a:spcBef>
                <a:spcPts val="500"/>
              </a:spcBef>
              <a:buSzPct val="116666"/>
              <a:buChar char="-"/>
              <a:tabLst>
                <a:tab pos="221615" algn="l"/>
              </a:tabLst>
            </a:pPr>
            <a:r>
              <a:rPr sz="2400" b="1" spc="-20" dirty="0">
                <a:latin typeface="Constantia"/>
                <a:cs typeface="Constantia"/>
              </a:rPr>
              <a:t>Petechia</a:t>
            </a:r>
            <a:endParaRPr sz="2400" dirty="0">
              <a:latin typeface="Constantia"/>
              <a:cs typeface="Constantia"/>
            </a:endParaRPr>
          </a:p>
          <a:p>
            <a:pPr marL="192405" indent="-180340">
              <a:spcBef>
                <a:spcPts val="725"/>
              </a:spcBef>
              <a:buChar char="-"/>
              <a:tabLst>
                <a:tab pos="193040" algn="l"/>
              </a:tabLst>
            </a:pPr>
            <a:r>
              <a:rPr sz="2400" b="1" spc="-20" dirty="0">
                <a:latin typeface="Constantia"/>
                <a:cs typeface="Constantia"/>
              </a:rPr>
              <a:t>Ecchymosis.</a:t>
            </a:r>
            <a:endParaRPr sz="2400" dirty="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02739" y="1906094"/>
            <a:ext cx="4820920" cy="192722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365760" indent="-353695">
              <a:spcBef>
                <a:spcPts val="940"/>
              </a:spcBef>
              <a:buAutoNum type="arabicPeriod" startAt="5"/>
              <a:tabLst>
                <a:tab pos="366395" algn="l"/>
              </a:tabLst>
            </a:pPr>
            <a:r>
              <a:rPr sz="2800" b="1" u="heavy" spc="-70" dirty="0">
                <a:uFill>
                  <a:solidFill>
                    <a:srgbClr val="FFFFFF"/>
                  </a:solidFill>
                </a:uFill>
                <a:latin typeface="Constantia"/>
                <a:cs typeface="Constantia"/>
              </a:rPr>
              <a:t>E</a:t>
            </a:r>
            <a:r>
              <a:rPr sz="2800" b="1" u="heavy" spc="-85" dirty="0">
                <a:uFill>
                  <a:solidFill>
                    <a:srgbClr val="FFFFFF"/>
                  </a:solidFill>
                </a:uFill>
                <a:latin typeface="Constantia"/>
                <a:cs typeface="Constantia"/>
              </a:rPr>
              <a:t>y</a:t>
            </a:r>
            <a:r>
              <a:rPr sz="2800" b="1" u="heavy" spc="-5" dirty="0">
                <a:uFill>
                  <a:solidFill>
                    <a:srgbClr val="FFFFFF"/>
                  </a:solidFill>
                </a:uFill>
                <a:latin typeface="Constantia"/>
                <a:cs typeface="Constantia"/>
              </a:rPr>
              <a:t>e</a:t>
            </a:r>
            <a:r>
              <a:rPr sz="2800" b="1" u="heavy" spc="-110" dirty="0">
                <a:uFill>
                  <a:solidFill>
                    <a:srgbClr val="FFFFFF"/>
                  </a:solidFill>
                </a:uFill>
                <a:latin typeface="Constantia"/>
                <a:cs typeface="Constantia"/>
              </a:rPr>
              <a:t> </a:t>
            </a:r>
            <a:r>
              <a:rPr sz="2800" b="1" u="heavy" spc="-5" dirty="0">
                <a:uFill>
                  <a:solidFill>
                    <a:srgbClr val="FFFFFF"/>
                  </a:solidFill>
                </a:uFill>
                <a:latin typeface="Constantia"/>
                <a:cs typeface="Constantia"/>
              </a:rPr>
              <a:t>af</a:t>
            </a:r>
            <a:r>
              <a:rPr sz="2800" b="1" u="heavy" spc="-40" dirty="0">
                <a:uFill>
                  <a:solidFill>
                    <a:srgbClr val="FFFFFF"/>
                  </a:solidFill>
                </a:uFill>
                <a:latin typeface="Constantia"/>
                <a:cs typeface="Constantia"/>
              </a:rPr>
              <a:t>f</a:t>
            </a:r>
            <a:r>
              <a:rPr sz="2800" b="1" u="heavy" spc="-5" dirty="0">
                <a:uFill>
                  <a:solidFill>
                    <a:srgbClr val="FFFFFF"/>
                  </a:solidFill>
                </a:uFill>
                <a:latin typeface="Constantia"/>
                <a:cs typeface="Constantia"/>
              </a:rPr>
              <a:t>ects:</a:t>
            </a:r>
            <a:endParaRPr sz="2800" dirty="0">
              <a:latin typeface="Constantia"/>
              <a:cs typeface="Constantia"/>
            </a:endParaRPr>
          </a:p>
          <a:p>
            <a:pPr marL="466725" lvl="1" indent="-180340">
              <a:spcBef>
                <a:spcPts val="725"/>
              </a:spcBef>
              <a:buChar char="-"/>
              <a:tabLst>
                <a:tab pos="467359" algn="l"/>
              </a:tabLst>
            </a:pPr>
            <a:r>
              <a:rPr sz="2400" b="1" spc="-5" dirty="0">
                <a:latin typeface="Constantia"/>
                <a:cs typeface="Constantia"/>
              </a:rPr>
              <a:t>Photophobia</a:t>
            </a:r>
            <a:endParaRPr sz="2400" dirty="0">
              <a:latin typeface="Constantia"/>
              <a:cs typeface="Constantia"/>
            </a:endParaRPr>
          </a:p>
          <a:p>
            <a:pPr marL="466725" lvl="1" indent="-180340">
              <a:spcBef>
                <a:spcPts val="695"/>
              </a:spcBef>
              <a:buChar char="-"/>
              <a:tabLst>
                <a:tab pos="467359" algn="l"/>
              </a:tabLst>
            </a:pPr>
            <a:r>
              <a:rPr sz="2400" b="1" spc="-10" dirty="0">
                <a:latin typeface="Constantia"/>
                <a:cs typeface="Constantia"/>
              </a:rPr>
              <a:t>Unequal</a:t>
            </a:r>
            <a:r>
              <a:rPr sz="2400" b="1" spc="-65" dirty="0">
                <a:latin typeface="Constantia"/>
                <a:cs typeface="Constantia"/>
              </a:rPr>
              <a:t> </a:t>
            </a:r>
            <a:r>
              <a:rPr sz="2400" b="1" spc="-10" dirty="0">
                <a:latin typeface="Constantia"/>
                <a:cs typeface="Constantia"/>
              </a:rPr>
              <a:t>pupils,</a:t>
            </a:r>
            <a:r>
              <a:rPr sz="2400" b="1" spc="-20" dirty="0">
                <a:latin typeface="Constantia"/>
                <a:cs typeface="Constantia"/>
              </a:rPr>
              <a:t> </a:t>
            </a:r>
            <a:r>
              <a:rPr sz="2400" b="1" spc="-5" dirty="0">
                <a:latin typeface="Constantia"/>
                <a:cs typeface="Constantia"/>
              </a:rPr>
              <a:t>Pupil</a:t>
            </a:r>
            <a:r>
              <a:rPr sz="2400" b="1" spc="-80" dirty="0">
                <a:latin typeface="Constantia"/>
                <a:cs typeface="Constantia"/>
              </a:rPr>
              <a:t> </a:t>
            </a:r>
            <a:r>
              <a:rPr sz="2400" b="1" spc="-5" dirty="0">
                <a:latin typeface="Constantia"/>
                <a:cs typeface="Constantia"/>
              </a:rPr>
              <a:t>dilation</a:t>
            </a:r>
            <a:endParaRPr sz="2400" dirty="0">
              <a:latin typeface="Constantia"/>
              <a:cs typeface="Constantia"/>
            </a:endParaRPr>
          </a:p>
          <a:p>
            <a:pPr marL="466725" lvl="1" indent="-180340">
              <a:spcBef>
                <a:spcPts val="710"/>
              </a:spcBef>
              <a:buChar char="-"/>
              <a:tabLst>
                <a:tab pos="467359" algn="l"/>
              </a:tabLst>
            </a:pPr>
            <a:r>
              <a:rPr sz="2400" b="1" spc="-10" dirty="0">
                <a:latin typeface="Constantia"/>
                <a:cs typeface="Constantia"/>
              </a:rPr>
              <a:t>Sluggish</a:t>
            </a:r>
            <a:r>
              <a:rPr sz="2400" b="1" spc="-70" dirty="0">
                <a:latin typeface="Constantia"/>
                <a:cs typeface="Constantia"/>
              </a:rPr>
              <a:t> </a:t>
            </a:r>
            <a:r>
              <a:rPr sz="2400" b="1" spc="-5" dirty="0">
                <a:latin typeface="Constantia"/>
                <a:cs typeface="Constantia"/>
              </a:rPr>
              <a:t>reaction</a:t>
            </a:r>
            <a:r>
              <a:rPr sz="2400" b="1" spc="-80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to</a:t>
            </a:r>
            <a:r>
              <a:rPr sz="2400" b="1" spc="-75" dirty="0">
                <a:latin typeface="Constantia"/>
                <a:cs typeface="Constantia"/>
              </a:rPr>
              <a:t> </a:t>
            </a:r>
            <a:r>
              <a:rPr sz="2400" b="1" spc="-10" dirty="0">
                <a:latin typeface="Constantia"/>
                <a:cs typeface="Constantia"/>
              </a:rPr>
              <a:t>light.</a:t>
            </a:r>
            <a:endParaRPr sz="2400" dirty="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2740" y="4316561"/>
            <a:ext cx="2591435" cy="1453603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394970" indent="-382905">
              <a:spcBef>
                <a:spcPts val="815"/>
              </a:spcBef>
              <a:buAutoNum type="arabicPeriod" startAt="6"/>
              <a:tabLst>
                <a:tab pos="395605" algn="l"/>
              </a:tabLst>
            </a:pPr>
            <a:r>
              <a:rPr sz="2800" b="1" u="heavy" spc="-15" dirty="0">
                <a:uFill>
                  <a:solidFill>
                    <a:srgbClr val="FFFFFF"/>
                  </a:solidFill>
                </a:uFill>
                <a:latin typeface="Constantia"/>
                <a:cs typeface="Constantia"/>
              </a:rPr>
              <a:t>Mental</a:t>
            </a:r>
            <a:r>
              <a:rPr sz="2800" b="1" u="heavy" spc="-130" dirty="0">
                <a:uFill>
                  <a:solidFill>
                    <a:srgbClr val="FFFFFF"/>
                  </a:solidFill>
                </a:uFill>
                <a:latin typeface="Constantia"/>
                <a:cs typeface="Constantia"/>
              </a:rPr>
              <a:t> </a:t>
            </a:r>
            <a:r>
              <a:rPr sz="2800" b="1" u="heavy" spc="-10" dirty="0">
                <a:uFill>
                  <a:solidFill>
                    <a:srgbClr val="FFFFFF"/>
                  </a:solidFill>
                </a:uFill>
                <a:latin typeface="Constantia"/>
                <a:cs typeface="Constantia"/>
              </a:rPr>
              <a:t>state:</a:t>
            </a:r>
            <a:endParaRPr sz="2800" dirty="0">
              <a:latin typeface="Constantia"/>
              <a:cs typeface="Constantia"/>
            </a:endParaRPr>
          </a:p>
          <a:p>
            <a:pPr marL="495300" lvl="1" indent="-208915">
              <a:spcBef>
                <a:spcPts val="710"/>
              </a:spcBef>
              <a:buSzPct val="116666"/>
              <a:buChar char="-"/>
              <a:tabLst>
                <a:tab pos="495934" algn="l"/>
              </a:tabLst>
            </a:pPr>
            <a:r>
              <a:rPr sz="2400" b="1" spc="-15" dirty="0">
                <a:latin typeface="Constantia"/>
                <a:cs typeface="Constantia"/>
              </a:rPr>
              <a:t>Drowsiness</a:t>
            </a:r>
            <a:endParaRPr sz="2400" dirty="0">
              <a:latin typeface="Constantia"/>
              <a:cs typeface="Constantia"/>
            </a:endParaRPr>
          </a:p>
          <a:p>
            <a:pPr marL="466725" lvl="1" indent="-180340">
              <a:spcBef>
                <a:spcPts val="720"/>
              </a:spcBef>
              <a:buChar char="-"/>
              <a:tabLst>
                <a:tab pos="467359" algn="l"/>
              </a:tabLst>
            </a:pPr>
            <a:r>
              <a:rPr sz="2400" b="1" dirty="0">
                <a:latin typeface="Constantia"/>
                <a:cs typeface="Constantia"/>
              </a:rPr>
              <a:t>Delirium</a:t>
            </a:r>
            <a:endParaRPr sz="2400" dirty="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46576" y="4873040"/>
            <a:ext cx="1175385" cy="96139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92405" indent="-180340">
              <a:spcBef>
                <a:spcPts val="900"/>
              </a:spcBef>
              <a:buChar char="-"/>
              <a:tabLst>
                <a:tab pos="193040" algn="l"/>
              </a:tabLst>
            </a:pPr>
            <a:r>
              <a:rPr sz="2400" b="1" spc="-10" dirty="0">
                <a:latin typeface="Constantia"/>
                <a:cs typeface="Constantia"/>
              </a:rPr>
              <a:t>Coma</a:t>
            </a:r>
            <a:endParaRPr sz="2400" dirty="0">
              <a:latin typeface="Constantia"/>
              <a:cs typeface="Constantia"/>
            </a:endParaRPr>
          </a:p>
          <a:p>
            <a:pPr marL="192405" indent="-180340">
              <a:spcBef>
                <a:spcPts val="805"/>
              </a:spcBef>
              <a:buChar char="-"/>
              <a:tabLst>
                <a:tab pos="193040" algn="l"/>
              </a:tabLst>
            </a:pPr>
            <a:r>
              <a:rPr sz="2400" b="1" spc="-10" dirty="0">
                <a:latin typeface="Constantia"/>
                <a:cs typeface="Constantia"/>
              </a:rPr>
              <a:t>Stupor</a:t>
            </a:r>
            <a:endParaRPr sz="2400" dirty="0">
              <a:latin typeface="Constantia"/>
              <a:cs typeface="Constanti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1"/>
            <a:ext cx="8816340" cy="685799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1" y="1"/>
            <a:ext cx="8991599" cy="685799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89916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1"/>
            <a:ext cx="9144000" cy="685799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301496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9144000" y="0"/>
                </a:moveTo>
                <a:lnTo>
                  <a:pt x="0" y="0"/>
                </a:lnTo>
                <a:lnTo>
                  <a:pt x="0" y="45720"/>
                </a:lnTo>
                <a:lnTo>
                  <a:pt x="9144000" y="45720"/>
                </a:lnTo>
                <a:lnTo>
                  <a:pt x="9144000" y="0"/>
                </a:lnTo>
                <a:close/>
              </a:path>
            </a:pathLst>
          </a:custGeom>
          <a:solidFill>
            <a:srgbClr val="93B6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45615" y="214629"/>
            <a:ext cx="5635625" cy="3870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1" u="heavy" spc="-100" dirty="0">
                <a:uFill>
                  <a:solidFill>
                    <a:srgbClr val="EBDDC3"/>
                  </a:solidFill>
                </a:uFill>
                <a:latin typeface="Constantia"/>
                <a:cs typeface="Constantia"/>
              </a:rPr>
              <a:t>CH</a:t>
            </a:r>
            <a:r>
              <a:rPr sz="4000" b="1" u="heavy" spc="-220" dirty="0">
                <a:uFill>
                  <a:solidFill>
                    <a:srgbClr val="EBDDC3"/>
                  </a:solidFill>
                </a:uFill>
                <a:latin typeface="Constantia"/>
                <a:cs typeface="Constantia"/>
              </a:rPr>
              <a:t>R</a:t>
            </a:r>
            <a:r>
              <a:rPr sz="4000" b="1" u="heavy" spc="-100" dirty="0">
                <a:uFill>
                  <a:solidFill>
                    <a:srgbClr val="EBDDC3"/>
                  </a:solidFill>
                </a:uFill>
                <a:latin typeface="Constantia"/>
                <a:cs typeface="Constantia"/>
              </a:rPr>
              <a:t>ONI</a:t>
            </a:r>
            <a:r>
              <a:rPr sz="4000" b="1" u="heavy" spc="-5" dirty="0">
                <a:uFill>
                  <a:solidFill>
                    <a:srgbClr val="EBDDC3"/>
                  </a:solidFill>
                </a:uFill>
                <a:latin typeface="Constantia"/>
                <a:cs typeface="Constantia"/>
              </a:rPr>
              <a:t>C</a:t>
            </a:r>
            <a:r>
              <a:rPr sz="4000" b="1" u="heavy" spc="-245" dirty="0">
                <a:uFill>
                  <a:solidFill>
                    <a:srgbClr val="EBDDC3"/>
                  </a:solidFill>
                </a:uFill>
                <a:latin typeface="Constantia"/>
                <a:cs typeface="Constantia"/>
              </a:rPr>
              <a:t> </a:t>
            </a:r>
            <a:r>
              <a:rPr sz="4000" b="1" u="heavy" spc="-105" dirty="0">
                <a:uFill>
                  <a:solidFill>
                    <a:srgbClr val="EBDDC3"/>
                  </a:solidFill>
                </a:uFill>
                <a:latin typeface="Constantia"/>
                <a:cs typeface="Constantia"/>
              </a:rPr>
              <a:t>M</a:t>
            </a:r>
            <a:r>
              <a:rPr sz="4000" b="1" u="heavy" spc="-110" dirty="0">
                <a:uFill>
                  <a:solidFill>
                    <a:srgbClr val="EBDDC3"/>
                  </a:solidFill>
                </a:uFill>
                <a:latin typeface="Constantia"/>
                <a:cs typeface="Constantia"/>
              </a:rPr>
              <a:t>E</a:t>
            </a:r>
            <a:r>
              <a:rPr sz="4000" b="1" u="heavy" spc="-100" dirty="0">
                <a:uFill>
                  <a:solidFill>
                    <a:srgbClr val="EBDDC3"/>
                  </a:solidFill>
                </a:uFill>
                <a:latin typeface="Constantia"/>
                <a:cs typeface="Constantia"/>
              </a:rPr>
              <a:t>NIN</a:t>
            </a:r>
            <a:r>
              <a:rPr sz="4000" b="1" u="heavy" spc="-95" dirty="0">
                <a:uFill>
                  <a:solidFill>
                    <a:srgbClr val="EBDDC3"/>
                  </a:solidFill>
                </a:uFill>
                <a:latin typeface="Constantia"/>
                <a:cs typeface="Constantia"/>
              </a:rPr>
              <a:t>G</a:t>
            </a:r>
            <a:r>
              <a:rPr sz="4000" b="1" u="heavy" spc="-100" dirty="0">
                <a:uFill>
                  <a:solidFill>
                    <a:srgbClr val="EBDDC3"/>
                  </a:solidFill>
                </a:uFill>
                <a:latin typeface="Constantia"/>
                <a:cs typeface="Constantia"/>
              </a:rPr>
              <a:t>ITI</a:t>
            </a:r>
            <a:r>
              <a:rPr sz="4000" b="1" u="heavy" spc="-5" dirty="0">
                <a:uFill>
                  <a:solidFill>
                    <a:srgbClr val="EBDDC3"/>
                  </a:solidFill>
                </a:uFill>
                <a:latin typeface="Constantia"/>
                <a:cs typeface="Constantia"/>
              </a:rPr>
              <a:t>S</a:t>
            </a:r>
            <a:endParaRPr sz="4000" dirty="0">
              <a:latin typeface="Constantia"/>
              <a:cs typeface="Constantia"/>
            </a:endParaRPr>
          </a:p>
          <a:p>
            <a:pPr>
              <a:spcBef>
                <a:spcPts val="25"/>
              </a:spcBef>
            </a:pPr>
            <a:endParaRPr sz="3400" dirty="0">
              <a:latin typeface="Constantia"/>
              <a:cs typeface="Constantia"/>
            </a:endParaRPr>
          </a:p>
          <a:p>
            <a:pPr marL="301625" indent="-275590">
              <a:buClr>
                <a:srgbClr val="DD8046"/>
              </a:buClr>
              <a:buSzPct val="85000"/>
              <a:buFont typeface="Segoe UI Symbol"/>
              <a:buChar char="⚫"/>
              <a:tabLst>
                <a:tab pos="302260" algn="l"/>
              </a:tabLst>
            </a:pPr>
            <a:r>
              <a:rPr sz="4000" b="1" spc="-45" dirty="0">
                <a:latin typeface="Constantia"/>
                <a:cs typeface="Constantia"/>
              </a:rPr>
              <a:t>Tubercular</a:t>
            </a:r>
            <a:r>
              <a:rPr sz="4000" b="1" spc="-170" dirty="0">
                <a:latin typeface="Constantia"/>
                <a:cs typeface="Constantia"/>
              </a:rPr>
              <a:t> </a:t>
            </a:r>
            <a:r>
              <a:rPr sz="4000" b="1" spc="-10" dirty="0">
                <a:latin typeface="Constantia"/>
                <a:cs typeface="Constantia"/>
              </a:rPr>
              <a:t>meningitis</a:t>
            </a:r>
            <a:endParaRPr sz="4000" dirty="0">
              <a:latin typeface="Constantia"/>
              <a:cs typeface="Constantia"/>
            </a:endParaRPr>
          </a:p>
          <a:p>
            <a:pPr marL="301625" indent="-275590">
              <a:spcBef>
                <a:spcPts val="710"/>
              </a:spcBef>
              <a:buClr>
                <a:srgbClr val="DD8046"/>
              </a:buClr>
              <a:buSzPct val="85000"/>
              <a:buFont typeface="Segoe UI Symbol"/>
              <a:buChar char="⚫"/>
              <a:tabLst>
                <a:tab pos="302260" algn="l"/>
              </a:tabLst>
            </a:pPr>
            <a:r>
              <a:rPr sz="4000" b="1" spc="-15" dirty="0">
                <a:latin typeface="Constantia"/>
                <a:cs typeface="Constantia"/>
              </a:rPr>
              <a:t>Fungal </a:t>
            </a:r>
            <a:r>
              <a:rPr sz="4000" b="1" spc="-10" dirty="0">
                <a:latin typeface="Constantia"/>
                <a:cs typeface="Constantia"/>
              </a:rPr>
              <a:t>meningitis</a:t>
            </a:r>
            <a:endParaRPr sz="4000" dirty="0">
              <a:latin typeface="Constantia"/>
              <a:cs typeface="Constantia"/>
            </a:endParaRPr>
          </a:p>
          <a:p>
            <a:pPr marL="301625" indent="-275590">
              <a:spcBef>
                <a:spcPts val="695"/>
              </a:spcBef>
              <a:buClr>
                <a:srgbClr val="DD8046"/>
              </a:buClr>
              <a:buSzPct val="85000"/>
              <a:buFont typeface="Segoe UI Symbol"/>
              <a:buChar char="⚫"/>
              <a:tabLst>
                <a:tab pos="302260" algn="l"/>
              </a:tabLst>
            </a:pPr>
            <a:r>
              <a:rPr sz="4000" b="1" spc="-15" dirty="0">
                <a:latin typeface="Constantia"/>
                <a:cs typeface="Constantia"/>
              </a:rPr>
              <a:t>Syphilitic</a:t>
            </a:r>
            <a:r>
              <a:rPr sz="4000" b="1" spc="-105" dirty="0">
                <a:latin typeface="Constantia"/>
                <a:cs typeface="Constantia"/>
              </a:rPr>
              <a:t> </a:t>
            </a:r>
            <a:r>
              <a:rPr sz="4000" b="1" spc="-10" dirty="0">
                <a:latin typeface="Constantia"/>
                <a:cs typeface="Constantia"/>
              </a:rPr>
              <a:t>meningitis</a:t>
            </a:r>
            <a:endParaRPr sz="4000" dirty="0">
              <a:latin typeface="Constantia"/>
              <a:cs typeface="Constantia"/>
            </a:endParaRPr>
          </a:p>
          <a:p>
            <a:pPr marL="301625" indent="-275590">
              <a:spcBef>
                <a:spcPts val="700"/>
              </a:spcBef>
              <a:buClr>
                <a:srgbClr val="DD8046"/>
              </a:buClr>
              <a:buSzPct val="85000"/>
              <a:buFont typeface="Segoe UI Symbol"/>
              <a:buChar char="⚫"/>
              <a:tabLst>
                <a:tab pos="302260" algn="l"/>
              </a:tabLst>
            </a:pPr>
            <a:r>
              <a:rPr sz="4000" b="1" spc="-10" dirty="0">
                <a:latin typeface="Constantia"/>
                <a:cs typeface="Constantia"/>
              </a:rPr>
              <a:t>Amoebic</a:t>
            </a:r>
            <a:r>
              <a:rPr sz="4000" b="1" spc="-100" dirty="0">
                <a:latin typeface="Constantia"/>
                <a:cs typeface="Constantia"/>
              </a:rPr>
              <a:t> </a:t>
            </a:r>
            <a:r>
              <a:rPr sz="4000" b="1" spc="-10" dirty="0">
                <a:latin typeface="Constantia"/>
                <a:cs typeface="Constantia"/>
              </a:rPr>
              <a:t>meningitis</a:t>
            </a:r>
            <a:endParaRPr sz="4000" dirty="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81000"/>
            <a:ext cx="7772400" cy="5105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286511"/>
            <a:ext cx="9144000" cy="62865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632282"/>
            <a:ext cx="3796029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800" spc="-100" dirty="0"/>
              <a:t>INTRODUCTION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2059941" y="1537461"/>
            <a:ext cx="7700645" cy="203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955">
              <a:spcBef>
                <a:spcPts val="100"/>
              </a:spcBef>
              <a:buClr>
                <a:srgbClr val="DD8046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b="1" spc="10" dirty="0">
                <a:solidFill>
                  <a:srgbClr val="0D0D0D"/>
                </a:solidFill>
                <a:latin typeface="Constantia"/>
                <a:cs typeface="Constantia"/>
              </a:rPr>
              <a:t>Inflammation</a:t>
            </a:r>
            <a:r>
              <a:rPr sz="2400" b="1" spc="-8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of</a:t>
            </a:r>
            <a:r>
              <a:rPr sz="2400" b="1" spc="2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onstantia"/>
                <a:cs typeface="Constantia"/>
              </a:rPr>
              <a:t>pia</a:t>
            </a:r>
            <a:r>
              <a:rPr sz="2400" b="1" spc="-5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spc="-40" dirty="0">
                <a:solidFill>
                  <a:srgbClr val="FF0000"/>
                </a:solidFill>
                <a:latin typeface="Constantia"/>
                <a:cs typeface="Constantia"/>
              </a:rPr>
              <a:t>matter,</a:t>
            </a:r>
            <a:r>
              <a:rPr sz="2400" b="1" spc="-7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onstantia"/>
                <a:cs typeface="Constantia"/>
              </a:rPr>
              <a:t>arachnoid,</a:t>
            </a:r>
            <a:r>
              <a:rPr sz="2400" b="1" spc="-5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onstantia"/>
                <a:cs typeface="Constantia"/>
              </a:rPr>
              <a:t>and</a:t>
            </a:r>
            <a:r>
              <a:rPr sz="2400" b="1" spc="-2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onstantia"/>
                <a:cs typeface="Constantia"/>
              </a:rPr>
              <a:t>the</a:t>
            </a:r>
            <a:r>
              <a:rPr sz="2400" b="1" spc="-6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onstantia"/>
                <a:cs typeface="Constantia"/>
              </a:rPr>
              <a:t>CSF </a:t>
            </a:r>
            <a:r>
              <a:rPr sz="2400" b="1" spc="-56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spc="10" dirty="0">
                <a:solidFill>
                  <a:srgbClr val="FF0000"/>
                </a:solidFill>
                <a:latin typeface="Constantia"/>
                <a:cs typeface="Constantia"/>
              </a:rPr>
              <a:t>filled</a:t>
            </a:r>
            <a:r>
              <a:rPr sz="2400" b="1" spc="-6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onstantia"/>
                <a:cs typeface="Constantia"/>
              </a:rPr>
              <a:t>sub</a:t>
            </a:r>
            <a:r>
              <a:rPr sz="2400" b="1" spc="-10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onstantia"/>
                <a:cs typeface="Constantia"/>
              </a:rPr>
              <a:t>arachnoid</a:t>
            </a:r>
            <a:r>
              <a:rPr sz="2400" b="1" spc="-5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onstantia"/>
                <a:cs typeface="Constantia"/>
              </a:rPr>
              <a:t>space.</a:t>
            </a:r>
            <a:endParaRPr sz="2400">
              <a:latin typeface="Constantia"/>
              <a:cs typeface="Constantia"/>
            </a:endParaRPr>
          </a:p>
          <a:p>
            <a:pPr>
              <a:spcBef>
                <a:spcPts val="10"/>
              </a:spcBef>
              <a:buClr>
                <a:srgbClr val="DD8046"/>
              </a:buClr>
              <a:buFont typeface="Segoe UI Symbol"/>
              <a:buChar char="⚫"/>
            </a:pPr>
            <a:endParaRPr sz="3500">
              <a:latin typeface="Constantia"/>
              <a:cs typeface="Constantia"/>
            </a:endParaRPr>
          </a:p>
          <a:p>
            <a:pPr marL="287020" marR="928369" indent="-274955">
              <a:spcBef>
                <a:spcPts val="5"/>
              </a:spcBef>
              <a:buClr>
                <a:srgbClr val="DD8046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b="1" spc="10" dirty="0">
                <a:solidFill>
                  <a:srgbClr val="0D0D0D"/>
                </a:solidFill>
                <a:latin typeface="Constantia"/>
                <a:cs typeface="Constantia"/>
              </a:rPr>
              <a:t>Inflammation</a:t>
            </a:r>
            <a:r>
              <a:rPr sz="2400" b="1" spc="-5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onstantia"/>
                <a:cs typeface="Constantia"/>
              </a:rPr>
              <a:t>spreads</a:t>
            </a:r>
            <a:r>
              <a:rPr sz="2400" b="1" spc="-8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onstantia"/>
                <a:cs typeface="Constantia"/>
              </a:rPr>
              <a:t>rapidly</a:t>
            </a:r>
            <a:r>
              <a:rPr sz="2400" b="1" spc="-7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D0D0D"/>
                </a:solidFill>
                <a:latin typeface="Constantia"/>
                <a:cs typeface="Constantia"/>
              </a:rPr>
              <a:t>because</a:t>
            </a:r>
            <a:r>
              <a:rPr sz="2400" b="1" spc="-114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of</a:t>
            </a:r>
            <a:r>
              <a:rPr sz="2400" b="1" spc="5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CSF </a:t>
            </a:r>
            <a:r>
              <a:rPr sz="2400" b="1" spc="-55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0D0D0D"/>
                </a:solidFill>
                <a:latin typeface="Constantia"/>
                <a:cs typeface="Constantia"/>
              </a:rPr>
              <a:t>circulation</a:t>
            </a:r>
            <a:r>
              <a:rPr sz="2400" b="1" spc="-9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0D0D0D"/>
                </a:solidFill>
                <a:latin typeface="Constantia"/>
                <a:cs typeface="Constantia"/>
              </a:rPr>
              <a:t>around</a:t>
            </a:r>
            <a:r>
              <a:rPr sz="2400" b="1" spc="-4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D0D0D"/>
                </a:solidFill>
                <a:latin typeface="Constantia"/>
                <a:cs typeface="Constantia"/>
              </a:rPr>
              <a:t>the</a:t>
            </a:r>
            <a:r>
              <a:rPr sz="2400" b="1" spc="-6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0D0D0D"/>
                </a:solidFill>
                <a:latin typeface="Constantia"/>
                <a:cs typeface="Constantia"/>
              </a:rPr>
              <a:t>brain</a:t>
            </a:r>
            <a:r>
              <a:rPr sz="2400" b="1" spc="-10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onstantia"/>
                <a:cs typeface="Constantia"/>
              </a:rPr>
              <a:t>and</a:t>
            </a:r>
            <a:r>
              <a:rPr sz="2400" b="1" spc="-5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0D0D0D"/>
                </a:solidFill>
                <a:latin typeface="Constantia"/>
                <a:cs typeface="Constantia"/>
              </a:rPr>
              <a:t>spinal</a:t>
            </a:r>
            <a:r>
              <a:rPr sz="2400" b="1" spc="-4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400" b="1" spc="-20" dirty="0">
                <a:solidFill>
                  <a:srgbClr val="0D0D0D"/>
                </a:solidFill>
                <a:latin typeface="Constantia"/>
                <a:cs typeface="Constantia"/>
              </a:rPr>
              <a:t>cord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632282"/>
            <a:ext cx="1438910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800" spc="30" dirty="0"/>
              <a:t>T</a:t>
            </a:r>
            <a:r>
              <a:rPr sz="3800" spc="-95" dirty="0"/>
              <a:t>Y</a:t>
            </a:r>
            <a:r>
              <a:rPr sz="3800" spc="-175" dirty="0"/>
              <a:t>P</a:t>
            </a:r>
            <a:r>
              <a:rPr sz="3800" spc="-100" dirty="0"/>
              <a:t>E</a:t>
            </a:r>
            <a:r>
              <a:rPr sz="3800" dirty="0"/>
              <a:t>S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2059940" y="1534109"/>
            <a:ext cx="7512684" cy="1911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marR="5080" indent="-274955">
              <a:spcBef>
                <a:spcPts val="95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20" dirty="0">
                <a:solidFill>
                  <a:srgbClr val="0D0D0D"/>
                </a:solidFill>
                <a:latin typeface="Constantia"/>
                <a:cs typeface="Constantia"/>
              </a:rPr>
              <a:t>ACUTE</a:t>
            </a:r>
            <a:r>
              <a:rPr sz="2800" b="1" spc="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20" dirty="0">
                <a:solidFill>
                  <a:srgbClr val="0D0D0D"/>
                </a:solidFill>
                <a:latin typeface="Constantia"/>
                <a:cs typeface="Constantia"/>
              </a:rPr>
              <a:t>PURULENT</a:t>
            </a:r>
            <a:r>
              <a:rPr sz="2800" b="1" spc="-5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MENINGITIS</a:t>
            </a:r>
            <a:r>
              <a:rPr sz="2800" b="1" spc="3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45" dirty="0">
                <a:solidFill>
                  <a:srgbClr val="0D0D0D"/>
                </a:solidFill>
                <a:latin typeface="Constantia"/>
                <a:cs typeface="Constantia"/>
              </a:rPr>
              <a:t>(USUALLY </a:t>
            </a:r>
            <a:r>
              <a:rPr sz="2800" b="1" spc="-65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20" dirty="0">
                <a:solidFill>
                  <a:srgbClr val="0D0D0D"/>
                </a:solidFill>
                <a:latin typeface="Constantia"/>
                <a:cs typeface="Constantia"/>
              </a:rPr>
              <a:t>BACTERIAL)</a:t>
            </a:r>
            <a:endParaRPr sz="2800">
              <a:latin typeface="Constantia"/>
              <a:cs typeface="Constantia"/>
            </a:endParaRPr>
          </a:p>
          <a:p>
            <a:pPr>
              <a:spcBef>
                <a:spcPts val="5"/>
              </a:spcBef>
              <a:buClr>
                <a:srgbClr val="DD8046"/>
              </a:buClr>
              <a:buFont typeface="Segoe UI Symbol"/>
              <a:buChar char="⚫"/>
            </a:pPr>
            <a:endParaRPr sz="3900">
              <a:latin typeface="Constantia"/>
              <a:cs typeface="Constantia"/>
            </a:endParaRPr>
          </a:p>
          <a:p>
            <a:pPr marL="287020" indent="-274955">
              <a:spcBef>
                <a:spcPts val="5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  <a:tab pos="6077585" algn="l"/>
              </a:tabLst>
            </a:pPr>
            <a:r>
              <a:rPr sz="2800" b="1" spc="-20" dirty="0">
                <a:solidFill>
                  <a:srgbClr val="0D0D0D"/>
                </a:solidFill>
                <a:latin typeface="Constantia"/>
                <a:cs typeface="Constantia"/>
              </a:rPr>
              <a:t>ACUTE</a:t>
            </a:r>
            <a:r>
              <a:rPr sz="2800" b="1" spc="4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0D0D0D"/>
                </a:solidFill>
                <a:latin typeface="Constantia"/>
                <a:cs typeface="Constantia"/>
              </a:rPr>
              <a:t>LYMPHOCYTIC</a:t>
            </a:r>
            <a:r>
              <a:rPr sz="2800" b="1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45" dirty="0">
                <a:solidFill>
                  <a:srgbClr val="0D0D0D"/>
                </a:solidFill>
                <a:latin typeface="Constantia"/>
                <a:cs typeface="Constantia"/>
              </a:rPr>
              <a:t>(USUALLY	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VIRAL)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632282"/>
            <a:ext cx="546798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800" spc="-345" dirty="0"/>
              <a:t>F</a:t>
            </a:r>
            <a:r>
              <a:rPr sz="3800" spc="-210" dirty="0"/>
              <a:t>A</a:t>
            </a:r>
            <a:r>
              <a:rPr sz="3800" spc="-100" dirty="0"/>
              <a:t>C</a:t>
            </a:r>
            <a:r>
              <a:rPr sz="3800" spc="-160" dirty="0"/>
              <a:t>T</a:t>
            </a:r>
            <a:r>
              <a:rPr sz="3800" spc="-90" dirty="0"/>
              <a:t>OR</a:t>
            </a:r>
            <a:r>
              <a:rPr sz="3800" dirty="0"/>
              <a:t>S</a:t>
            </a:r>
            <a:r>
              <a:rPr sz="3800" spc="-245" dirty="0"/>
              <a:t> </a:t>
            </a:r>
            <a:r>
              <a:rPr sz="3800" spc="-200" dirty="0"/>
              <a:t>F</a:t>
            </a:r>
            <a:r>
              <a:rPr sz="3800" spc="-85" dirty="0"/>
              <a:t>O</a:t>
            </a:r>
            <a:r>
              <a:rPr sz="3800" dirty="0"/>
              <a:t>R</a:t>
            </a:r>
            <a:r>
              <a:rPr sz="3800" spc="-210" dirty="0"/>
              <a:t> </a:t>
            </a:r>
            <a:r>
              <a:rPr sz="3800" spc="-105" dirty="0"/>
              <a:t>S</a:t>
            </a:r>
            <a:r>
              <a:rPr sz="3800" spc="-170" dirty="0"/>
              <a:t>E</a:t>
            </a:r>
            <a:r>
              <a:rPr sz="3800" spc="-100" dirty="0"/>
              <a:t>VE</a:t>
            </a:r>
            <a:r>
              <a:rPr sz="3800" spc="-105" dirty="0"/>
              <a:t>R</a:t>
            </a:r>
            <a:r>
              <a:rPr sz="3800" spc="-95" dirty="0"/>
              <a:t>I</a:t>
            </a:r>
            <a:r>
              <a:rPr sz="3800" spc="15" dirty="0"/>
              <a:t>T</a:t>
            </a:r>
            <a:r>
              <a:rPr sz="3800" dirty="0"/>
              <a:t>Y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2059941" y="1443185"/>
            <a:ext cx="7610475" cy="209042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287020" indent="-274955">
              <a:spcBef>
                <a:spcPts val="815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Virulence</a:t>
            </a:r>
            <a:r>
              <a:rPr sz="2800" b="1" spc="-9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factors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710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25" dirty="0">
                <a:solidFill>
                  <a:srgbClr val="0D0D0D"/>
                </a:solidFill>
                <a:latin typeface="Constantia"/>
                <a:cs typeface="Constantia"/>
              </a:rPr>
              <a:t>Host</a:t>
            </a:r>
            <a:r>
              <a:rPr sz="2800" b="1" spc="-10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factors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695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Brain</a:t>
            </a:r>
            <a:r>
              <a:rPr sz="2800" b="1" spc="-14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edema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695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20" dirty="0">
                <a:solidFill>
                  <a:srgbClr val="0D0D0D"/>
                </a:solidFill>
                <a:latin typeface="Constantia"/>
                <a:cs typeface="Constantia"/>
              </a:rPr>
              <a:t>Presence</a:t>
            </a:r>
            <a:r>
              <a:rPr sz="2800" b="1" spc="-12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of</a:t>
            </a:r>
            <a:r>
              <a:rPr sz="2800" b="1" spc="1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permanent</a:t>
            </a:r>
            <a:r>
              <a:rPr sz="2800" b="1" spc="-5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neurologic</a:t>
            </a:r>
            <a:r>
              <a:rPr sz="2800" b="1" spc="-8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sequelae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3429000"/>
            <a:ext cx="9144000" cy="141449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spcBef>
                <a:spcPts val="50"/>
              </a:spcBef>
            </a:pPr>
            <a:endParaRPr sz="4950">
              <a:latin typeface="Times New Roman"/>
              <a:cs typeface="Times New Roman"/>
            </a:endParaRPr>
          </a:p>
          <a:p>
            <a:pPr marL="777240"/>
            <a:r>
              <a:rPr sz="4200" b="0" spc="-145" dirty="0">
                <a:solidFill>
                  <a:srgbClr val="FFFFFF"/>
                </a:solidFill>
              </a:rPr>
              <a:t>B</a:t>
            </a:r>
            <a:r>
              <a:rPr sz="4200" b="0" spc="-220" dirty="0">
                <a:solidFill>
                  <a:srgbClr val="FFFFFF"/>
                </a:solidFill>
              </a:rPr>
              <a:t>A</a:t>
            </a:r>
            <a:r>
              <a:rPr sz="4200" b="0" spc="-95" dirty="0">
                <a:solidFill>
                  <a:srgbClr val="FFFFFF"/>
                </a:solidFill>
              </a:rPr>
              <a:t>C</a:t>
            </a:r>
            <a:r>
              <a:rPr sz="4200" b="0" spc="-90" dirty="0">
                <a:solidFill>
                  <a:srgbClr val="FFFFFF"/>
                </a:solidFill>
              </a:rPr>
              <a:t>T</a:t>
            </a:r>
            <a:r>
              <a:rPr sz="4200" b="0" spc="-100" dirty="0">
                <a:solidFill>
                  <a:srgbClr val="FFFFFF"/>
                </a:solidFill>
              </a:rPr>
              <a:t>E</a:t>
            </a:r>
            <a:r>
              <a:rPr sz="4200" b="0" spc="-95" dirty="0">
                <a:solidFill>
                  <a:srgbClr val="FFFFFF"/>
                </a:solidFill>
              </a:rPr>
              <a:t>RIA</a:t>
            </a:r>
            <a:r>
              <a:rPr sz="4200" b="0" dirty="0">
                <a:solidFill>
                  <a:srgbClr val="FFFFFF"/>
                </a:solidFill>
              </a:rPr>
              <a:t>L</a:t>
            </a:r>
            <a:r>
              <a:rPr sz="4200" b="0" spc="-295" dirty="0">
                <a:solidFill>
                  <a:srgbClr val="FFFFFF"/>
                </a:solidFill>
              </a:rPr>
              <a:t> </a:t>
            </a:r>
            <a:r>
              <a:rPr sz="4200" b="0" spc="-95" dirty="0">
                <a:solidFill>
                  <a:srgbClr val="FFFFFF"/>
                </a:solidFill>
              </a:rPr>
              <a:t>M</a:t>
            </a:r>
            <a:r>
              <a:rPr sz="4200" b="0" spc="-100" dirty="0">
                <a:solidFill>
                  <a:srgbClr val="FFFFFF"/>
                </a:solidFill>
              </a:rPr>
              <a:t>EN</a:t>
            </a:r>
            <a:r>
              <a:rPr sz="4200" b="0" spc="-95" dirty="0">
                <a:solidFill>
                  <a:srgbClr val="FFFFFF"/>
                </a:solidFill>
              </a:rPr>
              <a:t>I</a:t>
            </a:r>
            <a:r>
              <a:rPr sz="4200" b="0" spc="-100" dirty="0">
                <a:solidFill>
                  <a:srgbClr val="FFFFFF"/>
                </a:solidFill>
              </a:rPr>
              <a:t>NG</a:t>
            </a:r>
            <a:r>
              <a:rPr sz="4200" b="0" spc="-95" dirty="0">
                <a:solidFill>
                  <a:srgbClr val="FFFFFF"/>
                </a:solidFill>
              </a:rPr>
              <a:t>I</a:t>
            </a:r>
            <a:r>
              <a:rPr sz="4200" b="0" spc="-90" dirty="0">
                <a:solidFill>
                  <a:srgbClr val="FFFFFF"/>
                </a:solidFill>
              </a:rPr>
              <a:t>T</a:t>
            </a:r>
            <a:r>
              <a:rPr sz="4200" b="0" spc="-105" dirty="0">
                <a:solidFill>
                  <a:srgbClr val="FFFFFF"/>
                </a:solidFill>
              </a:rPr>
              <a:t>I</a:t>
            </a:r>
            <a:r>
              <a:rPr sz="4200" b="0" dirty="0">
                <a:solidFill>
                  <a:srgbClr val="FFFFFF"/>
                </a:solidFill>
              </a:rPr>
              <a:t>S</a:t>
            </a:r>
            <a:endParaRPr sz="42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632282"/>
            <a:ext cx="232727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800" spc="-105" dirty="0"/>
              <a:t>BACTERIA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2059940" y="1443186"/>
            <a:ext cx="7270750" cy="157543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287020" indent="-274955">
              <a:spcBef>
                <a:spcPts val="815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25" dirty="0">
                <a:solidFill>
                  <a:srgbClr val="0D0D0D"/>
                </a:solidFill>
                <a:latin typeface="Constantia"/>
                <a:cs typeface="Constantia"/>
              </a:rPr>
              <a:t>Streptococcus</a:t>
            </a:r>
            <a:r>
              <a:rPr sz="2800" b="1" spc="-6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pneumoniae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710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Neisseria</a:t>
            </a:r>
            <a:r>
              <a:rPr sz="2800" b="1" spc="-6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meningitidis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695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Group</a:t>
            </a:r>
            <a:r>
              <a:rPr sz="2800" b="1" spc="-5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B</a:t>
            </a:r>
            <a:r>
              <a:rPr sz="2800" b="1" spc="-5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0D0D0D"/>
                </a:solidFill>
                <a:latin typeface="Constantia"/>
                <a:cs typeface="Constantia"/>
              </a:rPr>
              <a:t>streptococci</a:t>
            </a:r>
            <a:r>
              <a:rPr sz="2800" b="1" spc="4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0D0D0D"/>
                </a:solidFill>
                <a:latin typeface="Constantia"/>
                <a:cs typeface="Constantia"/>
              </a:rPr>
              <a:t>(except</a:t>
            </a:r>
            <a:r>
              <a:rPr sz="2800" b="1" spc="-3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in</a:t>
            </a:r>
            <a:r>
              <a:rPr sz="2800" b="1" spc="-4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neonates)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50780" y="3081350"/>
            <a:ext cx="8655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n</a:t>
            </a:r>
            <a:r>
              <a:rPr sz="2800" b="1" spc="-75" dirty="0">
                <a:solidFill>
                  <a:srgbClr val="0D0D0D"/>
                </a:solidFill>
                <a:latin typeface="Constantia"/>
                <a:cs typeface="Constantia"/>
              </a:rPr>
              <a:t>o</a:t>
            </a:r>
            <a:r>
              <a:rPr sz="2800" b="1" spc="-10" dirty="0">
                <a:solidFill>
                  <a:srgbClr val="0D0D0D"/>
                </a:solidFill>
                <a:latin typeface="Constantia"/>
                <a:cs typeface="Constantia"/>
              </a:rPr>
              <a:t>w)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59940" y="2990553"/>
            <a:ext cx="6125210" cy="157480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287020" indent="-274955">
              <a:spcBef>
                <a:spcPts val="810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Hemophilus</a:t>
            </a:r>
            <a:r>
              <a:rPr sz="2800" b="1" spc="-3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15" dirty="0">
                <a:solidFill>
                  <a:srgbClr val="0D0D0D"/>
                </a:solidFill>
                <a:latin typeface="Constantia"/>
                <a:cs typeface="Constantia"/>
              </a:rPr>
              <a:t>influenzae</a:t>
            </a:r>
            <a:r>
              <a:rPr sz="2800" b="1" spc="-6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(incidence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710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20" dirty="0">
                <a:solidFill>
                  <a:srgbClr val="0D0D0D"/>
                </a:solidFill>
                <a:latin typeface="Constantia"/>
                <a:cs typeface="Constantia"/>
              </a:rPr>
              <a:t>Gram</a:t>
            </a:r>
            <a:r>
              <a:rPr sz="2800" b="1" spc="-4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negative</a:t>
            </a:r>
            <a:r>
              <a:rPr sz="2800" b="1" spc="-80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D0D0D"/>
                </a:solidFill>
                <a:latin typeface="Constantia"/>
                <a:cs typeface="Constantia"/>
              </a:rPr>
              <a:t>bacilli</a:t>
            </a:r>
            <a:endParaRPr sz="2800">
              <a:latin typeface="Constantia"/>
              <a:cs typeface="Constantia"/>
            </a:endParaRPr>
          </a:p>
          <a:p>
            <a:pPr marL="287020" indent="-274955">
              <a:spcBef>
                <a:spcPts val="700"/>
              </a:spcBef>
              <a:buClr>
                <a:srgbClr val="DD8046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Listeria</a:t>
            </a:r>
            <a:r>
              <a:rPr sz="2800" b="1" spc="-75" dirty="0">
                <a:solidFill>
                  <a:srgbClr val="0D0D0D"/>
                </a:solidFill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0D0D0D"/>
                </a:solidFill>
                <a:latin typeface="Constantia"/>
                <a:cs typeface="Constantia"/>
              </a:rPr>
              <a:t>monocytogenes</a:t>
            </a:r>
            <a:endParaRPr sz="2800">
              <a:latin typeface="Constantia"/>
              <a:cs typeface="Constant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196706" y="3095244"/>
            <a:ext cx="628650" cy="561340"/>
            <a:chOff x="6672706" y="3095244"/>
            <a:chExt cx="628650" cy="561340"/>
          </a:xfrm>
        </p:grpSpPr>
        <p:sp>
          <p:nvSpPr>
            <p:cNvPr id="7" name="object 7"/>
            <p:cNvSpPr/>
            <p:nvPr/>
          </p:nvSpPr>
          <p:spPr>
            <a:xfrm>
              <a:off x="6744461" y="3124962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40" h="489585">
                  <a:moveTo>
                    <a:pt x="363474" y="0"/>
                  </a:moveTo>
                  <a:lnTo>
                    <a:pt x="121158" y="0"/>
                  </a:lnTo>
                  <a:lnTo>
                    <a:pt x="121158" y="246887"/>
                  </a:lnTo>
                  <a:lnTo>
                    <a:pt x="0" y="246887"/>
                  </a:lnTo>
                  <a:lnTo>
                    <a:pt x="242316" y="489204"/>
                  </a:lnTo>
                  <a:lnTo>
                    <a:pt x="484632" y="246887"/>
                  </a:lnTo>
                  <a:lnTo>
                    <a:pt x="363474" y="246887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93B6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672706" y="3095244"/>
              <a:ext cx="628650" cy="561340"/>
            </a:xfrm>
            <a:custGeom>
              <a:avLst/>
              <a:gdLst/>
              <a:ahLst/>
              <a:cxnLst/>
              <a:rect l="l" t="t" r="r" b="b"/>
              <a:pathLst>
                <a:path w="628650" h="561339">
                  <a:moveTo>
                    <a:pt x="464947" y="0"/>
                  </a:moveTo>
                  <a:lnTo>
                    <a:pt x="163195" y="0"/>
                  </a:lnTo>
                  <a:lnTo>
                    <a:pt x="163195" y="246887"/>
                  </a:lnTo>
                  <a:lnTo>
                    <a:pt x="0" y="246887"/>
                  </a:lnTo>
                  <a:lnTo>
                    <a:pt x="314071" y="560958"/>
                  </a:lnTo>
                  <a:lnTo>
                    <a:pt x="364490" y="510539"/>
                  </a:lnTo>
                  <a:lnTo>
                    <a:pt x="314071" y="510539"/>
                  </a:lnTo>
                  <a:lnTo>
                    <a:pt x="86106" y="282575"/>
                  </a:lnTo>
                  <a:lnTo>
                    <a:pt x="198882" y="282575"/>
                  </a:lnTo>
                  <a:lnTo>
                    <a:pt x="198882" y="35686"/>
                  </a:lnTo>
                  <a:lnTo>
                    <a:pt x="464947" y="35686"/>
                  </a:lnTo>
                  <a:lnTo>
                    <a:pt x="464947" y="0"/>
                  </a:lnTo>
                  <a:close/>
                </a:path>
                <a:path w="628650" h="561339">
                  <a:moveTo>
                    <a:pt x="464947" y="35686"/>
                  </a:moveTo>
                  <a:lnTo>
                    <a:pt x="429260" y="35686"/>
                  </a:lnTo>
                  <a:lnTo>
                    <a:pt x="429260" y="282575"/>
                  </a:lnTo>
                  <a:lnTo>
                    <a:pt x="542036" y="282575"/>
                  </a:lnTo>
                  <a:lnTo>
                    <a:pt x="314071" y="510539"/>
                  </a:lnTo>
                  <a:lnTo>
                    <a:pt x="364490" y="510539"/>
                  </a:lnTo>
                  <a:lnTo>
                    <a:pt x="628142" y="246887"/>
                  </a:lnTo>
                  <a:lnTo>
                    <a:pt x="464947" y="246887"/>
                  </a:lnTo>
                  <a:lnTo>
                    <a:pt x="464947" y="35686"/>
                  </a:lnTo>
                  <a:close/>
                </a:path>
                <a:path w="628650" h="561339">
                  <a:moveTo>
                    <a:pt x="417449" y="47497"/>
                  </a:moveTo>
                  <a:lnTo>
                    <a:pt x="210693" y="47497"/>
                  </a:lnTo>
                  <a:lnTo>
                    <a:pt x="210693" y="294385"/>
                  </a:lnTo>
                  <a:lnTo>
                    <a:pt x="114808" y="294385"/>
                  </a:lnTo>
                  <a:lnTo>
                    <a:pt x="314071" y="493648"/>
                  </a:lnTo>
                  <a:lnTo>
                    <a:pt x="330835" y="476884"/>
                  </a:lnTo>
                  <a:lnTo>
                    <a:pt x="314071" y="476884"/>
                  </a:lnTo>
                  <a:lnTo>
                    <a:pt x="143510" y="306323"/>
                  </a:lnTo>
                  <a:lnTo>
                    <a:pt x="222631" y="306323"/>
                  </a:lnTo>
                  <a:lnTo>
                    <a:pt x="222631" y="59435"/>
                  </a:lnTo>
                  <a:lnTo>
                    <a:pt x="417449" y="59435"/>
                  </a:lnTo>
                  <a:lnTo>
                    <a:pt x="417449" y="47497"/>
                  </a:lnTo>
                  <a:close/>
                </a:path>
                <a:path w="628650" h="561339">
                  <a:moveTo>
                    <a:pt x="417449" y="59435"/>
                  </a:moveTo>
                  <a:lnTo>
                    <a:pt x="405511" y="59435"/>
                  </a:lnTo>
                  <a:lnTo>
                    <a:pt x="405511" y="306323"/>
                  </a:lnTo>
                  <a:lnTo>
                    <a:pt x="484632" y="306323"/>
                  </a:lnTo>
                  <a:lnTo>
                    <a:pt x="314071" y="476884"/>
                  </a:lnTo>
                  <a:lnTo>
                    <a:pt x="330835" y="476884"/>
                  </a:lnTo>
                  <a:lnTo>
                    <a:pt x="513334" y="294385"/>
                  </a:lnTo>
                  <a:lnTo>
                    <a:pt x="417449" y="294385"/>
                  </a:lnTo>
                  <a:lnTo>
                    <a:pt x="417449" y="59435"/>
                  </a:lnTo>
                  <a:close/>
                </a:path>
              </a:pathLst>
            </a:custGeom>
            <a:solidFill>
              <a:srgbClr val="6B85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421</Words>
  <Application>Microsoft Office PowerPoint</Application>
  <PresentationFormat>Widescreen</PresentationFormat>
  <Paragraphs>169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Constantia</vt:lpstr>
      <vt:lpstr>Segoe UI 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INTRODUCTION</vt:lpstr>
      <vt:lpstr>TYPES</vt:lpstr>
      <vt:lpstr>FACTORS FOR SEVERITY</vt:lpstr>
      <vt:lpstr> BACTERIAL MENINGITIS</vt:lpstr>
      <vt:lpstr>BACTERIA</vt:lpstr>
      <vt:lpstr>RISK FACTORS</vt:lpstr>
      <vt:lpstr>PATHOGENESIS</vt:lpstr>
      <vt:lpstr>PowerPoint Presentation</vt:lpstr>
      <vt:lpstr>Cranial nerve palsies</vt:lpstr>
      <vt:lpstr>SYMPTOMS</vt:lpstr>
      <vt:lpstr>PowerPoint Presentation</vt:lpstr>
      <vt:lpstr> VIRAL MENINGITIS</vt:lpstr>
      <vt:lpstr>VIRUS</vt:lpstr>
      <vt:lpstr>PowerPoint Presentation</vt:lpstr>
      <vt:lpstr>CLINICAL SYMPTOMS: (General)</vt:lpstr>
      <vt:lpstr>4. Hemorrhage: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MENINGITIS Prof. Abbas Hayat</dc:title>
  <dc:creator>Swasa</dc:creator>
  <cp:lastModifiedBy>User</cp:lastModifiedBy>
  <cp:revision>1</cp:revision>
  <dcterms:created xsi:type="dcterms:W3CDTF">2024-09-17T14:00:40Z</dcterms:created>
  <dcterms:modified xsi:type="dcterms:W3CDTF">2024-09-17T14:03:36Z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</Properties>
</file>