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0"/>
  </p:notesMasterIdLst>
  <p:handoutMasterIdLst>
    <p:handoutMasterId r:id="rId71"/>
  </p:handoutMasterIdLst>
  <p:sldIdLst>
    <p:sldId id="263" r:id="rId2"/>
    <p:sldId id="262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6" r:id="rId22"/>
    <p:sldId id="287" r:id="rId23"/>
    <p:sldId id="282" r:id="rId24"/>
    <p:sldId id="283" r:id="rId25"/>
    <p:sldId id="284" r:id="rId26"/>
    <p:sldId id="285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11" r:id="rId51"/>
    <p:sldId id="312" r:id="rId52"/>
    <p:sldId id="313" r:id="rId53"/>
    <p:sldId id="314" r:id="rId54"/>
    <p:sldId id="315" r:id="rId55"/>
    <p:sldId id="316" r:id="rId56"/>
    <p:sldId id="317" r:id="rId57"/>
    <p:sldId id="318" r:id="rId58"/>
    <p:sldId id="319" r:id="rId59"/>
    <p:sldId id="320" r:id="rId60"/>
    <p:sldId id="321" r:id="rId61"/>
    <p:sldId id="322" r:id="rId62"/>
    <p:sldId id="323" r:id="rId63"/>
    <p:sldId id="324" r:id="rId64"/>
    <p:sldId id="325" r:id="rId65"/>
    <p:sldId id="326" r:id="rId66"/>
    <p:sldId id="327" r:id="rId67"/>
    <p:sldId id="328" r:id="rId68"/>
    <p:sldId id="329" r:id="rId6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2460" autoAdjust="0"/>
  </p:normalViewPr>
  <p:slideViewPr>
    <p:cSldViewPr snapToGrid="0">
      <p:cViewPr varScale="1">
        <p:scale>
          <a:sx n="74" d="100"/>
          <a:sy n="74" d="100"/>
        </p:scale>
        <p:origin x="45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t>17-09-2024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t>17-09-2024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4A333-46EF-4665-ACD4-6848AE646224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70107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1ED62-294A-4B32-B35A-F6A33B6AD354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953B1-F54A-4EE4-9C15-DF57FF0D790D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477C4-536A-49F4-9DE9-DB9D858AA1F7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C32B1-129B-472F-8D1D-E187F818E11F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3D368-13A2-47DD-8DF8-69BFC37BDA60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906F3-1875-4726-AC15-BFABCE9B5906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3069B-7092-44F4-B753-28F279C39F0C}" type="datetime1">
              <a:rPr lang="en-IN" smtClean="0"/>
              <a:t>17-09-2024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8D2B0-E282-4D3F-B4E7-66C70538026F}" type="datetime1">
              <a:rPr lang="en-IN" smtClean="0"/>
              <a:t>17-09-2024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94CD5-5871-4160-8872-8BE64A3F1829}" type="datetime1">
              <a:rPr lang="en-IN" smtClean="0"/>
              <a:t>17-09-2024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21CAE-96E6-43C3-AFC9-FDA9EE7EEA50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AFDEE-39C9-4A6E-8339-C2F54258281A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4E298-C65E-4247-A25D-2763A7B723B6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2069953" y="1295005"/>
            <a:ext cx="784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CPKTDM</a:t>
            </a:r>
            <a:endParaRPr lang="en-IN" sz="4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166937" y="3645007"/>
            <a:ext cx="7848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UNIT 2- DEGSIN OF DOSAGE REGIMENS</a:t>
            </a:r>
            <a:endParaRPr lang="en-IN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2156" t="11048" r="9057" b="9375"/>
          <a:stretch/>
        </p:blipFill>
        <p:spPr>
          <a:xfrm>
            <a:off x="1294807" y="380724"/>
            <a:ext cx="10251199" cy="582125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97683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4790" t="14692" r="25525" b="18144"/>
          <a:stretch/>
        </p:blipFill>
        <p:spPr>
          <a:xfrm>
            <a:off x="2088107" y="834753"/>
            <a:ext cx="7765577" cy="491319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48968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5001" t="13946" r="20070" b="14599"/>
          <a:stretch/>
        </p:blipFill>
        <p:spPr>
          <a:xfrm>
            <a:off x="2374710" y="677804"/>
            <a:ext cx="8447964" cy="5227093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29095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1504" t="18982" r="28147" b="21876"/>
          <a:stretch/>
        </p:blipFill>
        <p:spPr>
          <a:xfrm>
            <a:off x="2388357" y="1160060"/>
            <a:ext cx="6550927" cy="432634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289803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1539" t="24020" r="17029" b="15719"/>
          <a:stretch/>
        </p:blipFill>
        <p:spPr>
          <a:xfrm>
            <a:off x="1269241" y="1828800"/>
            <a:ext cx="9294125" cy="440822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71608" y="746581"/>
            <a:ext cx="98423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</a:rPr>
              <a:t>CONVERSION FROM INTRAVENOUS TO ORAL DOSING</a:t>
            </a:r>
            <a:r>
              <a:rPr lang="en-US" sz="1100" dirty="0" smtClean="0">
                <a:latin typeface="Times New Roman" panose="02020603050405020304" pitchFamily="18" charset="0"/>
              </a:rPr>
              <a:t>,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115479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217" t="13199" r="8323" b="10494"/>
          <a:stretch/>
        </p:blipFill>
        <p:spPr>
          <a:xfrm>
            <a:off x="1025176" y="543576"/>
            <a:ext cx="10208525" cy="558193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73224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952" t="10028" r="11679" b="13293"/>
          <a:stretch/>
        </p:blipFill>
        <p:spPr>
          <a:xfrm>
            <a:off x="1501254" y="486735"/>
            <a:ext cx="9676263" cy="560923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023722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532" t="13573" r="16818" b="16278"/>
          <a:stretch/>
        </p:blipFill>
        <p:spPr>
          <a:xfrm>
            <a:off x="1433014" y="532262"/>
            <a:ext cx="9062115" cy="513155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231836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4162" t="12453" r="43462" b="14226"/>
          <a:stretch/>
        </p:blipFill>
        <p:spPr>
          <a:xfrm>
            <a:off x="3632863" y="609565"/>
            <a:ext cx="5513695" cy="536357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41642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427" t="13759" r="41259" b="15159"/>
          <a:stretch/>
        </p:blipFill>
        <p:spPr>
          <a:xfrm>
            <a:off x="3780431" y="846161"/>
            <a:ext cx="5895832" cy="5199797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94356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3640" t="14392" r="14003" b="13072"/>
          <a:stretch/>
        </p:blipFill>
        <p:spPr>
          <a:xfrm>
            <a:off x="1384009" y="1043381"/>
            <a:ext cx="9414456" cy="53060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01254" y="409433"/>
            <a:ext cx="95397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NOMOGRAMS AND TABULATIONS IN DESIGNING DOSAGE REGIMEN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2693" t="15252" r="46084" b="13107"/>
          <a:stretch/>
        </p:blipFill>
        <p:spPr>
          <a:xfrm>
            <a:off x="3780429" y="714173"/>
            <a:ext cx="5363571" cy="524074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748644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4476" t="15439" r="11469" b="12920"/>
          <a:stretch/>
        </p:blipFill>
        <p:spPr>
          <a:xfrm>
            <a:off x="1501253" y="714173"/>
            <a:ext cx="9635321" cy="524074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968077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5421" t="13013" r="11784" b="16465"/>
          <a:stretch/>
        </p:blipFill>
        <p:spPr>
          <a:xfrm>
            <a:off x="1624083" y="573204"/>
            <a:ext cx="9471547" cy="515885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13821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5316" t="15998" r="23847" b="16278"/>
          <a:stretch/>
        </p:blipFill>
        <p:spPr>
          <a:xfrm>
            <a:off x="2133385" y="814282"/>
            <a:ext cx="7915703" cy="4954137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323153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742" t="13014" r="26259" b="14785"/>
          <a:stretch/>
        </p:blipFill>
        <p:spPr>
          <a:xfrm>
            <a:off x="2333767" y="504966"/>
            <a:ext cx="7806520" cy="528168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72523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636" t="14692" r="25945" b="13106"/>
          <a:stretch/>
        </p:blipFill>
        <p:spPr>
          <a:xfrm>
            <a:off x="2198883" y="518614"/>
            <a:ext cx="7861112" cy="528168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09263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1959" t="12453" r="8637" b="11800"/>
          <a:stretch/>
        </p:blipFill>
        <p:spPr>
          <a:xfrm>
            <a:off x="1487606" y="520855"/>
            <a:ext cx="10331356" cy="5540991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63864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952" t="14319" r="22378" b="17211"/>
          <a:stretch/>
        </p:blipFill>
        <p:spPr>
          <a:xfrm>
            <a:off x="1949141" y="668740"/>
            <a:ext cx="8284191" cy="5008728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21730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847" t="15066" r="24581" b="17584"/>
          <a:stretch/>
        </p:blipFill>
        <p:spPr>
          <a:xfrm>
            <a:off x="2085619" y="586853"/>
            <a:ext cx="8011236" cy="4926843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27293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532" t="14692" r="10631" b="13666"/>
          <a:stretch/>
        </p:blipFill>
        <p:spPr>
          <a:xfrm>
            <a:off x="1446661" y="714173"/>
            <a:ext cx="9867333" cy="524074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8161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4135" t="14393" r="19051" b="12016"/>
          <a:stretch/>
        </p:blipFill>
        <p:spPr>
          <a:xfrm>
            <a:off x="1782819" y="599666"/>
            <a:ext cx="8693239" cy="5383369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426553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427" t="15252" r="18917" b="14040"/>
          <a:stretch/>
        </p:blipFill>
        <p:spPr>
          <a:xfrm>
            <a:off x="1689834" y="705099"/>
            <a:ext cx="8802806" cy="517250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70977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4896" t="15998" r="16189" b="14227"/>
          <a:stretch/>
        </p:blipFill>
        <p:spPr>
          <a:xfrm>
            <a:off x="1528549" y="941696"/>
            <a:ext cx="8966579" cy="510426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19126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113" t="15625" r="13357" b="13293"/>
          <a:stretch/>
        </p:blipFill>
        <p:spPr>
          <a:xfrm>
            <a:off x="1296537" y="914400"/>
            <a:ext cx="9567081" cy="5199797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042149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2354" t="12807" r="10142" b="14128"/>
          <a:stretch/>
        </p:blipFill>
        <p:spPr>
          <a:xfrm>
            <a:off x="1087360" y="662177"/>
            <a:ext cx="10084158" cy="5344733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845179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6016" t="16154" r="14795" b="17297"/>
          <a:stretch/>
        </p:blipFill>
        <p:spPr>
          <a:xfrm>
            <a:off x="1628272" y="759853"/>
            <a:ext cx="9002333" cy="486821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082921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2156" t="9463" r="8856" b="10502"/>
          <a:stretch/>
        </p:blipFill>
        <p:spPr>
          <a:xfrm>
            <a:off x="1229329" y="520252"/>
            <a:ext cx="10277341" cy="585478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348923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4334" t="15273" r="13211" b="11136"/>
          <a:stretch/>
        </p:blipFill>
        <p:spPr>
          <a:xfrm>
            <a:off x="1584102" y="734094"/>
            <a:ext cx="9427335" cy="538336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989793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244" t="15625" r="15587" b="11664"/>
          <a:stretch/>
        </p:blipFill>
        <p:spPr>
          <a:xfrm>
            <a:off x="1262130" y="675056"/>
            <a:ext cx="9259910" cy="531897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625699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639" t="15801" r="11628" b="11311"/>
          <a:stretch/>
        </p:blipFill>
        <p:spPr>
          <a:xfrm>
            <a:off x="1229462" y="625423"/>
            <a:ext cx="9723549" cy="533185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874938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5125" t="15097" r="12221" b="15360"/>
          <a:stretch/>
        </p:blipFill>
        <p:spPr>
          <a:xfrm>
            <a:off x="1558344" y="875763"/>
            <a:ext cx="9453094" cy="5087156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4194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45414" t="10872" r="15982" b="10255"/>
          <a:stretch/>
        </p:blipFill>
        <p:spPr>
          <a:xfrm>
            <a:off x="1339403" y="449675"/>
            <a:ext cx="5022760" cy="5769736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26310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4432" t="14744" r="10538" b="18354"/>
          <a:stretch/>
        </p:blipFill>
        <p:spPr>
          <a:xfrm>
            <a:off x="1468192" y="850006"/>
            <a:ext cx="9762186" cy="489397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40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288120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4432" t="14744" r="10538" b="18354"/>
          <a:stretch/>
        </p:blipFill>
        <p:spPr>
          <a:xfrm>
            <a:off x="1468192" y="850006"/>
            <a:ext cx="9762186" cy="489397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41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585996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TextBox 3"/>
          <p:cNvSpPr txBox="1"/>
          <p:nvPr/>
        </p:nvSpPr>
        <p:spPr>
          <a:xfrm>
            <a:off x="1120462" y="334851"/>
            <a:ext cx="10831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DETERMINATION OF DOSE AND DOSING INTERVALS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4432" t="16329" r="11628" b="13249"/>
          <a:stretch/>
        </p:blipFill>
        <p:spPr>
          <a:xfrm>
            <a:off x="1120462" y="943784"/>
            <a:ext cx="9620519" cy="5151551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42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7435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4531" t="15097" r="12716" b="13600"/>
          <a:stretch/>
        </p:blipFill>
        <p:spPr>
          <a:xfrm>
            <a:off x="1584100" y="540911"/>
            <a:ext cx="9465973" cy="521594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43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435010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4927" t="16682" r="16775" b="16593"/>
          <a:stretch/>
        </p:blipFill>
        <p:spPr>
          <a:xfrm>
            <a:off x="1867436" y="695459"/>
            <a:ext cx="8886423" cy="488109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44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868364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838" t="15273" r="14102" b="16593"/>
          <a:stretch/>
        </p:blipFill>
        <p:spPr>
          <a:xfrm>
            <a:off x="1441528" y="799288"/>
            <a:ext cx="9375821" cy="498412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45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19597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4828" t="17033" r="20536" b="17473"/>
          <a:stretch/>
        </p:blipFill>
        <p:spPr>
          <a:xfrm>
            <a:off x="1886285" y="785611"/>
            <a:ext cx="8409904" cy="479094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46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0167999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4729" t="18266" r="14201" b="12192"/>
          <a:stretch/>
        </p:blipFill>
        <p:spPr>
          <a:xfrm>
            <a:off x="1622738" y="747772"/>
            <a:ext cx="9247032" cy="5087156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47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014080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047" t="16329" r="17864" b="14480"/>
          <a:stretch/>
        </p:blipFill>
        <p:spPr>
          <a:xfrm>
            <a:off x="1596510" y="760651"/>
            <a:ext cx="8989454" cy="506139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48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97489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837" t="15801" r="20635" b="16241"/>
          <a:stretch/>
        </p:blipFill>
        <p:spPr>
          <a:xfrm>
            <a:off x="1866531" y="708338"/>
            <a:ext cx="8525815" cy="4971246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49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13483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057" t="10695" r="15290" b="10431"/>
          <a:stretch/>
        </p:blipFill>
        <p:spPr>
          <a:xfrm>
            <a:off x="1364690" y="449676"/>
            <a:ext cx="9453093" cy="5769735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565290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6312" t="15097" r="15685" b="16945"/>
          <a:stretch/>
        </p:blipFill>
        <p:spPr>
          <a:xfrm>
            <a:off x="2086376" y="805727"/>
            <a:ext cx="8847787" cy="4971246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50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5559963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6312" t="16154" r="17863" b="11488"/>
          <a:stretch/>
        </p:blipFill>
        <p:spPr>
          <a:xfrm>
            <a:off x="1809011" y="687934"/>
            <a:ext cx="8564452" cy="5293218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51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5586949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837" t="13335" r="14003" b="10960"/>
          <a:stretch/>
        </p:blipFill>
        <p:spPr>
          <a:xfrm>
            <a:off x="1396887" y="682580"/>
            <a:ext cx="9388700" cy="5537916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52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507138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541" t="14216" r="20041" b="13953"/>
          <a:stretch/>
        </p:blipFill>
        <p:spPr>
          <a:xfrm>
            <a:off x="1808576" y="515154"/>
            <a:ext cx="8641725" cy="525458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53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5410104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541" t="15625" r="19843" b="16945"/>
          <a:stretch/>
        </p:blipFill>
        <p:spPr>
          <a:xfrm>
            <a:off x="1532587" y="825046"/>
            <a:ext cx="8667482" cy="4932608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54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2280950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4828" t="15625" r="10439" b="10960"/>
          <a:stretch/>
        </p:blipFill>
        <p:spPr>
          <a:xfrm>
            <a:off x="1532586" y="798490"/>
            <a:ext cx="9723549" cy="537049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55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091980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6016" t="14921" r="14993" b="11488"/>
          <a:stretch/>
        </p:blipFill>
        <p:spPr>
          <a:xfrm>
            <a:off x="1674253" y="862885"/>
            <a:ext cx="8976575" cy="538337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56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838049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343" t="14041" r="19546" b="11488"/>
          <a:stretch/>
        </p:blipFill>
        <p:spPr>
          <a:xfrm>
            <a:off x="1725298" y="567468"/>
            <a:ext cx="8731877" cy="544776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57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246314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3937" t="17209" r="15983" b="13248"/>
          <a:stretch/>
        </p:blipFill>
        <p:spPr>
          <a:xfrm>
            <a:off x="1532116" y="914400"/>
            <a:ext cx="9118242" cy="5087155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58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165302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4334" t="15449" r="19150" b="13952"/>
          <a:stretch/>
        </p:blipFill>
        <p:spPr>
          <a:xfrm>
            <a:off x="1802138" y="732706"/>
            <a:ext cx="8654602" cy="516442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59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53193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5125" t="13511" r="24792" b="13249"/>
          <a:stretch/>
        </p:blipFill>
        <p:spPr>
          <a:xfrm>
            <a:off x="2395470" y="502276"/>
            <a:ext cx="7817477" cy="535761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5036543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5620" t="13512" r="19150" b="14481"/>
          <a:stretch/>
        </p:blipFill>
        <p:spPr>
          <a:xfrm>
            <a:off x="1885850" y="657621"/>
            <a:ext cx="8487178" cy="526745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60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610605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541" t="28301" r="43302" b="31206"/>
          <a:stretch/>
        </p:blipFill>
        <p:spPr>
          <a:xfrm>
            <a:off x="1275007" y="618186"/>
            <a:ext cx="10019765" cy="5285658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61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019161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4828" t="12631" r="18952" b="15185"/>
          <a:stretch/>
        </p:blipFill>
        <p:spPr>
          <a:xfrm>
            <a:off x="1821456" y="489396"/>
            <a:ext cx="8615966" cy="528033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62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3192943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5916" t="13160" r="13707" b="13953"/>
          <a:stretch/>
        </p:blipFill>
        <p:spPr>
          <a:xfrm>
            <a:off x="1550999" y="515155"/>
            <a:ext cx="9653621" cy="562109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63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24353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8490" t="13511" r="18853" b="18003"/>
          <a:stretch/>
        </p:blipFill>
        <p:spPr>
          <a:xfrm>
            <a:off x="1893194" y="643944"/>
            <a:ext cx="8152327" cy="500988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64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828316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6312" t="15801" r="10340" b="10255"/>
          <a:stretch/>
        </p:blipFill>
        <p:spPr>
          <a:xfrm>
            <a:off x="1596981" y="629979"/>
            <a:ext cx="9543246" cy="5409128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65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873899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739" t="27949" r="43599" b="31382"/>
          <a:stretch/>
        </p:blipFill>
        <p:spPr>
          <a:xfrm>
            <a:off x="2086377" y="824247"/>
            <a:ext cx="9028091" cy="4838723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66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2104525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244" t="14392" r="13051" b="12595"/>
          <a:stretch/>
        </p:blipFill>
        <p:spPr>
          <a:xfrm>
            <a:off x="1313645" y="824248"/>
            <a:ext cx="9589882" cy="534102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67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3048167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4222" t="16194" r="8472" b="13731"/>
          <a:stretch/>
        </p:blipFill>
        <p:spPr>
          <a:xfrm>
            <a:off x="1440873" y="955964"/>
            <a:ext cx="10058400" cy="512618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68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1760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4135" t="17033" r="24198" b="15713"/>
          <a:stretch/>
        </p:blipFill>
        <p:spPr>
          <a:xfrm>
            <a:off x="1429555" y="1017430"/>
            <a:ext cx="8023538" cy="491973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1483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2650" t="10343" r="10737" b="13072"/>
          <a:stretch/>
        </p:blipFill>
        <p:spPr>
          <a:xfrm>
            <a:off x="1145314" y="334851"/>
            <a:ext cx="9968249" cy="560231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90891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2845" t="13336" r="30633" b="14304"/>
          <a:stretch/>
        </p:blipFill>
        <p:spPr>
          <a:xfrm>
            <a:off x="3064701" y="502276"/>
            <a:ext cx="6053071" cy="5293218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0341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278</TotalTime>
  <Words>300</Words>
  <Application>Microsoft Office PowerPoint</Application>
  <PresentationFormat>Widescreen</PresentationFormat>
  <Paragraphs>278</Paragraphs>
  <Slides>68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33</cp:revision>
  <dcterms:created xsi:type="dcterms:W3CDTF">2020-07-13T05:58:17Z</dcterms:created>
  <dcterms:modified xsi:type="dcterms:W3CDTF">2024-09-17T05:18:57Z</dcterms:modified>
</cp:coreProperties>
</file>