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171" r:id="rId2"/>
  </p:sldMasterIdLst>
  <p:notesMasterIdLst>
    <p:notesMasterId r:id="rId40"/>
  </p:notesMasterIdLst>
  <p:sldIdLst>
    <p:sldId id="259" r:id="rId3"/>
    <p:sldId id="335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71" r:id="rId12"/>
    <p:sldId id="334" r:id="rId13"/>
    <p:sldId id="273" r:id="rId14"/>
    <p:sldId id="275" r:id="rId15"/>
    <p:sldId id="276" r:id="rId16"/>
    <p:sldId id="281" r:id="rId17"/>
    <p:sldId id="282" r:id="rId18"/>
    <p:sldId id="283" r:id="rId19"/>
    <p:sldId id="285" r:id="rId20"/>
    <p:sldId id="286" r:id="rId21"/>
    <p:sldId id="339" r:id="rId22"/>
    <p:sldId id="340" r:id="rId23"/>
    <p:sldId id="289" r:id="rId24"/>
    <p:sldId id="291" r:id="rId25"/>
    <p:sldId id="295" r:id="rId26"/>
    <p:sldId id="296" r:id="rId27"/>
    <p:sldId id="297" r:id="rId28"/>
    <p:sldId id="345" r:id="rId29"/>
    <p:sldId id="346" r:id="rId30"/>
    <p:sldId id="347" r:id="rId31"/>
    <p:sldId id="300" r:id="rId32"/>
    <p:sldId id="301" r:id="rId33"/>
    <p:sldId id="302" r:id="rId34"/>
    <p:sldId id="303" r:id="rId35"/>
    <p:sldId id="310" r:id="rId36"/>
    <p:sldId id="348" r:id="rId37"/>
    <p:sldId id="349" r:id="rId38"/>
    <p:sldId id="350" r:id="rId39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198"/>
    <a:srgbClr val="422C16"/>
    <a:srgbClr val="660066"/>
    <a:srgbClr val="003300"/>
    <a:srgbClr val="0C788E"/>
    <a:srgbClr val="000099"/>
    <a:srgbClr val="1C1C1C"/>
    <a:srgbClr val="00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75" autoAdjust="0"/>
    <p:restoredTop sz="94652" autoAdjust="0"/>
  </p:normalViewPr>
  <p:slideViewPr>
    <p:cSldViewPr>
      <p:cViewPr varScale="1">
        <p:scale>
          <a:sx n="70" d="100"/>
          <a:sy n="70" d="100"/>
        </p:scale>
        <p:origin x="47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2F10F82B-1FBE-DD07-643A-756142718D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65E2051-E526-5D3A-6FB9-CD2D520ABC0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91A6339-0EFB-43B0-9038-6540ED79067D}" type="datetimeFigureOut">
              <a:rPr lang="en-US"/>
              <a:pPr>
                <a:defRPr/>
              </a:pPr>
              <a:t>9/12/2024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A94C8E8A-755B-F96F-8BF9-552548AA1C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E559576E-1D4F-F667-B843-364F1E3FB8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7D249BA-E1F3-DA97-9C2A-C035933DDF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350765-D804-2DE7-A42A-3ABB3CBC5F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207825-9CBC-40CC-A0AA-F431F19A81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7399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30570D1-279D-CB75-ACEA-0E7BB5957D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A7247DE-6195-542C-4CCB-99BB5BAA7F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92D24A9E-07D1-1E35-FE15-CF9BC8CAE0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ECF07-62CD-4CBA-AA74-F1D0682E2656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6950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CF193D22-F854-CC5A-4EEF-2FBFDB8A98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878F0446-CF47-726F-CE0A-485BB4202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C70399F-1B8F-0A69-2960-86663037B9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6F93A1-3393-4BC5-8FB8-2E588F56B3D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0713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1A3F78F-C81E-3033-7D63-C29BDA899E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6DC4DD0-FFCE-0B68-1E74-DD9481F311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98F1105-6D3B-A68B-147E-2C7439BCE2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2BB8C5-CDB9-40CA-81CD-54ED0FE4051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55113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8747B2-C81A-BA89-D192-D4AF2446F9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A61589-86D4-42DC-5B34-08736FFBCC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84385718-4DC7-4B21-947A-C8CF7FA226F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DCBBF29-0E72-EADF-CF89-A46DA558F4B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94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7D056E-C37C-8AAA-471C-23DF56E94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6F847-436D-9EC1-54B8-5125846FC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FFD2A-8554-AE91-3BBC-262B8D07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21585-96C6-431B-935D-155365B6CC8A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82802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F92FD4-5846-C686-95E7-C82F14BDC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B02EB-9D6C-1C18-9BCA-05B639DB1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5133B9-395D-F03B-C8B1-B5563A72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F66964-AD52-4A2C-B1D6-ED63980FC80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35591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664662-F3FE-3C7F-939D-D9BF8BEC7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D2A39B-F25A-A397-6DC5-1568FCFA4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8C329F-1FD4-C48A-C93C-C3D3AF1D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8CF76-DC67-46E7-BEC8-AA7FC95B6E6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74317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E05993-416F-1AE3-EBB1-B866494E6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5BF3D3B-9173-EED2-B54D-7697ED0BD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C9D58E4-8BD6-10C0-91A8-6692AFB9C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1BFD74-DCF0-42C4-A308-5A7D06F99F68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38829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B5CCD3A8-2B8B-2C07-3342-D119C9E88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00D9495E-2772-4AFD-0A06-B595A0C2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248E519-EF21-9D07-C1A4-FA0028A7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A0A847-48E1-466E-927D-AA11BB06DF3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294980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F941F726-CA09-973A-C093-B6CE6A345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C2F253B-103B-1E83-BE73-049E32BC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A52BB71C-A2FF-CFD3-630D-C91FA0407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4BE7A-FA3A-48D7-8BA1-23296A90182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70308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259A549B-E44C-FBE0-A513-F1AF7F844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A2BC496A-0441-C7AE-9F76-24EF4030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87A75FBB-FB39-B864-5D4D-1689FBE2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FC79B-670B-42EC-AC24-3A9E17D5EEF0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60966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B5A3FCA-0E34-C221-347F-551F76F163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702A58D-B9BB-7DF4-13B4-4C875FE6D1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AE0026E3-52E9-CEA5-6445-0ED8242EB1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CCBE54-2BD4-47F8-82D2-1C2B004FE43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604155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986F202-1F83-FBBB-A51E-D1AAE301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45BD332-BB2D-F820-0B04-EE629BB63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85EE011-831C-8F50-ADE7-11E3294C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0D09E-5424-49C4-A28D-640FF169AD4A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18612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1239993B-64D7-1225-02D0-066D0695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C30E8DC-6FE4-DDAE-2C4A-E5B3BFD48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67CF10E-6900-9491-788B-595EB34AA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FF83B4-E9F5-4192-9108-1DA39C63717B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414240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037EE9-4EB9-6F4D-38FE-EABD5B853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328C63-48AE-38FB-1856-B148A5D46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C2A904-790C-D9EE-E635-0F954F74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6173E-62B4-4B8A-8C8B-2675EBE7D2B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286898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331423-601B-528C-B97B-0B68EB746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E0D6AD-F0EA-B20A-ECF8-F63757CA7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059996-A108-14A9-0289-DF301389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2F52B-BC7A-4BDB-8BAD-3F91F17039E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5722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D78D0E6-504F-C6BD-0278-1294F927F3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A60FC425-D15D-EA8C-9F8E-DE04CB5CD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76B8F7C-79E7-81D0-7B19-890D7786E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6A38AC-62DB-477C-A2A3-8CD46D73942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6667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6BBC23-14D1-1D1F-9C00-07F6E0817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F6BE51F-DA74-9275-00CD-6D03564B88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C35296F-7D13-70A9-AD53-CBA8789826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B5704E-61E1-48B3-848B-CADC0152507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0850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5965B354-6163-5DB3-5D47-A3559024D0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CB15C3E-6C5E-2FEC-64A5-3199E5D2BD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F6B21C5-C24C-02ED-368C-A6CFC43E62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0A336-ECDB-4B17-8167-E4FC8BE866C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5260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4FC083C5-22F2-FF2E-C8FE-82B5AB1318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29BA281D-440D-7AFE-A195-CAE696B137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18C05100-B6F6-2CCB-D510-F4A6B913E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F156F-C87F-42FD-8A46-044522D67513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893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FA8EAD7D-8BB6-4230-8DF3-FE5AE3E810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E97758AD-06D9-E96B-CB1B-C457DD1D6F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A1AEC7AC-2180-FA31-2324-904402B8E2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5F4760-F9F6-4D22-9079-80A79FD4887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0075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0642BE-A333-DC22-1D85-9A7874560F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CBC7E5C-2AAC-A3BA-1FCE-C7086FEEA0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54D5187-963A-C9F0-C65D-00522577ED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1EA01-EBB9-4AC9-AA95-548EF3614B5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5900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CF21360-9E8E-BE07-62EE-0D5692E352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8400CE7-47EA-2F83-6556-83DBF584B4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DEE74A-6F06-A8E6-E508-7811C7183B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DC20B9-9D08-4921-83F3-A402A65875EC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37576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29C2AA58-3C71-FC6B-F7A9-1C38FC7DC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A9653D9A-08CA-B6C2-41DF-883FF55C5A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65B4E01D-478D-724C-3EBD-467A7FD429F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19B3CAA4-52F8-C71E-07FA-1E2BC415A08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A923B9B2-7373-1C23-F4C7-77C5F4BF70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CCF9FC-8A23-473B-B686-D9587B5A3975}" type="slidenum">
              <a:rPr lang="es-ES" altLang="en-US"/>
              <a:pPr/>
              <a:t>‹#›</a:t>
            </a:fld>
            <a:endParaRPr lang="es-ES" alt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888" y="92077"/>
            <a:ext cx="1046112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 userDrawn="1"/>
        </p:nvSpPr>
        <p:spPr>
          <a:xfrm rot="19415158">
            <a:off x="1896609" y="2159790"/>
            <a:ext cx="114252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7" r:id="rId1"/>
    <p:sldLayoutId id="2147484338" r:id="rId2"/>
    <p:sldLayoutId id="2147484339" r:id="rId3"/>
    <p:sldLayoutId id="2147484340" r:id="rId4"/>
    <p:sldLayoutId id="2147484341" r:id="rId5"/>
    <p:sldLayoutId id="2147484342" r:id="rId6"/>
    <p:sldLayoutId id="2147484343" r:id="rId7"/>
    <p:sldLayoutId id="2147484344" r:id="rId8"/>
    <p:sldLayoutId id="2147484345" r:id="rId9"/>
    <p:sldLayoutId id="2147484346" r:id="rId10"/>
    <p:sldLayoutId id="2147484347" r:id="rId11"/>
    <p:sldLayoutId id="2147484359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xmlns="" id="{3A55311D-3A61-C708-7624-FD11E71802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xmlns="" id="{F8CAD40D-0971-0A2B-A739-728DD229F5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74CDCC-3512-0A84-0860-E818EA1AF0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1/21/2014</a:t>
            </a: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C3BA13-DFCC-7B79-2AAB-E9C2DFE645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83BD189-51EE-EC27-D299-573C3C225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1DC5F05-6602-4067-98C4-1080AFECFDE7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8" r:id="rId1"/>
    <p:sldLayoutId id="2147484349" r:id="rId2"/>
    <p:sldLayoutId id="2147484350" r:id="rId3"/>
    <p:sldLayoutId id="2147484351" r:id="rId4"/>
    <p:sldLayoutId id="2147484352" r:id="rId5"/>
    <p:sldLayoutId id="2147484353" r:id="rId6"/>
    <p:sldLayoutId id="2147484354" r:id="rId7"/>
    <p:sldLayoutId id="2147484355" r:id="rId8"/>
    <p:sldLayoutId id="2147484356" r:id="rId9"/>
    <p:sldLayoutId id="2147484357" r:id="rId10"/>
    <p:sldLayoutId id="2147484358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B268C9DA-E8F9-6F79-1D2F-CE99CE09A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1447801"/>
            <a:ext cx="8458200" cy="1470025"/>
          </a:xfrm>
        </p:spPr>
        <p:txBody>
          <a:bodyPr/>
          <a:lstStyle/>
          <a:p>
            <a:r>
              <a:rPr lang="en-US" altLang="en-US" sz="3600">
                <a:solidFill>
                  <a:srgbClr val="FF0000"/>
                </a:solidFill>
              </a:rPr>
              <a:t>NMR :     Nuclear Magnetic resonance</a:t>
            </a:r>
          </a:p>
        </p:txBody>
      </p:sp>
      <p:pic>
        <p:nvPicPr>
          <p:cNvPr id="5124" name="Picture 7" descr="nucspin1">
            <a:extLst>
              <a:ext uri="{FF2B5EF4-FFF2-40B4-BE49-F238E27FC236}">
                <a16:creationId xmlns:a16="http://schemas.microsoft.com/office/drawing/2014/main" xmlns="" id="{6CA6CB75-8337-4FA9-A879-99DB39209E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448801" y="4800601"/>
            <a:ext cx="79851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E3CF410E-B13C-8DB3-2405-7E2650CD8752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5F645DCD-9CB3-A54F-5AF9-35B7AAA904CE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5128" name="Slide Number Placeholder 7">
            <a:extLst>
              <a:ext uri="{FF2B5EF4-FFF2-40B4-BE49-F238E27FC236}">
                <a16:creationId xmlns:a16="http://schemas.microsoft.com/office/drawing/2014/main" xmlns="" id="{DD4731A0-7E00-15C3-044F-FA167D50E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CABF81-8CF5-42C4-B27C-0F0D8815E9D0}" type="slidenum">
              <a:rPr lang="es-ES" altLang="en-US"/>
              <a:pPr eaLnBrk="1" hangingPunct="1"/>
              <a:t>1</a:t>
            </a:fld>
            <a:endParaRPr lang="es-ES" altLang="en-US"/>
          </a:p>
        </p:txBody>
      </p:sp>
      <p:sp>
        <p:nvSpPr>
          <p:cNvPr id="5129" name="Footer Placeholder 8">
            <a:extLst>
              <a:ext uri="{FF2B5EF4-FFF2-40B4-BE49-F238E27FC236}">
                <a16:creationId xmlns:a16="http://schemas.microsoft.com/office/drawing/2014/main" xmlns="" id="{5CD77021-D175-7F6F-1853-E5DAFCD7C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>
            <a:extLst>
              <a:ext uri="{FF2B5EF4-FFF2-40B4-BE49-F238E27FC236}">
                <a16:creationId xmlns:a16="http://schemas.microsoft.com/office/drawing/2014/main" xmlns="" id="{D554566F-32D8-C820-0AE8-F2429D9A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xmlns="" id="{964706E6-D982-6A95-48E1-8E0CB6D3D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03425"/>
            <a:ext cx="86868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When a charged particle such as a proton spins on its axis, it creates a </a:t>
            </a:r>
            <a:r>
              <a:rPr lang="en-US" altLang="en-US" sz="2100" b="1">
                <a:solidFill>
                  <a:schemeClr val="accent2"/>
                </a:solidFill>
                <a:latin typeface="Comic Sans MS" panose="030F0702030302020204" pitchFamily="66" charset="0"/>
              </a:rPr>
              <a:t>magnetic field</a:t>
            </a:r>
            <a:r>
              <a:rPr lang="en-US" altLang="en-US" sz="2100" b="1">
                <a:latin typeface="Comic Sans MS" panose="030F0702030302020204" pitchFamily="66" charset="0"/>
              </a:rPr>
              <a:t>.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Thus, the nucleus can be considered to be a tiny bar magnet.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Normally, these tiny bar magnets are randomly oriented in space. 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However, in the presence of a magnetic field </a:t>
            </a:r>
            <a:r>
              <a:rPr lang="en-US" altLang="en-US" sz="2100" b="1">
                <a:solidFill>
                  <a:schemeClr val="accent2"/>
                </a:solidFill>
                <a:latin typeface="Comic Sans MS" panose="030F0702030302020204" pitchFamily="66" charset="0"/>
              </a:rPr>
              <a:t>B</a:t>
            </a:r>
            <a:r>
              <a:rPr lang="en-US" altLang="en-US" sz="2100" b="1" baseline="-25000">
                <a:solidFill>
                  <a:schemeClr val="accent2"/>
                </a:solidFill>
                <a:latin typeface="Comic Sans MS" panose="030F0702030302020204" pitchFamily="66" charset="0"/>
              </a:rPr>
              <a:t>0</a:t>
            </a:r>
            <a:r>
              <a:rPr lang="en-US" altLang="en-US" sz="2100" b="1">
                <a:latin typeface="Comic Sans MS" panose="030F0702030302020204" pitchFamily="66" charset="0"/>
              </a:rPr>
              <a:t>, they are oriented with or against this applied field.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More nuclei are oriented with the applied field because this arrangement is lower in energy.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The energy difference between these two states is very small (&lt;0.1 cal).</a:t>
            </a:r>
            <a:endParaRPr lang="en-US" altLang="en-US" sz="2100" b="1"/>
          </a:p>
        </p:txBody>
      </p:sp>
      <p:sp>
        <p:nvSpPr>
          <p:cNvPr id="14340" name="Text Box 7">
            <a:extLst>
              <a:ext uri="{FF2B5EF4-FFF2-40B4-BE49-F238E27FC236}">
                <a16:creationId xmlns:a16="http://schemas.microsoft.com/office/drawing/2014/main" xmlns="" id="{8AE0C5BD-B855-99F2-6B11-5977CE7AD1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81001"/>
            <a:ext cx="876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000" b="1">
                <a:latin typeface="Comic Sans MS" panose="030F0702030302020204" pitchFamily="66" charset="0"/>
              </a:rPr>
              <a:t>Introduction to NMR Spectroscopy</a:t>
            </a:r>
            <a:endParaRPr lang="en-US" altLang="en-US" sz="3000" b="1"/>
          </a:p>
        </p:txBody>
      </p:sp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3AA4BEEB-FA96-4BD2-4FDE-B1BBA1E13EAD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  <a:endParaRPr lang="es-ES" sz="700" b="1" kern="0" dirty="0">
              <a:solidFill>
                <a:srgbClr val="0033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ctangle 122">
            <a:extLst>
              <a:ext uri="{FF2B5EF4-FFF2-40B4-BE49-F238E27FC236}">
                <a16:creationId xmlns:a16="http://schemas.microsoft.com/office/drawing/2014/main" xmlns="" id="{DE54904A-659E-3C15-EF0F-2CDCDC36DAB3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4344" name="Footer Placeholder 8">
            <a:extLst>
              <a:ext uri="{FF2B5EF4-FFF2-40B4-BE49-F238E27FC236}">
                <a16:creationId xmlns:a16="http://schemas.microsoft.com/office/drawing/2014/main" xmlns="" id="{5BCCF2D1-4BA2-B809-7ACB-A725D2E11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6" grpId="0" build="p"/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>
            <a:extLst>
              <a:ext uri="{FF2B5EF4-FFF2-40B4-BE49-F238E27FC236}">
                <a16:creationId xmlns:a16="http://schemas.microsoft.com/office/drawing/2014/main" xmlns="" id="{296AA26F-C8EA-EF39-779D-6A1DC023E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EB3F90-09A6-4CA7-B9A8-257E3B650FCA}" type="slidenum">
              <a:rPr lang="es-ES" altLang="en-US"/>
              <a:pPr eaLnBrk="1" hangingPunct="1"/>
              <a:t>11</a:t>
            </a:fld>
            <a:endParaRPr lang="es-ES" altLang="en-US"/>
          </a:p>
        </p:txBody>
      </p:sp>
      <p:pic>
        <p:nvPicPr>
          <p:cNvPr id="15364" name="Picture 5" descr="0001">
            <a:extLst>
              <a:ext uri="{FF2B5EF4-FFF2-40B4-BE49-F238E27FC236}">
                <a16:creationId xmlns:a16="http://schemas.microsoft.com/office/drawing/2014/main" xmlns="" id="{461D2A95-A60A-0FB7-D5ED-B0EBA3E80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2857500"/>
            <a:ext cx="701040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Footer Placeholder 5">
            <a:extLst>
              <a:ext uri="{FF2B5EF4-FFF2-40B4-BE49-F238E27FC236}">
                <a16:creationId xmlns:a16="http://schemas.microsoft.com/office/drawing/2014/main" xmlns="" id="{846D5D66-15C0-3439-57AB-5053BAD4F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xmlns="" id="{06DCDB4F-CC46-6BD8-2076-25B5FE3D8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25" y="274638"/>
            <a:ext cx="7448550" cy="1143000"/>
          </a:xfrm>
        </p:spPr>
        <p:txBody>
          <a:bodyPr/>
          <a:lstStyle/>
          <a:p>
            <a:r>
              <a:rPr lang="en-IN" altLang="en-US" sz="3200"/>
              <a:t>Effect of a Magnetic Field on I=1/2</a:t>
            </a:r>
          </a:p>
        </p:txBody>
      </p:sp>
      <p:sp>
        <p:nvSpPr>
          <p:cNvPr id="16387" name="Slide Number Placeholder 4">
            <a:extLst>
              <a:ext uri="{FF2B5EF4-FFF2-40B4-BE49-F238E27FC236}">
                <a16:creationId xmlns:a16="http://schemas.microsoft.com/office/drawing/2014/main" xmlns="" id="{FD07FD19-4CCB-4CBD-1EB1-26359E828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39A0F4E-057B-4FC6-AB82-6F844460939C}" type="slidenum">
              <a:rPr lang="en-IN" altLang="en-US"/>
              <a:pPr eaLnBrk="1" hangingPunct="1"/>
              <a:t>12</a:t>
            </a:fld>
            <a:endParaRPr lang="en-IN" altLang="en-US"/>
          </a:p>
        </p:txBody>
      </p:sp>
      <p:pic>
        <p:nvPicPr>
          <p:cNvPr id="16388" name="Picture 3">
            <a:extLst>
              <a:ext uri="{FF2B5EF4-FFF2-40B4-BE49-F238E27FC236}">
                <a16:creationId xmlns:a16="http://schemas.microsoft.com/office/drawing/2014/main" xmlns="" id="{B860FC91-BC67-8D59-9387-B21F64C357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063" y="2357438"/>
            <a:ext cx="2500312" cy="1928812"/>
          </a:xfrm>
        </p:spPr>
      </p:pic>
      <p:pic>
        <p:nvPicPr>
          <p:cNvPr id="16389" name="Picture 5">
            <a:extLst>
              <a:ext uri="{FF2B5EF4-FFF2-40B4-BE49-F238E27FC236}">
                <a16:creationId xmlns:a16="http://schemas.microsoft.com/office/drawing/2014/main" xmlns="" id="{44DDE408-9E13-2BBA-9774-24C4111CB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3429001"/>
            <a:ext cx="5715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BBB2E2B2-D9A8-E696-682D-568EC6CDF3BC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  <a:endParaRPr lang="es-ES" sz="700" b="1" kern="0" dirty="0">
              <a:solidFill>
                <a:srgbClr val="0033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Rectangle 122">
            <a:extLst>
              <a:ext uri="{FF2B5EF4-FFF2-40B4-BE49-F238E27FC236}">
                <a16:creationId xmlns:a16="http://schemas.microsoft.com/office/drawing/2014/main" xmlns="" id="{9A4BFB55-106D-3D8A-343A-170505328695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6393" name="Footer Placeholder 8">
            <a:extLst>
              <a:ext uri="{FF2B5EF4-FFF2-40B4-BE49-F238E27FC236}">
                <a16:creationId xmlns:a16="http://schemas.microsoft.com/office/drawing/2014/main" xmlns="" id="{A16FE9EA-7B69-EE50-C558-90A37C150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xmlns="" id="{5FDADB50-EA67-1DFE-7FB2-803655BCB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IN" altLang="en-US" sz="2800"/>
          </a:p>
          <a:p>
            <a:pPr algn="just"/>
            <a:r>
              <a:rPr lang="en-IN" altLang="en-US" sz="2800"/>
              <a:t>When an external magnetic field is applied, the energy levels split.</a:t>
            </a:r>
          </a:p>
          <a:p>
            <a:pPr algn="just"/>
            <a:r>
              <a:rPr lang="en-IN" altLang="en-US" sz="2800"/>
              <a:t> So they can align themselves either “with the field” or </a:t>
            </a:r>
          </a:p>
          <a:p>
            <a:pPr algn="just"/>
            <a:r>
              <a:rPr lang="en-IN" altLang="en-US" sz="2800"/>
              <a:t>“against the field” corresponding to the spin values +1/2 or -1/2.</a:t>
            </a:r>
          </a:p>
          <a:p>
            <a:pPr algn="just"/>
            <a:endParaRPr lang="en-IN" altLang="en-US" sz="2800"/>
          </a:p>
        </p:txBody>
      </p:sp>
      <p:sp>
        <p:nvSpPr>
          <p:cNvPr id="17411" name="Slide Number Placeholder 4">
            <a:extLst>
              <a:ext uri="{FF2B5EF4-FFF2-40B4-BE49-F238E27FC236}">
                <a16:creationId xmlns:a16="http://schemas.microsoft.com/office/drawing/2014/main" xmlns="" id="{EB54D3EC-CB21-7550-399C-782636532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D9B1146-248E-4214-956B-C43CDB0B7692}" type="slidenum">
              <a:rPr lang="en-IN" altLang="en-US"/>
              <a:pPr eaLnBrk="1" hangingPunct="1"/>
              <a:t>13</a:t>
            </a:fld>
            <a:endParaRPr lang="en-IN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4B1B0ADD-892A-D20D-E57A-1CD8BCDA1A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264592">
            <a:off x="1936751" y="811213"/>
            <a:ext cx="492125" cy="400050"/>
          </a:xfrm>
          <a:noFill/>
        </p:spPr>
        <p:txBody>
          <a:bodyPr/>
          <a:lstStyle/>
          <a:p>
            <a:pPr algn="r"/>
            <a:r>
              <a:rPr lang="es-ES" altLang="en-US" sz="700" b="1">
                <a:solidFill>
                  <a:srgbClr val="003300"/>
                </a:solidFill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548E5C58-E8DD-374C-9869-9D62AE045C05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7415" name="Footer Placeholder 6">
            <a:extLst>
              <a:ext uri="{FF2B5EF4-FFF2-40B4-BE49-F238E27FC236}">
                <a16:creationId xmlns:a16="http://schemas.microsoft.com/office/drawing/2014/main" xmlns="" id="{7404B4A6-F359-9BA7-C22A-4350F022C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  <p:bldP spid="4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xmlns="" id="{903821EC-B0AE-5A82-9890-8BD491B9A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500063"/>
            <a:ext cx="8229600" cy="5626100"/>
          </a:xfrm>
        </p:spPr>
        <p:txBody>
          <a:bodyPr/>
          <a:lstStyle/>
          <a:p>
            <a:pPr algn="just"/>
            <a:endParaRPr lang="en-IN" altLang="en-US" sz="2400"/>
          </a:p>
          <a:p>
            <a:pPr algn="just"/>
            <a:endParaRPr lang="en-IN" altLang="en-US" sz="2400"/>
          </a:p>
          <a:p>
            <a:pPr algn="just"/>
            <a:endParaRPr lang="en-IN" altLang="en-US" sz="2400"/>
          </a:p>
          <a:p>
            <a:pPr algn="just"/>
            <a:r>
              <a:rPr lang="en-IN" altLang="en-US" sz="2400"/>
              <a:t>The energetically </a:t>
            </a:r>
            <a:r>
              <a:rPr lang="en-IN" altLang="en-US" sz="2400">
                <a:solidFill>
                  <a:srgbClr val="660066"/>
                </a:solidFill>
              </a:rPr>
              <a:t>favourable  +1/2</a:t>
            </a:r>
            <a:r>
              <a:rPr lang="en-IN" altLang="en-US" sz="2400"/>
              <a:t>  or ground state is that in which the nuclei are aligned with field </a:t>
            </a:r>
          </a:p>
          <a:p>
            <a:pPr algn="just"/>
            <a:r>
              <a:rPr lang="en-IN" altLang="en-US" sz="2400"/>
              <a:t> and unfavourable </a:t>
            </a:r>
            <a:r>
              <a:rPr lang="en-IN" altLang="en-US" sz="2400">
                <a:solidFill>
                  <a:srgbClr val="660066"/>
                </a:solidFill>
              </a:rPr>
              <a:t>condition -1/2 </a:t>
            </a:r>
            <a:r>
              <a:rPr lang="en-IN" altLang="en-US" sz="2400"/>
              <a:t>can be considered as excited state.</a:t>
            </a:r>
          </a:p>
          <a:p>
            <a:pPr algn="just"/>
            <a:endParaRPr lang="en-IN" altLang="en-US" sz="2400"/>
          </a:p>
          <a:p>
            <a:endParaRPr lang="en-IN" altLang="en-US" sz="2800"/>
          </a:p>
        </p:txBody>
      </p:sp>
      <p:sp>
        <p:nvSpPr>
          <p:cNvPr id="18435" name="Slide Number Placeholder 5">
            <a:extLst>
              <a:ext uri="{FF2B5EF4-FFF2-40B4-BE49-F238E27FC236}">
                <a16:creationId xmlns:a16="http://schemas.microsoft.com/office/drawing/2014/main" xmlns="" id="{8D067D24-81FA-D9C5-F80A-F009E18F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6A366DA-BF3D-4AB8-9499-7C5CD3A08578}" type="slidenum">
              <a:rPr lang="en-IN" altLang="en-US"/>
              <a:pPr eaLnBrk="1" hangingPunct="1"/>
              <a:t>14</a:t>
            </a:fld>
            <a:endParaRPr lang="en-IN" altLang="en-US"/>
          </a:p>
        </p:txBody>
      </p:sp>
      <p:pic>
        <p:nvPicPr>
          <p:cNvPr id="18436" name="Picture 2">
            <a:extLst>
              <a:ext uri="{FF2B5EF4-FFF2-40B4-BE49-F238E27FC236}">
                <a16:creationId xmlns:a16="http://schemas.microsoft.com/office/drawing/2014/main" xmlns="" id="{20D67C7D-E227-EFE8-E24F-36F083EC6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6" y="3411539"/>
            <a:ext cx="4786313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8C0999D8-1F57-A70B-C15A-068245D20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264592">
            <a:off x="1936751" y="811213"/>
            <a:ext cx="492125" cy="400050"/>
          </a:xfrm>
          <a:noFill/>
        </p:spPr>
        <p:txBody>
          <a:bodyPr/>
          <a:lstStyle/>
          <a:p>
            <a:pPr algn="r"/>
            <a:r>
              <a:rPr lang="es-ES" altLang="en-US" sz="700" b="1">
                <a:solidFill>
                  <a:srgbClr val="003300"/>
                </a:solidFill>
              </a:rPr>
              <a:t>NMR</a:t>
            </a:r>
          </a:p>
        </p:txBody>
      </p:sp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96F20EBE-2845-3B5F-5927-F6EED73EAD8C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8440" name="Footer Placeholder 7">
            <a:extLst>
              <a:ext uri="{FF2B5EF4-FFF2-40B4-BE49-F238E27FC236}">
                <a16:creationId xmlns:a16="http://schemas.microsoft.com/office/drawing/2014/main" xmlns="" id="{3775B252-9E85-F03A-846A-87EC53C21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 descr="mhtml:file://C:\Users\sajani\Desktop\other\Downloads\NMR%20Spectroscopy%20-%20Theory.mht!http://teaching.shu.ac.uk/hwb/chemistry/tutorials/molspec/precess.gif">
            <a:extLst>
              <a:ext uri="{FF2B5EF4-FFF2-40B4-BE49-F238E27FC236}">
                <a16:creationId xmlns:a16="http://schemas.microsoft.com/office/drawing/2014/main" xmlns="" id="{D8DCFCE4-A5C1-6B60-781C-A3ABC909939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75" y="1714500"/>
            <a:ext cx="4000500" cy="4572000"/>
          </a:xfrm>
        </p:spPr>
      </p:pic>
      <p:sp>
        <p:nvSpPr>
          <p:cNvPr id="19459" name="Slide Number Placeholder 4">
            <a:extLst>
              <a:ext uri="{FF2B5EF4-FFF2-40B4-BE49-F238E27FC236}">
                <a16:creationId xmlns:a16="http://schemas.microsoft.com/office/drawing/2014/main" xmlns="" id="{9279D3D6-415B-1FDF-73C7-2989FA4F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23D06E2-C716-4EA4-A92A-AAAC4F1CC83D}" type="slidenum">
              <a:rPr lang="en-IN" altLang="en-US"/>
              <a:pPr eaLnBrk="1" hangingPunct="1"/>
              <a:t>15</a:t>
            </a:fld>
            <a:endParaRPr lang="en-IN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2778B055-1FEA-72C6-8079-E51001498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264592">
            <a:off x="1936751" y="811213"/>
            <a:ext cx="492125" cy="400050"/>
          </a:xfrm>
          <a:noFill/>
        </p:spPr>
        <p:txBody>
          <a:bodyPr/>
          <a:lstStyle/>
          <a:p>
            <a:pPr algn="r"/>
            <a:r>
              <a:rPr lang="es-ES" altLang="en-US" sz="700" b="1">
                <a:solidFill>
                  <a:srgbClr val="003300"/>
                </a:solidFill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AAB6F994-7844-D4E7-8C19-81963916AA43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9463" name="Footer Placeholder 6">
            <a:extLst>
              <a:ext uri="{FF2B5EF4-FFF2-40B4-BE49-F238E27FC236}">
                <a16:creationId xmlns:a16="http://schemas.microsoft.com/office/drawing/2014/main" xmlns="" id="{E619EBD6-EEA2-FCE6-653B-45254E575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xmlns="" id="{0E7400DA-E5A8-B862-BAA6-549EF70F7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428625"/>
            <a:ext cx="8229600" cy="6000750"/>
          </a:xfrm>
        </p:spPr>
        <p:txBody>
          <a:bodyPr/>
          <a:lstStyle/>
          <a:p>
            <a:pPr algn="just"/>
            <a:endParaRPr lang="en-IN" altLang="en-US" sz="2800"/>
          </a:p>
          <a:p>
            <a:pPr algn="just">
              <a:buFontTx/>
              <a:buNone/>
            </a:pPr>
            <a:endParaRPr lang="en-IN" altLang="en-US" sz="2800"/>
          </a:p>
          <a:p>
            <a:pPr algn="just"/>
            <a:endParaRPr lang="en-IN" altLang="en-US" sz="2800"/>
          </a:p>
          <a:p>
            <a:pPr algn="just"/>
            <a:r>
              <a:rPr lang="en-IN" altLang="en-US" sz="2800"/>
              <a:t>If </a:t>
            </a:r>
            <a:r>
              <a:rPr lang="en-IN" altLang="en-US" sz="2800">
                <a:solidFill>
                  <a:srgbClr val="FF0000"/>
                </a:solidFill>
              </a:rPr>
              <a:t>energy is absorbed (light) </a:t>
            </a:r>
            <a:r>
              <a:rPr lang="en-IN" altLang="en-US" sz="2800"/>
              <a:t>by the nucleus, </a:t>
            </a:r>
          </a:p>
          <a:p>
            <a:pPr algn="just"/>
            <a:r>
              <a:rPr lang="en-IN" altLang="en-US" sz="2800"/>
              <a:t>then the angle of precession, </a:t>
            </a:r>
            <a:r>
              <a:rPr lang="el-GR" altLang="en-US" sz="2800"/>
              <a:t>θ</a:t>
            </a:r>
            <a:r>
              <a:rPr lang="en-IN" altLang="en-US" sz="2800"/>
              <a:t>, will change. </a:t>
            </a:r>
          </a:p>
          <a:p>
            <a:pPr algn="just">
              <a:buFontTx/>
              <a:buNone/>
            </a:pPr>
            <a:endParaRPr lang="en-US" altLang="en-US" sz="2800"/>
          </a:p>
          <a:p>
            <a:pPr algn="just"/>
            <a:r>
              <a:rPr lang="en-IN" altLang="en-US" sz="2800"/>
              <a:t>For a nucleus of spin +1/2, absorption of radiation "flips" the magnetic moment </a:t>
            </a:r>
          </a:p>
          <a:p>
            <a:pPr algn="just"/>
            <a:r>
              <a:rPr lang="en-IN" altLang="en-US" sz="2800"/>
              <a:t>so that it </a:t>
            </a:r>
            <a:r>
              <a:rPr lang="en-IN" altLang="en-US" sz="2800" b="1">
                <a:solidFill>
                  <a:srgbClr val="FF0000"/>
                </a:solidFill>
              </a:rPr>
              <a:t>opposes</a:t>
            </a:r>
            <a:r>
              <a:rPr lang="en-IN" altLang="en-US" sz="2800"/>
              <a:t> the applied field (B) </a:t>
            </a:r>
          </a:p>
          <a:p>
            <a:pPr algn="just"/>
            <a:r>
              <a:rPr lang="en-IN" altLang="en-US" sz="2800"/>
              <a:t>ie: (the higher energy state).</a:t>
            </a:r>
          </a:p>
          <a:p>
            <a:pPr algn="just"/>
            <a:endParaRPr lang="en-IN" altLang="en-US"/>
          </a:p>
        </p:txBody>
      </p:sp>
      <p:sp>
        <p:nvSpPr>
          <p:cNvPr id="20483" name="Slide Number Placeholder 4">
            <a:extLst>
              <a:ext uri="{FF2B5EF4-FFF2-40B4-BE49-F238E27FC236}">
                <a16:creationId xmlns:a16="http://schemas.microsoft.com/office/drawing/2014/main" xmlns="" id="{B66125BC-78B3-906B-4619-4AF656D9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D710354-44D1-4CF7-869F-E44B8D020ED2}" type="slidenum">
              <a:rPr lang="en-IN" altLang="en-US"/>
              <a:pPr eaLnBrk="1" hangingPunct="1"/>
              <a:t>16</a:t>
            </a:fld>
            <a:endParaRPr lang="en-IN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93A9E716-B874-630E-9FA3-A7F702BCB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264592">
            <a:off x="1936751" y="811213"/>
            <a:ext cx="492125" cy="400050"/>
          </a:xfrm>
          <a:noFill/>
        </p:spPr>
        <p:txBody>
          <a:bodyPr/>
          <a:lstStyle/>
          <a:p>
            <a:pPr algn="r"/>
            <a:r>
              <a:rPr lang="es-ES" altLang="en-US" sz="700" b="1">
                <a:solidFill>
                  <a:srgbClr val="003300"/>
                </a:solidFill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EB093CC4-C6FA-FEAC-7796-E961A3831481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20487" name="Footer Placeholder 6">
            <a:extLst>
              <a:ext uri="{FF2B5EF4-FFF2-40B4-BE49-F238E27FC236}">
                <a16:creationId xmlns:a16="http://schemas.microsoft.com/office/drawing/2014/main" xmlns="" id="{86A53BB5-EB7A-B894-C74E-E29E242AF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  <p:bldP spid="4" grpId="0" build="p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mhtml:file://C:\Users\sajani\Desktop\other\Downloads\NMR%20Spectroscopy%20-%20Theory.mht!http://teaching.shu.ac.uk/hwb/chemistry/tutorials/molspec/nmrflip.gif">
            <a:extLst>
              <a:ext uri="{FF2B5EF4-FFF2-40B4-BE49-F238E27FC236}">
                <a16:creationId xmlns:a16="http://schemas.microsoft.com/office/drawing/2014/main" xmlns="" id="{133C4EB1-8C77-3697-F8BA-59146F511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286001"/>
            <a:ext cx="339248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xmlns="" id="{AFCA213C-2CC7-3C87-1B09-CF0C4937A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335CE4-B72C-4DFD-A725-CA3F0851DB6C}" type="slidenum">
              <a:rPr lang="en-IN" altLang="en-US"/>
              <a:pPr eaLnBrk="1" hangingPunct="1"/>
              <a:t>17</a:t>
            </a:fld>
            <a:endParaRPr lang="en-IN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A4F0ECAB-10D4-C2B9-2EAD-F8E6AAB84B0B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  <a:endParaRPr lang="es-ES" sz="700" b="1" kern="0" dirty="0">
              <a:solidFill>
                <a:srgbClr val="0033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9D122086-CE7B-9D4D-6666-0F473543983C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21511" name="Footer Placeholder 6">
            <a:extLst>
              <a:ext uri="{FF2B5EF4-FFF2-40B4-BE49-F238E27FC236}">
                <a16:creationId xmlns:a16="http://schemas.microsoft.com/office/drawing/2014/main" xmlns="" id="{32E24D8C-5312-447B-41AA-9C1AB94A6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ontent Placeholder 2">
            <a:extLst>
              <a:ext uri="{FF2B5EF4-FFF2-40B4-BE49-F238E27FC236}">
                <a16:creationId xmlns:a16="http://schemas.microsoft.com/office/drawing/2014/main" xmlns="" id="{836E166F-9081-A2CB-E789-60AE05C70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928813"/>
            <a:ext cx="8229600" cy="4286250"/>
          </a:xfrm>
        </p:spPr>
        <p:txBody>
          <a:bodyPr/>
          <a:lstStyle/>
          <a:p>
            <a:pPr algn="just"/>
            <a:endParaRPr lang="en-IN" altLang="en-US" sz="2400"/>
          </a:p>
          <a:p>
            <a:pPr algn="just"/>
            <a:r>
              <a:rPr lang="en-IN" altLang="en-US" sz="2400"/>
              <a:t>This frequency is also called as </a:t>
            </a:r>
            <a:r>
              <a:rPr lang="en-IN" altLang="en-US" sz="2400">
                <a:solidFill>
                  <a:srgbClr val="0070C0"/>
                </a:solidFill>
              </a:rPr>
              <a:t>precessional frequency. </a:t>
            </a:r>
          </a:p>
          <a:p>
            <a:pPr algn="just">
              <a:buFontTx/>
              <a:buNone/>
            </a:pPr>
            <a:endParaRPr lang="en-IN" altLang="en-US" sz="2400"/>
          </a:p>
          <a:p>
            <a:pPr algn="just"/>
            <a:r>
              <a:rPr lang="en-IN" altLang="en-US" sz="2400"/>
              <a:t>When precessional frequency </a:t>
            </a:r>
            <a:r>
              <a:rPr lang="en-IN" altLang="en-US" sz="2400">
                <a:solidFill>
                  <a:srgbClr val="FF0000"/>
                </a:solidFill>
              </a:rPr>
              <a:t>matches</a:t>
            </a:r>
            <a:r>
              <a:rPr lang="en-IN" altLang="en-US" sz="2400"/>
              <a:t> with the applied radio frequency, </a:t>
            </a:r>
          </a:p>
          <a:p>
            <a:pPr algn="just"/>
            <a:r>
              <a:rPr lang="en-IN" altLang="en-US" sz="2400"/>
              <a:t>the </a:t>
            </a:r>
            <a:r>
              <a:rPr lang="en-IN" altLang="en-US" sz="2400">
                <a:solidFill>
                  <a:srgbClr val="0070C0"/>
                </a:solidFill>
              </a:rPr>
              <a:t>absorption takes place</a:t>
            </a:r>
            <a:r>
              <a:rPr lang="en-IN" altLang="en-US" sz="2400"/>
              <a:t> and </a:t>
            </a:r>
          </a:p>
          <a:p>
            <a:pPr algn="just"/>
            <a:r>
              <a:rPr lang="en-IN" altLang="en-US" sz="2400"/>
              <a:t>NMR </a:t>
            </a:r>
            <a:r>
              <a:rPr lang="en-IN" altLang="en-US" sz="2400">
                <a:solidFill>
                  <a:srgbClr val="0070C0"/>
                </a:solidFill>
              </a:rPr>
              <a:t>signal</a:t>
            </a:r>
            <a:r>
              <a:rPr lang="en-IN" altLang="en-US" sz="2400"/>
              <a:t> will be </a:t>
            </a:r>
            <a:r>
              <a:rPr lang="en-IN" altLang="en-US" sz="2400">
                <a:solidFill>
                  <a:srgbClr val="660066"/>
                </a:solidFill>
              </a:rPr>
              <a:t>produced</a:t>
            </a:r>
            <a:r>
              <a:rPr lang="en-IN" altLang="en-US" sz="2400"/>
              <a:t> by the corresponding nucleus.</a:t>
            </a:r>
          </a:p>
          <a:p>
            <a:pPr algn="just"/>
            <a:endParaRPr lang="en-IN" altLang="en-US" sz="2400"/>
          </a:p>
        </p:txBody>
      </p:sp>
      <p:sp>
        <p:nvSpPr>
          <p:cNvPr id="22531" name="Slide Number Placeholder 4">
            <a:extLst>
              <a:ext uri="{FF2B5EF4-FFF2-40B4-BE49-F238E27FC236}">
                <a16:creationId xmlns:a16="http://schemas.microsoft.com/office/drawing/2014/main" xmlns="" id="{4A98B780-BAD6-C669-1AFC-095BED56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90F9D5-1F8E-4175-BEC8-51639B5CDE16}" type="slidenum">
              <a:rPr lang="en-IN" altLang="en-US"/>
              <a:pPr eaLnBrk="1" hangingPunct="1"/>
              <a:t>18</a:t>
            </a:fld>
            <a:endParaRPr lang="en-IN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DB45EF7E-D91C-594C-7359-066F084A6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264592">
            <a:off x="1936751" y="811213"/>
            <a:ext cx="492125" cy="400050"/>
          </a:xfrm>
          <a:noFill/>
        </p:spPr>
        <p:txBody>
          <a:bodyPr/>
          <a:lstStyle/>
          <a:p>
            <a:pPr algn="r"/>
            <a:r>
              <a:rPr lang="es-ES" altLang="en-US" sz="700" b="1">
                <a:solidFill>
                  <a:srgbClr val="003300"/>
                </a:solidFill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D69797A3-B645-EC80-177D-24EF85918666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22535" name="Footer Placeholder 6">
            <a:extLst>
              <a:ext uri="{FF2B5EF4-FFF2-40B4-BE49-F238E27FC236}">
                <a16:creationId xmlns:a16="http://schemas.microsoft.com/office/drawing/2014/main" xmlns="" id="{E6B80EB5-832C-55C2-D7BA-61FC58064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build="p"/>
      <p:bldP spid="4" grpId="0" build="p"/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xmlns="" id="{B4FC9CCC-983B-750F-9446-3AEB4DDF8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1" y="571501"/>
            <a:ext cx="8215313" cy="5643563"/>
          </a:xfrm>
        </p:spPr>
        <p:txBody>
          <a:bodyPr/>
          <a:lstStyle/>
          <a:p>
            <a:pPr algn="just"/>
            <a:endParaRPr lang="en-IN" altLang="en-US" sz="2400"/>
          </a:p>
          <a:p>
            <a:pPr algn="just"/>
            <a:endParaRPr lang="en-IN" altLang="en-US" sz="2400"/>
          </a:p>
          <a:p>
            <a:pPr algn="just"/>
            <a:endParaRPr lang="en-IN" altLang="en-US" sz="2400"/>
          </a:p>
          <a:p>
            <a:pPr algn="just"/>
            <a:r>
              <a:rPr lang="en-IN" altLang="en-US" sz="2400"/>
              <a:t>There is the possibility that by exciting these nuclei,</a:t>
            </a:r>
          </a:p>
          <a:p>
            <a:pPr algn="just"/>
            <a:r>
              <a:rPr lang="en-IN" altLang="en-US" sz="2400"/>
              <a:t> the populations of the higher (+1/2) </a:t>
            </a:r>
          </a:p>
          <a:p>
            <a:pPr algn="just"/>
            <a:r>
              <a:rPr lang="en-IN" altLang="en-US" sz="2400"/>
              <a:t>and lower (-1/2) energy levels will become equal.</a:t>
            </a:r>
          </a:p>
          <a:p>
            <a:pPr algn="just">
              <a:buFontTx/>
              <a:buNone/>
            </a:pPr>
            <a:endParaRPr lang="en-IN" altLang="en-US" sz="2400"/>
          </a:p>
          <a:p>
            <a:pPr algn="just"/>
            <a:r>
              <a:rPr lang="en-IN" altLang="en-US" sz="2400"/>
              <a:t>If this occurs, then there will be </a:t>
            </a:r>
            <a:r>
              <a:rPr lang="en-IN" altLang="en-US" sz="2400" b="1">
                <a:solidFill>
                  <a:srgbClr val="FF0000"/>
                </a:solidFill>
              </a:rPr>
              <a:t>no</a:t>
            </a:r>
            <a:r>
              <a:rPr lang="en-IN" altLang="en-US" sz="2400">
                <a:solidFill>
                  <a:srgbClr val="FF0000"/>
                </a:solidFill>
              </a:rPr>
              <a:t> further absorption </a:t>
            </a:r>
            <a:r>
              <a:rPr lang="en-IN" altLang="en-US" sz="2400"/>
              <a:t>of radiation </a:t>
            </a:r>
          </a:p>
          <a:p>
            <a:pPr algn="just"/>
            <a:r>
              <a:rPr lang="en-IN" altLang="en-US" sz="2400"/>
              <a:t>and there </a:t>
            </a:r>
            <a:r>
              <a:rPr lang="en-IN" altLang="en-US" sz="2400">
                <a:solidFill>
                  <a:srgbClr val="FF0000"/>
                </a:solidFill>
              </a:rPr>
              <a:t>will not be any signal in the NMR</a:t>
            </a:r>
            <a:r>
              <a:rPr lang="en-IN" altLang="en-US" sz="2400"/>
              <a:t> spectra. </a:t>
            </a:r>
          </a:p>
          <a:p>
            <a:pPr algn="just"/>
            <a:r>
              <a:rPr lang="en-IN" altLang="en-US" sz="2400"/>
              <a:t>The spin system is </a:t>
            </a:r>
            <a:r>
              <a:rPr lang="en-IN" altLang="en-US" sz="2400" i="1"/>
              <a:t>saturated</a:t>
            </a:r>
            <a:r>
              <a:rPr lang="en-IN" altLang="en-US" sz="2400"/>
              <a:t>. </a:t>
            </a:r>
          </a:p>
          <a:p>
            <a:r>
              <a:rPr lang="en-US" altLang="en-US" sz="2400"/>
              <a:t>avoid saturation relaxation process should happen.</a:t>
            </a:r>
            <a:endParaRPr lang="en-IN" altLang="en-US" sz="2400"/>
          </a:p>
        </p:txBody>
      </p:sp>
      <p:sp>
        <p:nvSpPr>
          <p:cNvPr id="23555" name="Slide Number Placeholder 4">
            <a:extLst>
              <a:ext uri="{FF2B5EF4-FFF2-40B4-BE49-F238E27FC236}">
                <a16:creationId xmlns:a16="http://schemas.microsoft.com/office/drawing/2014/main" xmlns="" id="{293BA67B-D593-0D8B-EAB8-A67541A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771E3F0-6832-4494-8B04-0234BE71FF55}" type="slidenum">
              <a:rPr lang="en-IN" altLang="en-US"/>
              <a:pPr eaLnBrk="1" hangingPunct="1"/>
              <a:t>19</a:t>
            </a:fld>
            <a:endParaRPr lang="en-IN" altLang="en-US"/>
          </a:p>
        </p:txBody>
      </p:sp>
      <p:sp>
        <p:nvSpPr>
          <p:cNvPr id="23557" name="Footer Placeholder 4">
            <a:extLst>
              <a:ext uri="{FF2B5EF4-FFF2-40B4-BE49-F238E27FC236}">
                <a16:creationId xmlns:a16="http://schemas.microsoft.com/office/drawing/2014/main" xmlns="" id="{A235C36B-1373-A50E-0CEA-9B25686D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16E1B210-306D-DB14-9053-E1F748D7E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Magnetic resonance</a:t>
            </a:r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xmlns="" id="{0BB349E3-E8CC-D433-998B-8A62EE0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2000251"/>
            <a:ext cx="8229600" cy="4525963"/>
          </a:xfrm>
        </p:spPr>
        <p:txBody>
          <a:bodyPr/>
          <a:lstStyle/>
          <a:p>
            <a:r>
              <a:rPr lang="en-US" altLang="en-US" sz="2400"/>
              <a:t>The phenomenon of absorption of certain frequencies of</a:t>
            </a:r>
          </a:p>
          <a:p>
            <a:r>
              <a:rPr lang="en-US" altLang="en-US" sz="2400"/>
              <a:t> </a:t>
            </a:r>
            <a:r>
              <a:rPr lang="en-US" altLang="en-US" sz="2400">
                <a:solidFill>
                  <a:srgbClr val="FF0000"/>
                </a:solidFill>
              </a:rPr>
              <a:t>radio</a:t>
            </a:r>
            <a:r>
              <a:rPr lang="en-US" altLang="en-US" sz="2400"/>
              <a:t> and </a:t>
            </a:r>
            <a:r>
              <a:rPr lang="en-US" altLang="en-US" sz="2400" b="1">
                <a:solidFill>
                  <a:srgbClr val="660066"/>
                </a:solidFill>
              </a:rPr>
              <a:t>microwave radiation</a:t>
            </a:r>
          </a:p>
          <a:p>
            <a:r>
              <a:rPr lang="en-US" altLang="en-US" sz="2400"/>
              <a:t> by atoms placed in a magnetic field. </a:t>
            </a:r>
          </a:p>
          <a:p>
            <a:r>
              <a:rPr lang="en-US" altLang="en-US" sz="2400"/>
              <a:t>The pattern of absorption reveals molecular structure.</a:t>
            </a:r>
          </a:p>
        </p:txBody>
      </p:sp>
      <p:sp>
        <p:nvSpPr>
          <p:cNvPr id="6149" name="Slide Number Placeholder 5">
            <a:extLst>
              <a:ext uri="{FF2B5EF4-FFF2-40B4-BE49-F238E27FC236}">
                <a16:creationId xmlns:a16="http://schemas.microsoft.com/office/drawing/2014/main" xmlns="" id="{061C597F-E40E-5E9B-241C-1ED9F7EA5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810FB42-8CF0-4D03-A0F7-D019249DE69D}" type="slidenum">
              <a:rPr lang="es-ES" altLang="en-US"/>
              <a:pPr eaLnBrk="1" hangingPunct="1"/>
              <a:t>2</a:t>
            </a:fld>
            <a:endParaRPr lang="es-ES" altLang="en-US"/>
          </a:p>
        </p:txBody>
      </p:sp>
      <p:sp>
        <p:nvSpPr>
          <p:cNvPr id="6150" name="Footer Placeholder 6">
            <a:extLst>
              <a:ext uri="{FF2B5EF4-FFF2-40B4-BE49-F238E27FC236}">
                <a16:creationId xmlns:a16="http://schemas.microsoft.com/office/drawing/2014/main" xmlns="" id="{467ED36D-88F2-C2BA-0857-E91FED6DF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xmlns="" id="{EFA864DF-EBB3-7702-134F-E73ED13C2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chemeClr val="tx1"/>
                </a:solidFill>
              </a:rPr>
              <a:t>Precession Frequency</a:t>
            </a:r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xmlns="" id="{05C6FC2B-7AC2-5575-72B3-07C688B46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r>
              <a:rPr lang="en-US" altLang="en-US" sz="1100" b="1">
                <a:solidFill>
                  <a:srgbClr val="003300"/>
                </a:solidFill>
              </a:rPr>
              <a:t>                     Some nuclei (eg: </a:t>
            </a:r>
            <a:r>
              <a:rPr lang="en-US" altLang="en-US" sz="1100" b="1" baseline="30000">
                <a:solidFill>
                  <a:srgbClr val="003300"/>
                </a:solidFill>
              </a:rPr>
              <a:t>1</a:t>
            </a:r>
            <a:r>
              <a:rPr lang="en-US" altLang="en-US" sz="1100" b="1">
                <a:solidFill>
                  <a:srgbClr val="003300"/>
                </a:solidFill>
              </a:rPr>
              <a:t>H, </a:t>
            </a:r>
            <a:r>
              <a:rPr lang="en-US" altLang="en-US" sz="1100" b="1" baseline="30000">
                <a:solidFill>
                  <a:srgbClr val="003300"/>
                </a:solidFill>
              </a:rPr>
              <a:t>13</a:t>
            </a:r>
            <a:r>
              <a:rPr lang="en-US" altLang="en-US" sz="1100" b="1">
                <a:solidFill>
                  <a:srgbClr val="003300"/>
                </a:solidFill>
              </a:rPr>
              <a:t>C) could exist in more than one spin state, which,</a:t>
            </a:r>
          </a:p>
          <a:p>
            <a:r>
              <a:rPr lang="en-US" altLang="en-US" sz="1100" b="1">
                <a:solidFill>
                  <a:srgbClr val="003300"/>
                </a:solidFill>
              </a:rPr>
              <a:t>                       in the absence of an external magnetic field, have identical energies.</a:t>
            </a:r>
          </a:p>
          <a:p>
            <a:r>
              <a:rPr lang="en-US" altLang="en-US" sz="1100" b="1">
                <a:solidFill>
                  <a:srgbClr val="003300"/>
                </a:solidFill>
              </a:rPr>
              <a:t>                For example, </a:t>
            </a:r>
            <a:r>
              <a:rPr lang="en-US" altLang="en-US" sz="1100" b="1" baseline="30000">
                <a:solidFill>
                  <a:srgbClr val="003300"/>
                </a:solidFill>
              </a:rPr>
              <a:t>1</a:t>
            </a:r>
            <a:r>
              <a:rPr lang="en-US" altLang="en-US" sz="1100" b="1">
                <a:solidFill>
                  <a:srgbClr val="003300"/>
                </a:solidFill>
              </a:rPr>
              <a:t>H nucleus could exist in two spin states, which, in the absence of an external magnetic field</a:t>
            </a:r>
          </a:p>
          <a:p>
            <a:r>
              <a:rPr lang="en-US" altLang="en-US" sz="1100" b="1">
                <a:solidFill>
                  <a:srgbClr val="003300"/>
                </a:solidFill>
              </a:rPr>
              <a:t>             , have identical energies.</a:t>
            </a:r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r>
              <a:rPr lang="en-US" altLang="en-US" sz="1100"/>
              <a:t/>
            </a:r>
            <a:br>
              <a:rPr lang="en-US" altLang="en-US" sz="1100"/>
            </a:br>
            <a:r>
              <a:rPr lang="en-US" altLang="en-US" sz="1100"/>
              <a:t>In an external magnetic field, they have different energies.</a:t>
            </a:r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r>
              <a:rPr lang="en-US" altLang="en-US" sz="1100"/>
              <a:t>The frequency corresponding to the difference between the energies of the two spin states, E</a:t>
            </a:r>
            <a:r>
              <a:rPr lang="en-US" altLang="en-US" sz="1100" baseline="-25000"/>
              <a:t>2</a:t>
            </a:r>
            <a:r>
              <a:rPr lang="en-US" altLang="en-US" sz="1100"/>
              <a:t>-E</a:t>
            </a:r>
            <a:r>
              <a:rPr lang="en-US" altLang="en-US" sz="1100" baseline="-25000"/>
              <a:t>1</a:t>
            </a:r>
            <a:r>
              <a:rPr lang="en-US" altLang="en-US" sz="1100"/>
              <a:t>, is called the precession frequency.</a:t>
            </a:r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endParaRPr lang="en-US" altLang="en-US" sz="1100"/>
          </a:p>
          <a:p>
            <a:r>
              <a:rPr lang="en-US" altLang="en-US" sz="1100"/>
              <a:t/>
            </a:r>
            <a:br>
              <a:rPr lang="en-US" altLang="en-US" sz="1100"/>
            </a:br>
            <a:endParaRPr lang="en-US" altLang="en-US" sz="1100"/>
          </a:p>
          <a:p>
            <a:r>
              <a:rPr lang="en-US" altLang="en-US" sz="1100"/>
              <a:t/>
            </a:r>
            <a:br>
              <a:rPr lang="en-US" altLang="en-US" sz="1100"/>
            </a:br>
            <a:endParaRPr lang="en-US" altLang="en-US" sz="1100"/>
          </a:p>
        </p:txBody>
      </p:sp>
      <p:sp>
        <p:nvSpPr>
          <p:cNvPr id="24581" name="Slide Number Placeholder 5">
            <a:extLst>
              <a:ext uri="{FF2B5EF4-FFF2-40B4-BE49-F238E27FC236}">
                <a16:creationId xmlns:a16="http://schemas.microsoft.com/office/drawing/2014/main" xmlns="" id="{6243DBD4-2320-6A7D-E1A7-55177FB99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4D74C26-B986-483D-A677-C1F2D3B7518E}" type="slidenum">
              <a:rPr lang="es-ES" altLang="en-US"/>
              <a:pPr eaLnBrk="1" hangingPunct="1"/>
              <a:t>20</a:t>
            </a:fld>
            <a:endParaRPr lang="es-ES" altLang="en-US"/>
          </a:p>
        </p:txBody>
      </p:sp>
      <p:pic>
        <p:nvPicPr>
          <p:cNvPr id="24582" name="Picture 7" descr="http://science.uvu.edu/ochem/wp-content/images/P/precessionfrequency3.png">
            <a:extLst>
              <a:ext uri="{FF2B5EF4-FFF2-40B4-BE49-F238E27FC236}">
                <a16:creationId xmlns:a16="http://schemas.microsoft.com/office/drawing/2014/main" xmlns="" id="{0D265001-5BA9-1B41-5ED8-881D6ABF3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063" y="4500564"/>
            <a:ext cx="39290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8" descr="http://science.uvu.edu/ochem/wp-content/images/P/precessionfrequency2.png">
            <a:extLst>
              <a:ext uri="{FF2B5EF4-FFF2-40B4-BE49-F238E27FC236}">
                <a16:creationId xmlns:a16="http://schemas.microsoft.com/office/drawing/2014/main" xmlns="" id="{6D8B1E86-C84B-B6EB-E6D6-EC13EA226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1" y="2555876"/>
            <a:ext cx="157797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 descr="http://science.uvu.edu/ochem/wp-content/images/P/precessionfrequency1.png">
            <a:extLst>
              <a:ext uri="{FF2B5EF4-FFF2-40B4-BE49-F238E27FC236}">
                <a16:creationId xmlns:a16="http://schemas.microsoft.com/office/drawing/2014/main" xmlns="" id="{73EFC768-9D16-A338-5D19-757DE8B78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9" y="1887539"/>
            <a:ext cx="1785937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Footer Placeholder 9">
            <a:extLst>
              <a:ext uri="{FF2B5EF4-FFF2-40B4-BE49-F238E27FC236}">
                <a16:creationId xmlns:a16="http://schemas.microsoft.com/office/drawing/2014/main" xmlns="" id="{152EAD90-FFBF-085A-00B9-A8AA2916E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0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03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03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03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403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03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xmlns="" id="{02DBDC67-08E1-7BD7-FE5D-2DA24E1F0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altLang="en-US" sz="1800" b="1"/>
          </a:p>
          <a:p>
            <a:pPr algn="just"/>
            <a:endParaRPr lang="en-US" altLang="en-US" sz="1800" b="1"/>
          </a:p>
          <a:p>
            <a:pPr algn="just"/>
            <a:endParaRPr lang="en-US" altLang="en-US" sz="1800" b="1"/>
          </a:p>
          <a:p>
            <a:pPr algn="just"/>
            <a:r>
              <a:rPr lang="en-US" altLang="en-US" sz="1800" b="1"/>
              <a:t>Thus, the greater the energy difference between the spin states, </a:t>
            </a:r>
          </a:p>
          <a:p>
            <a:pPr algn="just"/>
            <a:r>
              <a:rPr lang="en-US" altLang="en-US" sz="1800" b="1"/>
              <a:t>the higher the precession frequency. e</a:t>
            </a:r>
          </a:p>
          <a:p>
            <a:pPr algn="just"/>
            <a:r>
              <a:rPr lang="en-US" altLang="en-US" sz="1800" b="1"/>
              <a:t> Since the energy difference between the spin states is directly proportional to the external magnetic field (see the graph below),</a:t>
            </a:r>
          </a:p>
          <a:p>
            <a:pPr algn="just"/>
            <a:r>
              <a:rPr lang="en-US" altLang="en-US" sz="1800" b="1"/>
              <a:t> the stronger the external magnetic field, the higher the precession frequency.</a:t>
            </a:r>
          </a:p>
          <a:p>
            <a:pPr algn="just"/>
            <a:endParaRPr lang="en-US" altLang="en-US" sz="1800" b="1"/>
          </a:p>
        </p:txBody>
      </p:sp>
      <p:sp>
        <p:nvSpPr>
          <p:cNvPr id="25604" name="Slide Number Placeholder 5">
            <a:extLst>
              <a:ext uri="{FF2B5EF4-FFF2-40B4-BE49-F238E27FC236}">
                <a16:creationId xmlns:a16="http://schemas.microsoft.com/office/drawing/2014/main" xmlns="" id="{31706CCB-5363-119E-CB33-84F8176B6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178F233-F200-4BBC-ACC3-72BED1069CF4}" type="slidenum">
              <a:rPr lang="es-ES" altLang="en-US"/>
              <a:pPr eaLnBrk="1" hangingPunct="1"/>
              <a:t>21</a:t>
            </a:fld>
            <a:endParaRPr lang="es-ES" altLang="en-US"/>
          </a:p>
        </p:txBody>
      </p:sp>
      <p:pic>
        <p:nvPicPr>
          <p:cNvPr id="25605" name="Picture 6" descr="http://science.uvu.edu/ochem/wp-content/images/P/precessionfrequency4.png">
            <a:extLst>
              <a:ext uri="{FF2B5EF4-FFF2-40B4-BE49-F238E27FC236}">
                <a16:creationId xmlns:a16="http://schemas.microsoft.com/office/drawing/2014/main" xmlns="" id="{C24F4FFA-8226-15F5-B285-0ACECD037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9" y="4622800"/>
            <a:ext cx="178593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Footer Placeholder 7">
            <a:extLst>
              <a:ext uri="{FF2B5EF4-FFF2-40B4-BE49-F238E27FC236}">
                <a16:creationId xmlns:a16="http://schemas.microsoft.com/office/drawing/2014/main" xmlns="" id="{ECE977F2-4C17-732B-D829-8307CDBA4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>
            <a:extLst>
              <a:ext uri="{FF2B5EF4-FFF2-40B4-BE49-F238E27FC236}">
                <a16:creationId xmlns:a16="http://schemas.microsoft.com/office/drawing/2014/main" xmlns="" id="{49DCFEDF-AA13-53DF-35E9-942B8A3D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xmlns="" id="{42458BE2-4AE1-6715-DB97-3F5D08576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71501"/>
            <a:ext cx="8686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400" b="1">
                <a:latin typeface="Comic Sans MS" panose="030F0702030302020204" pitchFamily="66" charset="0"/>
              </a:rPr>
              <a:t>The frequency needed for resonance and the applied magnetic field strength are proportionally related:</a:t>
            </a:r>
            <a:endParaRPr lang="en-US" altLang="en-US" sz="2400" b="1"/>
          </a:p>
        </p:txBody>
      </p:sp>
      <p:sp>
        <p:nvSpPr>
          <p:cNvPr id="16389" name="Text Box 7">
            <a:extLst>
              <a:ext uri="{FF2B5EF4-FFF2-40B4-BE49-F238E27FC236}">
                <a16:creationId xmlns:a16="http://schemas.microsoft.com/office/drawing/2014/main" xmlns="" id="{8B000199-D52D-A902-AC0F-E225DCA58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702050"/>
            <a:ext cx="8686800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Comic Sans MS" panose="030F0702030302020204" pitchFamily="66" charset="0"/>
              </a:rPr>
              <a:t>NMR spectrometers are referred to as 200, 300, 400, 500 MHz instruments, and so forth, depending on the frequency of the RF radiation used for resonance.</a:t>
            </a:r>
          </a:p>
          <a:p>
            <a:pPr algn="just" eaLnBrk="1" hangingPunct="1">
              <a:spcBef>
                <a:spcPct val="20000"/>
              </a:spcBef>
            </a:pPr>
            <a:endParaRPr lang="en-US" altLang="en-US" sz="2000" b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Comic Sans MS" panose="030F0702030302020204" pitchFamily="66" charset="0"/>
              </a:rPr>
              <a:t>These spectrometers use very powerful magnets to create a small but measurable energy difference between two possible spin states.</a:t>
            </a:r>
            <a:endParaRPr lang="en-US" altLang="en-US" sz="2000" b="1"/>
          </a:p>
        </p:txBody>
      </p:sp>
      <p:pic>
        <p:nvPicPr>
          <p:cNvPr id="26629" name="Picture 10">
            <a:extLst>
              <a:ext uri="{FF2B5EF4-FFF2-40B4-BE49-F238E27FC236}">
                <a16:creationId xmlns:a16="http://schemas.microsoft.com/office/drawing/2014/main" xmlns="" id="{43E7C81F-4A28-7E54-C3C8-605F6BEDC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631950"/>
            <a:ext cx="8683625" cy="1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Footer Placeholder 6">
            <a:extLst>
              <a:ext uri="{FF2B5EF4-FFF2-40B4-BE49-F238E27FC236}">
                <a16:creationId xmlns:a16="http://schemas.microsoft.com/office/drawing/2014/main" xmlns="" id="{ECD2C8E1-905E-6AC7-BB5F-BDA01D7E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  <p:bldP spid="1638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>
            <a:extLst>
              <a:ext uri="{FF2B5EF4-FFF2-40B4-BE49-F238E27FC236}">
                <a16:creationId xmlns:a16="http://schemas.microsoft.com/office/drawing/2014/main" xmlns="" id="{B0509B0C-670D-FA4D-B608-02E9343DF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The NMR Spectrometer</a:t>
            </a:r>
          </a:p>
        </p:txBody>
      </p:sp>
      <p:sp>
        <p:nvSpPr>
          <p:cNvPr id="27651" name="Content Placeholder 10">
            <a:extLst>
              <a:ext uri="{FF2B5EF4-FFF2-40B4-BE49-F238E27FC236}">
                <a16:creationId xmlns:a16="http://schemas.microsoft.com/office/drawing/2014/main" xmlns="" id="{E6AC5C2A-91AE-1510-0A49-4C5C679E4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24064" y="1714500"/>
            <a:ext cx="4040187" cy="3951288"/>
          </a:xfrm>
        </p:spPr>
        <p:txBody>
          <a:bodyPr/>
          <a:lstStyle/>
          <a:p>
            <a:pPr algn="just"/>
            <a:r>
              <a:rPr lang="en-US" altLang="en-US" sz="1800"/>
              <a:t>NMR instruments are described in terms of the frequency at which they cause protons to resonate</a:t>
            </a:r>
          </a:p>
        </p:txBody>
      </p:sp>
      <p:sp>
        <p:nvSpPr>
          <p:cNvPr id="27653" name="Footer Placeholder 5">
            <a:extLst>
              <a:ext uri="{FF2B5EF4-FFF2-40B4-BE49-F238E27FC236}">
                <a16:creationId xmlns:a16="http://schemas.microsoft.com/office/drawing/2014/main" xmlns="" id="{5A117C17-BB23-711A-E5B2-D8612A9F1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  <p:sp>
        <p:nvSpPr>
          <p:cNvPr id="27654" name="Slide Number Placeholder 4">
            <a:extLst>
              <a:ext uri="{FF2B5EF4-FFF2-40B4-BE49-F238E27FC236}">
                <a16:creationId xmlns:a16="http://schemas.microsoft.com/office/drawing/2014/main" xmlns="" id="{82CD16C5-1047-7374-76ED-0B3D1AB70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8C7ADC8-1477-4689-BAF0-C1827FFF4BE4}" type="slidenum">
              <a:rPr lang="es-ES" altLang="en-US"/>
              <a:pPr eaLnBrk="1" hangingPunct="1"/>
              <a:t>23</a:t>
            </a:fld>
            <a:endParaRPr lang="es-ES" altLang="en-US"/>
          </a:p>
        </p:txBody>
      </p:sp>
      <p:pic>
        <p:nvPicPr>
          <p:cNvPr id="241670" name="Picture 6" descr="FG13_006">
            <a:extLst>
              <a:ext uri="{FF2B5EF4-FFF2-40B4-BE49-F238E27FC236}">
                <a16:creationId xmlns:a16="http://schemas.microsoft.com/office/drawing/2014/main" xmlns="" id="{7EB7EEFB-B521-005B-BAD9-D941298B1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781301"/>
            <a:ext cx="5214938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1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1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xmlns="" id="{FDB60B1C-56AF-3708-F689-B83F0D20D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792289"/>
            <a:ext cx="8915400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u="sng"/>
              <a:t>NMR magnets contain Cryogens (liquid Helium and Nitrogen)</a:t>
            </a:r>
            <a:r>
              <a:rPr lang="en-US" altLang="en-US" sz="2000" b="1"/>
              <a:t> </a:t>
            </a:r>
          </a:p>
          <a:p>
            <a:pPr lvl="1" eaLnBrk="1" hangingPunct="1"/>
            <a:r>
              <a:rPr lang="en-US" altLang="en-US" sz="2000"/>
              <a:t>Cryogens can cause severe burns if handled improperly (use eye protection and gloves).</a:t>
            </a:r>
          </a:p>
          <a:p>
            <a:pPr lvl="1" eaLnBrk="1" hangingPunct="1"/>
            <a:endParaRPr lang="en-US" altLang="en-US" sz="2000"/>
          </a:p>
          <a:p>
            <a:pPr lvl="1" eaLnBrk="1" hangingPunct="1"/>
            <a:r>
              <a:rPr lang="en-US" altLang="en-US" sz="2000">
                <a:solidFill>
                  <a:srgbClr val="FF0000"/>
                </a:solidFill>
              </a:rPr>
              <a:t>Cryogens evaporate and may cause asphyxiation if a lab is not properly ventilated.</a:t>
            </a:r>
          </a:p>
          <a:p>
            <a:pPr lvl="1" eaLnBrk="1" hangingPunct="1"/>
            <a:endParaRPr lang="en-US" altLang="en-US" sz="2000">
              <a:solidFill>
                <a:srgbClr val="FF0000"/>
              </a:solidFill>
            </a:endParaRPr>
          </a:p>
          <a:p>
            <a:pPr lvl="1" eaLnBrk="1" hangingPunct="1"/>
            <a:r>
              <a:rPr lang="en-US" altLang="en-US" sz="2000">
                <a:solidFill>
                  <a:srgbClr val="FF0000"/>
                </a:solidFill>
              </a:rPr>
              <a:t>During a magnet quench up to 100 liters of liquid Helium are vaporized in a matter of minutes (2600 cu ft, 70,000 liters gas) and may cause asphyxiation, even if the lab is well ventilated</a:t>
            </a:r>
            <a:r>
              <a:rPr lang="en-US" altLang="en-US" sz="2000"/>
              <a:t>. </a:t>
            </a: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xmlns="" id="{2FFE9B16-CC73-1535-8F86-943C64004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17E74D-8E6E-4E26-A2A0-90796905D18B}" type="slidenum">
              <a:rPr lang="es-ES" altLang="en-US"/>
              <a:pPr eaLnBrk="1" hangingPunct="1"/>
              <a:t>24</a:t>
            </a:fld>
            <a:endParaRPr lang="es-ES" altLang="en-US"/>
          </a:p>
        </p:txBody>
      </p:sp>
      <p:sp>
        <p:nvSpPr>
          <p:cNvPr id="28677" name="Footer Placeholder 4">
            <a:extLst>
              <a:ext uri="{FF2B5EF4-FFF2-40B4-BE49-F238E27FC236}">
                <a16:creationId xmlns:a16="http://schemas.microsoft.com/office/drawing/2014/main" xmlns="" id="{4F3860CE-2ED2-6747-A320-F35CF3A6E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xmlns="" id="{FF5D351C-343F-7597-7A85-21E84D2B44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0" y="76200"/>
            <a:ext cx="6096000" cy="914400"/>
          </a:xfrm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sz="2400"/>
              <a:t>NMR Sample Preparation</a:t>
            </a:r>
          </a:p>
        </p:txBody>
      </p:sp>
      <p:sp>
        <p:nvSpPr>
          <p:cNvPr id="247813" name="Rectangle 5">
            <a:extLst>
              <a:ext uri="{FF2B5EF4-FFF2-40B4-BE49-F238E27FC236}">
                <a16:creationId xmlns:a16="http://schemas.microsoft.com/office/drawing/2014/main" xmlns="" id="{E80C52A2-0AF0-78ED-E06F-D376A346E8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838200"/>
            <a:ext cx="8001000" cy="5943600"/>
          </a:xfrm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80000"/>
              </a:lnSpc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Tubes and Caps:</a:t>
            </a:r>
          </a:p>
          <a:p>
            <a:pPr algn="just">
              <a:lnSpc>
                <a:spcPct val="80000"/>
              </a:lnSpc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NMR tubes are a standard length (7 and 9 inch). When chipped (and reduced in length) they should not be reused as an unbalanced tube will not spin. </a:t>
            </a:r>
            <a:b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Always clean the tubes thoroughly after use.  </a:t>
            </a:r>
            <a:b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Always store unused, clean tubes uncapped and laying on a flat surface.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 b="1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Degassing Samples:</a:t>
            </a:r>
          </a:p>
          <a:p>
            <a:pPr algn="just">
              <a:lnSpc>
                <a:spcPct val="80000"/>
              </a:lnSpc>
            </a:pPr>
            <a:endParaRPr lang="en-US" alt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NMR spectra recorded using degassed solvents usually benefit from reduced half-height line-width and thus better S/N. (O</a:t>
            </a:r>
            <a:r>
              <a:rPr lang="en-US" altLang="en-US" sz="1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gas is paramagnetic!)</a:t>
            </a:r>
            <a:b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1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There are several ways of degassing your sample: </a:t>
            </a:r>
          </a:p>
          <a:p>
            <a:pPr lvl="1"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the best is the freeze-pump-thaw technique, </a:t>
            </a:r>
          </a:p>
          <a:p>
            <a:pPr lvl="1"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placing the sample in a ultrasonic bath works moderately well, </a:t>
            </a:r>
          </a:p>
          <a:p>
            <a:pPr lvl="1" algn="just">
              <a:lnSpc>
                <a:spcPct val="80000"/>
              </a:lnSpc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bubbling nitrogen through or over the sample less well.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9701" name="Slide Number Placeholder 4">
            <a:extLst>
              <a:ext uri="{FF2B5EF4-FFF2-40B4-BE49-F238E27FC236}">
                <a16:creationId xmlns:a16="http://schemas.microsoft.com/office/drawing/2014/main" xmlns="" id="{AABF9700-14C5-0442-7623-88B14670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AAFBA54-08D2-47F0-95BE-07F6DF8B7001}" type="slidenum">
              <a:rPr lang="es-ES" altLang="en-US"/>
              <a:pPr eaLnBrk="1" hangingPunct="1"/>
              <a:t>25</a:t>
            </a:fld>
            <a:endParaRPr lang="es-ES" altLang="en-US"/>
          </a:p>
        </p:txBody>
      </p:sp>
      <p:sp>
        <p:nvSpPr>
          <p:cNvPr id="29702" name="Footer Placeholder 5">
            <a:extLst>
              <a:ext uri="{FF2B5EF4-FFF2-40B4-BE49-F238E27FC236}">
                <a16:creationId xmlns:a16="http://schemas.microsoft.com/office/drawing/2014/main" xmlns="" id="{88AD1F1B-D805-302F-395B-37AF5C475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7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7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78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78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78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78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78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78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78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78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78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78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6" name="Rectangle 4">
            <a:extLst>
              <a:ext uri="{FF2B5EF4-FFF2-40B4-BE49-F238E27FC236}">
                <a16:creationId xmlns:a16="http://schemas.microsoft.com/office/drawing/2014/main" xmlns="" id="{BBE8BF03-5995-2C24-BACB-78E41EEB0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5" y="1885951"/>
            <a:ext cx="8839200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400" b="1">
                <a:solidFill>
                  <a:srgbClr val="025198"/>
                </a:solidFill>
              </a:rPr>
              <a:t>Quantity:</a:t>
            </a:r>
          </a:p>
          <a:p>
            <a:pPr algn="just" eaLnBrk="1" hangingPunct="1"/>
            <a:endParaRPr lang="en-US" altLang="en-US" sz="1400" b="1"/>
          </a:p>
          <a:p>
            <a:pPr algn="just" eaLnBrk="1" hangingPunct="1"/>
            <a:r>
              <a:rPr lang="en-US" altLang="en-US" sz="1400" b="1"/>
              <a:t>For proton NMR spectra of small organic compounds (up to MW=500) </a:t>
            </a:r>
            <a:r>
              <a:rPr lang="en-US" altLang="en-US" sz="1400" b="1">
                <a:solidFill>
                  <a:srgbClr val="025198"/>
                </a:solidFill>
              </a:rPr>
              <a:t>anything between 1 and 20 mg </a:t>
            </a:r>
            <a:r>
              <a:rPr lang="en-US" altLang="en-US" sz="1400" b="1"/>
              <a:t>of sample will be fine. </a:t>
            </a:r>
            <a:br>
              <a:rPr lang="en-US" altLang="en-US" sz="1400" b="1"/>
            </a:br>
            <a:r>
              <a:rPr lang="en-US" altLang="en-US" sz="1400" b="1">
                <a:solidFill>
                  <a:srgbClr val="025198"/>
                </a:solidFill>
              </a:rPr>
              <a:t>Concentrated solutions </a:t>
            </a:r>
            <a:r>
              <a:rPr lang="en-US" altLang="en-US" sz="1400" b="1"/>
              <a:t>can be viscous and may </a:t>
            </a:r>
            <a:r>
              <a:rPr lang="en-US" altLang="en-US" sz="1400" b="1">
                <a:solidFill>
                  <a:srgbClr val="025198"/>
                </a:solidFill>
              </a:rPr>
              <a:t>result in broad signals</a:t>
            </a:r>
            <a:r>
              <a:rPr lang="en-US" altLang="en-US" sz="1400" b="1"/>
              <a:t>. </a:t>
            </a:r>
            <a:br>
              <a:rPr lang="en-US" altLang="en-US" sz="1400" b="1"/>
            </a:br>
            <a:endParaRPr lang="en-US" altLang="en-US" sz="1400" b="1"/>
          </a:p>
          <a:p>
            <a:pPr algn="just" eaLnBrk="1" hangingPunct="1"/>
            <a:r>
              <a:rPr lang="en-US" altLang="en-US" sz="1400" b="1"/>
              <a:t>Very dilute samples could be masked by impurities and solvent peaks. </a:t>
            </a:r>
            <a:br>
              <a:rPr lang="en-US" altLang="en-US" sz="1400" b="1"/>
            </a:br>
            <a:endParaRPr lang="en-US" altLang="en-US" sz="1400" b="1"/>
          </a:p>
          <a:p>
            <a:pPr algn="just" eaLnBrk="1" hangingPunct="1"/>
            <a:r>
              <a:rPr lang="en-US" altLang="en-US" sz="1400" b="1"/>
              <a:t>Preparing two samples - one dilute sample for proton NMR and one concentrated sample for carbon NMR is a useful, but unnecessary practice. </a:t>
            </a:r>
            <a:br>
              <a:rPr lang="en-US" altLang="en-US" sz="1400" b="1"/>
            </a:br>
            <a:endParaRPr lang="en-US" altLang="en-US" sz="1400" b="1"/>
          </a:p>
          <a:p>
            <a:pPr algn="just" eaLnBrk="1" hangingPunct="1"/>
            <a:r>
              <a:rPr lang="en-US" altLang="en-US" sz="1400" b="1">
                <a:solidFill>
                  <a:srgbClr val="025198"/>
                </a:solidFill>
              </a:rPr>
              <a:t>Solvent height </a:t>
            </a:r>
            <a:r>
              <a:rPr lang="en-US" altLang="en-US" sz="1400" b="1"/>
              <a:t>(volume) should be </a:t>
            </a:r>
            <a:r>
              <a:rPr lang="en-US" altLang="en-US" sz="1400" b="1">
                <a:solidFill>
                  <a:srgbClr val="025198"/>
                </a:solidFill>
              </a:rPr>
              <a:t>uniform, 5 cm or 2 inches equal 0.5 ml. </a:t>
            </a:r>
            <a:br>
              <a:rPr lang="en-US" altLang="en-US" sz="1400" b="1">
                <a:solidFill>
                  <a:srgbClr val="025198"/>
                </a:solidFill>
              </a:rPr>
            </a:br>
            <a:endParaRPr lang="en-US" altLang="en-US" sz="1400" b="1">
              <a:solidFill>
                <a:srgbClr val="025198"/>
              </a:solidFill>
            </a:endParaRP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xmlns="" id="{ED1A7EA7-3174-1E3E-F771-15F008518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B683AD1-DF34-43D1-BFBC-A5B9343C83D5}" type="slidenum">
              <a:rPr lang="es-ES" altLang="en-US"/>
              <a:pPr eaLnBrk="1" hangingPunct="1"/>
              <a:t>26</a:t>
            </a:fld>
            <a:endParaRPr lang="es-ES" altLang="en-US"/>
          </a:p>
        </p:txBody>
      </p:sp>
      <p:sp>
        <p:nvSpPr>
          <p:cNvPr id="30725" name="Footer Placeholder 4">
            <a:extLst>
              <a:ext uri="{FF2B5EF4-FFF2-40B4-BE49-F238E27FC236}">
                <a16:creationId xmlns:a16="http://schemas.microsoft.com/office/drawing/2014/main" xmlns="" id="{B18C3797-73D9-55E0-F7CC-BEE15FC19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8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8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8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8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8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8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8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8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88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88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3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xmlns="" id="{AB7F4FCF-44D2-81E3-06BC-E300664F8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FF00"/>
                </a:solidFill>
              </a:rPr>
              <a:t>A radio freequency oscillator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168A05-090A-7092-9348-463981353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en-US" sz="2800"/>
              <a:t>Supplies –signal require to induce transition in the  nuclei of the sample </a:t>
            </a:r>
          </a:p>
          <a:p>
            <a:pPr algn="just"/>
            <a:r>
              <a:rPr lang="en-US" altLang="en-US" sz="2800"/>
              <a:t>From ground to excited state</a:t>
            </a:r>
          </a:p>
          <a:p>
            <a:pPr algn="just"/>
            <a:r>
              <a:rPr lang="en-US" altLang="en-US" sz="2800"/>
              <a:t>The source is often a highly stable crystal controlled oscillator</a:t>
            </a:r>
          </a:p>
          <a:p>
            <a:pPr algn="just"/>
            <a:r>
              <a:rPr lang="en-US" altLang="en-US" sz="2800"/>
              <a:t>The output of which is multiplied to desired frequency</a:t>
            </a:r>
          </a:p>
          <a:p>
            <a:pPr algn="just"/>
            <a:r>
              <a:rPr lang="en-US" altLang="en-US" sz="2800"/>
              <a:t>The signal arises from a coil situated in the gap of the magnet and the sample</a:t>
            </a:r>
          </a:p>
        </p:txBody>
      </p:sp>
      <p:sp>
        <p:nvSpPr>
          <p:cNvPr id="31749" name="Footer Placeholder 4">
            <a:extLst>
              <a:ext uri="{FF2B5EF4-FFF2-40B4-BE49-F238E27FC236}">
                <a16:creationId xmlns:a16="http://schemas.microsoft.com/office/drawing/2014/main" xmlns="" id="{BC584E05-70BC-FCC6-4B35-5911B68C6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  <p:sp>
        <p:nvSpPr>
          <p:cNvPr id="31750" name="Slide Number Placeholder 5">
            <a:extLst>
              <a:ext uri="{FF2B5EF4-FFF2-40B4-BE49-F238E27FC236}">
                <a16:creationId xmlns:a16="http://schemas.microsoft.com/office/drawing/2014/main" xmlns="" id="{1AAD5EAD-A0A4-8828-69EA-9F6B8BC03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5B215D-6FFB-4E91-BC52-6B9C2DB255DE}" type="slidenum">
              <a:rPr lang="es-ES" altLang="en-US"/>
              <a:pPr eaLnBrk="1" hangingPunct="1"/>
              <a:t>27</a:t>
            </a:fld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xmlns="" id="{E1B68ACD-76CE-ABC2-90AF-D95B5AA95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FF00"/>
                </a:solidFill>
              </a:rPr>
              <a:t>The receiver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518AF7-4F84-3CDF-7F2C-8A76E22DE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en-US"/>
              <a:t>In single coil instruments ; radio frequency bridge  </a:t>
            </a:r>
            <a:r>
              <a:rPr lang="en-US" altLang="en-US">
                <a:solidFill>
                  <a:srgbClr val="025198"/>
                </a:solidFill>
              </a:rPr>
              <a:t>like wheat stone bridge</a:t>
            </a:r>
            <a:r>
              <a:rPr lang="en-US" altLang="en-US"/>
              <a:t> </a:t>
            </a:r>
          </a:p>
          <a:p>
            <a:pPr algn="just"/>
            <a:r>
              <a:rPr lang="en-US" altLang="en-US"/>
              <a:t>The received signal is balanced against </a:t>
            </a:r>
            <a:r>
              <a:rPr lang="en-US" altLang="en-US">
                <a:solidFill>
                  <a:srgbClr val="025198"/>
                </a:solidFill>
              </a:rPr>
              <a:t>the received signal and absorption or resonance signal is recorded </a:t>
            </a:r>
          </a:p>
          <a:p>
            <a:pPr algn="just"/>
            <a:r>
              <a:rPr lang="en-US" altLang="en-US"/>
              <a:t>In double coil instruments: transmitter and receiver coils used  </a:t>
            </a:r>
          </a:p>
          <a:p>
            <a:pPr algn="just"/>
            <a:endParaRPr lang="en-US" altLang="en-US"/>
          </a:p>
        </p:txBody>
      </p:sp>
      <p:sp>
        <p:nvSpPr>
          <p:cNvPr id="32773" name="Footer Placeholder 4">
            <a:extLst>
              <a:ext uri="{FF2B5EF4-FFF2-40B4-BE49-F238E27FC236}">
                <a16:creationId xmlns:a16="http://schemas.microsoft.com/office/drawing/2014/main" xmlns="" id="{2B88E1B3-A6CE-6375-ED79-787722545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  <p:sp>
        <p:nvSpPr>
          <p:cNvPr id="32774" name="Slide Number Placeholder 5">
            <a:extLst>
              <a:ext uri="{FF2B5EF4-FFF2-40B4-BE49-F238E27FC236}">
                <a16:creationId xmlns:a16="http://schemas.microsoft.com/office/drawing/2014/main" xmlns="" id="{75C9ED1B-276A-A976-3BA4-5E52529B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529775-FE48-437B-97C5-A4CB8A722FB1}" type="slidenum">
              <a:rPr lang="es-ES" altLang="en-US"/>
              <a:pPr eaLnBrk="1" hangingPunct="1"/>
              <a:t>28</a:t>
            </a:fld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xmlns="" id="{15A9B036-31FA-35F4-33EB-5FC230AB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FF00"/>
                </a:solidFill>
              </a:rPr>
              <a:t>Recorder and integrator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5FBB39-AA5A-5DBB-80DC-FDBB37348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en-US" sz="2800"/>
              <a:t>Spectra from high resolution  instruments are recorded comparing with respect to reference compound </a:t>
            </a:r>
          </a:p>
          <a:p>
            <a:pPr algn="just"/>
            <a:r>
              <a:rPr lang="en-US" altLang="en-US" sz="2800"/>
              <a:t>Resonance line intensity in NMR is propositional to the  number of nuclei responsible for signal</a:t>
            </a:r>
          </a:p>
          <a:p>
            <a:pPr algn="just"/>
            <a:r>
              <a:rPr lang="en-US" altLang="en-US" sz="2800"/>
              <a:t>The area under signal is direct measure of intensity  </a:t>
            </a:r>
          </a:p>
          <a:p>
            <a:pPr algn="just"/>
            <a:r>
              <a:rPr lang="en-US" altLang="en-US" sz="2800"/>
              <a:t>And calculated by integrator</a:t>
            </a:r>
          </a:p>
        </p:txBody>
      </p:sp>
      <p:sp>
        <p:nvSpPr>
          <p:cNvPr id="33797" name="Footer Placeholder 4">
            <a:extLst>
              <a:ext uri="{FF2B5EF4-FFF2-40B4-BE49-F238E27FC236}">
                <a16:creationId xmlns:a16="http://schemas.microsoft.com/office/drawing/2014/main" xmlns="" id="{2A4F146F-4E1B-37E3-6872-2D4611708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  <p:sp>
        <p:nvSpPr>
          <p:cNvPr id="33798" name="Slide Number Placeholder 5">
            <a:extLst>
              <a:ext uri="{FF2B5EF4-FFF2-40B4-BE49-F238E27FC236}">
                <a16:creationId xmlns:a16="http://schemas.microsoft.com/office/drawing/2014/main" xmlns="" id="{3AAB29A7-EB54-61CA-E154-3011B42F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C9F6F4-7E62-48F1-86F9-D84F5D9D7B7E}" type="slidenum">
              <a:rPr lang="es-ES" altLang="en-US"/>
              <a:pPr eaLnBrk="1" hangingPunct="1"/>
              <a:t>29</a:t>
            </a:fld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xmlns="" id="{106CC921-DF3C-D027-DDBA-99B063052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10C157-CFF2-D90D-F76E-6B3A05FCD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NMR is the most powerful tool available for organic structure determination.</a:t>
            </a:r>
          </a:p>
          <a:p>
            <a:r>
              <a:rPr lang="en-US" altLang="en-US"/>
              <a:t>It is used to study a wide variety of nuclei:</a:t>
            </a:r>
          </a:p>
          <a:p>
            <a:pPr lvl="1"/>
            <a:r>
              <a:rPr lang="en-US" altLang="en-US" sz="2400" baseline="30000"/>
              <a:t>1</a:t>
            </a:r>
            <a:r>
              <a:rPr lang="en-US" altLang="en-US" sz="2400"/>
              <a:t>H</a:t>
            </a:r>
          </a:p>
          <a:p>
            <a:pPr lvl="1"/>
            <a:r>
              <a:rPr lang="en-US" altLang="en-US" sz="2400" baseline="30000"/>
              <a:t>13</a:t>
            </a:r>
            <a:r>
              <a:rPr lang="en-US" altLang="en-US" sz="2400"/>
              <a:t>C</a:t>
            </a:r>
          </a:p>
          <a:p>
            <a:pPr lvl="1"/>
            <a:r>
              <a:rPr lang="en-US" altLang="en-US" sz="2400" baseline="30000"/>
              <a:t>15</a:t>
            </a:r>
            <a:r>
              <a:rPr lang="en-US" altLang="en-US" sz="2400"/>
              <a:t>N</a:t>
            </a:r>
          </a:p>
          <a:p>
            <a:pPr lvl="1"/>
            <a:r>
              <a:rPr lang="en-US" altLang="en-US" sz="2400" baseline="30000"/>
              <a:t>19</a:t>
            </a:r>
            <a:r>
              <a:rPr lang="en-US" altLang="en-US" sz="2400"/>
              <a:t>F</a:t>
            </a:r>
          </a:p>
          <a:p>
            <a:pPr lvl="1"/>
            <a:r>
              <a:rPr lang="en-US" altLang="en-US" sz="2400" baseline="30000"/>
              <a:t>31</a:t>
            </a:r>
            <a:r>
              <a:rPr lang="en-US" altLang="en-US" sz="2400"/>
              <a:t>P</a:t>
            </a:r>
          </a:p>
          <a:p>
            <a:endParaRPr lang="en-US" altLang="en-US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07C8DC33-6DB1-C972-CB9A-0295E8B16A61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AD1CC2BF-9252-B3C0-E117-1F086D3FFD96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7175" name="Slide Number Placeholder 6">
            <a:extLst>
              <a:ext uri="{FF2B5EF4-FFF2-40B4-BE49-F238E27FC236}">
                <a16:creationId xmlns:a16="http://schemas.microsoft.com/office/drawing/2014/main" xmlns="" id="{BFFC4B42-B04B-D3FC-2929-9EF81E22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6B2403B-9CA5-4089-B927-588DDA98E961}" type="slidenum">
              <a:rPr lang="es-ES" altLang="en-US"/>
              <a:pPr eaLnBrk="1" hangingPunct="1"/>
              <a:t>3</a:t>
            </a:fld>
            <a:endParaRPr lang="es-ES" altLang="en-US"/>
          </a:p>
        </p:txBody>
      </p:sp>
      <p:sp>
        <p:nvSpPr>
          <p:cNvPr id="7176" name="Footer Placeholder 7">
            <a:extLst>
              <a:ext uri="{FF2B5EF4-FFF2-40B4-BE49-F238E27FC236}">
                <a16:creationId xmlns:a16="http://schemas.microsoft.com/office/drawing/2014/main" xmlns="" id="{69E1598C-3D26-6091-C06C-C035BFFBC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0ED0429D-0247-7A62-A4C1-D6E64445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fld id="{FDF96626-BD86-41A7-AD60-69B062EF989A}" type="slidenum">
              <a:rPr lang="en-US" altLang="en-US"/>
              <a:pPr algn="ctr" eaLnBrk="1" hangingPunct="1"/>
              <a:t>30</a:t>
            </a:fld>
            <a:endParaRPr lang="en-US" altLang="en-US"/>
          </a:p>
        </p:txBody>
      </p:sp>
      <p:sp>
        <p:nvSpPr>
          <p:cNvPr id="19460" name="Text Box 3">
            <a:extLst>
              <a:ext uri="{FF2B5EF4-FFF2-40B4-BE49-F238E27FC236}">
                <a16:creationId xmlns:a16="http://schemas.microsoft.com/office/drawing/2014/main" xmlns="" id="{CA169379-4E83-51A4-F9EF-11B6AF1F6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714501"/>
            <a:ext cx="8686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000" b="1">
                <a:latin typeface="Abadi MT Condensed Extra Bold"/>
              </a:rPr>
              <a:t>An NMR spectrum is a plot of the intensity of a peak against its chemical shift, measured in </a:t>
            </a:r>
            <a:r>
              <a:rPr lang="en-US" altLang="en-US" sz="2000" b="1">
                <a:solidFill>
                  <a:schemeClr val="accent2"/>
                </a:solidFill>
                <a:latin typeface="Abadi MT Condensed Extra Bold"/>
              </a:rPr>
              <a:t>parts per million (ppm)</a:t>
            </a:r>
            <a:r>
              <a:rPr lang="en-US" altLang="en-US" sz="2000" b="1">
                <a:latin typeface="Abadi MT Condensed Extra Bold"/>
              </a:rPr>
              <a:t>.</a:t>
            </a:r>
            <a:endParaRPr lang="en-US" altLang="en-US" sz="2000" b="1"/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xmlns="" id="{7FA308AD-77A2-2F35-D9F4-06C375BBF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09600"/>
            <a:ext cx="876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600" b="1" baseline="30000">
                <a:latin typeface="Comic Sans MS" panose="030F0702030302020204" pitchFamily="66" charset="0"/>
              </a:rPr>
              <a:t>1</a:t>
            </a:r>
            <a:r>
              <a:rPr lang="en-US" altLang="en-US" sz="2600" b="1">
                <a:latin typeface="Comic Sans MS" panose="030F0702030302020204" pitchFamily="66" charset="0"/>
              </a:rPr>
              <a:t>H NMR—The Spectrum</a:t>
            </a:r>
            <a:endParaRPr lang="en-US" altLang="en-US" sz="2600" b="1"/>
          </a:p>
        </p:txBody>
      </p:sp>
      <p:pic>
        <p:nvPicPr>
          <p:cNvPr id="19462" name="Picture 7">
            <a:extLst>
              <a:ext uri="{FF2B5EF4-FFF2-40B4-BE49-F238E27FC236}">
                <a16:creationId xmlns:a16="http://schemas.microsoft.com/office/drawing/2014/main" xmlns="" id="{3CF8A4A6-8326-D789-BA6E-0D1BD4E88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276476"/>
            <a:ext cx="7896225" cy="399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Footer Placeholder 7">
            <a:extLst>
              <a:ext uri="{FF2B5EF4-FFF2-40B4-BE49-F238E27FC236}">
                <a16:creationId xmlns:a16="http://schemas.microsoft.com/office/drawing/2014/main" xmlns="" id="{58615CFC-40B1-8069-C7ED-6A2C92B0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43588" y="6215063"/>
            <a:ext cx="2895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3">
            <a:extLst>
              <a:ext uri="{FF2B5EF4-FFF2-40B4-BE49-F238E27FC236}">
                <a16:creationId xmlns:a16="http://schemas.microsoft.com/office/drawing/2014/main" xmlns="" id="{47CCB4F6-FDC4-ACAC-5888-3495D6EB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xmlns="" id="{FBCCDD81-8253-2925-E080-CBD604C86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197101"/>
            <a:ext cx="86868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NMR absorptions generally appear as sharp peaks.</a:t>
            </a:r>
          </a:p>
          <a:p>
            <a:pPr algn="just" eaLnBrk="1" hangingPunct="1">
              <a:spcBef>
                <a:spcPct val="20000"/>
              </a:spcBef>
            </a:pP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Increasing chemical shift is plotted from left to right.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Most protons absorb between 0-10 ppm. </a:t>
            </a:r>
          </a:p>
          <a:p>
            <a:pPr algn="just" eaLnBrk="1" hangingPunct="1">
              <a:spcBef>
                <a:spcPct val="20000"/>
              </a:spcBef>
            </a:pP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The terms “upfield” and “downfield” describe the relative location of peaks.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Upfield means to the right.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Downfield means to the left.</a:t>
            </a:r>
          </a:p>
          <a:p>
            <a:pPr algn="just" eaLnBrk="1" hangingPunct="1">
              <a:spcBef>
                <a:spcPct val="20000"/>
              </a:spcBef>
            </a:pP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NMR absorptions are measured relative to the position of a reference peak at 0 ppm on the d scale due to tetra methyl silane (TMS). 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TMS is a volatile inert compound that gives a single peak up field from typical NMR absorptions.</a:t>
            </a:r>
            <a:endParaRPr lang="en-US" altLang="en-US" b="1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xmlns="" id="{6B737F8D-6AE2-050F-25EF-8365829A4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57200"/>
            <a:ext cx="876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2600" b="1" baseline="30000">
                <a:latin typeface="Comic Sans MS" panose="030F0702030302020204" pitchFamily="66" charset="0"/>
              </a:rPr>
              <a:t>1</a:t>
            </a:r>
            <a:r>
              <a:rPr lang="en-US" altLang="en-US" sz="2600" b="1">
                <a:latin typeface="Comic Sans MS" panose="030F0702030302020204" pitchFamily="66" charset="0"/>
              </a:rPr>
              <a:t>H NMR—The Spectrum</a:t>
            </a:r>
            <a:endParaRPr lang="en-US" altLang="en-US" sz="2600" b="1"/>
          </a:p>
        </p:txBody>
      </p:sp>
      <p:sp>
        <p:nvSpPr>
          <p:cNvPr id="35846" name="Footer Placeholder 5">
            <a:extLst>
              <a:ext uri="{FF2B5EF4-FFF2-40B4-BE49-F238E27FC236}">
                <a16:creationId xmlns:a16="http://schemas.microsoft.com/office/drawing/2014/main" xmlns="" id="{DE85A82C-1DF9-5BEA-F1BB-6937B5E5A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48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xmlns="" id="{A4070A95-2AD9-3515-E337-FC75C55EB8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1143000"/>
          </a:xfrm>
        </p:spPr>
        <p:txBody>
          <a:bodyPr/>
          <a:lstStyle/>
          <a:p>
            <a:r>
              <a:rPr lang="en-US" altLang="en-US"/>
              <a:t>    Tetramethylsilane</a:t>
            </a:r>
          </a:p>
        </p:txBody>
      </p:sp>
      <p:sp>
        <p:nvSpPr>
          <p:cNvPr id="244741" name="Rectangle 5">
            <a:extLst>
              <a:ext uri="{FF2B5EF4-FFF2-40B4-BE49-F238E27FC236}">
                <a16:creationId xmlns:a16="http://schemas.microsoft.com/office/drawing/2014/main" xmlns="" id="{73D7AD8C-94E2-672D-FEE9-4D8065F7B0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0" y="3243263"/>
            <a:ext cx="8262938" cy="2971800"/>
          </a:xfrm>
        </p:spPr>
        <p:txBody>
          <a:bodyPr/>
          <a:lstStyle/>
          <a:p>
            <a:pPr algn="just"/>
            <a:r>
              <a:rPr lang="en-US" altLang="en-US" sz="2400"/>
              <a:t>TMS is added to the sample.</a:t>
            </a:r>
          </a:p>
          <a:p>
            <a:pPr algn="just"/>
            <a:r>
              <a:rPr lang="en-US" altLang="en-US" sz="2400"/>
              <a:t>Since silicon is less electronegative than carbon, TMS protons are highly shielded.  </a:t>
            </a:r>
          </a:p>
          <a:p>
            <a:pPr algn="just"/>
            <a:r>
              <a:rPr lang="en-US" altLang="en-US" sz="2400"/>
              <a:t>Signal defined as zero.</a:t>
            </a:r>
          </a:p>
          <a:p>
            <a:pPr algn="just"/>
            <a:r>
              <a:rPr lang="en-US" altLang="en-US" sz="2400"/>
              <a:t>Organic protons absorb downfield (to the left) of the TMS signal. </a:t>
            </a:r>
          </a:p>
        </p:txBody>
      </p:sp>
      <p:pic>
        <p:nvPicPr>
          <p:cNvPr id="244742" name="Picture 6">
            <a:extLst>
              <a:ext uri="{FF2B5EF4-FFF2-40B4-BE49-F238E27FC236}">
                <a16:creationId xmlns:a16="http://schemas.microsoft.com/office/drawing/2014/main" xmlns="" id="{667E0927-2B56-7B37-B109-229BE9F8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773239"/>
            <a:ext cx="19812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Slide Number Placeholder 5">
            <a:extLst>
              <a:ext uri="{FF2B5EF4-FFF2-40B4-BE49-F238E27FC236}">
                <a16:creationId xmlns:a16="http://schemas.microsoft.com/office/drawing/2014/main" xmlns="" id="{CA98F6DA-8C00-36ED-2EC2-F63F2269E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7AB10CB-9CA1-4A4F-9D91-B16273B503E5}" type="slidenum">
              <a:rPr lang="es-ES" altLang="en-US"/>
              <a:pPr eaLnBrk="1" hangingPunct="1"/>
              <a:t>32</a:t>
            </a:fld>
            <a:endParaRPr lang="es-ES" altLang="en-US"/>
          </a:p>
        </p:txBody>
      </p:sp>
      <p:sp>
        <p:nvSpPr>
          <p:cNvPr id="36871" name="Footer Placeholder 6">
            <a:extLst>
              <a:ext uri="{FF2B5EF4-FFF2-40B4-BE49-F238E27FC236}">
                <a16:creationId xmlns:a16="http://schemas.microsoft.com/office/drawing/2014/main" xmlns="" id="{D787DB2A-E287-84F2-AC38-087B266A3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7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7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7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1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3">
            <a:extLst>
              <a:ext uri="{FF2B5EF4-FFF2-40B4-BE49-F238E27FC236}">
                <a16:creationId xmlns:a16="http://schemas.microsoft.com/office/drawing/2014/main" xmlns="" id="{E144509F-FC02-55FD-E822-97E92C54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08" name="Text Box 3">
            <a:extLst>
              <a:ext uri="{FF2B5EF4-FFF2-40B4-BE49-F238E27FC236}">
                <a16:creationId xmlns:a16="http://schemas.microsoft.com/office/drawing/2014/main" xmlns="" id="{C8579935-26AF-F5EC-F99E-AF39AB4F0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09601"/>
            <a:ext cx="86868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Comic Sans MS" panose="030F0702030302020204" pitchFamily="66" charset="0"/>
              </a:rPr>
              <a:t>The chemical shift of the </a:t>
            </a:r>
            <a:r>
              <a:rPr lang="en-US" altLang="en-US" sz="2100" b="1" i="1">
                <a:latin typeface="Comic Sans MS" panose="030F0702030302020204" pitchFamily="66" charset="0"/>
              </a:rPr>
              <a:t>x</a:t>
            </a:r>
            <a:r>
              <a:rPr lang="en-US" altLang="en-US" sz="2100" b="1">
                <a:latin typeface="Comic Sans MS" panose="030F0702030302020204" pitchFamily="66" charset="0"/>
              </a:rPr>
              <a:t> axis gives the position of an NMR signal, measured in ppm, according to the following equation:</a:t>
            </a:r>
            <a:endParaRPr lang="en-US" altLang="en-US" sz="2100" b="1">
              <a:sym typeface="Symbol" panose="05050102010706020507" pitchFamily="18" charset="2"/>
            </a:endParaRP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xmlns="" id="{FC4F687B-02D4-AC95-352A-216DA9B99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730250"/>
            <a:ext cx="876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en-US" altLang="en-US" sz="2600" b="1"/>
          </a:p>
        </p:txBody>
      </p:sp>
      <p:sp>
        <p:nvSpPr>
          <p:cNvPr id="21510" name="Text Box 7">
            <a:extLst>
              <a:ext uri="{FF2B5EF4-FFF2-40B4-BE49-F238E27FC236}">
                <a16:creationId xmlns:a16="http://schemas.microsoft.com/office/drawing/2014/main" xmlns="" id="{156AAD0C-5EEF-8B42-7335-A76918E24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205163"/>
            <a:ext cx="86868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By reporting the NMR absorption as a fraction of the NMR operating frequency, we get units, ppm, that are independent of the spectrometer.</a:t>
            </a:r>
          </a:p>
          <a:p>
            <a:pPr algn="just" eaLnBrk="1" hangingPunct="1">
              <a:spcBef>
                <a:spcPct val="20000"/>
              </a:spcBef>
              <a:buFontTx/>
              <a:buChar char="•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Four different features of a </a:t>
            </a:r>
            <a:r>
              <a:rPr lang="en-US" altLang="en-US" sz="21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H NMR spectrum provide information about a compound’s structure:</a:t>
            </a:r>
          </a:p>
          <a:p>
            <a:pPr lvl="1" algn="just" eaLnBrk="1" hangingPunct="1">
              <a:spcBef>
                <a:spcPct val="20000"/>
              </a:spcBef>
              <a:buFontTx/>
              <a:buAutoNum type="alphaLcPeriod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Number of signals</a:t>
            </a:r>
          </a:p>
          <a:p>
            <a:pPr lvl="1" algn="just" eaLnBrk="1" hangingPunct="1">
              <a:spcBef>
                <a:spcPct val="20000"/>
              </a:spcBef>
              <a:buFontTx/>
              <a:buAutoNum type="alphaLcPeriod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Position of signals</a:t>
            </a:r>
          </a:p>
          <a:p>
            <a:pPr lvl="1" algn="just" eaLnBrk="1" hangingPunct="1">
              <a:spcBef>
                <a:spcPct val="20000"/>
              </a:spcBef>
              <a:buFontTx/>
              <a:buAutoNum type="alphaLcPeriod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Intensity of signals.</a:t>
            </a:r>
          </a:p>
          <a:p>
            <a:pPr lvl="1" algn="just" eaLnBrk="1" hangingPunct="1">
              <a:spcBef>
                <a:spcPct val="20000"/>
              </a:spcBef>
              <a:buFontTx/>
              <a:buAutoNum type="alphaLcPeriod"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Spin-spin splitting of signals</a:t>
            </a: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21511" name="Picture 9">
            <a:extLst>
              <a:ext uri="{FF2B5EF4-FFF2-40B4-BE49-F238E27FC236}">
                <a16:creationId xmlns:a16="http://schemas.microsoft.com/office/drawing/2014/main" xmlns="" id="{2417D912-8BE5-73C9-3A7A-B230DDD5E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8D6D7"/>
              </a:clrFrom>
              <a:clrTo>
                <a:srgbClr val="D8D6D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1928814"/>
            <a:ext cx="8253413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Footer Placeholder 7">
            <a:extLst>
              <a:ext uri="{FF2B5EF4-FFF2-40B4-BE49-F238E27FC236}">
                <a16:creationId xmlns:a16="http://schemas.microsoft.com/office/drawing/2014/main" xmlns="" id="{274C2C06-FE44-60DA-9798-E9018335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  <p:bldP spid="2151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3">
            <a:extLst>
              <a:ext uri="{FF2B5EF4-FFF2-40B4-BE49-F238E27FC236}">
                <a16:creationId xmlns:a16="http://schemas.microsoft.com/office/drawing/2014/main" xmlns="" id="{9AF4A9E2-8446-325E-D78E-EFB4DD3B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7200" y="6248400"/>
            <a:ext cx="19050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pic>
        <p:nvPicPr>
          <p:cNvPr id="28675" name="Picture 10">
            <a:extLst>
              <a:ext uri="{FF2B5EF4-FFF2-40B4-BE49-F238E27FC236}">
                <a16:creationId xmlns:a16="http://schemas.microsoft.com/office/drawing/2014/main" xmlns="" id="{2FD4B58A-1FCC-649C-E56B-CEC98033D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33564"/>
            <a:ext cx="8915400" cy="416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4">
            <a:extLst>
              <a:ext uri="{FF2B5EF4-FFF2-40B4-BE49-F238E27FC236}">
                <a16:creationId xmlns:a16="http://schemas.microsoft.com/office/drawing/2014/main" xmlns="" id="{BF368F67-12AB-6086-DB30-92CFF908F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609600"/>
            <a:ext cx="8763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600" b="1" baseline="30000"/>
              <a:t>1</a:t>
            </a:r>
            <a:r>
              <a:rPr lang="en-US" altLang="en-US" sz="2600" b="1"/>
              <a:t>H NMR—Position of Signals</a:t>
            </a:r>
          </a:p>
        </p:txBody>
      </p:sp>
      <p:sp>
        <p:nvSpPr>
          <p:cNvPr id="38918" name="Footer Placeholder 5">
            <a:extLst>
              <a:ext uri="{FF2B5EF4-FFF2-40B4-BE49-F238E27FC236}">
                <a16:creationId xmlns:a16="http://schemas.microsoft.com/office/drawing/2014/main" xmlns="" id="{B974E7E0-FCBC-F7AD-8F70-94D2ABEED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xmlns="" id="{6BF8D42C-6C23-3D2A-3D8E-709E079E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1" y="161926"/>
            <a:ext cx="8766175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 b="1" i="1">
                <a:solidFill>
                  <a:srgbClr val="CC3300"/>
                </a:solidFill>
              </a:rPr>
              <a:t>Typical Applications of NMR:</a:t>
            </a:r>
            <a:endParaRPr lang="en-US" altLang="en-US" sz="2000">
              <a:solidFill>
                <a:srgbClr val="CC3300"/>
              </a:solidFill>
            </a:endParaRPr>
          </a:p>
          <a:p>
            <a:pPr algn="just" eaLnBrk="1" hangingPunct="1"/>
            <a:r>
              <a:rPr lang="en-US" altLang="en-US" sz="1600">
                <a:solidFill>
                  <a:srgbClr val="000099"/>
                </a:solidFill>
              </a:rPr>
              <a:t>	1.) Structural (chemical) elucidation</a:t>
            </a:r>
          </a:p>
          <a:p>
            <a:pPr eaLnBrk="1" hangingPunct="1"/>
            <a:r>
              <a:rPr lang="en-US" altLang="en-US" sz="1600">
                <a:solidFill>
                  <a:srgbClr val="000099"/>
                </a:solidFill>
              </a:rPr>
              <a:t>		</a:t>
            </a:r>
            <a:r>
              <a:rPr lang="en-US" altLang="en-US" sz="1400">
                <a:latin typeface="WP MathA" pitchFamily="2" charset="2"/>
              </a:rPr>
              <a:t>‚</a:t>
            </a:r>
            <a:r>
              <a:rPr lang="en-US" altLang="en-US" sz="1600"/>
              <a:t> Natural product chemistry</a:t>
            </a:r>
          </a:p>
          <a:p>
            <a:pPr eaLnBrk="1" hangingPunct="1"/>
            <a:r>
              <a:rPr lang="en-US" altLang="en-US" sz="1600"/>
              <a:t>		</a:t>
            </a:r>
            <a:r>
              <a:rPr lang="en-US" altLang="en-US" sz="1600">
                <a:latin typeface="WP MathA" pitchFamily="2" charset="2"/>
              </a:rPr>
              <a:t>‚</a:t>
            </a:r>
            <a:r>
              <a:rPr lang="en-US" altLang="en-US" sz="1600"/>
              <a:t> Synthetic organic chemistry</a:t>
            </a:r>
          </a:p>
          <a:p>
            <a:pPr eaLnBrk="1" hangingPunct="1"/>
            <a:r>
              <a:rPr lang="en-US" altLang="en-US" sz="1600"/>
              <a:t>			</a:t>
            </a:r>
            <a:r>
              <a:rPr lang="en-US" altLang="en-US" sz="1600">
                <a:solidFill>
                  <a:srgbClr val="000099"/>
                </a:solidFill>
              </a:rPr>
              <a:t>-</a:t>
            </a:r>
            <a:r>
              <a:rPr lang="en-US" altLang="en-US" sz="1600"/>
              <a:t> </a:t>
            </a:r>
            <a:r>
              <a:rPr lang="en-US" altLang="en-US" sz="1600">
                <a:solidFill>
                  <a:srgbClr val="339933"/>
                </a:solidFill>
              </a:rPr>
              <a:t>analytical tool of choice of synthetic chemists</a:t>
            </a:r>
          </a:p>
          <a:p>
            <a:pPr eaLnBrk="1" hangingPunct="1"/>
            <a:r>
              <a:rPr lang="en-US" altLang="en-US" sz="1600"/>
              <a:t>			</a:t>
            </a:r>
            <a:r>
              <a:rPr lang="en-US" altLang="en-US" sz="1600">
                <a:solidFill>
                  <a:srgbClr val="000099"/>
                </a:solidFill>
              </a:rPr>
              <a:t>- </a:t>
            </a:r>
            <a:r>
              <a:rPr lang="en-US" altLang="en-US" sz="1600">
                <a:solidFill>
                  <a:srgbClr val="339933"/>
                </a:solidFill>
              </a:rPr>
              <a:t>used in conjunction with MS and IR</a:t>
            </a:r>
            <a:endParaRPr lang="en-US" altLang="en-US" sz="1600">
              <a:solidFill>
                <a:srgbClr val="339933"/>
              </a:solidFill>
              <a:sym typeface="Wingdings" panose="05000000000000000000" pitchFamily="2" charset="2"/>
            </a:endParaRPr>
          </a:p>
          <a:p>
            <a:pPr lvl="1" eaLnBrk="1" hangingPunct="1"/>
            <a:r>
              <a:rPr lang="en-US" altLang="en-US" sz="1600">
                <a:solidFill>
                  <a:srgbClr val="000099"/>
                </a:solidFill>
              </a:rPr>
              <a:t>2.) Study of dynamic processes</a:t>
            </a:r>
          </a:p>
          <a:p>
            <a:pPr eaLnBrk="1" hangingPunct="1"/>
            <a:r>
              <a:rPr lang="en-US" altLang="en-US" sz="1600"/>
              <a:t>		</a:t>
            </a:r>
            <a:r>
              <a:rPr lang="en-US" altLang="en-US" sz="1400">
                <a:latin typeface="WP MathA" pitchFamily="2" charset="2"/>
              </a:rPr>
              <a:t>‚</a:t>
            </a:r>
            <a:r>
              <a:rPr lang="en-US" altLang="en-US" sz="1600"/>
              <a:t> reaction kinetics</a:t>
            </a:r>
          </a:p>
          <a:p>
            <a:pPr eaLnBrk="1" hangingPunct="1"/>
            <a:r>
              <a:rPr lang="en-US" altLang="en-US" sz="1600"/>
              <a:t>		</a:t>
            </a:r>
            <a:r>
              <a:rPr lang="en-US" altLang="en-US" sz="1400">
                <a:latin typeface="WP MathA" pitchFamily="2" charset="2"/>
              </a:rPr>
              <a:t>‚</a:t>
            </a:r>
            <a:r>
              <a:rPr lang="en-US" altLang="en-US" sz="1600"/>
              <a:t> study of equilibrium (chemical or structural)</a:t>
            </a:r>
          </a:p>
          <a:p>
            <a:pPr lvl="1" eaLnBrk="1" hangingPunct="1"/>
            <a:r>
              <a:rPr lang="en-US" altLang="en-US" sz="1600">
                <a:solidFill>
                  <a:srgbClr val="000099"/>
                </a:solidFill>
              </a:rPr>
              <a:t>3.) Structural (three-dimensional) studies</a:t>
            </a:r>
          </a:p>
          <a:p>
            <a:pPr eaLnBrk="1" hangingPunct="1"/>
            <a:r>
              <a:rPr lang="en-US" altLang="en-US" sz="1600">
                <a:solidFill>
                  <a:srgbClr val="000099"/>
                </a:solidFill>
              </a:rPr>
              <a:t>		</a:t>
            </a:r>
            <a:r>
              <a:rPr lang="en-US" altLang="en-US" sz="1400">
                <a:latin typeface="WP MathA" pitchFamily="2" charset="2"/>
              </a:rPr>
              <a:t>‚</a:t>
            </a:r>
            <a:r>
              <a:rPr lang="en-US" altLang="en-US" sz="1600"/>
              <a:t> Proteins, Protein-ligand complexes</a:t>
            </a:r>
          </a:p>
          <a:p>
            <a:pPr eaLnBrk="1" hangingPunct="1"/>
            <a:r>
              <a:rPr lang="en-US" altLang="en-US" sz="1600"/>
              <a:t>		</a:t>
            </a:r>
            <a:r>
              <a:rPr lang="en-US" altLang="en-US" sz="1600">
                <a:latin typeface="WP MathA" pitchFamily="2" charset="2"/>
              </a:rPr>
              <a:t>‚</a:t>
            </a:r>
            <a:r>
              <a:rPr lang="en-US" altLang="en-US"/>
              <a:t> </a:t>
            </a:r>
            <a:r>
              <a:rPr lang="en-US" altLang="en-US" sz="1600"/>
              <a:t>DNA, RNA, Protein/DNA complexes</a:t>
            </a:r>
          </a:p>
          <a:p>
            <a:pPr eaLnBrk="1" hangingPunct="1"/>
            <a:r>
              <a:rPr lang="en-US" altLang="en-US" sz="1600"/>
              <a:t>		</a:t>
            </a:r>
            <a:r>
              <a:rPr lang="en-US" altLang="en-US" sz="1600">
                <a:latin typeface="WP MathA" pitchFamily="2" charset="2"/>
              </a:rPr>
              <a:t>‚</a:t>
            </a:r>
            <a:r>
              <a:rPr lang="en-US" altLang="en-US"/>
              <a:t> </a:t>
            </a:r>
            <a:r>
              <a:rPr lang="en-US" altLang="en-US">
                <a:solidFill>
                  <a:srgbClr val="660033"/>
                </a:solidFill>
              </a:rPr>
              <a:t>Polysaccharides</a:t>
            </a:r>
          </a:p>
          <a:p>
            <a:pPr lvl="1" eaLnBrk="1" hangingPunct="1"/>
            <a:r>
              <a:rPr lang="en-US" altLang="en-US" sz="1600">
                <a:solidFill>
                  <a:srgbClr val="000099"/>
                </a:solidFill>
              </a:rPr>
              <a:t>4.) Drug Design</a:t>
            </a:r>
          </a:p>
          <a:p>
            <a:pPr lvl="1" eaLnBrk="1" hangingPunct="1"/>
            <a:r>
              <a:rPr lang="en-US" altLang="en-US" sz="1600"/>
              <a:t>	 </a:t>
            </a:r>
            <a:r>
              <a:rPr lang="en-US" altLang="en-US" sz="1600">
                <a:latin typeface="WP MathA" pitchFamily="2" charset="2"/>
              </a:rPr>
              <a:t>‚</a:t>
            </a:r>
            <a:r>
              <a:rPr lang="en-US" altLang="en-US"/>
              <a:t> </a:t>
            </a:r>
            <a:r>
              <a:rPr lang="en-US" altLang="en-US">
                <a:solidFill>
                  <a:srgbClr val="FF9900"/>
                </a:solidFill>
              </a:rPr>
              <a:t>S</a:t>
            </a:r>
            <a:r>
              <a:rPr lang="en-US" altLang="en-US">
                <a:solidFill>
                  <a:srgbClr val="660033"/>
                </a:solidFill>
              </a:rPr>
              <a:t>tructure </a:t>
            </a:r>
            <a:r>
              <a:rPr lang="en-US" altLang="en-US">
                <a:solidFill>
                  <a:srgbClr val="FF9900"/>
                </a:solidFill>
              </a:rPr>
              <a:t>A</a:t>
            </a:r>
            <a:r>
              <a:rPr lang="en-US" altLang="en-US">
                <a:solidFill>
                  <a:srgbClr val="660033"/>
                </a:solidFill>
              </a:rPr>
              <a:t>ctivity </a:t>
            </a:r>
            <a:r>
              <a:rPr lang="en-US" altLang="en-US">
                <a:solidFill>
                  <a:srgbClr val="FF9900"/>
                </a:solidFill>
              </a:rPr>
              <a:t>R</a:t>
            </a:r>
            <a:r>
              <a:rPr lang="en-US" altLang="en-US">
                <a:solidFill>
                  <a:srgbClr val="660033"/>
                </a:solidFill>
              </a:rPr>
              <a:t>elationships by </a:t>
            </a:r>
            <a:r>
              <a:rPr lang="en-US" altLang="en-US">
                <a:solidFill>
                  <a:srgbClr val="FF9900"/>
                </a:solidFill>
              </a:rPr>
              <a:t>NMR</a:t>
            </a:r>
          </a:p>
          <a:p>
            <a:pPr lvl="1" eaLnBrk="1" hangingPunct="1"/>
            <a:r>
              <a:rPr lang="en-US" altLang="en-US" sz="1600">
                <a:solidFill>
                  <a:srgbClr val="000099"/>
                </a:solidFill>
              </a:rPr>
              <a:t>5) Medicine -MRI</a:t>
            </a:r>
            <a:endParaRPr lang="en-US" altLang="en-US" sz="1400">
              <a:solidFill>
                <a:srgbClr val="000099"/>
              </a:solidFill>
            </a:endParaRPr>
          </a:p>
          <a:p>
            <a:pPr eaLnBrk="1" hangingPunct="1"/>
            <a:endParaRPr lang="en-US" altLang="en-US" sz="1600" b="1" i="1">
              <a:solidFill>
                <a:srgbClr val="CC3300"/>
              </a:solidFill>
            </a:endParaRPr>
          </a:p>
        </p:txBody>
      </p:sp>
      <p:pic>
        <p:nvPicPr>
          <p:cNvPr id="1028" name="Picture 3" descr="MMP13_ribbon">
            <a:extLst>
              <a:ext uri="{FF2B5EF4-FFF2-40B4-BE49-F238E27FC236}">
                <a16:creationId xmlns:a16="http://schemas.microsoft.com/office/drawing/2014/main" xmlns="" id="{B6BCA31C-17D9-8E64-3C75-1B3D1D89A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r="16455"/>
          <a:stretch>
            <a:fillRect/>
          </a:stretch>
        </p:blipFill>
        <p:spPr bwMode="auto">
          <a:xfrm>
            <a:off x="8158164" y="2084389"/>
            <a:ext cx="1652587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4" descr="MRI-2">
            <a:extLst>
              <a:ext uri="{FF2B5EF4-FFF2-40B4-BE49-F238E27FC236}">
                <a16:creationId xmlns:a16="http://schemas.microsoft.com/office/drawing/2014/main" xmlns="" id="{A49457E7-BDB0-DAF1-DB9B-A5D266171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548188"/>
            <a:ext cx="2074862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5" descr="MRI-1">
            <a:extLst>
              <a:ext uri="{FF2B5EF4-FFF2-40B4-BE49-F238E27FC236}">
                <a16:creationId xmlns:a16="http://schemas.microsoft.com/office/drawing/2014/main" xmlns="" id="{83136910-8309-7BEA-5FA9-2FA8B2D92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6" y="4552951"/>
            <a:ext cx="2074863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6">
            <a:extLst>
              <a:ext uri="{FF2B5EF4-FFF2-40B4-BE49-F238E27FC236}">
                <a16:creationId xmlns:a16="http://schemas.microsoft.com/office/drawing/2014/main" xmlns="" id="{1730513F-AB3F-9FF6-D6C8-EDAC81143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939" y="5338763"/>
            <a:ext cx="32464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 i="1">
                <a:solidFill>
                  <a:srgbClr val="660066"/>
                </a:solidFill>
              </a:rPr>
              <a:t>MRI images of the Human Brain</a:t>
            </a:r>
          </a:p>
        </p:txBody>
      </p:sp>
      <p:sp>
        <p:nvSpPr>
          <p:cNvPr id="1032" name="Text Box 7">
            <a:extLst>
              <a:ext uri="{FF2B5EF4-FFF2-40B4-BE49-F238E27FC236}">
                <a16:creationId xmlns:a16="http://schemas.microsoft.com/office/drawing/2014/main" xmlns="" id="{6695874B-DE37-32B6-1B4E-A744253FE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5589" y="3863975"/>
            <a:ext cx="24590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i="1">
                <a:solidFill>
                  <a:srgbClr val="660066"/>
                </a:solidFill>
              </a:rPr>
              <a:t>NMR Structure of MMP-13 complexed to a ligand</a:t>
            </a:r>
          </a:p>
        </p:txBody>
      </p:sp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xmlns="" id="{C774BCCE-86D5-D8FD-8909-EDDAA41116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24814" y="0"/>
          <a:ext cx="1792287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S ChemDraw Drawing" r:id="rId6" imgW="4463280" imgH="4140360" progId="ChemDraw.Document.6.0">
                  <p:embed/>
                </p:oleObj>
              </mc:Choice>
              <mc:Fallback>
                <p:oleObj name="CS ChemDraw Drawing" r:id="rId6" imgW="4463280" imgH="4140360" progId="ChemDraw.Document.6.0">
                  <p:embed/>
                  <p:pic>
                    <p:nvPicPr>
                      <p:cNvPr id="1026" name="Object 2">
                        <a:extLst>
                          <a:ext uri="{FF2B5EF4-FFF2-40B4-BE49-F238E27FC236}">
                            <a16:creationId xmlns:a16="http://schemas.microsoft.com/office/drawing/2014/main" xmlns="" id="{C774BCCE-86D5-D8FD-8909-EDDAA41116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814" y="0"/>
                        <a:ext cx="1792287" cy="166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9">
            <a:extLst>
              <a:ext uri="{FF2B5EF4-FFF2-40B4-BE49-F238E27FC236}">
                <a16:creationId xmlns:a16="http://schemas.microsoft.com/office/drawing/2014/main" xmlns="" id="{75367FFC-CDCE-D1CD-CC55-941668F5D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964" y="1658938"/>
            <a:ext cx="21796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 i="1">
                <a:solidFill>
                  <a:srgbClr val="660066"/>
                </a:solidFill>
              </a:rPr>
              <a:t>Taxol (natural product)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62741B2C-C21F-0514-CB5E-0A2BC871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88016CB6-43F0-3A97-CC8D-FC4DBC059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E99FF0F-4DA2-48A9-B91B-15B59CD33CDA}" type="slidenum">
              <a:rPr lang="es-ES" altLang="en-US">
                <a:solidFill>
                  <a:srgbClr val="898989"/>
                </a:solidFill>
              </a:rPr>
              <a:pPr eaLnBrk="1" hangingPunct="1"/>
              <a:t>35</a:t>
            </a:fld>
            <a:endParaRPr lang="es-E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5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5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5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5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5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5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5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5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25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25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5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5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xmlns="" id="{2E5187CA-9555-166C-09AD-174C5716F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812" y="0"/>
            <a:ext cx="8643938" cy="1214438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bg1"/>
                </a:solidFill>
              </a:rPr>
              <a:t>Contents….</a:t>
            </a:r>
            <a:endParaRPr lang="en-IN" altLang="en-US">
              <a:solidFill>
                <a:schemeClr val="bg1"/>
              </a:solidFill>
            </a:endParaRP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xmlns="" id="{328E4501-EFB7-316A-3165-002FE84FF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071564"/>
            <a:ext cx="8229600" cy="5500687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identification of structural isomers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Detction of hydrogen bonding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Detection of aromaticity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Determination of Ortho, Meta and Parpositions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Bond angle Determination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To distinguish Cis and Trans Isomers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Detection of electronegative atom or group</a:t>
            </a:r>
          </a:p>
          <a:p>
            <a:pPr eaLnBrk="1" hangingPunct="1"/>
            <a:r>
              <a:rPr lang="en-US" altLang="en-US" sz="2800" b="1">
                <a:solidFill>
                  <a:srgbClr val="422C16"/>
                </a:solidFill>
              </a:rPr>
              <a:t> </a:t>
            </a:r>
            <a:r>
              <a:rPr lang="en-US" altLang="en-US" sz="2800">
                <a:solidFill>
                  <a:srgbClr val="422C16"/>
                </a:solidFill>
              </a:rPr>
              <a:t>Detection of some double bond character due to resonance</a:t>
            </a:r>
          </a:p>
          <a:p>
            <a:pPr eaLnBrk="1" hangingPunct="1"/>
            <a:r>
              <a:rPr lang="en-US" altLang="en-US" sz="2800">
                <a:solidFill>
                  <a:srgbClr val="422C16"/>
                </a:solidFill>
              </a:rPr>
              <a:t>Importance in quantitative analysis</a:t>
            </a:r>
          </a:p>
          <a:p>
            <a:pPr eaLnBrk="1" hangingPunct="1"/>
            <a:r>
              <a:rPr lang="en-US" altLang="en-US" sz="2000">
                <a:solidFill>
                  <a:srgbClr val="422C16"/>
                </a:solidFill>
              </a:rPr>
              <a:t>APPLICATIONS OF NMR IN MEDICINE</a:t>
            </a:r>
            <a:endParaRPr lang="en-US" altLang="en-US" sz="2800">
              <a:solidFill>
                <a:srgbClr val="422C16"/>
              </a:solidFill>
            </a:endParaRPr>
          </a:p>
          <a:p>
            <a:pPr eaLnBrk="1" hangingPunct="1"/>
            <a:endParaRPr lang="en-US" altLang="en-US" sz="2800">
              <a:solidFill>
                <a:srgbClr val="422C16"/>
              </a:solidFill>
            </a:endParaRPr>
          </a:p>
          <a:p>
            <a:pPr eaLnBrk="1" hangingPunct="1"/>
            <a:endParaRPr lang="en-US" altLang="en-US" sz="2800">
              <a:solidFill>
                <a:srgbClr val="422C16"/>
              </a:solidFill>
            </a:endParaRPr>
          </a:p>
          <a:p>
            <a:pPr eaLnBrk="1" hangingPunct="1"/>
            <a:endParaRPr lang="en-US" altLang="en-US" sz="2800">
              <a:solidFill>
                <a:srgbClr val="422C16"/>
              </a:solidFill>
            </a:endParaRPr>
          </a:p>
          <a:p>
            <a:pPr eaLnBrk="1" hangingPunct="1"/>
            <a:endParaRPr lang="en-US" altLang="en-US" sz="2800">
              <a:solidFill>
                <a:srgbClr val="422C16"/>
              </a:solidFill>
            </a:endParaRPr>
          </a:p>
          <a:p>
            <a:pPr eaLnBrk="1" hangingPunct="1"/>
            <a:endParaRPr lang="en-IN" altLang="en-US" sz="2800">
              <a:solidFill>
                <a:srgbClr val="422C16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66964-AD52-4A2C-B1D6-ED63980FC807}" type="slidenum">
              <a:rPr lang="es-ES" altLang="en-US" smtClean="0"/>
              <a:pPr/>
              <a:t>36</a:t>
            </a:fld>
            <a:endParaRPr lang="es-ES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xmlns="" id="{42F0C71E-CCB7-622D-F166-2C6B662BC05D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811721">
            <a:off x="1981200" y="1600201"/>
            <a:ext cx="8229600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/>
              <a:t>Thank you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7B358D-DD39-6F4A-9B36-5EC334170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RDP</a:t>
            </a: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F7D432-ECB2-3BBD-54A3-BDB38F6AB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87A8ED-3B87-4B44-A200-1CDC18AFD388}" type="slidenum">
              <a:rPr lang="es-ES" altLang="en-US">
                <a:solidFill>
                  <a:srgbClr val="898989"/>
                </a:solidFill>
              </a:rPr>
              <a:pPr eaLnBrk="1" hangingPunct="1"/>
              <a:t>37</a:t>
            </a:fld>
            <a:endParaRPr lang="es-ES" altLang="en-US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811BDEC6-3A96-C8B7-D884-975434E0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066800"/>
          </a:xfrm>
        </p:spPr>
        <p:txBody>
          <a:bodyPr/>
          <a:lstStyle/>
          <a:p>
            <a:r>
              <a:rPr lang="en-US" altLang="en-US"/>
              <a:t>NMR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E4B74-1515-0E0A-66BF-B42CC2FF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8229600" cy="4324350"/>
          </a:xfrm>
        </p:spPr>
        <p:txBody>
          <a:bodyPr/>
          <a:lstStyle/>
          <a:p>
            <a:pPr marL="223838" indent="-223838" algn="just"/>
            <a:endParaRPr lang="en-US" altLang="en-US" b="1">
              <a:latin typeface="Comic Sans MS" panose="030F0702030302020204" pitchFamily="66" charset="0"/>
            </a:endParaRPr>
          </a:p>
          <a:p>
            <a:pPr marL="223838" indent="-223838" algn="just"/>
            <a:r>
              <a:rPr lang="en-US" altLang="en-US" b="1">
                <a:latin typeface="Comic Sans MS" panose="030F0702030302020204" pitchFamily="66" charset="0"/>
              </a:rPr>
              <a:t>Nuclear magnetic resonance spectroscopy is a powerful analytical technique used to characterize organic molecules by identifying </a:t>
            </a:r>
          </a:p>
          <a:p>
            <a:pPr marL="223838" indent="-223838" algn="just"/>
            <a:r>
              <a:rPr lang="en-US" altLang="en-US" b="1">
                <a:solidFill>
                  <a:srgbClr val="00B0F0"/>
                </a:solidFill>
                <a:latin typeface="Comic Sans MS" panose="030F0702030302020204" pitchFamily="66" charset="0"/>
              </a:rPr>
              <a:t>carbon</a:t>
            </a:r>
            <a:r>
              <a:rPr lang="en-US" altLang="en-US" b="1">
                <a:latin typeface="Comic Sans MS" panose="030F0702030302020204" pitchFamily="66" charset="0"/>
              </a:rPr>
              <a:t>-</a:t>
            </a:r>
            <a:r>
              <a:rPr lang="en-US" altLang="en-US" b="1">
                <a:solidFill>
                  <a:srgbClr val="FF0000"/>
                </a:solidFill>
                <a:latin typeface="Comic Sans MS" panose="030F0702030302020204" pitchFamily="66" charset="0"/>
              </a:rPr>
              <a:t>hydrogen </a:t>
            </a:r>
          </a:p>
          <a:p>
            <a:pPr marL="223838" indent="-223838" algn="just"/>
            <a:r>
              <a:rPr lang="en-US" altLang="en-US" b="1">
                <a:latin typeface="Comic Sans MS" panose="030F0702030302020204" pitchFamily="66" charset="0"/>
              </a:rPr>
              <a:t>frameworks within molecules.</a:t>
            </a:r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5EC17B5F-479F-2C0B-BD37-41A4AE46150A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670B6279-7E0B-566C-0134-66B1446497D3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8199" name="Slide Number Placeholder 6">
            <a:extLst>
              <a:ext uri="{FF2B5EF4-FFF2-40B4-BE49-F238E27FC236}">
                <a16:creationId xmlns:a16="http://schemas.microsoft.com/office/drawing/2014/main" xmlns="" id="{E536F78C-8145-6771-62C0-93BE1892F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6FB513B-78CC-4644-B8FB-40FA86A9E96E}" type="slidenum">
              <a:rPr lang="es-ES" altLang="en-US"/>
              <a:pPr eaLnBrk="1" hangingPunct="1"/>
              <a:t>4</a:t>
            </a:fld>
            <a:endParaRPr lang="es-ES" altLang="en-US"/>
          </a:p>
        </p:txBody>
      </p:sp>
      <p:sp>
        <p:nvSpPr>
          <p:cNvPr id="8200" name="Footer Placeholder 7">
            <a:extLst>
              <a:ext uri="{FF2B5EF4-FFF2-40B4-BE49-F238E27FC236}">
                <a16:creationId xmlns:a16="http://schemas.microsoft.com/office/drawing/2014/main" xmlns="" id="{1DD52EDA-6D61-6345-0D0F-D8F4BA55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7B1BA7-84B9-AE8A-BDC5-FEA956310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NMR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63F3A9-75EE-0AC9-31D9-CAAEDD10C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Two common types of NMR spectroscopy are used to characterize organic structure: </a:t>
            </a:r>
          </a:p>
          <a:p>
            <a:pPr marL="223838" indent="-223838" algn="just">
              <a:defRPr/>
            </a:pPr>
            <a:endParaRPr lang="en-US" sz="2800" b="1" dirty="0">
              <a:latin typeface="Comic Sans MS" pitchFamily="66" charset="0"/>
            </a:endParaRPr>
          </a:p>
          <a:p>
            <a:pPr marL="223838" indent="-223838" algn="just">
              <a:defRPr/>
            </a:pPr>
            <a:r>
              <a:rPr lang="en-US" sz="2800" b="1" baseline="30000" dirty="0">
                <a:solidFill>
                  <a:schemeClr val="accent2"/>
                </a:solidFill>
                <a:latin typeface="Comic Sans MS" pitchFamily="66" charset="0"/>
              </a:rPr>
              <a:t>1</a:t>
            </a:r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H NMR</a:t>
            </a:r>
            <a:r>
              <a:rPr lang="en-US" sz="2800" b="1" dirty="0">
                <a:latin typeface="Comic Sans MS" pitchFamily="66" charset="0"/>
              </a:rPr>
              <a:t> is used to determine the type and number of </a:t>
            </a:r>
            <a:r>
              <a:rPr lang="en-US" sz="2800" b="1" dirty="0">
                <a:solidFill>
                  <a:srgbClr val="025198"/>
                </a:solidFill>
                <a:latin typeface="Comic Sans MS" pitchFamily="66" charset="0"/>
              </a:rPr>
              <a:t>Hydrogen</a:t>
            </a:r>
            <a:r>
              <a:rPr lang="en-US" sz="2800" b="1" dirty="0">
                <a:latin typeface="Comic Sans MS" pitchFamily="66" charset="0"/>
              </a:rPr>
              <a:t> atoms in a molecule; </a:t>
            </a:r>
          </a:p>
          <a:p>
            <a:pPr marL="223838" indent="-223838" algn="just">
              <a:defRPr/>
            </a:pPr>
            <a:endParaRPr lang="en-US" sz="2800" b="1" dirty="0">
              <a:latin typeface="Comic Sans MS" pitchFamily="66" charset="0"/>
            </a:endParaRPr>
          </a:p>
          <a:p>
            <a:pPr marL="223838" indent="-223838" algn="just">
              <a:defRPr/>
            </a:pPr>
            <a:endParaRPr lang="en-US" sz="28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223838" indent="-223838" algn="just">
              <a:defRPr/>
            </a:pPr>
            <a:r>
              <a:rPr lang="en-US" sz="2800" b="1" baseline="30000" dirty="0">
                <a:solidFill>
                  <a:srgbClr val="FF0000"/>
                </a:solidFill>
                <a:latin typeface="Comic Sans MS" pitchFamily="66" charset="0"/>
              </a:rPr>
              <a:t>13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 NMR </a:t>
            </a:r>
            <a:r>
              <a:rPr lang="en-US" sz="2800" b="1" dirty="0">
                <a:latin typeface="Comic Sans MS" pitchFamily="66" charset="0"/>
              </a:rPr>
              <a:t>is used to determine the type of 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carbon</a:t>
            </a:r>
            <a:r>
              <a:rPr lang="en-US" sz="2800" b="1" dirty="0">
                <a:latin typeface="Comic Sans MS" pitchFamily="66" charset="0"/>
              </a:rPr>
              <a:t> atoms in the molecule.</a:t>
            </a:r>
          </a:p>
          <a:p>
            <a:pPr>
              <a:defRPr/>
            </a:pPr>
            <a:endParaRPr lang="en-US" sz="2800" dirty="0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5835E5D5-E258-28A8-78EC-1F2BEF895351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6ABFC4D9-4E12-EC33-49E5-94B0BAFA9D2F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9223" name="Slide Number Placeholder 6">
            <a:extLst>
              <a:ext uri="{FF2B5EF4-FFF2-40B4-BE49-F238E27FC236}">
                <a16:creationId xmlns:a16="http://schemas.microsoft.com/office/drawing/2014/main" xmlns="" id="{94B1E31E-AFFF-9B5E-64E3-52D63B210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BDE941-7246-450E-BBB1-3A816DAF6684}" type="slidenum">
              <a:rPr lang="es-ES" altLang="en-US"/>
              <a:pPr eaLnBrk="1" hangingPunct="1"/>
              <a:t>5</a:t>
            </a:fld>
            <a:endParaRPr lang="es-ES" altLang="en-US"/>
          </a:p>
        </p:txBody>
      </p:sp>
      <p:sp>
        <p:nvSpPr>
          <p:cNvPr id="9224" name="Footer Placeholder 7">
            <a:extLst>
              <a:ext uri="{FF2B5EF4-FFF2-40B4-BE49-F238E27FC236}">
                <a16:creationId xmlns:a16="http://schemas.microsoft.com/office/drawing/2014/main" xmlns="" id="{581A7C0E-96A1-A4AE-507C-64FAD7FE9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209921A8-BCCA-DBF5-D71D-0D26E2D7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NMR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486617-8991-A834-4AC7-716DD680E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The source of energy in NMR is </a:t>
            </a:r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radio waves</a:t>
            </a:r>
            <a:r>
              <a:rPr lang="en-US" sz="2800" b="1" dirty="0">
                <a:latin typeface="Comic Sans MS" pitchFamily="66" charset="0"/>
              </a:rPr>
              <a:t> </a:t>
            </a:r>
          </a:p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which have long wavelengths, </a:t>
            </a:r>
          </a:p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and thus 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low energy </a:t>
            </a:r>
            <a:r>
              <a:rPr lang="en-US" sz="2800" b="1" dirty="0">
                <a:latin typeface="Comic Sans MS" pitchFamily="66" charset="0"/>
              </a:rPr>
              <a:t>and </a:t>
            </a:r>
            <a:r>
              <a:rPr lang="en-US" sz="2800" b="1" dirty="0">
                <a:solidFill>
                  <a:srgbClr val="FF0000"/>
                </a:solidFill>
                <a:latin typeface="Comic Sans MS" pitchFamily="66" charset="0"/>
              </a:rPr>
              <a:t>frequency</a:t>
            </a:r>
            <a:r>
              <a:rPr lang="en-US" sz="2800" b="1" dirty="0">
                <a:latin typeface="Comic Sans MS" pitchFamily="66" charset="0"/>
              </a:rPr>
              <a:t>.</a:t>
            </a:r>
          </a:p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When low-energy radio waves interact with a molecule, </a:t>
            </a:r>
          </a:p>
          <a:p>
            <a:pPr marL="223838" indent="-223838" algn="just">
              <a:defRPr/>
            </a:pPr>
            <a:r>
              <a:rPr lang="en-US" sz="2800" b="1" dirty="0">
                <a:latin typeface="Comic Sans MS" pitchFamily="66" charset="0"/>
              </a:rPr>
              <a:t>they can change the </a:t>
            </a:r>
            <a:r>
              <a:rPr lang="en-US" sz="2800" b="1" dirty="0">
                <a:solidFill>
                  <a:schemeClr val="accent2"/>
                </a:solidFill>
                <a:latin typeface="Comic Sans MS" pitchFamily="66" charset="0"/>
              </a:rPr>
              <a:t>nuclear spins</a:t>
            </a:r>
            <a:r>
              <a:rPr lang="en-US" sz="2800" b="1" dirty="0">
                <a:latin typeface="Comic Sans MS" pitchFamily="66" charset="0"/>
              </a:rPr>
              <a:t> of some elements, including </a:t>
            </a:r>
            <a:r>
              <a:rPr lang="en-US" sz="2800" b="1" baseline="30000" dirty="0">
                <a:latin typeface="Comic Sans MS" pitchFamily="66" charset="0"/>
              </a:rPr>
              <a:t>1</a:t>
            </a:r>
            <a:r>
              <a:rPr lang="en-US" sz="2800" b="1" dirty="0">
                <a:latin typeface="Comic Sans MS" pitchFamily="66" charset="0"/>
              </a:rPr>
              <a:t>H and </a:t>
            </a:r>
            <a:r>
              <a:rPr lang="en-US" sz="2800" b="1" baseline="30000" dirty="0">
                <a:latin typeface="Comic Sans MS" pitchFamily="66" charset="0"/>
              </a:rPr>
              <a:t>13</a:t>
            </a:r>
            <a:r>
              <a:rPr lang="en-US" sz="2800" b="1" dirty="0">
                <a:latin typeface="Comic Sans MS" pitchFamily="66" charset="0"/>
              </a:rPr>
              <a:t>C.</a:t>
            </a:r>
          </a:p>
          <a:p>
            <a:pPr marL="223838" indent="-223838" algn="just">
              <a:defRPr/>
            </a:pPr>
            <a:endParaRPr lang="en-US" sz="2800" b="1" dirty="0"/>
          </a:p>
          <a:p>
            <a:pPr>
              <a:defRPr/>
            </a:pPr>
            <a:endParaRPr lang="en-US" sz="2800" dirty="0"/>
          </a:p>
          <a:p>
            <a:pPr>
              <a:defRPr/>
            </a:pPr>
            <a:endParaRPr lang="en-US" sz="2800" dirty="0"/>
          </a:p>
        </p:txBody>
      </p:sp>
      <p:sp>
        <p:nvSpPr>
          <p:cNvPr id="4" name="Rectangle 122">
            <a:extLst>
              <a:ext uri="{FF2B5EF4-FFF2-40B4-BE49-F238E27FC236}">
                <a16:creationId xmlns:a16="http://schemas.microsoft.com/office/drawing/2014/main" xmlns="" id="{6D52B96A-9498-DCD8-3C5A-F564D3E7C337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49110E49-3628-2318-B78D-7AEFEF3D4849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0247" name="Slide Number Placeholder 6">
            <a:extLst>
              <a:ext uri="{FF2B5EF4-FFF2-40B4-BE49-F238E27FC236}">
                <a16:creationId xmlns:a16="http://schemas.microsoft.com/office/drawing/2014/main" xmlns="" id="{87E44982-50AF-4AB4-3D9F-D190EA2A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9C88CAB-205E-4437-A230-D008CE6A6AC5}" type="slidenum">
              <a:rPr lang="es-ES" altLang="en-US"/>
              <a:pPr eaLnBrk="1" hangingPunct="1"/>
              <a:t>6</a:t>
            </a:fld>
            <a:endParaRPr lang="es-ES" altLang="en-US"/>
          </a:p>
        </p:txBody>
      </p:sp>
      <p:sp>
        <p:nvSpPr>
          <p:cNvPr id="10248" name="Footer Placeholder 7">
            <a:extLst>
              <a:ext uri="{FF2B5EF4-FFF2-40B4-BE49-F238E27FC236}">
                <a16:creationId xmlns:a16="http://schemas.microsoft.com/office/drawing/2014/main" xmlns="" id="{2D5A111F-B33F-E2A3-191A-4A2A39AB7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xmlns="" id="{B84E3F43-A777-7C09-7EDA-9F4B43C04D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8229600" cy="1066800"/>
          </a:xfrm>
        </p:spPr>
        <p:txBody>
          <a:bodyPr/>
          <a:lstStyle/>
          <a:p>
            <a:r>
              <a:rPr lang="en-US" altLang="en-US"/>
              <a:t>External Magnetic Field</a:t>
            </a:r>
          </a:p>
        </p:txBody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xmlns="" id="{F9E06719-FEFB-7E95-61F0-E58CB8911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7772400" cy="76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en-US" sz="2800" dirty="0"/>
              <a:t>When placed in an external field, spinning protons act like bar magnets.</a:t>
            </a:r>
          </a:p>
        </p:txBody>
      </p:sp>
      <p:pic>
        <p:nvPicPr>
          <p:cNvPr id="218117" name="Picture 5" descr="FG13_02-01">
            <a:extLst>
              <a:ext uri="{FF2B5EF4-FFF2-40B4-BE49-F238E27FC236}">
                <a16:creationId xmlns:a16="http://schemas.microsoft.com/office/drawing/2014/main" xmlns="" id="{66F4CE21-93B8-AA33-1511-B1BDFF70D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84488"/>
            <a:ext cx="8610600" cy="283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4CE5AEB0-E6C3-BBF0-0F9C-EEF4B5F88AEB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  <a:endParaRPr lang="es-ES" sz="700" b="1" kern="0" dirty="0">
              <a:solidFill>
                <a:srgbClr val="0033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E3FD260E-273B-041A-4B6D-96D97BB6CFDB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1272" name="Slide Number Placeholder 7">
            <a:extLst>
              <a:ext uri="{FF2B5EF4-FFF2-40B4-BE49-F238E27FC236}">
                <a16:creationId xmlns:a16="http://schemas.microsoft.com/office/drawing/2014/main" xmlns="" id="{DEF80E38-3DC8-8211-497D-5604B3CB8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11E17A9-97CB-485C-999D-4395D74974DB}" type="slidenum">
              <a:rPr lang="es-ES" altLang="en-US"/>
              <a:pPr eaLnBrk="1" hangingPunct="1"/>
              <a:t>7</a:t>
            </a:fld>
            <a:endParaRPr lang="es-ES" altLang="en-US"/>
          </a:p>
        </p:txBody>
      </p:sp>
      <p:sp>
        <p:nvSpPr>
          <p:cNvPr id="11273" name="Footer Placeholder 8">
            <a:extLst>
              <a:ext uri="{FF2B5EF4-FFF2-40B4-BE49-F238E27FC236}">
                <a16:creationId xmlns:a16="http://schemas.microsoft.com/office/drawing/2014/main" xmlns="" id="{271114DE-A65F-0E22-22CC-AF890B6F2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/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A75A6385-7132-95BE-E406-1B92F2243C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r>
              <a:rPr lang="en-US" altLang="en-US"/>
              <a:t>Nuclear Spin</a:t>
            </a:r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xmlns="" id="{5F489C3E-2158-2F79-9192-31AD1339B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371600"/>
            <a:ext cx="8153400" cy="2209800"/>
          </a:xfrm>
        </p:spPr>
        <p:txBody>
          <a:bodyPr/>
          <a:lstStyle/>
          <a:p>
            <a:r>
              <a:rPr lang="en-US" altLang="en-US" sz="2400"/>
              <a:t>A nucleus with an odd atomic number or an odd mass number has a nuclear spin.</a:t>
            </a:r>
          </a:p>
          <a:p>
            <a:r>
              <a:rPr lang="en-US" altLang="en-US" sz="2400"/>
              <a:t>The spinning charged nucleus generates a magnetic field.</a:t>
            </a:r>
          </a:p>
        </p:txBody>
      </p:sp>
      <p:grpSp>
        <p:nvGrpSpPr>
          <p:cNvPr id="2" name="Group 4">
            <a:extLst>
              <a:ext uri="{FF2B5EF4-FFF2-40B4-BE49-F238E27FC236}">
                <a16:creationId xmlns:a16="http://schemas.microsoft.com/office/drawing/2014/main" xmlns="" id="{68802D86-AE44-07B4-32B7-4D28509F936A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429000"/>
            <a:ext cx="8458200" cy="2935288"/>
            <a:chOff x="288" y="2160"/>
            <a:chExt cx="5328" cy="1849"/>
          </a:xfrm>
        </p:grpSpPr>
        <p:pic>
          <p:nvPicPr>
            <p:cNvPr id="12298" name="Picture 5" descr="FG13_01-01left">
              <a:extLst>
                <a:ext uri="{FF2B5EF4-FFF2-40B4-BE49-F238E27FC236}">
                  <a16:creationId xmlns:a16="http://schemas.microsoft.com/office/drawing/2014/main" xmlns="" id="{2DDD3744-7337-C550-65A6-F1CB640827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2198"/>
              <a:ext cx="3456" cy="1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9" name="Picture 6" descr="FG13_01-01rgt">
              <a:extLst>
                <a:ext uri="{FF2B5EF4-FFF2-40B4-BE49-F238E27FC236}">
                  <a16:creationId xmlns:a16="http://schemas.microsoft.com/office/drawing/2014/main" xmlns="" id="{F978269A-F0D9-BFA2-35B2-0F1B968F40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0" y="2160"/>
              <a:ext cx="1776" cy="1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0" name="Text Box 7">
              <a:extLst>
                <a:ext uri="{FF2B5EF4-FFF2-40B4-BE49-F238E27FC236}">
                  <a16:creationId xmlns:a16="http://schemas.microsoft.com/office/drawing/2014/main" xmlns="" id="{EABED66C-BB70-1FD0-F868-68CC6476ED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70" y="3721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</p:grpSp>
      <p:sp>
        <p:nvSpPr>
          <p:cNvPr id="8" name="Rectangle 122">
            <a:extLst>
              <a:ext uri="{FF2B5EF4-FFF2-40B4-BE49-F238E27FC236}">
                <a16:creationId xmlns:a16="http://schemas.microsoft.com/office/drawing/2014/main" xmlns="" id="{E15775BC-02C9-DDF4-604F-06CA6F28AB7E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9" name="Rectangle 122">
            <a:extLst>
              <a:ext uri="{FF2B5EF4-FFF2-40B4-BE49-F238E27FC236}">
                <a16:creationId xmlns:a16="http://schemas.microsoft.com/office/drawing/2014/main" xmlns="" id="{A3033E75-ACA8-CA1A-3811-5F455E87EACA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2296" name="Slide Number Placeholder 10">
            <a:extLst>
              <a:ext uri="{FF2B5EF4-FFF2-40B4-BE49-F238E27FC236}">
                <a16:creationId xmlns:a16="http://schemas.microsoft.com/office/drawing/2014/main" xmlns="" id="{B98E9E58-23C1-9E5B-BE9D-F4CE4E79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CDBB01-AE11-47D5-8573-FA78ACFA6123}" type="slidenum">
              <a:rPr lang="es-ES" altLang="en-US"/>
              <a:pPr eaLnBrk="1" hangingPunct="1"/>
              <a:t>8</a:t>
            </a:fld>
            <a:endParaRPr lang="es-ES" altLang="en-US"/>
          </a:p>
        </p:txBody>
      </p:sp>
      <p:sp>
        <p:nvSpPr>
          <p:cNvPr id="12297" name="Footer Placeholder 11">
            <a:extLst>
              <a:ext uri="{FF2B5EF4-FFF2-40B4-BE49-F238E27FC236}">
                <a16:creationId xmlns:a16="http://schemas.microsoft.com/office/drawing/2014/main" xmlns="" id="{F7C0EB5A-B636-FD5D-6DC2-5813D0F86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n-US" smtClean="0"/>
              <a:t>RDP</a:t>
            </a:r>
            <a:endParaRPr lang="es-E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4633E1B1-7287-57C7-B6D1-47821C1A52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143000"/>
          </a:xfrm>
        </p:spPr>
        <p:txBody>
          <a:bodyPr/>
          <a:lstStyle/>
          <a:p>
            <a:r>
              <a:rPr lang="en-US" altLang="en-US"/>
              <a:t>Two Energy States</a:t>
            </a:r>
          </a:p>
        </p:txBody>
      </p:sp>
      <p:sp>
        <p:nvSpPr>
          <p:cNvPr id="222211" name="Rectangle 3">
            <a:extLst>
              <a:ext uri="{FF2B5EF4-FFF2-40B4-BE49-F238E27FC236}">
                <a16:creationId xmlns:a16="http://schemas.microsoft.com/office/drawing/2014/main" xmlns="" id="{3CCF52C4-A6C3-4C51-9785-45D7DD5B14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76400"/>
            <a:ext cx="3810000" cy="4572000"/>
          </a:xfrm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endParaRPr lang="en-US" altLang="en-US" sz="2400"/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400"/>
              <a:t>The magnetic fields of the spinning nuclei will align either </a:t>
            </a:r>
            <a:r>
              <a:rPr lang="en-US" altLang="en-US" sz="2400" i="1"/>
              <a:t>with</a:t>
            </a:r>
            <a:r>
              <a:rPr lang="en-US" altLang="en-US" sz="2400"/>
              <a:t> the external field, or </a:t>
            </a:r>
            <a:r>
              <a:rPr lang="en-US" altLang="en-US" sz="2400" i="1"/>
              <a:t>against</a:t>
            </a:r>
            <a:r>
              <a:rPr lang="en-US" altLang="en-US" sz="2400"/>
              <a:t> the field.</a:t>
            </a:r>
          </a:p>
          <a:p>
            <a:pPr algn="just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en-US" altLang="en-US" sz="2400"/>
              <a:t>A photon with the right amount of energy can be absorbed and cause the spinning proton to flip.                     </a:t>
            </a:r>
          </a:p>
        </p:txBody>
      </p:sp>
      <p:pic>
        <p:nvPicPr>
          <p:cNvPr id="13316" name="Picture 4" descr="FG13_003">
            <a:extLst>
              <a:ext uri="{FF2B5EF4-FFF2-40B4-BE49-F238E27FC236}">
                <a16:creationId xmlns:a16="http://schemas.microsoft.com/office/drawing/2014/main" xmlns="" id="{8A4D848A-540A-6789-0308-B87979BC9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0574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2">
            <a:extLst>
              <a:ext uri="{FF2B5EF4-FFF2-40B4-BE49-F238E27FC236}">
                <a16:creationId xmlns:a16="http://schemas.microsoft.com/office/drawing/2014/main" xmlns="" id="{B37C34B9-6CD1-7D8A-CD16-B7645616D5AB}"/>
              </a:ext>
            </a:extLst>
          </p:cNvPr>
          <p:cNvSpPr txBox="1">
            <a:spLocks noChangeArrowheads="1"/>
          </p:cNvSpPr>
          <p:nvPr/>
        </p:nvSpPr>
        <p:spPr bwMode="auto">
          <a:xfrm rot="1264592">
            <a:off x="1936751" y="811213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6" name="Rectangle 122">
            <a:extLst>
              <a:ext uri="{FF2B5EF4-FFF2-40B4-BE49-F238E27FC236}">
                <a16:creationId xmlns:a16="http://schemas.microsoft.com/office/drawing/2014/main" xmlns="" id="{DAD620F1-FF6E-3C8B-4854-4DC339AB7899}"/>
              </a:ext>
            </a:extLst>
          </p:cNvPr>
          <p:cNvSpPr txBox="1">
            <a:spLocks noChangeArrowheads="1"/>
          </p:cNvSpPr>
          <p:nvPr/>
        </p:nvSpPr>
        <p:spPr bwMode="auto">
          <a:xfrm rot="19831065">
            <a:off x="2376489" y="809625"/>
            <a:ext cx="492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eaLnBrk="0" hangingPunct="0">
              <a:defRPr/>
            </a:pPr>
            <a:r>
              <a:rPr lang="es-ES" sz="700" b="1" kern="0" dirty="0">
                <a:solidFill>
                  <a:srgbClr val="003300"/>
                </a:solidFill>
                <a:latin typeface="+mj-lt"/>
                <a:ea typeface="+mj-ea"/>
                <a:cs typeface="+mj-cs"/>
              </a:rPr>
              <a:t>NMR</a:t>
            </a:r>
          </a:p>
        </p:txBody>
      </p:sp>
      <p:sp>
        <p:nvSpPr>
          <p:cNvPr id="13320" name="Slide Number Placeholder 7">
            <a:extLst>
              <a:ext uri="{FF2B5EF4-FFF2-40B4-BE49-F238E27FC236}">
                <a16:creationId xmlns:a16="http://schemas.microsoft.com/office/drawing/2014/main" xmlns="" id="{0D4F5082-744E-0644-E2BD-C18F3E3FB1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6370E6-2912-42F3-A8CD-2C58F42BCE98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13321" name="Footer Placeholder 8">
            <a:extLst>
              <a:ext uri="{FF2B5EF4-FFF2-40B4-BE49-F238E27FC236}">
                <a16:creationId xmlns:a16="http://schemas.microsoft.com/office/drawing/2014/main" xmlns="" id="{039D2405-C08E-BA7A-CF8E-8FB176F1EF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mtClean="0"/>
              <a:t>RDP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build="p" autoUpdateAnimBg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9011</TotalTime>
  <Words>1445</Words>
  <Application>Microsoft Office PowerPoint</Application>
  <PresentationFormat>Widescreen</PresentationFormat>
  <Paragraphs>326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Abadi MT Condensed Extra Bold</vt:lpstr>
      <vt:lpstr>Arial</vt:lpstr>
      <vt:lpstr>Calibri</vt:lpstr>
      <vt:lpstr>Comic Sans MS</vt:lpstr>
      <vt:lpstr>Symbol</vt:lpstr>
      <vt:lpstr>Times New Roman</vt:lpstr>
      <vt:lpstr>Wingdings</vt:lpstr>
      <vt:lpstr>WP MathA</vt:lpstr>
      <vt:lpstr>Diseño predeterminado</vt:lpstr>
      <vt:lpstr>1_Office Theme</vt:lpstr>
      <vt:lpstr>CS ChemDraw Drawing</vt:lpstr>
      <vt:lpstr>NMR :     Nuclear Magnetic resonance</vt:lpstr>
      <vt:lpstr>Magnetic resonance</vt:lpstr>
      <vt:lpstr>introduction</vt:lpstr>
      <vt:lpstr>NMR</vt:lpstr>
      <vt:lpstr>NMR</vt:lpstr>
      <vt:lpstr>NMR</vt:lpstr>
      <vt:lpstr>External Magnetic Field</vt:lpstr>
      <vt:lpstr>Nuclear Spin</vt:lpstr>
      <vt:lpstr>Two Energy States</vt:lpstr>
      <vt:lpstr>PowerPoint Presentation</vt:lpstr>
      <vt:lpstr>PowerPoint Presentation</vt:lpstr>
      <vt:lpstr>Effect of a Magnetic Field on I=1/2</vt:lpstr>
      <vt:lpstr>NMR</vt:lpstr>
      <vt:lpstr>NMR</vt:lpstr>
      <vt:lpstr>NMR</vt:lpstr>
      <vt:lpstr>NMR</vt:lpstr>
      <vt:lpstr>PowerPoint Presentation</vt:lpstr>
      <vt:lpstr>NMR</vt:lpstr>
      <vt:lpstr>PowerPoint Presentation</vt:lpstr>
      <vt:lpstr>Precession Frequency </vt:lpstr>
      <vt:lpstr>PowerPoint Presentation</vt:lpstr>
      <vt:lpstr>PowerPoint Presentation</vt:lpstr>
      <vt:lpstr>The NMR Spectrometer</vt:lpstr>
      <vt:lpstr>PowerPoint Presentation</vt:lpstr>
      <vt:lpstr>NMR Sample Preparation</vt:lpstr>
      <vt:lpstr>PowerPoint Presentation</vt:lpstr>
      <vt:lpstr>A radio freequency oscillator</vt:lpstr>
      <vt:lpstr>The receiver</vt:lpstr>
      <vt:lpstr>Recorder and integrator</vt:lpstr>
      <vt:lpstr>PowerPoint Presentation</vt:lpstr>
      <vt:lpstr>PowerPoint Presentation</vt:lpstr>
      <vt:lpstr>    Tetramethylsilane</vt:lpstr>
      <vt:lpstr>PowerPoint Presentation</vt:lpstr>
      <vt:lpstr>PowerPoint Presentation</vt:lpstr>
      <vt:lpstr>PowerPoint Presentation</vt:lpstr>
      <vt:lpstr>Contents….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825</cp:revision>
  <dcterms:created xsi:type="dcterms:W3CDTF">2010-05-23T14:28:12Z</dcterms:created>
  <dcterms:modified xsi:type="dcterms:W3CDTF">2024-09-12T16:06:41Z</dcterms:modified>
</cp:coreProperties>
</file>