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204700" cy="6870700"/>
  <p:notesSz cx="12204700" cy="6870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7963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13563" y="0"/>
            <a:ext cx="5287962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E2DBD-EDF8-469F-8B41-15C9C24681C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1775" y="858838"/>
            <a:ext cx="412115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20788" y="3306763"/>
            <a:ext cx="9763125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7963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13563" y="6526213"/>
            <a:ext cx="5287962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39583-5BCE-4787-9AD0-FD1FF1178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52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9583-5BCE-4787-9AD0-FD1FF11786A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69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5352" y="2129917"/>
            <a:ext cx="10373995" cy="14428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0705" y="3847592"/>
            <a:ext cx="8543290" cy="1717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0235" y="6389751"/>
            <a:ext cx="2807081" cy="34353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576E9-97E1-4CDD-9971-DE265EBCA174}" type="datetime1">
              <a:rPr lang="en-US" smtClean="0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0235" y="274828"/>
            <a:ext cx="10984230" cy="1099312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0235" y="1580261"/>
            <a:ext cx="10984230" cy="4534662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0235" y="6389751"/>
            <a:ext cx="2807081" cy="34353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8F525-C85C-415C-B784-F1556D20D6F5}" type="datetime1">
              <a:rPr lang="en-US" smtClean="0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0235" y="274828"/>
            <a:ext cx="10984230" cy="1099312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235" y="1580261"/>
            <a:ext cx="5309044" cy="4534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5420" y="1580261"/>
            <a:ext cx="5309044" cy="4534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10235" y="6389751"/>
            <a:ext cx="2807081" cy="34353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1E871-EBE3-45ED-A297-B5BBA6DF4204}" type="datetime1">
              <a:rPr lang="en-US" smtClean="0"/>
              <a:t>9/9/2024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0235" y="274828"/>
            <a:ext cx="10984230" cy="1099312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10235" y="6389751"/>
            <a:ext cx="2807081" cy="34353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F46E5-389C-4D29-B4D2-A3E8651F7774}" type="datetime1">
              <a:rPr lang="en-US" smtClean="0"/>
              <a:t>9/9/2024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10235" y="6389751"/>
            <a:ext cx="2807081" cy="34353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4FDF2-5C45-4ACD-9C0E-BC79139BF1C4}" type="datetime1">
              <a:rPr lang="en-US" smtClean="0"/>
              <a:t>9/9/2024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9598" y="6389751"/>
            <a:ext cx="3905504" cy="343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87481" y="6477079"/>
            <a:ext cx="229870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7" name="TextBox 6"/>
          <p:cNvSpPr txBox="1"/>
          <p:nvPr userDrawn="1"/>
        </p:nvSpPr>
        <p:spPr>
          <a:xfrm rot="19887954">
            <a:off x="2522777" y="3191325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en-US" sz="4000" b="1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49550" y="2520950"/>
            <a:ext cx="6858000" cy="3429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368550" y="996950"/>
            <a:ext cx="807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JURISPRUDENCE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1100" y="1076325"/>
            <a:ext cx="9191625" cy="43148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2848" y="561975"/>
            <a:ext cx="6868178" cy="53477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0325" y="9522"/>
            <a:ext cx="5972175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1302" y="737438"/>
            <a:ext cx="10145763" cy="514901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2175" y="114300"/>
            <a:ext cx="5924550" cy="65627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2200" y="168157"/>
            <a:ext cx="5629275" cy="64612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233997" y="157670"/>
            <a:ext cx="11746230" cy="5529580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355600" indent="-343535" algn="just">
              <a:lnSpc>
                <a:spcPct val="100000"/>
              </a:lnSpc>
              <a:spcBef>
                <a:spcPts val="1075"/>
              </a:spcBef>
              <a:buFont typeface="Wingdings"/>
              <a:buChar char=""/>
              <a:tabLst>
                <a:tab pos="356235" algn="l"/>
              </a:tabLst>
            </a:pPr>
            <a:r>
              <a:rPr sz="2000" b="1" spc="50" dirty="0">
                <a:latin typeface="Times New Roman"/>
                <a:cs typeface="Times New Roman"/>
              </a:rPr>
              <a:t>N</a:t>
            </a:r>
            <a:r>
              <a:rPr sz="2000" b="1" spc="40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t</a:t>
            </a:r>
            <a:r>
              <a:rPr sz="2000" b="1" spc="40" dirty="0">
                <a:latin typeface="Times New Roman"/>
                <a:cs typeface="Times New Roman"/>
              </a:rPr>
              <a:t>io</a:t>
            </a:r>
            <a:r>
              <a:rPr sz="2000" b="1" spc="15" dirty="0">
                <a:latin typeface="Times New Roman"/>
                <a:cs typeface="Times New Roman"/>
              </a:rPr>
              <a:t>n</a:t>
            </a:r>
            <a:r>
              <a:rPr sz="2000" b="1" spc="-35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l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45" dirty="0">
                <a:latin typeface="Times New Roman"/>
                <a:cs typeface="Times New Roman"/>
              </a:rPr>
              <a:t> </a:t>
            </a:r>
            <a:r>
              <a:rPr sz="2000" b="1" spc="15" dirty="0">
                <a:latin typeface="Times New Roman"/>
                <a:cs typeface="Times New Roman"/>
              </a:rPr>
              <a:t>L</a:t>
            </a:r>
            <a:r>
              <a:rPr sz="2000" b="1" spc="35" dirty="0">
                <a:latin typeface="Times New Roman"/>
                <a:cs typeface="Times New Roman"/>
              </a:rPr>
              <a:t>i</a:t>
            </a:r>
            <a:r>
              <a:rPr sz="2000" b="1" spc="40" dirty="0">
                <a:latin typeface="Times New Roman"/>
                <a:cs typeface="Times New Roman"/>
              </a:rPr>
              <a:t>s</a:t>
            </a:r>
            <a:r>
              <a:rPr sz="2000" b="1" spc="5" dirty="0">
                <a:latin typeface="Times New Roman"/>
                <a:cs typeface="Times New Roman"/>
              </a:rPr>
              <a:t>t</a:t>
            </a:r>
            <a:r>
              <a:rPr sz="2000" b="1" spc="-200" dirty="0">
                <a:latin typeface="Times New Roman"/>
                <a:cs typeface="Times New Roman"/>
              </a:rPr>
              <a:t> </a:t>
            </a:r>
            <a:r>
              <a:rPr sz="2000" b="1" spc="40" dirty="0">
                <a:latin typeface="Times New Roman"/>
                <a:cs typeface="Times New Roman"/>
              </a:rPr>
              <a:t>o</a:t>
            </a:r>
            <a:r>
              <a:rPr sz="2000" b="1" spc="5" dirty="0">
                <a:latin typeface="Times New Roman"/>
                <a:cs typeface="Times New Roman"/>
              </a:rPr>
              <a:t>f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15" dirty="0">
                <a:latin typeface="Times New Roman"/>
                <a:cs typeface="Times New Roman"/>
              </a:rPr>
              <a:t>E</a:t>
            </a:r>
            <a:r>
              <a:rPr sz="2000" b="1" spc="40" dirty="0">
                <a:latin typeface="Times New Roman"/>
                <a:cs typeface="Times New Roman"/>
              </a:rPr>
              <a:t>ss</a:t>
            </a:r>
            <a:r>
              <a:rPr sz="2000" b="1" spc="10" dirty="0">
                <a:latin typeface="Times New Roman"/>
                <a:cs typeface="Times New Roman"/>
              </a:rPr>
              <a:t>ent</a:t>
            </a:r>
            <a:r>
              <a:rPr sz="2000" b="1" spc="35" dirty="0">
                <a:latin typeface="Times New Roman"/>
                <a:cs typeface="Times New Roman"/>
              </a:rPr>
              <a:t>i</a:t>
            </a:r>
            <a:r>
              <a:rPr sz="2000" b="1" spc="-30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l</a:t>
            </a:r>
            <a:r>
              <a:rPr sz="2000" b="1" spc="-17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M</a:t>
            </a:r>
            <a:r>
              <a:rPr sz="2000" b="1" spc="10" dirty="0">
                <a:latin typeface="Times New Roman"/>
                <a:cs typeface="Times New Roman"/>
              </a:rPr>
              <a:t>ed</a:t>
            </a:r>
            <a:r>
              <a:rPr sz="2000" b="1" spc="35" dirty="0">
                <a:latin typeface="Times New Roman"/>
                <a:cs typeface="Times New Roman"/>
              </a:rPr>
              <a:t>i</a:t>
            </a:r>
            <a:r>
              <a:rPr sz="2000" b="1" spc="10" dirty="0">
                <a:latin typeface="Times New Roman"/>
                <a:cs typeface="Times New Roman"/>
              </a:rPr>
              <a:t>c</a:t>
            </a:r>
            <a:r>
              <a:rPr sz="2000" b="1" spc="35" dirty="0">
                <a:latin typeface="Times New Roman"/>
                <a:cs typeface="Times New Roman"/>
              </a:rPr>
              <a:t>i</a:t>
            </a:r>
            <a:r>
              <a:rPr sz="2000" b="1" spc="10" dirty="0">
                <a:latin typeface="Times New Roman"/>
                <a:cs typeface="Times New Roman"/>
              </a:rPr>
              <a:t>nes</a:t>
            </a:r>
            <a:endParaRPr sz="2000">
              <a:latin typeface="Times New Roman"/>
              <a:cs typeface="Times New Roman"/>
            </a:endParaRPr>
          </a:p>
          <a:p>
            <a:pPr marL="12700" marR="5080" lvl="1" indent="66675" algn="just">
              <a:lnSpc>
                <a:spcPct val="107200"/>
              </a:lnSpc>
              <a:spcBef>
                <a:spcPts val="805"/>
              </a:spcBef>
              <a:buAutoNum type="arabicParenBoth"/>
              <a:tabLst>
                <a:tab pos="461009" algn="l"/>
              </a:tabLst>
            </a:pPr>
            <a:r>
              <a:rPr sz="2000" spc="10" dirty="0">
                <a:latin typeface="Times New Roman"/>
                <a:cs typeface="Times New Roman"/>
              </a:rPr>
              <a:t>Any </a:t>
            </a:r>
            <a:r>
              <a:rPr sz="2000" spc="-5" dirty="0">
                <a:latin typeface="Times New Roman"/>
                <a:cs typeface="Times New Roman"/>
              </a:rPr>
              <a:t>dosage </a:t>
            </a:r>
            <a:r>
              <a:rPr sz="2000" dirty="0">
                <a:latin typeface="Times New Roman"/>
                <a:cs typeface="Times New Roman"/>
              </a:rPr>
              <a:t>form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10" dirty="0">
                <a:latin typeface="Times New Roman"/>
                <a:cs typeface="Times New Roman"/>
              </a:rPr>
              <a:t>a </a:t>
            </a:r>
            <a:r>
              <a:rPr sz="2000" dirty="0">
                <a:latin typeface="Times New Roman"/>
                <a:cs typeface="Times New Roman"/>
              </a:rPr>
              <a:t>medicine, other </a:t>
            </a:r>
            <a:r>
              <a:rPr sz="2000" spc="-10" dirty="0">
                <a:latin typeface="Times New Roman"/>
                <a:cs typeface="Times New Roman"/>
              </a:rPr>
              <a:t>than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15" dirty="0">
                <a:latin typeface="Times New Roman"/>
                <a:cs typeface="Times New Roman"/>
              </a:rPr>
              <a:t>dosage </a:t>
            </a:r>
            <a:r>
              <a:rPr sz="2000" dirty="0">
                <a:latin typeface="Times New Roman"/>
                <a:cs typeface="Times New Roman"/>
              </a:rPr>
              <a:t>form included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in </a:t>
            </a:r>
            <a:r>
              <a:rPr sz="2000" spc="10" dirty="0">
                <a:latin typeface="Times New Roman"/>
                <a:cs typeface="Times New Roman"/>
              </a:rPr>
              <a:t>this </a:t>
            </a:r>
            <a:r>
              <a:rPr sz="2000" spc="-10" dirty="0">
                <a:latin typeface="Times New Roman"/>
                <a:cs typeface="Times New Roman"/>
              </a:rPr>
              <a:t>Schedule, </a:t>
            </a:r>
            <a:r>
              <a:rPr sz="2000" spc="5" dirty="0">
                <a:latin typeface="Times New Roman"/>
                <a:cs typeface="Times New Roman"/>
              </a:rPr>
              <a:t>but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same </a:t>
            </a:r>
            <a:r>
              <a:rPr sz="2000" spc="-10" dirty="0">
                <a:latin typeface="Times New Roman"/>
                <a:cs typeface="Times New Roman"/>
              </a:rPr>
              <a:t>strength,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route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administration,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which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does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not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have</a:t>
            </a:r>
            <a:r>
              <a:rPr sz="2000" spc="-5" dirty="0">
                <a:latin typeface="Times New Roman"/>
                <a:cs typeface="Times New Roman"/>
              </a:rPr>
              <a:t> significant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difference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in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terms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pharmacokinetics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or 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pharmacodynamics </a:t>
            </a:r>
            <a:r>
              <a:rPr sz="2000" spc="-10" dirty="0">
                <a:latin typeface="Times New Roman"/>
                <a:cs typeface="Times New Roman"/>
              </a:rPr>
              <a:t>or efficacy-safety </a:t>
            </a:r>
            <a:r>
              <a:rPr sz="2000" spc="-5" dirty="0">
                <a:latin typeface="Times New Roman"/>
                <a:cs typeface="Times New Roman"/>
              </a:rPr>
              <a:t>profile </a:t>
            </a:r>
            <a:r>
              <a:rPr sz="2000" spc="-10" dirty="0">
                <a:latin typeface="Times New Roman"/>
                <a:cs typeface="Times New Roman"/>
              </a:rPr>
              <a:t>over </a:t>
            </a:r>
            <a:r>
              <a:rPr sz="2000" spc="5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dosage </a:t>
            </a:r>
            <a:r>
              <a:rPr sz="2000" dirty="0">
                <a:latin typeface="Times New Roman"/>
                <a:cs typeface="Times New Roman"/>
              </a:rPr>
              <a:t>form </a:t>
            </a:r>
            <a:r>
              <a:rPr sz="2000" spc="-5" dirty="0">
                <a:latin typeface="Times New Roman"/>
                <a:cs typeface="Times New Roman"/>
              </a:rPr>
              <a:t>mentioned </a:t>
            </a:r>
            <a:r>
              <a:rPr sz="2000" spc="-50" dirty="0">
                <a:latin typeface="Times New Roman"/>
                <a:cs typeface="Times New Roman"/>
              </a:rPr>
              <a:t>in </a:t>
            </a:r>
            <a:r>
              <a:rPr sz="2000" spc="5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list </a:t>
            </a:r>
            <a:r>
              <a:rPr sz="2000" dirty="0">
                <a:latin typeface="Times New Roman"/>
                <a:cs typeface="Times New Roman"/>
              </a:rPr>
              <a:t>shall </a:t>
            </a:r>
            <a:r>
              <a:rPr sz="2000" spc="30" dirty="0">
                <a:latin typeface="Times New Roman"/>
                <a:cs typeface="Times New Roman"/>
              </a:rPr>
              <a:t>be </a:t>
            </a:r>
            <a:r>
              <a:rPr sz="2000" spc="-5" dirty="0">
                <a:latin typeface="Times New Roman"/>
                <a:cs typeface="Times New Roman"/>
              </a:rPr>
              <a:t>considered </a:t>
            </a:r>
            <a:r>
              <a:rPr sz="2000" spc="5" dirty="0">
                <a:latin typeface="Times New Roman"/>
                <a:cs typeface="Times New Roman"/>
              </a:rPr>
              <a:t>as 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included.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20" dirty="0">
                <a:latin typeface="Times New Roman"/>
                <a:cs typeface="Times New Roman"/>
              </a:rPr>
              <a:t>To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elaborate, </a:t>
            </a:r>
            <a:r>
              <a:rPr sz="2000" spc="-15" dirty="0">
                <a:latin typeface="Times New Roman"/>
                <a:cs typeface="Times New Roman"/>
              </a:rPr>
              <a:t>if </a:t>
            </a:r>
            <a:r>
              <a:rPr sz="2000" spc="10" dirty="0">
                <a:latin typeface="Times New Roman"/>
                <a:cs typeface="Times New Roman"/>
              </a:rPr>
              <a:t>a </a:t>
            </a:r>
            <a:r>
              <a:rPr sz="2000" dirty="0">
                <a:latin typeface="Times New Roman"/>
                <a:cs typeface="Times New Roman"/>
              </a:rPr>
              <a:t>tablet </a:t>
            </a:r>
            <a:r>
              <a:rPr sz="2000" spc="-1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included, </a:t>
            </a:r>
            <a:r>
              <a:rPr sz="2000" dirty="0">
                <a:latin typeface="Times New Roman"/>
                <a:cs typeface="Times New Roman"/>
              </a:rPr>
              <a:t>other </a:t>
            </a:r>
            <a:r>
              <a:rPr sz="2000" spc="-15" dirty="0">
                <a:latin typeface="Times New Roman"/>
                <a:cs typeface="Times New Roman"/>
              </a:rPr>
              <a:t>dosage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forms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like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conventional </a:t>
            </a:r>
            <a:r>
              <a:rPr sz="2000" spc="-5" dirty="0">
                <a:latin typeface="Times New Roman"/>
                <a:cs typeface="Times New Roman"/>
              </a:rPr>
              <a:t>tablets and capsules </a:t>
            </a:r>
            <a:r>
              <a:rPr sz="2000" spc="-15" dirty="0">
                <a:latin typeface="Times New Roman"/>
                <a:cs typeface="Times New Roman"/>
              </a:rPr>
              <a:t>are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considered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included.</a:t>
            </a:r>
            <a:endParaRPr sz="20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Font typeface="Times New Roman"/>
              <a:buAutoNum type="arabicParenBoth"/>
            </a:pPr>
            <a:endParaRPr sz="2200">
              <a:latin typeface="Times New Roman"/>
              <a:cs typeface="Times New Roman"/>
            </a:endParaRPr>
          </a:p>
          <a:p>
            <a:pPr marL="12700" marR="13970" algn="just">
              <a:lnSpc>
                <a:spcPct val="108000"/>
              </a:lnSpc>
              <a:spcBef>
                <a:spcPts val="1565"/>
              </a:spcBef>
            </a:pPr>
            <a:r>
              <a:rPr sz="2000" spc="-20" dirty="0">
                <a:latin typeface="Times New Roman"/>
                <a:cs typeface="Times New Roman"/>
              </a:rPr>
              <a:t>However, </a:t>
            </a:r>
            <a:r>
              <a:rPr sz="2000" spc="10" dirty="0">
                <a:latin typeface="Times New Roman"/>
                <a:cs typeface="Times New Roman"/>
              </a:rPr>
              <a:t>such </a:t>
            </a:r>
            <a:r>
              <a:rPr sz="2000" spc="-5" dirty="0">
                <a:latin typeface="Times New Roman"/>
                <a:cs typeface="Times New Roman"/>
              </a:rPr>
              <a:t>different </a:t>
            </a:r>
            <a:r>
              <a:rPr sz="2000" spc="-15" dirty="0">
                <a:latin typeface="Times New Roman"/>
                <a:cs typeface="Times New Roman"/>
              </a:rPr>
              <a:t>dosage forms </a:t>
            </a:r>
            <a:r>
              <a:rPr sz="2000" spc="10" dirty="0">
                <a:latin typeface="Times New Roman"/>
                <a:cs typeface="Times New Roman"/>
              </a:rPr>
              <a:t>should </a:t>
            </a:r>
            <a:r>
              <a:rPr sz="2000" spc="30" dirty="0">
                <a:latin typeface="Times New Roman"/>
                <a:cs typeface="Times New Roman"/>
              </a:rPr>
              <a:t>be </a:t>
            </a:r>
            <a:r>
              <a:rPr sz="2000" spc="-10" dirty="0">
                <a:latin typeface="Times New Roman"/>
                <a:cs typeface="Times New Roman"/>
              </a:rPr>
              <a:t>considered </a:t>
            </a:r>
            <a:r>
              <a:rPr sz="2000" spc="-5" dirty="0">
                <a:latin typeface="Times New Roman"/>
                <a:cs typeface="Times New Roman"/>
              </a:rPr>
              <a:t>differently for </a:t>
            </a:r>
            <a:r>
              <a:rPr sz="2000" spc="5" dirty="0">
                <a:latin typeface="Times New Roman"/>
                <a:cs typeface="Times New Roman"/>
              </a:rPr>
              <a:t>purposes </a:t>
            </a:r>
            <a:r>
              <a:rPr sz="2000" spc="-10" dirty="0">
                <a:latin typeface="Times New Roman"/>
                <a:cs typeface="Times New Roman"/>
              </a:rPr>
              <a:t>such </a:t>
            </a:r>
            <a:r>
              <a:rPr sz="2000" spc="10" dirty="0">
                <a:latin typeface="Times New Roman"/>
                <a:cs typeface="Times New Roman"/>
              </a:rPr>
              <a:t>as </a:t>
            </a:r>
            <a:r>
              <a:rPr sz="2000" spc="-5" dirty="0">
                <a:latin typeface="Times New Roman"/>
                <a:cs typeface="Times New Roman"/>
              </a:rPr>
              <a:t>procurement </a:t>
            </a:r>
            <a:r>
              <a:rPr sz="2000" spc="-30" dirty="0">
                <a:latin typeface="Times New Roman"/>
                <a:cs typeface="Times New Roman"/>
              </a:rPr>
              <a:t>policy, 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pricing, etc. </a:t>
            </a:r>
            <a:r>
              <a:rPr sz="2000" spc="-20" dirty="0">
                <a:latin typeface="Times New Roman"/>
                <a:cs typeface="Times New Roman"/>
              </a:rPr>
              <a:t>This </a:t>
            </a:r>
            <a:r>
              <a:rPr sz="2000" spc="-5" dirty="0">
                <a:latin typeface="Times New Roman"/>
                <a:cs typeface="Times New Roman"/>
              </a:rPr>
              <a:t>principle </a:t>
            </a:r>
            <a:r>
              <a:rPr sz="2000" spc="-15" dirty="0">
                <a:latin typeface="Times New Roman"/>
                <a:cs typeface="Times New Roman"/>
              </a:rPr>
              <a:t>also </a:t>
            </a:r>
            <a:r>
              <a:rPr sz="2000" spc="-5" dirty="0">
                <a:latin typeface="Times New Roman"/>
                <a:cs typeface="Times New Roman"/>
              </a:rPr>
              <a:t>applies </a:t>
            </a:r>
            <a:r>
              <a:rPr sz="2000" spc="-10" dirty="0">
                <a:latin typeface="Times New Roman"/>
                <a:cs typeface="Times New Roman"/>
              </a:rPr>
              <a:t>to </a:t>
            </a:r>
            <a:r>
              <a:rPr sz="2000" spc="-5" dirty="0">
                <a:latin typeface="Times New Roman"/>
                <a:cs typeface="Times New Roman"/>
              </a:rPr>
              <a:t>all </a:t>
            </a:r>
            <a:r>
              <a:rPr sz="2000" dirty="0">
                <a:latin typeface="Times New Roman"/>
                <a:cs typeface="Times New Roman"/>
              </a:rPr>
              <a:t>other </a:t>
            </a:r>
            <a:r>
              <a:rPr sz="2000" spc="-15" dirty="0">
                <a:latin typeface="Times New Roman"/>
                <a:cs typeface="Times New Roman"/>
              </a:rPr>
              <a:t>dosage forms </a:t>
            </a:r>
            <a:r>
              <a:rPr sz="2000" spc="-20" dirty="0">
                <a:latin typeface="Times New Roman"/>
                <a:cs typeface="Times New Roman"/>
              </a:rPr>
              <a:t>e.g. </a:t>
            </a:r>
            <a:r>
              <a:rPr sz="2000" spc="15" dirty="0">
                <a:latin typeface="Times New Roman"/>
                <a:cs typeface="Times New Roman"/>
              </a:rPr>
              <a:t>oral </a:t>
            </a:r>
            <a:r>
              <a:rPr sz="2000" dirty="0">
                <a:latin typeface="Times New Roman"/>
                <a:cs typeface="Times New Roman"/>
              </a:rPr>
              <a:t>liquid </a:t>
            </a:r>
            <a:r>
              <a:rPr sz="2000" spc="-15" dirty="0">
                <a:latin typeface="Times New Roman"/>
                <a:cs typeface="Times New Roman"/>
              </a:rPr>
              <a:t>dosage </a:t>
            </a:r>
            <a:r>
              <a:rPr sz="2000" spc="-5" dirty="0">
                <a:latin typeface="Times New Roman"/>
                <a:cs typeface="Times New Roman"/>
              </a:rPr>
              <a:t>forms, </a:t>
            </a:r>
            <a:r>
              <a:rPr sz="2000" spc="-10" dirty="0">
                <a:latin typeface="Times New Roman"/>
                <a:cs typeface="Times New Roman"/>
              </a:rPr>
              <a:t>injectable, </a:t>
            </a:r>
            <a:r>
              <a:rPr sz="2000" spc="-5" dirty="0">
                <a:latin typeface="Times New Roman"/>
                <a:cs typeface="Times New Roman"/>
              </a:rPr>
              <a:t>topical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dosage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forms,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etc.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2700" marR="5080" lvl="1" algn="just">
              <a:lnSpc>
                <a:spcPct val="106400"/>
              </a:lnSpc>
              <a:spcBef>
                <a:spcPts val="1675"/>
              </a:spcBef>
              <a:buAutoNum type="arabicParenBoth" startAt="2"/>
              <a:tabLst>
                <a:tab pos="413384" algn="l"/>
              </a:tabLst>
            </a:pPr>
            <a:r>
              <a:rPr sz="2000" spc="-10" dirty="0">
                <a:latin typeface="Times New Roman"/>
                <a:cs typeface="Times New Roman"/>
              </a:rPr>
              <a:t>Innovation </a:t>
            </a:r>
            <a:r>
              <a:rPr sz="2000" spc="-50" dirty="0">
                <a:latin typeface="Times New Roman"/>
                <a:cs typeface="Times New Roman"/>
              </a:rPr>
              <a:t>in </a:t>
            </a:r>
            <a:r>
              <a:rPr sz="2000" dirty="0">
                <a:latin typeface="Times New Roman"/>
                <a:cs typeface="Times New Roman"/>
              </a:rPr>
              <a:t>medicine </a:t>
            </a:r>
            <a:r>
              <a:rPr sz="2000" spc="-10" dirty="0">
                <a:latin typeface="Times New Roman"/>
                <a:cs typeface="Times New Roman"/>
              </a:rPr>
              <a:t>must </a:t>
            </a:r>
            <a:r>
              <a:rPr sz="2000" spc="30" dirty="0">
                <a:latin typeface="Times New Roman"/>
                <a:cs typeface="Times New Roman"/>
              </a:rPr>
              <a:t>be </a:t>
            </a:r>
            <a:r>
              <a:rPr sz="2000" dirty="0">
                <a:latin typeface="Times New Roman"/>
                <a:cs typeface="Times New Roman"/>
              </a:rPr>
              <a:t>encouraged. </a:t>
            </a:r>
            <a:r>
              <a:rPr sz="2000" spc="-15" dirty="0">
                <a:latin typeface="Times New Roman"/>
                <a:cs typeface="Times New Roman"/>
              </a:rPr>
              <a:t>The </a:t>
            </a:r>
            <a:r>
              <a:rPr sz="2000" spc="-10" dirty="0">
                <a:latin typeface="Times New Roman"/>
                <a:cs typeface="Times New Roman"/>
              </a:rPr>
              <a:t>formulations </a:t>
            </a:r>
            <a:r>
              <a:rPr sz="2000" spc="-5" dirty="0">
                <a:latin typeface="Times New Roman"/>
                <a:cs typeface="Times New Roman"/>
              </a:rPr>
              <a:t>developed </a:t>
            </a:r>
            <a:r>
              <a:rPr sz="2000" spc="-10" dirty="0">
                <a:latin typeface="Times New Roman"/>
                <a:cs typeface="Times New Roman"/>
              </a:rPr>
              <a:t>through </a:t>
            </a:r>
            <a:r>
              <a:rPr sz="2000" spc="-5" dirty="0">
                <a:latin typeface="Times New Roman"/>
                <a:cs typeface="Times New Roman"/>
              </a:rPr>
              <a:t>incremental </a:t>
            </a:r>
            <a:r>
              <a:rPr sz="2000" spc="-10" dirty="0">
                <a:latin typeface="Times New Roman"/>
                <a:cs typeface="Times New Roman"/>
              </a:rPr>
              <a:t>innovation </a:t>
            </a:r>
            <a:r>
              <a:rPr sz="2000" spc="45" dirty="0">
                <a:latin typeface="Times New Roman"/>
                <a:cs typeface="Times New Roman"/>
              </a:rPr>
              <a:t>or 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novel </a:t>
            </a:r>
            <a:r>
              <a:rPr sz="2000" spc="10" dirty="0">
                <a:latin typeface="Times New Roman"/>
                <a:cs typeface="Times New Roman"/>
              </a:rPr>
              <a:t>drug </a:t>
            </a:r>
            <a:r>
              <a:rPr sz="2000" dirty="0">
                <a:latin typeface="Times New Roman"/>
                <a:cs typeface="Times New Roman"/>
              </a:rPr>
              <a:t>delivery systems </a:t>
            </a:r>
            <a:r>
              <a:rPr sz="2000" spc="-5" dirty="0">
                <a:latin typeface="Times New Roman"/>
                <a:cs typeface="Times New Roman"/>
              </a:rPr>
              <a:t>like </a:t>
            </a:r>
            <a:r>
              <a:rPr sz="2000" dirty="0">
                <a:latin typeface="Times New Roman"/>
                <a:cs typeface="Times New Roman"/>
              </a:rPr>
              <a:t>lipid/liposomal </a:t>
            </a:r>
            <a:r>
              <a:rPr sz="2000" spc="-10" dirty="0">
                <a:latin typeface="Times New Roman"/>
                <a:cs typeface="Times New Roman"/>
              </a:rPr>
              <a:t>formulations, sustained </a:t>
            </a:r>
            <a:r>
              <a:rPr sz="2000" spc="-5" dirty="0">
                <a:latin typeface="Times New Roman"/>
                <a:cs typeface="Times New Roman"/>
              </a:rPr>
              <a:t>release/controlled </a:t>
            </a:r>
            <a:r>
              <a:rPr sz="2000" spc="-15" dirty="0">
                <a:latin typeface="Times New Roman"/>
                <a:cs typeface="Times New Roman"/>
              </a:rPr>
              <a:t>release </a:t>
            </a:r>
            <a:r>
              <a:rPr sz="2000" spc="15" dirty="0">
                <a:latin typeface="Times New Roman"/>
                <a:cs typeface="Times New Roman"/>
              </a:rPr>
              <a:t>etc. </a:t>
            </a:r>
            <a:r>
              <a:rPr sz="2000" spc="-15" dirty="0">
                <a:latin typeface="Times New Roman"/>
                <a:cs typeface="Times New Roman"/>
              </a:rPr>
              <a:t>should </a:t>
            </a:r>
            <a:r>
              <a:rPr sz="2000" spc="45" dirty="0">
                <a:latin typeface="Times New Roman"/>
                <a:cs typeface="Times New Roman"/>
              </a:rPr>
              <a:t>be 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considered </a:t>
            </a:r>
            <a:r>
              <a:rPr sz="2000" spc="10" dirty="0">
                <a:latin typeface="Times New Roman"/>
                <a:cs typeface="Times New Roman"/>
              </a:rPr>
              <a:t>as </a:t>
            </a:r>
            <a:r>
              <a:rPr sz="2000" spc="-10" dirty="0">
                <a:latin typeface="Times New Roman"/>
                <a:cs typeface="Times New Roman"/>
              </a:rPr>
              <a:t>included </a:t>
            </a:r>
            <a:r>
              <a:rPr sz="2000" spc="15" dirty="0">
                <a:latin typeface="Times New Roman"/>
                <a:cs typeface="Times New Roman"/>
              </a:rPr>
              <a:t>only </a:t>
            </a:r>
            <a:r>
              <a:rPr sz="2000" spc="-15" dirty="0">
                <a:latin typeface="Times New Roman"/>
                <a:cs typeface="Times New Roman"/>
              </a:rPr>
              <a:t>if </a:t>
            </a:r>
            <a:r>
              <a:rPr sz="2000" spc="-10" dirty="0">
                <a:latin typeface="Times New Roman"/>
                <a:cs typeface="Times New Roman"/>
              </a:rPr>
              <a:t>specified in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list </a:t>
            </a:r>
            <a:r>
              <a:rPr sz="2000" spc="-15" dirty="0">
                <a:latin typeface="Times New Roman"/>
                <a:cs typeface="Times New Roman"/>
              </a:rPr>
              <a:t>against </a:t>
            </a:r>
            <a:r>
              <a:rPr sz="2000" spc="-5" dirty="0">
                <a:latin typeface="Times New Roman"/>
                <a:cs typeface="Times New Roman"/>
              </a:rPr>
              <a:t>any </a:t>
            </a:r>
            <a:r>
              <a:rPr sz="2000" dirty="0">
                <a:latin typeface="Times New Roman"/>
                <a:cs typeface="Times New Roman"/>
              </a:rPr>
              <a:t>medicine. Such </a:t>
            </a:r>
            <a:r>
              <a:rPr sz="2000" spc="-5" dirty="0">
                <a:latin typeface="Times New Roman"/>
                <a:cs typeface="Times New Roman"/>
              </a:rPr>
              <a:t>different </a:t>
            </a:r>
            <a:r>
              <a:rPr sz="2000" spc="-10" dirty="0">
                <a:latin typeface="Times New Roman"/>
                <a:cs typeface="Times New Roman"/>
              </a:rPr>
              <a:t>formulations </a:t>
            </a:r>
            <a:r>
              <a:rPr sz="2000" dirty="0">
                <a:latin typeface="Times New Roman"/>
                <a:cs typeface="Times New Roman"/>
              </a:rPr>
              <a:t>should </a:t>
            </a:r>
            <a:r>
              <a:rPr sz="2000" spc="45" dirty="0">
                <a:latin typeface="Times New Roman"/>
                <a:cs typeface="Times New Roman"/>
              </a:rPr>
              <a:t>be 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considered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differently</a:t>
            </a:r>
            <a:r>
              <a:rPr sz="2000" spc="-1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purposes</a:t>
            </a:r>
            <a:r>
              <a:rPr sz="2000" spc="-229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procurement</a:t>
            </a:r>
            <a:r>
              <a:rPr sz="2000" spc="-2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policy,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pricing,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etc.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298450" y="397510"/>
            <a:ext cx="11312525" cy="4226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36550" indent="-324485">
              <a:lnSpc>
                <a:spcPct val="100000"/>
              </a:lnSpc>
              <a:spcBef>
                <a:spcPts val="130"/>
              </a:spcBef>
              <a:buSzPct val="60000"/>
              <a:buAutoNum type="arabicParenBoth" startAt="3"/>
              <a:tabLst>
                <a:tab pos="337185" algn="l"/>
              </a:tabLst>
            </a:pPr>
            <a:r>
              <a:rPr sz="2000" spc="-25" dirty="0">
                <a:latin typeface="Times New Roman"/>
                <a:cs typeface="Times New Roman"/>
              </a:rPr>
              <a:t>In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cases,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where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vaccines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or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immunoglobulin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sera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are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listed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15" dirty="0">
                <a:latin typeface="Times New Roman"/>
                <a:cs typeface="Times New Roman"/>
              </a:rPr>
              <a:t>this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Schedule,</a:t>
            </a:r>
            <a:r>
              <a:rPr sz="2000" spc="-1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irrespective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variation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6300"/>
              </a:lnSpc>
            </a:pPr>
            <a:r>
              <a:rPr sz="2000" spc="15" dirty="0">
                <a:latin typeface="Times New Roman"/>
                <a:cs typeface="Times New Roman"/>
              </a:rPr>
              <a:t>source,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composition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strength,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all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products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same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vaccines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immunoglobulin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sera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approved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by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licensing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authority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are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considered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included.</a:t>
            </a:r>
            <a:endParaRPr sz="2000">
              <a:latin typeface="Times New Roman"/>
              <a:cs typeface="Times New Roman"/>
            </a:endParaRPr>
          </a:p>
          <a:p>
            <a:pPr marL="12700" marR="351790">
              <a:lnSpc>
                <a:spcPct val="108000"/>
              </a:lnSpc>
              <a:spcBef>
                <a:spcPts val="790"/>
              </a:spcBef>
              <a:buAutoNum type="arabicParenBoth" startAt="4"/>
              <a:tabLst>
                <a:tab pos="375285" algn="l"/>
              </a:tabLst>
            </a:pPr>
            <a:r>
              <a:rPr sz="2000" spc="-30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general,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medicines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have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been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mentioned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 </a:t>
            </a:r>
            <a:r>
              <a:rPr sz="2000" spc="10" dirty="0">
                <a:latin typeface="Times New Roman"/>
                <a:cs typeface="Times New Roman"/>
              </a:rPr>
              <a:t>respect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their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active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moieties,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without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mentioning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salts </a:t>
            </a:r>
            <a:r>
              <a:rPr sz="2000" spc="25" dirty="0">
                <a:latin typeface="Times New Roman"/>
                <a:cs typeface="Times New Roman"/>
              </a:rPr>
              <a:t>and,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dirty="0">
                <a:latin typeface="Times New Roman"/>
                <a:cs typeface="Times New Roman"/>
              </a:rPr>
              <a:t>cases </a:t>
            </a:r>
            <a:r>
              <a:rPr sz="2000" spc="10" dirty="0">
                <a:latin typeface="Times New Roman"/>
                <a:cs typeface="Times New Roman"/>
              </a:rPr>
              <a:t>where </a:t>
            </a:r>
            <a:r>
              <a:rPr sz="2000" spc="20" dirty="0">
                <a:latin typeface="Times New Roman"/>
                <a:cs typeface="Times New Roman"/>
              </a:rPr>
              <a:t>there </a:t>
            </a:r>
            <a:r>
              <a:rPr sz="2000" spc="-15" dirty="0">
                <a:latin typeface="Times New Roman"/>
                <a:cs typeface="Times New Roman"/>
              </a:rPr>
              <a:t>is significant </a:t>
            </a:r>
            <a:r>
              <a:rPr sz="2000" spc="-5" dirty="0">
                <a:latin typeface="Times New Roman"/>
                <a:cs typeface="Times New Roman"/>
              </a:rPr>
              <a:t>difference </a:t>
            </a:r>
            <a:r>
              <a:rPr sz="2000" spc="15" dirty="0">
                <a:latin typeface="Times New Roman"/>
                <a:cs typeface="Times New Roman"/>
              </a:rPr>
              <a:t>between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5" dirty="0">
                <a:latin typeface="Times New Roman"/>
                <a:cs typeface="Times New Roman"/>
              </a:rPr>
              <a:t>salts,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dirty="0">
                <a:latin typeface="Times New Roman"/>
                <a:cs typeface="Times New Roman"/>
              </a:rPr>
              <a:t>medicine finds </a:t>
            </a:r>
            <a:r>
              <a:rPr sz="2000" spc="10" dirty="0">
                <a:latin typeface="Times New Roman"/>
                <a:cs typeface="Times New Roman"/>
              </a:rPr>
              <a:t>mention as </a:t>
            </a:r>
            <a:r>
              <a:rPr sz="2000" spc="5" dirty="0">
                <a:latin typeface="Times New Roman"/>
                <a:cs typeface="Times New Roman"/>
              </a:rPr>
              <a:t>its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specific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salt.</a:t>
            </a:r>
            <a:endParaRPr sz="2000">
              <a:latin typeface="Times New Roman"/>
              <a:cs typeface="Times New Roman"/>
            </a:endParaRPr>
          </a:p>
          <a:p>
            <a:pPr marL="12700" marR="400685">
              <a:lnSpc>
                <a:spcPct val="108000"/>
              </a:lnSpc>
              <a:spcBef>
                <a:spcPts val="715"/>
              </a:spcBef>
              <a:buAutoNum type="arabicParenBoth" startAt="4"/>
              <a:tabLst>
                <a:tab pos="375285" algn="l"/>
              </a:tabLst>
            </a:pPr>
            <a:r>
              <a:rPr sz="2000" spc="-30" dirty="0">
                <a:latin typeface="Times New Roman"/>
                <a:cs typeface="Times New Roman"/>
              </a:rPr>
              <a:t>In </a:t>
            </a:r>
            <a:r>
              <a:rPr sz="2000" dirty="0">
                <a:latin typeface="Times New Roman"/>
                <a:cs typeface="Times New Roman"/>
              </a:rPr>
              <a:t>cases </a:t>
            </a:r>
            <a:r>
              <a:rPr sz="2000" spc="10" dirty="0">
                <a:latin typeface="Times New Roman"/>
                <a:cs typeface="Times New Roman"/>
              </a:rPr>
              <a:t>where an </a:t>
            </a:r>
            <a:r>
              <a:rPr sz="2000" spc="-10" dirty="0">
                <a:latin typeface="Times New Roman"/>
                <a:cs typeface="Times New Roman"/>
              </a:rPr>
              <a:t>active </a:t>
            </a:r>
            <a:r>
              <a:rPr sz="2000" spc="5" dirty="0">
                <a:latin typeface="Times New Roman"/>
                <a:cs typeface="Times New Roman"/>
              </a:rPr>
              <a:t>moiety </a:t>
            </a:r>
            <a:r>
              <a:rPr sz="2000" spc="-1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available </a:t>
            </a:r>
            <a:r>
              <a:rPr sz="2000" spc="10" dirty="0">
                <a:latin typeface="Times New Roman"/>
                <a:cs typeface="Times New Roman"/>
              </a:rPr>
              <a:t>as </a:t>
            </a:r>
            <a:r>
              <a:rPr sz="2000" spc="-5" dirty="0">
                <a:latin typeface="Times New Roman"/>
                <a:cs typeface="Times New Roman"/>
              </a:rPr>
              <a:t>different isomers </a:t>
            </a:r>
            <a:r>
              <a:rPr sz="2000" spc="25" dirty="0">
                <a:latin typeface="Times New Roman"/>
                <a:cs typeface="Times New Roman"/>
              </a:rPr>
              <a:t>or </a:t>
            </a:r>
            <a:r>
              <a:rPr sz="2000" spc="15" dirty="0">
                <a:latin typeface="Times New Roman"/>
                <a:cs typeface="Times New Roman"/>
              </a:rPr>
              <a:t>analogues </a:t>
            </a:r>
            <a:r>
              <a:rPr sz="2000" spc="25" dirty="0">
                <a:latin typeface="Times New Roman"/>
                <a:cs typeface="Times New Roman"/>
              </a:rPr>
              <a:t>or </a:t>
            </a:r>
            <a:r>
              <a:rPr sz="2000" spc="-15" dirty="0">
                <a:latin typeface="Times New Roman"/>
                <a:cs typeface="Times New Roman"/>
              </a:rPr>
              <a:t>derivatives, </a:t>
            </a:r>
            <a:r>
              <a:rPr sz="2000" spc="25" dirty="0">
                <a:latin typeface="Times New Roman"/>
                <a:cs typeface="Times New Roman"/>
              </a:rPr>
              <a:t>they </a:t>
            </a:r>
            <a:r>
              <a:rPr sz="2000" spc="10" dirty="0">
                <a:latin typeface="Times New Roman"/>
                <a:cs typeface="Times New Roman"/>
              </a:rPr>
              <a:t>are 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considered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separate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entities,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inclusion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one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does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not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imply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inclusion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all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isomers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analogues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or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derivatives.</a:t>
            </a:r>
            <a:endParaRPr sz="2000">
              <a:latin typeface="Times New Roman"/>
              <a:cs typeface="Times New Roman"/>
            </a:endParaRPr>
          </a:p>
          <a:p>
            <a:pPr marL="12700" marR="572770">
              <a:lnSpc>
                <a:spcPct val="106300"/>
              </a:lnSpc>
              <a:spcBef>
                <a:spcPts val="830"/>
              </a:spcBef>
              <a:buAutoNum type="arabicParenBoth" startAt="4"/>
              <a:tabLst>
                <a:tab pos="375285" algn="l"/>
              </a:tabLst>
            </a:pPr>
            <a:r>
              <a:rPr sz="2000" spc="20" dirty="0">
                <a:latin typeface="Times New Roman"/>
                <a:cs typeface="Times New Roman"/>
              </a:rPr>
              <a:t>For </a:t>
            </a:r>
            <a:r>
              <a:rPr sz="2000" spc="15" dirty="0">
                <a:latin typeface="Times New Roman"/>
                <a:cs typeface="Times New Roman"/>
              </a:rPr>
              <a:t>injectable </a:t>
            </a:r>
            <a:r>
              <a:rPr sz="2000" spc="10" dirty="0">
                <a:latin typeface="Times New Roman"/>
                <a:cs typeface="Times New Roman"/>
              </a:rPr>
              <a:t>preparations,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20" dirty="0">
                <a:latin typeface="Times New Roman"/>
                <a:cs typeface="Times New Roman"/>
              </a:rPr>
              <a:t>pack </a:t>
            </a:r>
            <a:r>
              <a:rPr sz="2000" spc="-10" dirty="0">
                <a:latin typeface="Times New Roman"/>
                <a:cs typeface="Times New Roman"/>
              </a:rPr>
              <a:t>size (single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10" dirty="0">
                <a:latin typeface="Times New Roman"/>
                <a:cs typeface="Times New Roman"/>
              </a:rPr>
              <a:t>multi-dose </a:t>
            </a:r>
            <a:r>
              <a:rPr sz="2000" dirty="0">
                <a:latin typeface="Times New Roman"/>
                <a:cs typeface="Times New Roman"/>
              </a:rPr>
              <a:t>packs) </a:t>
            </a:r>
            <a:r>
              <a:rPr sz="2000" spc="20" dirty="0">
                <a:latin typeface="Times New Roman"/>
                <a:cs typeface="Times New Roman"/>
              </a:rPr>
              <a:t>has </a:t>
            </a:r>
            <a:r>
              <a:rPr sz="2000" spc="30" dirty="0">
                <a:latin typeface="Times New Roman"/>
                <a:cs typeface="Times New Roman"/>
              </a:rPr>
              <a:t>not </a:t>
            </a:r>
            <a:r>
              <a:rPr sz="2000" spc="20" dirty="0">
                <a:latin typeface="Times New Roman"/>
                <a:cs typeface="Times New Roman"/>
              </a:rPr>
              <a:t>been </a:t>
            </a:r>
            <a:r>
              <a:rPr sz="2000" spc="15" dirty="0">
                <a:latin typeface="Times New Roman"/>
                <a:cs typeface="Times New Roman"/>
              </a:rPr>
              <a:t>mentioned. </a:t>
            </a:r>
            <a:r>
              <a:rPr sz="2000" spc="-30" dirty="0">
                <a:latin typeface="Times New Roman"/>
                <a:cs typeface="Times New Roman"/>
              </a:rPr>
              <a:t>It </a:t>
            </a:r>
            <a:r>
              <a:rPr sz="2000" spc="-15" dirty="0">
                <a:latin typeface="Times New Roman"/>
                <a:cs typeface="Times New Roman"/>
              </a:rPr>
              <a:t>is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suggested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that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single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multi-dose</a:t>
            </a:r>
            <a:r>
              <a:rPr sz="2000" spc="-19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pack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sizes </a:t>
            </a:r>
            <a:r>
              <a:rPr sz="2000" spc="25" dirty="0">
                <a:latin typeface="Times New Roman"/>
                <a:cs typeface="Times New Roman"/>
              </a:rPr>
              <a:t>be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considered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separate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entities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purposes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procurement/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pricing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etc.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82562" y="193611"/>
            <a:ext cx="10793730" cy="5218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255270">
              <a:lnSpc>
                <a:spcPct val="100000"/>
              </a:lnSpc>
              <a:spcBef>
                <a:spcPts val="125"/>
              </a:spcBef>
            </a:pPr>
            <a:r>
              <a:rPr sz="2000" spc="1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Core-Committee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through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series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meetings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consultations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across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country,</a:t>
            </a:r>
            <a:r>
              <a:rPr sz="2000" spc="-17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deliberated</a:t>
            </a:r>
            <a:r>
              <a:rPr sz="2000" spc="-229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revised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National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List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Essential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Medicines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(NLEM)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2011.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 marR="697865">
              <a:lnSpc>
                <a:spcPct val="100000"/>
              </a:lnSpc>
            </a:pPr>
            <a:r>
              <a:rPr sz="2000" spc="10" dirty="0">
                <a:latin typeface="Times New Roman"/>
                <a:cs typeface="Times New Roman"/>
              </a:rPr>
              <a:t>There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were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348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medicines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listed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NLEM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2011.</a:t>
            </a:r>
            <a:r>
              <a:rPr sz="2000" spc="-18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total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106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medicines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have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been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added,</a:t>
            </a:r>
            <a:r>
              <a:rPr sz="2000" spc="-18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70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medicines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have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been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deleted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prepare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NLEM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2015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which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now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contains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total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376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medicines.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10" dirty="0">
                <a:latin typeface="Times New Roman"/>
                <a:cs typeface="Times New Roman"/>
              </a:rPr>
              <a:t>Medicines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NLEM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are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listed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reference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levels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healthcare,</a:t>
            </a:r>
            <a:r>
              <a:rPr sz="2000" spc="-18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namely,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Primary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(P),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Secondary</a:t>
            </a:r>
            <a:endParaRPr sz="20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000" spc="10" dirty="0">
                <a:latin typeface="Times New Roman"/>
                <a:cs typeface="Times New Roman"/>
              </a:rPr>
              <a:t>(S)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Tertiary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(T).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There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are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209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medicine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formulations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listed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all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levels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health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care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70" dirty="0">
                <a:latin typeface="Times New Roman"/>
                <a:cs typeface="Times New Roman"/>
              </a:rPr>
              <a:t>(P,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S,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T),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115 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medicine </a:t>
            </a:r>
            <a:r>
              <a:rPr sz="2000" spc="10" dirty="0">
                <a:latin typeface="Times New Roman"/>
                <a:cs typeface="Times New Roman"/>
              </a:rPr>
              <a:t>formulations </a:t>
            </a:r>
            <a:r>
              <a:rPr sz="2000" spc="-5" dirty="0">
                <a:latin typeface="Times New Roman"/>
                <a:cs typeface="Times New Roman"/>
              </a:rPr>
              <a:t>for </a:t>
            </a:r>
            <a:r>
              <a:rPr sz="2000" spc="15" dirty="0">
                <a:latin typeface="Times New Roman"/>
                <a:cs typeface="Times New Roman"/>
              </a:rPr>
              <a:t>secondary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10" dirty="0">
                <a:latin typeface="Times New Roman"/>
                <a:cs typeface="Times New Roman"/>
              </a:rPr>
              <a:t>tertiary </a:t>
            </a:r>
            <a:r>
              <a:rPr sz="2000" dirty="0">
                <a:latin typeface="Times New Roman"/>
                <a:cs typeface="Times New Roman"/>
              </a:rPr>
              <a:t>levels </a:t>
            </a:r>
            <a:r>
              <a:rPr sz="2000" spc="10" dirty="0">
                <a:latin typeface="Times New Roman"/>
                <a:cs typeface="Times New Roman"/>
              </a:rPr>
              <a:t>(S, </a:t>
            </a:r>
            <a:r>
              <a:rPr sz="2000" spc="-10" dirty="0">
                <a:latin typeface="Times New Roman"/>
                <a:cs typeface="Times New Roman"/>
              </a:rPr>
              <a:t>T)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25" dirty="0">
                <a:latin typeface="Times New Roman"/>
                <a:cs typeface="Times New Roman"/>
              </a:rPr>
              <a:t>79 </a:t>
            </a:r>
            <a:r>
              <a:rPr sz="2000" dirty="0">
                <a:latin typeface="Times New Roman"/>
                <a:cs typeface="Times New Roman"/>
              </a:rPr>
              <a:t>medicine </a:t>
            </a:r>
            <a:r>
              <a:rPr sz="2000" spc="10" dirty="0">
                <a:latin typeface="Times New Roman"/>
                <a:cs typeface="Times New Roman"/>
              </a:rPr>
              <a:t>formulations </a:t>
            </a:r>
            <a:r>
              <a:rPr sz="2000" spc="-5" dirty="0">
                <a:latin typeface="Times New Roman"/>
                <a:cs typeface="Times New Roman"/>
              </a:rPr>
              <a:t>for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tertiary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level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(T).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It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is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be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noted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that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formulations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certain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medicines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are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listed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different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levels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but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item,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they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are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counted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one.</a:t>
            </a:r>
            <a:r>
              <a:rPr sz="2000" spc="-18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The</a:t>
            </a:r>
            <a:r>
              <a:rPr sz="2000" spc="25" dirty="0">
                <a:latin typeface="Times New Roman"/>
                <a:cs typeface="Times New Roman"/>
              </a:rPr>
              <a:t> total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number</a:t>
            </a:r>
            <a:r>
              <a:rPr sz="2000" spc="-20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medicines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remains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376.</a:t>
            </a:r>
            <a:endParaRPr sz="2000" dirty="0">
              <a:latin typeface="Times New Roman"/>
              <a:cs typeface="Times New Roman"/>
            </a:endParaRPr>
          </a:p>
          <a:p>
            <a:pPr marL="12700" marR="990600">
              <a:lnSpc>
                <a:spcPct val="200300"/>
              </a:lnSpc>
              <a:spcBef>
                <a:spcPts val="10"/>
              </a:spcBef>
            </a:pPr>
            <a:r>
              <a:rPr sz="2000" spc="1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essentiality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medicine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has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been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considered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terms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its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dosage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form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strength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also.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NLEM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2015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has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been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prepared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adhering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basic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principles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Efficacy,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Safety, </a:t>
            </a:r>
            <a:r>
              <a:rPr sz="2000" spc="35" dirty="0">
                <a:latin typeface="Times New Roman"/>
                <a:cs typeface="Times New Roman"/>
              </a:rPr>
              <a:t>Cost-</a:t>
            </a:r>
            <a:endParaRPr sz="2000" dirty="0">
              <a:latin typeface="Times New Roman"/>
              <a:cs typeface="Times New Roman"/>
            </a:endParaRPr>
          </a:p>
          <a:p>
            <a:pPr marL="12700" marR="304165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Effectiveness;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consideration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diseases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public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health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problems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dirty="0">
                <a:latin typeface="Times New Roman"/>
                <a:cs typeface="Times New Roman"/>
              </a:rPr>
              <a:t>India.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list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could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be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called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Best-Fit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List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250" y="9525"/>
            <a:ext cx="11972925" cy="6724650"/>
            <a:chOff x="95250" y="9525"/>
            <a:chExt cx="11972925" cy="6724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0" y="9525"/>
              <a:ext cx="4695823" cy="67246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1075" y="123825"/>
              <a:ext cx="2933700" cy="63722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24775" y="123825"/>
              <a:ext cx="4343400" cy="59436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766" y="215694"/>
            <a:ext cx="7932921" cy="536040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0926" y="183688"/>
            <a:ext cx="6318521" cy="655048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95262" y="139382"/>
            <a:ext cx="11329035" cy="58286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>
                <a:latin typeface="Times New Roman"/>
                <a:cs typeface="Times New Roman"/>
              </a:rPr>
              <a:t>Fixation</a:t>
            </a:r>
            <a:r>
              <a:rPr sz="2000" b="1" spc="-200" dirty="0">
                <a:latin typeface="Times New Roman"/>
                <a:cs typeface="Times New Roman"/>
              </a:rPr>
              <a:t> </a:t>
            </a:r>
            <a:r>
              <a:rPr sz="2000" b="1" spc="25" dirty="0">
                <a:latin typeface="Times New Roman"/>
                <a:cs typeface="Times New Roman"/>
              </a:rPr>
              <a:t>of</a:t>
            </a:r>
            <a:r>
              <a:rPr sz="2000" b="1" spc="-125" dirty="0">
                <a:latin typeface="Times New Roman"/>
                <a:cs typeface="Times New Roman"/>
              </a:rPr>
              <a:t> </a:t>
            </a:r>
            <a:r>
              <a:rPr sz="2000" b="1" spc="25" dirty="0">
                <a:latin typeface="Times New Roman"/>
                <a:cs typeface="Times New Roman"/>
              </a:rPr>
              <a:t>ceiling</a:t>
            </a:r>
            <a:r>
              <a:rPr sz="2000" b="1" spc="-155" dirty="0">
                <a:latin typeface="Times New Roman"/>
                <a:cs typeface="Times New Roman"/>
              </a:rPr>
              <a:t> </a:t>
            </a:r>
            <a:r>
              <a:rPr sz="2000" b="1" spc="15" dirty="0">
                <a:latin typeface="Times New Roman"/>
                <a:cs typeface="Times New Roman"/>
              </a:rPr>
              <a:t>price</a:t>
            </a:r>
            <a:r>
              <a:rPr sz="2000" b="1" spc="-120" dirty="0">
                <a:latin typeface="Times New Roman"/>
                <a:cs typeface="Times New Roman"/>
              </a:rPr>
              <a:t> </a:t>
            </a:r>
            <a:r>
              <a:rPr sz="2000" b="1" spc="25" dirty="0">
                <a:latin typeface="Times New Roman"/>
                <a:cs typeface="Times New Roman"/>
              </a:rPr>
              <a:t>of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20" dirty="0">
                <a:latin typeface="Times New Roman"/>
                <a:cs typeface="Times New Roman"/>
              </a:rPr>
              <a:t>scheduled</a:t>
            </a:r>
            <a:r>
              <a:rPr sz="2000" b="1" spc="-200" dirty="0">
                <a:latin typeface="Times New Roman"/>
                <a:cs typeface="Times New Roman"/>
              </a:rPr>
              <a:t> </a:t>
            </a:r>
            <a:r>
              <a:rPr sz="2000" b="1" spc="10" dirty="0">
                <a:latin typeface="Times New Roman"/>
                <a:cs typeface="Times New Roman"/>
              </a:rPr>
              <a:t>formulations.–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1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Government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shall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fix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notify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ceiling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prices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scheduled</a:t>
            </a:r>
            <a:r>
              <a:rPr sz="2000" spc="-229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formulations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accordance</a:t>
            </a:r>
            <a:r>
              <a:rPr sz="2000" spc="-1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provisions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10" dirty="0">
                <a:latin typeface="Times New Roman"/>
                <a:cs typeface="Times New Roman"/>
              </a:rPr>
              <a:t>paragraphs 4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25" dirty="0">
                <a:latin typeface="Times New Roman"/>
                <a:cs typeface="Times New Roman"/>
              </a:rPr>
              <a:t>6, </a:t>
            </a:r>
            <a:r>
              <a:rPr sz="2000" spc="10" dirty="0">
                <a:latin typeface="Times New Roman"/>
                <a:cs typeface="Times New Roman"/>
              </a:rPr>
              <a:t>as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dirty="0">
                <a:latin typeface="Times New Roman"/>
                <a:cs typeface="Times New Roman"/>
              </a:rPr>
              <a:t>case </a:t>
            </a:r>
            <a:r>
              <a:rPr sz="2000" spc="-10" dirty="0">
                <a:latin typeface="Times New Roman"/>
                <a:cs typeface="Times New Roman"/>
              </a:rPr>
              <a:t>may </a:t>
            </a:r>
            <a:r>
              <a:rPr sz="2000" spc="20" dirty="0">
                <a:latin typeface="Times New Roman"/>
                <a:cs typeface="Times New Roman"/>
              </a:rPr>
              <a:t>be, and </a:t>
            </a:r>
            <a:r>
              <a:rPr sz="2000" spc="30" dirty="0">
                <a:latin typeface="Times New Roman"/>
                <a:cs typeface="Times New Roman"/>
              </a:rPr>
              <a:t>no </a:t>
            </a:r>
            <a:r>
              <a:rPr sz="2000" spc="10" dirty="0">
                <a:latin typeface="Times New Roman"/>
                <a:cs typeface="Times New Roman"/>
              </a:rPr>
              <a:t>manufacturer </a:t>
            </a:r>
            <a:r>
              <a:rPr sz="2000" spc="15" dirty="0">
                <a:latin typeface="Times New Roman"/>
                <a:cs typeface="Times New Roman"/>
              </a:rPr>
              <a:t>shall </a:t>
            </a:r>
            <a:r>
              <a:rPr sz="2000" spc="5" dirty="0">
                <a:latin typeface="Times New Roman"/>
                <a:cs typeface="Times New Roman"/>
              </a:rPr>
              <a:t>sell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20" dirty="0">
                <a:latin typeface="Times New Roman"/>
                <a:cs typeface="Times New Roman"/>
              </a:rPr>
              <a:t>scheduled 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formulations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price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higher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than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ceiling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price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(plus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local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taxes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applicable)</a:t>
            </a:r>
            <a:r>
              <a:rPr sz="2000" spc="-2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so </a:t>
            </a:r>
            <a:r>
              <a:rPr sz="2000" spc="-20" dirty="0">
                <a:latin typeface="Times New Roman"/>
                <a:cs typeface="Times New Roman"/>
              </a:rPr>
              <a:t>fixed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and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notified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by 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Government.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Wingdings"/>
              <a:buChar char=""/>
            </a:pPr>
            <a:endParaRPr sz="2100">
              <a:latin typeface="Times New Roman"/>
              <a:cs typeface="Times New Roman"/>
            </a:endParaRPr>
          </a:p>
          <a:p>
            <a:pPr marL="355600" marR="71120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10" dirty="0">
                <a:latin typeface="Times New Roman"/>
                <a:cs typeface="Times New Roman"/>
              </a:rPr>
              <a:t>Where </a:t>
            </a:r>
            <a:r>
              <a:rPr sz="2000" spc="25" dirty="0">
                <a:latin typeface="Times New Roman"/>
                <a:cs typeface="Times New Roman"/>
              </a:rPr>
              <a:t>any </a:t>
            </a:r>
            <a:r>
              <a:rPr sz="2000" spc="10" dirty="0">
                <a:latin typeface="Times New Roman"/>
                <a:cs typeface="Times New Roman"/>
              </a:rPr>
              <a:t>manufacturer sells a </a:t>
            </a:r>
            <a:r>
              <a:rPr sz="2000" spc="20" dirty="0">
                <a:latin typeface="Times New Roman"/>
                <a:cs typeface="Times New Roman"/>
              </a:rPr>
              <a:t>scheduled </a:t>
            </a:r>
            <a:r>
              <a:rPr sz="2000" spc="5" dirty="0">
                <a:latin typeface="Times New Roman"/>
                <a:cs typeface="Times New Roman"/>
              </a:rPr>
              <a:t>formulation </a:t>
            </a:r>
            <a:r>
              <a:rPr sz="2000" spc="10" dirty="0">
                <a:latin typeface="Times New Roman"/>
                <a:cs typeface="Times New Roman"/>
              </a:rPr>
              <a:t>at a </a:t>
            </a:r>
            <a:r>
              <a:rPr sz="2000" spc="5" dirty="0">
                <a:latin typeface="Times New Roman"/>
                <a:cs typeface="Times New Roman"/>
              </a:rPr>
              <a:t>price </a:t>
            </a:r>
            <a:r>
              <a:rPr sz="2000" spc="-5" dirty="0">
                <a:latin typeface="Times New Roman"/>
                <a:cs typeface="Times New Roman"/>
              </a:rPr>
              <a:t>higher </a:t>
            </a:r>
            <a:r>
              <a:rPr sz="2000" spc="25" dirty="0">
                <a:latin typeface="Times New Roman"/>
                <a:cs typeface="Times New Roman"/>
              </a:rPr>
              <a:t>than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5" dirty="0">
                <a:latin typeface="Times New Roman"/>
                <a:cs typeface="Times New Roman"/>
              </a:rPr>
              <a:t>ceiling price( </a:t>
            </a:r>
            <a:r>
              <a:rPr sz="2000" spc="30" dirty="0">
                <a:latin typeface="Times New Roman"/>
                <a:cs typeface="Times New Roman"/>
              </a:rPr>
              <a:t>plus </a:t>
            </a:r>
            <a:r>
              <a:rPr sz="2000" spc="20" dirty="0">
                <a:latin typeface="Times New Roman"/>
                <a:cs typeface="Times New Roman"/>
              </a:rPr>
              <a:t>local 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taxes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applicable)</a:t>
            </a:r>
            <a:r>
              <a:rPr sz="2000" spc="-19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fixed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notified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by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Government,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manufacturers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shall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be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liable</a:t>
            </a:r>
            <a:r>
              <a:rPr sz="2000" spc="-19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deposit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overcharged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amount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along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interest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thereon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date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overcharging.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Wingdings"/>
              <a:buChar char="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Wingdings"/>
              <a:buChar char=""/>
            </a:pPr>
            <a:endParaRPr sz="1950">
              <a:latin typeface="Times New Roman"/>
              <a:cs typeface="Times New Roman"/>
            </a:endParaRPr>
          </a:p>
          <a:p>
            <a:pPr marL="355600" marR="89535" indent="-343535" algn="just">
              <a:lnSpc>
                <a:spcPct val="100000"/>
              </a:lnSpc>
              <a:buFont typeface="Wingdings"/>
              <a:buChar char=""/>
              <a:tabLst>
                <a:tab pos="356235" algn="l"/>
              </a:tabLst>
            </a:pPr>
            <a:r>
              <a:rPr sz="2000" spc="10" dirty="0">
                <a:latin typeface="Times New Roman"/>
                <a:cs typeface="Times New Roman"/>
              </a:rPr>
              <a:t>The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Government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shall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revise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ceiling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prices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scheduled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formulations</a:t>
            </a:r>
            <a:r>
              <a:rPr sz="2000" spc="-229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per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annual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wholesale</a:t>
            </a:r>
            <a:r>
              <a:rPr sz="2000" spc="-19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price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index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(WPI)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preceding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calendar</a:t>
            </a:r>
            <a:r>
              <a:rPr sz="2000" spc="-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year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on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before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1st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April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every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year</a:t>
            </a:r>
            <a:r>
              <a:rPr sz="2000" spc="25" dirty="0">
                <a:latin typeface="Times New Roman"/>
                <a:cs typeface="Times New Roman"/>
              </a:rPr>
              <a:t> and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notify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same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on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1st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day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April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every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year.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Wingdings"/>
              <a:buChar char=""/>
            </a:pPr>
            <a:endParaRPr sz="2100">
              <a:latin typeface="Times New Roman"/>
              <a:cs typeface="Times New Roman"/>
            </a:endParaRPr>
          </a:p>
          <a:p>
            <a:pPr marL="355600" marR="1106805" indent="-355600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10" dirty="0">
                <a:latin typeface="Times New Roman"/>
                <a:cs typeface="Times New Roman"/>
              </a:rPr>
              <a:t>The manufacturers </a:t>
            </a:r>
            <a:r>
              <a:rPr sz="2000" spc="-10" dirty="0">
                <a:latin typeface="Times New Roman"/>
                <a:cs typeface="Times New Roman"/>
              </a:rPr>
              <a:t>may </a:t>
            </a:r>
            <a:r>
              <a:rPr sz="2000" spc="5" dirty="0">
                <a:latin typeface="Times New Roman"/>
                <a:cs typeface="Times New Roman"/>
              </a:rPr>
              <a:t>increase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15" dirty="0">
                <a:latin typeface="Times New Roman"/>
                <a:cs typeface="Times New Roman"/>
              </a:rPr>
              <a:t>maximum </a:t>
            </a:r>
            <a:r>
              <a:rPr sz="2000" spc="5" dirty="0">
                <a:latin typeface="Times New Roman"/>
                <a:cs typeface="Times New Roman"/>
              </a:rPr>
              <a:t>retail price </a:t>
            </a:r>
            <a:r>
              <a:rPr sz="2000" spc="15" dirty="0">
                <a:latin typeface="Times New Roman"/>
                <a:cs typeface="Times New Roman"/>
              </a:rPr>
              <a:t>(MRP)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20" dirty="0">
                <a:latin typeface="Times New Roman"/>
                <a:cs typeface="Times New Roman"/>
              </a:rPr>
              <a:t>scheduled </a:t>
            </a:r>
            <a:r>
              <a:rPr sz="2000" spc="10" dirty="0">
                <a:latin typeface="Times New Roman"/>
                <a:cs typeface="Times New Roman"/>
              </a:rPr>
              <a:t>formulations 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once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10" dirty="0">
                <a:latin typeface="Times New Roman"/>
                <a:cs typeface="Times New Roman"/>
              </a:rPr>
              <a:t>a </a:t>
            </a:r>
            <a:r>
              <a:rPr sz="2000" spc="-15" dirty="0">
                <a:latin typeface="Times New Roman"/>
                <a:cs typeface="Times New Roman"/>
              </a:rPr>
              <a:t>year,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15" dirty="0">
                <a:latin typeface="Times New Roman"/>
                <a:cs typeface="Times New Roman"/>
              </a:rPr>
              <a:t>month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5" dirty="0">
                <a:latin typeface="Times New Roman"/>
                <a:cs typeface="Times New Roman"/>
              </a:rPr>
              <a:t>April, </a:t>
            </a:r>
            <a:r>
              <a:rPr sz="2000" spc="25" dirty="0">
                <a:latin typeface="Times New Roman"/>
                <a:cs typeface="Times New Roman"/>
              </a:rPr>
              <a:t>on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dirty="0">
                <a:latin typeface="Times New Roman"/>
                <a:cs typeface="Times New Roman"/>
              </a:rPr>
              <a:t>basis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15" dirty="0">
                <a:latin typeface="Times New Roman"/>
                <a:cs typeface="Times New Roman"/>
              </a:rPr>
              <a:t>wholesale </a:t>
            </a:r>
            <a:r>
              <a:rPr sz="2000" spc="5" dirty="0">
                <a:latin typeface="Times New Roman"/>
                <a:cs typeface="Times New Roman"/>
              </a:rPr>
              <a:t>price </a:t>
            </a:r>
            <a:r>
              <a:rPr sz="2000" spc="15" dirty="0">
                <a:latin typeface="Times New Roman"/>
                <a:cs typeface="Times New Roman"/>
              </a:rPr>
              <a:t>index </a:t>
            </a:r>
            <a:r>
              <a:rPr sz="2000" spc="-5" dirty="0">
                <a:latin typeface="Times New Roman"/>
                <a:cs typeface="Times New Roman"/>
              </a:rPr>
              <a:t>with </a:t>
            </a:r>
            <a:r>
              <a:rPr sz="2000" spc="5" dirty="0">
                <a:latin typeface="Times New Roman"/>
                <a:cs typeface="Times New Roman"/>
              </a:rPr>
              <a:t>respect </a:t>
            </a:r>
            <a:r>
              <a:rPr sz="2000" spc="25" dirty="0">
                <a:latin typeface="Times New Roman"/>
                <a:cs typeface="Times New Roman"/>
              </a:rPr>
              <a:t>to 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previous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calendar</a:t>
            </a:r>
            <a:r>
              <a:rPr sz="2000" spc="-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year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no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prior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approval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Government</a:t>
            </a:r>
            <a:r>
              <a:rPr sz="2000" spc="-10" dirty="0">
                <a:latin typeface="Times New Roman"/>
                <a:cs typeface="Times New Roman"/>
              </a:rPr>
              <a:t> in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this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regard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shall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be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required.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12881" y="6438900"/>
            <a:ext cx="1778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8952" y="502285"/>
            <a:ext cx="9781540" cy="43033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30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latin typeface="Times New Roman"/>
                <a:cs typeface="Times New Roman"/>
              </a:rPr>
              <a:t>Information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about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revision,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if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carried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out,</a:t>
            </a:r>
            <a:r>
              <a:rPr sz="2000" spc="-18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shall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be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forwarded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Government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either</a:t>
            </a:r>
            <a:endParaRPr sz="2000">
              <a:latin typeface="Times New Roman"/>
              <a:cs typeface="Times New Roman"/>
            </a:endParaRPr>
          </a:p>
          <a:p>
            <a:pPr marL="12700" marR="264160" indent="342900">
              <a:lnSpc>
                <a:spcPct val="100000"/>
              </a:lnSpc>
              <a:spcBef>
                <a:spcPts val="5"/>
              </a:spcBef>
            </a:pPr>
            <a:r>
              <a:rPr sz="2000" spc="15" dirty="0">
                <a:latin typeface="Times New Roman"/>
                <a:cs typeface="Times New Roman"/>
              </a:rPr>
              <a:t>electronic</a:t>
            </a:r>
            <a:r>
              <a:rPr sz="2000" spc="-20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or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physical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form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Form-II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period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fifteen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days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revision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non-submission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information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under</a:t>
            </a:r>
            <a:r>
              <a:rPr sz="2000" spc="-19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this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sub-paragraph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shall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be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construed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non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revision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maximum </a:t>
            </a:r>
            <a:r>
              <a:rPr sz="2000" spc="5" dirty="0">
                <a:latin typeface="Times New Roman"/>
                <a:cs typeface="Times New Roman"/>
              </a:rPr>
              <a:t>retail price </a:t>
            </a:r>
            <a:r>
              <a:rPr sz="2000" spc="15" dirty="0">
                <a:latin typeface="Times New Roman"/>
                <a:cs typeface="Times New Roman"/>
              </a:rPr>
              <a:t>(MRP) </a:t>
            </a:r>
            <a:r>
              <a:rPr sz="2000" spc="25" dirty="0">
                <a:latin typeface="Times New Roman"/>
                <a:cs typeface="Times New Roman"/>
              </a:rPr>
              <a:t>and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20" dirty="0">
                <a:latin typeface="Times New Roman"/>
                <a:cs typeface="Times New Roman"/>
              </a:rPr>
              <a:t>concerned </a:t>
            </a:r>
            <a:r>
              <a:rPr sz="2000" spc="10" dirty="0">
                <a:latin typeface="Times New Roman"/>
                <a:cs typeface="Times New Roman"/>
              </a:rPr>
              <a:t>manufacturer </a:t>
            </a:r>
            <a:r>
              <a:rPr sz="2000" spc="15" dirty="0">
                <a:latin typeface="Times New Roman"/>
                <a:cs typeface="Times New Roman"/>
              </a:rPr>
              <a:t>shall </a:t>
            </a:r>
            <a:r>
              <a:rPr sz="2000" spc="25" dirty="0">
                <a:latin typeface="Times New Roman"/>
                <a:cs typeface="Times New Roman"/>
              </a:rPr>
              <a:t>be </a:t>
            </a:r>
            <a:r>
              <a:rPr sz="2000" spc="20" dirty="0">
                <a:latin typeface="Times New Roman"/>
                <a:cs typeface="Times New Roman"/>
              </a:rPr>
              <a:t>liable </a:t>
            </a:r>
            <a:r>
              <a:rPr sz="2000" spc="25" dirty="0">
                <a:latin typeface="Times New Roman"/>
                <a:cs typeface="Times New Roman"/>
              </a:rPr>
              <a:t>to </a:t>
            </a:r>
            <a:r>
              <a:rPr sz="2000" spc="10" dirty="0">
                <a:latin typeface="Times New Roman"/>
                <a:cs typeface="Times New Roman"/>
              </a:rPr>
              <a:t>deposit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amount </a:t>
            </a:r>
            <a:r>
              <a:rPr sz="2000" dirty="0">
                <a:latin typeface="Times New Roman"/>
                <a:cs typeface="Times New Roman"/>
              </a:rPr>
              <a:t>charged </a:t>
            </a:r>
            <a:r>
              <a:rPr sz="2000" spc="-10" dirty="0">
                <a:latin typeface="Times New Roman"/>
                <a:cs typeface="Times New Roman"/>
              </a:rPr>
              <a:t>over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dirty="0">
                <a:latin typeface="Times New Roman"/>
                <a:cs typeface="Times New Roman"/>
              </a:rPr>
              <a:t>above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pre-revised </a:t>
            </a:r>
            <a:r>
              <a:rPr sz="2000" spc="-15" dirty="0">
                <a:latin typeface="Times New Roman"/>
                <a:cs typeface="Times New Roman"/>
              </a:rPr>
              <a:t>maximum </a:t>
            </a:r>
            <a:r>
              <a:rPr sz="2000" spc="10" dirty="0">
                <a:latin typeface="Times New Roman"/>
                <a:cs typeface="Times New Roman"/>
              </a:rPr>
              <a:t>retail price (MRP), </a:t>
            </a:r>
            <a:r>
              <a:rPr sz="2000" spc="30" dirty="0">
                <a:latin typeface="Times New Roman"/>
                <a:cs typeface="Times New Roman"/>
              </a:rPr>
              <a:t>along </a:t>
            </a:r>
            <a:r>
              <a:rPr sz="2000" dirty="0">
                <a:latin typeface="Times New Roman"/>
                <a:cs typeface="Times New Roman"/>
              </a:rPr>
              <a:t>with </a:t>
            </a:r>
            <a:r>
              <a:rPr sz="2000" spc="5" dirty="0">
                <a:latin typeface="Times New Roman"/>
                <a:cs typeface="Times New Roman"/>
              </a:rPr>
              <a:t> interest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thereon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date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overcharging.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00">
              <a:latin typeface="Times New Roman"/>
              <a:cs typeface="Times New Roman"/>
            </a:endParaRPr>
          </a:p>
          <a:p>
            <a:pPr marL="12700" marR="13970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30" dirty="0">
                <a:latin typeface="Times New Roman"/>
                <a:cs typeface="Times New Roman"/>
              </a:rPr>
              <a:t>In </a:t>
            </a:r>
            <a:r>
              <a:rPr sz="2000" dirty="0">
                <a:latin typeface="Times New Roman"/>
                <a:cs typeface="Times New Roman"/>
              </a:rPr>
              <a:t>case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15" dirty="0">
                <a:latin typeface="Times New Roman"/>
                <a:cs typeface="Times New Roman"/>
              </a:rPr>
              <a:t>decline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15" dirty="0">
                <a:latin typeface="Times New Roman"/>
                <a:cs typeface="Times New Roman"/>
              </a:rPr>
              <a:t>wholesale </a:t>
            </a:r>
            <a:r>
              <a:rPr sz="2000" spc="5" dirty="0">
                <a:latin typeface="Times New Roman"/>
                <a:cs typeface="Times New Roman"/>
              </a:rPr>
              <a:t>price </a:t>
            </a:r>
            <a:r>
              <a:rPr sz="2000" spc="10" dirty="0">
                <a:latin typeface="Times New Roman"/>
                <a:cs typeface="Times New Roman"/>
              </a:rPr>
              <a:t>index, </a:t>
            </a:r>
            <a:r>
              <a:rPr sz="2000" spc="20" dirty="0">
                <a:latin typeface="Times New Roman"/>
                <a:cs typeface="Times New Roman"/>
              </a:rPr>
              <a:t>there </a:t>
            </a:r>
            <a:r>
              <a:rPr sz="2000" spc="15" dirty="0">
                <a:latin typeface="Times New Roman"/>
                <a:cs typeface="Times New Roman"/>
              </a:rPr>
              <a:t>shall </a:t>
            </a:r>
            <a:r>
              <a:rPr sz="2000" spc="30" dirty="0">
                <a:latin typeface="Times New Roman"/>
                <a:cs typeface="Times New Roman"/>
              </a:rPr>
              <a:t>be </a:t>
            </a:r>
            <a:r>
              <a:rPr sz="2000" spc="10" dirty="0">
                <a:latin typeface="Times New Roman"/>
                <a:cs typeface="Times New Roman"/>
              </a:rPr>
              <a:t>a corresponding </a:t>
            </a:r>
            <a:r>
              <a:rPr sz="2000" spc="20" dirty="0">
                <a:latin typeface="Times New Roman"/>
                <a:cs typeface="Times New Roman"/>
              </a:rPr>
              <a:t>reduction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45" dirty="0">
                <a:latin typeface="Times New Roman"/>
                <a:cs typeface="Times New Roman"/>
              </a:rPr>
              <a:t>the 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maximum </a:t>
            </a:r>
            <a:r>
              <a:rPr sz="2000" spc="5" dirty="0">
                <a:latin typeface="Times New Roman"/>
                <a:cs typeface="Times New Roman"/>
              </a:rPr>
              <a:t>retail </a:t>
            </a:r>
            <a:r>
              <a:rPr sz="2000" spc="10" dirty="0">
                <a:latin typeface="Times New Roman"/>
                <a:cs typeface="Times New Roman"/>
              </a:rPr>
              <a:t>price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dirty="0">
                <a:latin typeface="Times New Roman"/>
                <a:cs typeface="Times New Roman"/>
              </a:rPr>
              <a:t>case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20" dirty="0">
                <a:latin typeface="Times New Roman"/>
                <a:cs typeface="Times New Roman"/>
              </a:rPr>
              <a:t>scheduled </a:t>
            </a:r>
            <a:r>
              <a:rPr sz="2000" spc="10" dirty="0">
                <a:latin typeface="Times New Roman"/>
                <a:cs typeface="Times New Roman"/>
              </a:rPr>
              <a:t>formulations </a:t>
            </a:r>
            <a:r>
              <a:rPr sz="2000" spc="30" dirty="0">
                <a:latin typeface="Times New Roman"/>
                <a:cs typeface="Times New Roman"/>
              </a:rPr>
              <a:t>produced </a:t>
            </a:r>
            <a:r>
              <a:rPr sz="2000" spc="25" dirty="0">
                <a:latin typeface="Times New Roman"/>
                <a:cs typeface="Times New Roman"/>
              </a:rPr>
              <a:t>or </a:t>
            </a:r>
            <a:r>
              <a:rPr sz="2000" dirty="0">
                <a:latin typeface="Times New Roman"/>
                <a:cs typeface="Times New Roman"/>
              </a:rPr>
              <a:t>available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45" dirty="0">
                <a:latin typeface="Times New Roman"/>
                <a:cs typeface="Times New Roman"/>
              </a:rPr>
              <a:t>the 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market </a:t>
            </a:r>
            <a:r>
              <a:rPr sz="2000" spc="5" dirty="0">
                <a:latin typeface="Times New Roman"/>
                <a:cs typeface="Times New Roman"/>
              </a:rPr>
              <a:t>before </a:t>
            </a:r>
            <a:r>
              <a:rPr sz="2000" spc="35" dirty="0">
                <a:latin typeface="Times New Roman"/>
                <a:cs typeface="Times New Roman"/>
              </a:rPr>
              <a:t>the </a:t>
            </a:r>
            <a:r>
              <a:rPr sz="2000" spc="25" dirty="0">
                <a:latin typeface="Times New Roman"/>
                <a:cs typeface="Times New Roman"/>
              </a:rPr>
              <a:t>date </a:t>
            </a:r>
            <a:r>
              <a:rPr sz="2000" spc="30" dirty="0">
                <a:latin typeface="Times New Roman"/>
                <a:cs typeface="Times New Roman"/>
              </a:rPr>
              <a:t>of </a:t>
            </a:r>
            <a:r>
              <a:rPr sz="2000" spc="5" dirty="0">
                <a:latin typeface="Times New Roman"/>
                <a:cs typeface="Times New Roman"/>
              </a:rPr>
              <a:t>notification </a:t>
            </a:r>
            <a:r>
              <a:rPr sz="2000" spc="30" dirty="0">
                <a:latin typeface="Times New Roman"/>
                <a:cs typeface="Times New Roman"/>
              </a:rPr>
              <a:t>of </a:t>
            </a:r>
            <a:r>
              <a:rPr sz="2000" spc="-15" dirty="0">
                <a:latin typeface="Times New Roman"/>
                <a:cs typeface="Times New Roman"/>
              </a:rPr>
              <a:t>revised </a:t>
            </a:r>
            <a:r>
              <a:rPr sz="2000" spc="10" dirty="0">
                <a:latin typeface="Times New Roman"/>
                <a:cs typeface="Times New Roman"/>
              </a:rPr>
              <a:t>ceiling </a:t>
            </a:r>
            <a:r>
              <a:rPr sz="2000" spc="5" dirty="0">
                <a:latin typeface="Times New Roman"/>
                <a:cs typeface="Times New Roman"/>
              </a:rPr>
              <a:t>price, </a:t>
            </a:r>
            <a:r>
              <a:rPr sz="2000" spc="35" dirty="0">
                <a:latin typeface="Times New Roman"/>
                <a:cs typeface="Times New Roman"/>
              </a:rPr>
              <a:t>the </a:t>
            </a:r>
            <a:r>
              <a:rPr sz="2000" spc="10" dirty="0">
                <a:latin typeface="Times New Roman"/>
                <a:cs typeface="Times New Roman"/>
              </a:rPr>
              <a:t>manufacturers </a:t>
            </a:r>
            <a:r>
              <a:rPr sz="2000" spc="15" dirty="0">
                <a:latin typeface="Times New Roman"/>
                <a:cs typeface="Times New Roman"/>
              </a:rPr>
              <a:t>shall ensure 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within </a:t>
            </a:r>
            <a:r>
              <a:rPr sz="2000" spc="10" dirty="0">
                <a:latin typeface="Times New Roman"/>
                <a:cs typeface="Times New Roman"/>
              </a:rPr>
              <a:t>a </a:t>
            </a:r>
            <a:r>
              <a:rPr sz="2000" spc="15" dirty="0">
                <a:latin typeface="Times New Roman"/>
                <a:cs typeface="Times New Roman"/>
              </a:rPr>
              <a:t>period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-20" dirty="0">
                <a:latin typeface="Times New Roman"/>
                <a:cs typeface="Times New Roman"/>
              </a:rPr>
              <a:t>forty-five </a:t>
            </a:r>
            <a:r>
              <a:rPr sz="2000" spc="10" dirty="0">
                <a:latin typeface="Times New Roman"/>
                <a:cs typeface="Times New Roman"/>
              </a:rPr>
              <a:t>days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25" dirty="0">
                <a:latin typeface="Times New Roman"/>
                <a:cs typeface="Times New Roman"/>
              </a:rPr>
              <a:t>date of </a:t>
            </a:r>
            <a:r>
              <a:rPr sz="2000" spc="10" dirty="0">
                <a:latin typeface="Times New Roman"/>
                <a:cs typeface="Times New Roman"/>
              </a:rPr>
              <a:t>such </a:t>
            </a:r>
            <a:r>
              <a:rPr sz="2000" spc="5" dirty="0">
                <a:latin typeface="Times New Roman"/>
                <a:cs typeface="Times New Roman"/>
              </a:rPr>
              <a:t>notification </a:t>
            </a:r>
            <a:r>
              <a:rPr sz="2000" spc="25" dirty="0">
                <a:latin typeface="Times New Roman"/>
                <a:cs typeface="Times New Roman"/>
              </a:rPr>
              <a:t>that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15" dirty="0">
                <a:latin typeface="Times New Roman"/>
                <a:cs typeface="Times New Roman"/>
              </a:rPr>
              <a:t>maximum </a:t>
            </a:r>
            <a:r>
              <a:rPr sz="2000" spc="5" dirty="0">
                <a:latin typeface="Times New Roman"/>
                <a:cs typeface="Times New Roman"/>
              </a:rPr>
              <a:t>retail price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(MRP)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scheduled</a:t>
            </a:r>
            <a:r>
              <a:rPr sz="2000" spc="-2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formulation</a:t>
            </a:r>
            <a:r>
              <a:rPr sz="2000" spc="-1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does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Times New Roman"/>
                <a:cs typeface="Times New Roman"/>
              </a:rPr>
              <a:t>not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exceed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revised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ceiling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price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(plus</a:t>
            </a:r>
            <a:r>
              <a:rPr sz="2000" spc="-22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local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taxes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 </a:t>
            </a:r>
            <a:r>
              <a:rPr sz="2000" spc="15" dirty="0">
                <a:latin typeface="Times New Roman"/>
                <a:cs typeface="Times New Roman"/>
              </a:rPr>
              <a:t>applicable)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dirty="0">
                <a:latin typeface="Times New Roman"/>
                <a:cs typeface="Times New Roman"/>
              </a:rPr>
              <a:t>information </a:t>
            </a:r>
            <a:r>
              <a:rPr sz="2000" spc="30" dirty="0">
                <a:latin typeface="Times New Roman"/>
                <a:cs typeface="Times New Roman"/>
              </a:rPr>
              <a:t>about </a:t>
            </a:r>
            <a:r>
              <a:rPr sz="2000" spc="35" dirty="0">
                <a:latin typeface="Times New Roman"/>
                <a:cs typeface="Times New Roman"/>
              </a:rPr>
              <a:t>the </a:t>
            </a:r>
            <a:r>
              <a:rPr sz="2000" spc="-15" dirty="0">
                <a:latin typeface="Times New Roman"/>
                <a:cs typeface="Times New Roman"/>
              </a:rPr>
              <a:t>revision </a:t>
            </a:r>
            <a:r>
              <a:rPr sz="2000" spc="10" dirty="0">
                <a:latin typeface="Times New Roman"/>
                <a:cs typeface="Times New Roman"/>
              </a:rPr>
              <a:t>shall </a:t>
            </a:r>
            <a:r>
              <a:rPr sz="2000" spc="30" dirty="0">
                <a:latin typeface="Times New Roman"/>
                <a:cs typeface="Times New Roman"/>
              </a:rPr>
              <a:t>be </a:t>
            </a:r>
            <a:r>
              <a:rPr sz="2000" spc="5" dirty="0">
                <a:latin typeface="Times New Roman"/>
                <a:cs typeface="Times New Roman"/>
              </a:rPr>
              <a:t>sent </a:t>
            </a:r>
            <a:r>
              <a:rPr sz="2000" spc="25" dirty="0">
                <a:latin typeface="Times New Roman"/>
                <a:cs typeface="Times New Roman"/>
              </a:rPr>
              <a:t>to </a:t>
            </a:r>
            <a:r>
              <a:rPr sz="2000" spc="35" dirty="0">
                <a:latin typeface="Times New Roman"/>
                <a:cs typeface="Times New Roman"/>
              </a:rPr>
              <a:t>the </a:t>
            </a:r>
            <a:r>
              <a:rPr sz="2000" dirty="0">
                <a:latin typeface="Times New Roman"/>
                <a:cs typeface="Times New Roman"/>
              </a:rPr>
              <a:t>Government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15" dirty="0">
                <a:latin typeface="Times New Roman"/>
                <a:cs typeface="Times New Roman"/>
              </a:rPr>
              <a:t>either </a:t>
            </a:r>
            <a:r>
              <a:rPr sz="2000" spc="20" dirty="0">
                <a:latin typeface="Times New Roman"/>
                <a:cs typeface="Times New Roman"/>
              </a:rPr>
              <a:t> electronic</a:t>
            </a:r>
            <a:r>
              <a:rPr sz="2000" spc="-20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or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physical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form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 Form-II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within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period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fifteen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days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spc="-10" dirty="0">
                <a:latin typeface="Times New Roman"/>
                <a:cs typeface="Times New Roman"/>
              </a:rPr>
              <a:t> revision.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8952" y="5080634"/>
            <a:ext cx="9623425" cy="155638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0"/>
              </a:spcBef>
              <a:buFont typeface="Wingdings"/>
              <a:buChar char=""/>
              <a:tabLst>
                <a:tab pos="422275" algn="l"/>
                <a:tab pos="422909" algn="l"/>
              </a:tabLst>
            </a:pPr>
            <a:r>
              <a:rPr sz="2000" spc="-20" dirty="0">
                <a:latin typeface="Times New Roman"/>
                <a:cs typeface="Times New Roman"/>
              </a:rPr>
              <a:t>N</a:t>
            </a:r>
            <a:r>
              <a:rPr sz="2000" spc="45" dirty="0">
                <a:latin typeface="Times New Roman"/>
                <a:cs typeface="Times New Roman"/>
              </a:rPr>
              <a:t>o</a:t>
            </a:r>
            <a:r>
              <a:rPr sz="2000" spc="50" dirty="0">
                <a:latin typeface="Times New Roman"/>
                <a:cs typeface="Times New Roman"/>
              </a:rPr>
              <a:t>n</a:t>
            </a:r>
            <a:r>
              <a:rPr sz="2000" spc="10" dirty="0">
                <a:latin typeface="Times New Roman"/>
                <a:cs typeface="Times New Roman"/>
              </a:rPr>
              <a:t>-</a:t>
            </a:r>
            <a:r>
              <a:rPr sz="2000" spc="-35" dirty="0">
                <a:latin typeface="Times New Roman"/>
                <a:cs typeface="Times New Roman"/>
              </a:rPr>
              <a:t>s</a:t>
            </a:r>
            <a:r>
              <a:rPr sz="2000" spc="45" dirty="0">
                <a:latin typeface="Times New Roman"/>
                <a:cs typeface="Times New Roman"/>
              </a:rPr>
              <a:t>ub</a:t>
            </a:r>
            <a:r>
              <a:rPr sz="2000" spc="-60" dirty="0">
                <a:latin typeface="Times New Roman"/>
                <a:cs typeface="Times New Roman"/>
              </a:rPr>
              <a:t>m</a:t>
            </a:r>
            <a:r>
              <a:rPr sz="2000" spc="-35" dirty="0">
                <a:latin typeface="Times New Roman"/>
                <a:cs typeface="Times New Roman"/>
              </a:rPr>
              <a:t>issi</a:t>
            </a:r>
            <a:r>
              <a:rPr sz="2000" spc="45" dirty="0">
                <a:latin typeface="Times New Roman"/>
                <a:cs typeface="Times New Roman"/>
              </a:rPr>
              <a:t>o</a:t>
            </a:r>
            <a:r>
              <a:rPr sz="2000" spc="15" dirty="0">
                <a:latin typeface="Times New Roman"/>
                <a:cs typeface="Times New Roman"/>
              </a:rPr>
              <a:t>n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50" dirty="0">
                <a:latin typeface="Times New Roman"/>
                <a:cs typeface="Times New Roman"/>
              </a:rPr>
              <a:t>o</a:t>
            </a:r>
            <a:r>
              <a:rPr sz="2000" spc="10" dirty="0">
                <a:latin typeface="Times New Roman"/>
                <a:cs typeface="Times New Roman"/>
              </a:rPr>
              <a:t>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i</a:t>
            </a:r>
            <a:r>
              <a:rPr sz="2000" spc="45" dirty="0">
                <a:latin typeface="Times New Roman"/>
                <a:cs typeface="Times New Roman"/>
              </a:rPr>
              <a:t>n</a:t>
            </a:r>
            <a:r>
              <a:rPr sz="2000" spc="-70" dirty="0">
                <a:latin typeface="Times New Roman"/>
                <a:cs typeface="Times New Roman"/>
              </a:rPr>
              <a:t>f</a:t>
            </a:r>
            <a:r>
              <a:rPr sz="2000" spc="45" dirty="0">
                <a:latin typeface="Times New Roman"/>
                <a:cs typeface="Times New Roman"/>
              </a:rPr>
              <a:t>o</a:t>
            </a:r>
            <a:r>
              <a:rPr sz="2000" spc="10" dirty="0">
                <a:latin typeface="Times New Roman"/>
                <a:cs typeface="Times New Roman"/>
              </a:rPr>
              <a:t>r</a:t>
            </a:r>
            <a:r>
              <a:rPr sz="2000" spc="-60" dirty="0">
                <a:latin typeface="Times New Roman"/>
                <a:cs typeface="Times New Roman"/>
              </a:rPr>
              <a:t>m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35" dirty="0">
                <a:latin typeface="Times New Roman"/>
                <a:cs typeface="Times New Roman"/>
              </a:rPr>
              <a:t>t</a:t>
            </a:r>
            <a:r>
              <a:rPr sz="2000" spc="-35" dirty="0">
                <a:latin typeface="Times New Roman"/>
                <a:cs typeface="Times New Roman"/>
              </a:rPr>
              <a:t>i</a:t>
            </a:r>
            <a:r>
              <a:rPr sz="2000" spc="45" dirty="0">
                <a:latin typeface="Times New Roman"/>
                <a:cs typeface="Times New Roman"/>
              </a:rPr>
              <a:t>o</a:t>
            </a:r>
            <a:r>
              <a:rPr sz="2000" spc="15" dirty="0">
                <a:latin typeface="Times New Roman"/>
                <a:cs typeface="Times New Roman"/>
              </a:rPr>
              <a:t>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45" dirty="0">
                <a:latin typeface="Times New Roman"/>
                <a:cs typeface="Times New Roman"/>
              </a:rPr>
              <a:t>und</a:t>
            </a:r>
            <a:r>
              <a:rPr sz="2000" spc="10" dirty="0">
                <a:latin typeface="Times New Roman"/>
                <a:cs typeface="Times New Roman"/>
              </a:rPr>
              <a:t>er</a:t>
            </a:r>
            <a:r>
              <a:rPr sz="2000" spc="-200" dirty="0">
                <a:latin typeface="Times New Roman"/>
                <a:cs typeface="Times New Roman"/>
              </a:rPr>
              <a:t> </a:t>
            </a:r>
            <a:r>
              <a:rPr sz="2000" spc="45" dirty="0">
                <a:latin typeface="Times New Roman"/>
                <a:cs typeface="Times New Roman"/>
              </a:rPr>
              <a:t>th</a:t>
            </a:r>
            <a:r>
              <a:rPr sz="2000" spc="10" dirty="0">
                <a:latin typeface="Times New Roman"/>
                <a:cs typeface="Times New Roman"/>
              </a:rPr>
              <a:t>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s</a:t>
            </a:r>
            <a:r>
              <a:rPr sz="2000" spc="45" dirty="0">
                <a:latin typeface="Times New Roman"/>
                <a:cs typeface="Times New Roman"/>
              </a:rPr>
              <a:t>u</a:t>
            </a:r>
            <a:r>
              <a:rPr sz="2000" spc="55" dirty="0">
                <a:latin typeface="Times New Roman"/>
                <a:cs typeface="Times New Roman"/>
              </a:rPr>
              <a:t>b</a:t>
            </a:r>
            <a:r>
              <a:rPr sz="2000" spc="5" dirty="0">
                <a:latin typeface="Times New Roman"/>
                <a:cs typeface="Times New Roman"/>
              </a:rPr>
              <a:t>-</a:t>
            </a:r>
            <a:r>
              <a:rPr sz="2000" spc="45" dirty="0">
                <a:latin typeface="Times New Roman"/>
                <a:cs typeface="Times New Roman"/>
              </a:rPr>
              <a:t>p</a:t>
            </a:r>
            <a:r>
              <a:rPr sz="2000" spc="10" dirty="0">
                <a:latin typeface="Times New Roman"/>
                <a:cs typeface="Times New Roman"/>
              </a:rPr>
              <a:t>ara</a:t>
            </a:r>
            <a:r>
              <a:rPr sz="2000" spc="-105" dirty="0">
                <a:latin typeface="Times New Roman"/>
                <a:cs typeface="Times New Roman"/>
              </a:rPr>
              <a:t>g</a:t>
            </a:r>
            <a:r>
              <a:rPr sz="2000" spc="10" dirty="0">
                <a:latin typeface="Times New Roman"/>
                <a:cs typeface="Times New Roman"/>
              </a:rPr>
              <a:t>ra</a:t>
            </a:r>
            <a:r>
              <a:rPr sz="2000" spc="45" dirty="0">
                <a:latin typeface="Times New Roman"/>
                <a:cs typeface="Times New Roman"/>
              </a:rPr>
              <a:t>p</a:t>
            </a:r>
            <a:r>
              <a:rPr sz="2000" spc="15" dirty="0">
                <a:latin typeface="Times New Roman"/>
                <a:cs typeface="Times New Roman"/>
              </a:rPr>
              <a:t>h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(</a:t>
            </a:r>
            <a:r>
              <a:rPr sz="2000" spc="45" dirty="0">
                <a:latin typeface="Times New Roman"/>
                <a:cs typeface="Times New Roman"/>
              </a:rPr>
              <a:t>4</a:t>
            </a:r>
            <a:r>
              <a:rPr sz="2000" spc="10" dirty="0">
                <a:latin typeface="Times New Roman"/>
                <a:cs typeface="Times New Roman"/>
              </a:rPr>
              <a:t>)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s</a:t>
            </a:r>
            <a:r>
              <a:rPr sz="2000" spc="45" dirty="0">
                <a:latin typeface="Times New Roman"/>
                <a:cs typeface="Times New Roman"/>
              </a:rPr>
              <a:t>h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40" dirty="0">
                <a:latin typeface="Times New Roman"/>
                <a:cs typeface="Times New Roman"/>
              </a:rPr>
              <a:t>l</a:t>
            </a:r>
            <a:r>
              <a:rPr sz="2000" spc="5" dirty="0">
                <a:latin typeface="Times New Roman"/>
                <a:cs typeface="Times New Roman"/>
              </a:rPr>
              <a:t>l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50" dirty="0">
                <a:latin typeface="Times New Roman"/>
                <a:cs typeface="Times New Roman"/>
              </a:rPr>
              <a:t>b</a:t>
            </a:r>
            <a:r>
              <a:rPr sz="2000" spc="10" dirty="0">
                <a:latin typeface="Times New Roman"/>
                <a:cs typeface="Times New Roman"/>
              </a:rPr>
              <a:t>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c</a:t>
            </a:r>
            <a:r>
              <a:rPr sz="2000" spc="50" dirty="0">
                <a:latin typeface="Times New Roman"/>
                <a:cs typeface="Times New Roman"/>
              </a:rPr>
              <a:t>o</a:t>
            </a:r>
            <a:r>
              <a:rPr sz="2000" spc="45" dirty="0">
                <a:latin typeface="Times New Roman"/>
                <a:cs typeface="Times New Roman"/>
              </a:rPr>
              <a:t>n</a:t>
            </a:r>
            <a:r>
              <a:rPr sz="2000" spc="-30" dirty="0">
                <a:latin typeface="Times New Roman"/>
                <a:cs typeface="Times New Roman"/>
              </a:rPr>
              <a:t>s</a:t>
            </a:r>
            <a:r>
              <a:rPr sz="2000" spc="40" dirty="0">
                <a:latin typeface="Times New Roman"/>
                <a:cs typeface="Times New Roman"/>
              </a:rPr>
              <a:t>t</a:t>
            </a:r>
            <a:r>
              <a:rPr sz="2000" spc="10" dirty="0">
                <a:latin typeface="Times New Roman"/>
                <a:cs typeface="Times New Roman"/>
              </a:rPr>
              <a:t>r</a:t>
            </a:r>
            <a:r>
              <a:rPr sz="2000" spc="50" dirty="0">
                <a:latin typeface="Times New Roman"/>
                <a:cs typeface="Times New Roman"/>
              </a:rPr>
              <a:t>u</a:t>
            </a:r>
            <a:r>
              <a:rPr sz="2000" spc="10" dirty="0">
                <a:latin typeface="Times New Roman"/>
                <a:cs typeface="Times New Roman"/>
              </a:rPr>
              <a:t>ed</a:t>
            </a:r>
            <a:r>
              <a:rPr sz="2000" spc="-24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45" dirty="0">
                <a:latin typeface="Times New Roman"/>
                <a:cs typeface="Times New Roman"/>
              </a:rPr>
              <a:t>non  </a:t>
            </a:r>
            <a:r>
              <a:rPr sz="2000" spc="20" dirty="0">
                <a:latin typeface="Times New Roman"/>
                <a:cs typeface="Times New Roman"/>
              </a:rPr>
              <a:t>reduction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-15" dirty="0">
                <a:latin typeface="Times New Roman"/>
                <a:cs typeface="Times New Roman"/>
              </a:rPr>
              <a:t>maximum </a:t>
            </a:r>
            <a:r>
              <a:rPr sz="2000" spc="5" dirty="0">
                <a:latin typeface="Times New Roman"/>
                <a:cs typeface="Times New Roman"/>
              </a:rPr>
              <a:t>retail price </a:t>
            </a:r>
            <a:r>
              <a:rPr sz="2000" spc="15" dirty="0">
                <a:latin typeface="Times New Roman"/>
                <a:cs typeface="Times New Roman"/>
              </a:rPr>
              <a:t>(MRP)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20" dirty="0">
                <a:latin typeface="Times New Roman"/>
                <a:cs typeface="Times New Roman"/>
              </a:rPr>
              <a:t>concerned </a:t>
            </a:r>
            <a:r>
              <a:rPr sz="2000" spc="5" dirty="0">
                <a:latin typeface="Times New Roman"/>
                <a:cs typeface="Times New Roman"/>
              </a:rPr>
              <a:t>manufacturer </a:t>
            </a:r>
            <a:r>
              <a:rPr sz="2000" spc="10" dirty="0">
                <a:latin typeface="Times New Roman"/>
                <a:cs typeface="Times New Roman"/>
              </a:rPr>
              <a:t>shall </a:t>
            </a:r>
            <a:r>
              <a:rPr sz="2000" spc="30" dirty="0">
                <a:latin typeface="Times New Roman"/>
                <a:cs typeface="Times New Roman"/>
              </a:rPr>
              <a:t>be </a:t>
            </a:r>
            <a:r>
              <a:rPr sz="2000" spc="15" dirty="0">
                <a:latin typeface="Times New Roman"/>
                <a:cs typeface="Times New Roman"/>
              </a:rPr>
              <a:t>liable </a:t>
            </a:r>
            <a:r>
              <a:rPr sz="2000" spc="45" dirty="0">
                <a:latin typeface="Times New Roman"/>
                <a:cs typeface="Times New Roman"/>
              </a:rPr>
              <a:t>to 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deposit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amount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charged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over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above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maximum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retail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price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revised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based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on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decline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15" dirty="0">
                <a:latin typeface="Times New Roman"/>
                <a:cs typeface="Times New Roman"/>
              </a:rPr>
              <a:t>wholesale </a:t>
            </a:r>
            <a:r>
              <a:rPr sz="2000" spc="5" dirty="0">
                <a:latin typeface="Times New Roman"/>
                <a:cs typeface="Times New Roman"/>
              </a:rPr>
              <a:t>price index, </a:t>
            </a:r>
            <a:r>
              <a:rPr sz="2000" spc="30" dirty="0">
                <a:latin typeface="Times New Roman"/>
                <a:cs typeface="Times New Roman"/>
              </a:rPr>
              <a:t>along </a:t>
            </a:r>
            <a:r>
              <a:rPr sz="2000" dirty="0">
                <a:latin typeface="Times New Roman"/>
                <a:cs typeface="Times New Roman"/>
              </a:rPr>
              <a:t>with </a:t>
            </a:r>
            <a:r>
              <a:rPr sz="2000" spc="5" dirty="0">
                <a:latin typeface="Times New Roman"/>
                <a:cs typeface="Times New Roman"/>
              </a:rPr>
              <a:t>interest </a:t>
            </a:r>
            <a:r>
              <a:rPr sz="2000" spc="25" dirty="0">
                <a:latin typeface="Times New Roman"/>
                <a:cs typeface="Times New Roman"/>
              </a:rPr>
              <a:t>thereon </a:t>
            </a:r>
            <a:r>
              <a:rPr sz="2000" spc="10" dirty="0">
                <a:latin typeface="Times New Roman"/>
                <a:cs typeface="Times New Roman"/>
              </a:rPr>
              <a:t>as </a:t>
            </a:r>
            <a:r>
              <a:rPr sz="2000" spc="-5" dirty="0">
                <a:latin typeface="Times New Roman"/>
                <a:cs typeface="Times New Roman"/>
              </a:rPr>
              <a:t>overcharged </a:t>
            </a:r>
            <a:r>
              <a:rPr sz="2000" spc="15" dirty="0">
                <a:latin typeface="Times New Roman"/>
                <a:cs typeface="Times New Roman"/>
              </a:rPr>
              <a:t>amount </a:t>
            </a:r>
            <a:r>
              <a:rPr sz="2000" dirty="0">
                <a:latin typeface="Times New Roman"/>
                <a:cs typeface="Times New Roman"/>
              </a:rPr>
              <a:t>from </a:t>
            </a:r>
            <a:r>
              <a:rPr sz="2000" spc="35" dirty="0">
                <a:latin typeface="Times New Roman"/>
                <a:cs typeface="Times New Roman"/>
              </a:rPr>
              <a:t>the </a:t>
            </a:r>
            <a:r>
              <a:rPr sz="2000" spc="25" dirty="0">
                <a:latin typeface="Times New Roman"/>
                <a:cs typeface="Times New Roman"/>
              </a:rPr>
              <a:t>date </a:t>
            </a:r>
            <a:r>
              <a:rPr sz="2000" spc="45" dirty="0">
                <a:latin typeface="Times New Roman"/>
                <a:cs typeface="Times New Roman"/>
              </a:rPr>
              <a:t>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overcharging.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087481" y="6477079"/>
            <a:ext cx="22860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23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62902" y="128333"/>
            <a:ext cx="11250295" cy="4679950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75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spc="25" dirty="0">
                <a:latin typeface="Times New Roman"/>
                <a:cs typeface="Times New Roman"/>
              </a:rPr>
              <a:t>Fixation</a:t>
            </a:r>
            <a:r>
              <a:rPr sz="2000" b="1" spc="-204" dirty="0">
                <a:latin typeface="Times New Roman"/>
                <a:cs typeface="Times New Roman"/>
              </a:rPr>
              <a:t> </a:t>
            </a:r>
            <a:r>
              <a:rPr sz="2000" b="1" spc="25" dirty="0">
                <a:latin typeface="Times New Roman"/>
                <a:cs typeface="Times New Roman"/>
              </a:rPr>
              <a:t>of</a:t>
            </a:r>
            <a:r>
              <a:rPr sz="2000" b="1" spc="-120" dirty="0">
                <a:latin typeface="Times New Roman"/>
                <a:cs typeface="Times New Roman"/>
              </a:rPr>
              <a:t> </a:t>
            </a:r>
            <a:r>
              <a:rPr sz="2000" b="1" spc="20" dirty="0">
                <a:latin typeface="Times New Roman"/>
                <a:cs typeface="Times New Roman"/>
              </a:rPr>
              <a:t>retail</a:t>
            </a:r>
            <a:r>
              <a:rPr sz="2000" b="1" spc="-165" dirty="0">
                <a:latin typeface="Times New Roman"/>
                <a:cs typeface="Times New Roman"/>
              </a:rPr>
              <a:t> </a:t>
            </a:r>
            <a:r>
              <a:rPr sz="2000" b="1" spc="15" dirty="0">
                <a:latin typeface="Times New Roman"/>
                <a:cs typeface="Times New Roman"/>
              </a:rPr>
              <a:t>price</a:t>
            </a:r>
            <a:r>
              <a:rPr sz="2000" b="1" spc="-120" dirty="0">
                <a:latin typeface="Times New Roman"/>
                <a:cs typeface="Times New Roman"/>
              </a:rPr>
              <a:t> </a:t>
            </a:r>
            <a:r>
              <a:rPr sz="2000" b="1" spc="25" dirty="0">
                <a:latin typeface="Times New Roman"/>
                <a:cs typeface="Times New Roman"/>
              </a:rPr>
              <a:t>of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10" dirty="0">
                <a:latin typeface="Times New Roman"/>
                <a:cs typeface="Times New Roman"/>
              </a:rPr>
              <a:t>a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15" dirty="0">
                <a:latin typeface="Times New Roman"/>
                <a:cs typeface="Times New Roman"/>
              </a:rPr>
              <a:t>new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10" dirty="0">
                <a:latin typeface="Times New Roman"/>
                <a:cs typeface="Times New Roman"/>
              </a:rPr>
              <a:t>drug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spc="20" dirty="0">
                <a:latin typeface="Times New Roman"/>
                <a:cs typeface="Times New Roman"/>
              </a:rPr>
              <a:t>for</a:t>
            </a:r>
            <a:r>
              <a:rPr sz="2000" b="1" spc="-120" dirty="0">
                <a:latin typeface="Times New Roman"/>
                <a:cs typeface="Times New Roman"/>
              </a:rPr>
              <a:t> </a:t>
            </a:r>
            <a:r>
              <a:rPr sz="2000" b="1" spc="15" dirty="0">
                <a:latin typeface="Times New Roman"/>
                <a:cs typeface="Times New Roman"/>
              </a:rPr>
              <a:t>existing</a:t>
            </a:r>
            <a:r>
              <a:rPr sz="2000" b="1" spc="-165" dirty="0">
                <a:latin typeface="Times New Roman"/>
                <a:cs typeface="Times New Roman"/>
              </a:rPr>
              <a:t> </a:t>
            </a:r>
            <a:r>
              <a:rPr sz="2000" b="1" spc="10" dirty="0">
                <a:latin typeface="Times New Roman"/>
                <a:cs typeface="Times New Roman"/>
              </a:rPr>
              <a:t>manufacturers</a:t>
            </a:r>
            <a:r>
              <a:rPr sz="2000" b="1" spc="-245" dirty="0">
                <a:latin typeface="Times New Roman"/>
                <a:cs typeface="Times New Roman"/>
              </a:rPr>
              <a:t> </a:t>
            </a:r>
            <a:r>
              <a:rPr sz="2000" b="1" spc="25" dirty="0">
                <a:latin typeface="Times New Roman"/>
                <a:cs typeface="Times New Roman"/>
              </a:rPr>
              <a:t>of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15" dirty="0">
                <a:latin typeface="Times New Roman"/>
                <a:cs typeface="Times New Roman"/>
              </a:rPr>
              <a:t>scheduled</a:t>
            </a:r>
            <a:r>
              <a:rPr sz="2000" b="1" spc="-200" dirty="0">
                <a:latin typeface="Times New Roman"/>
                <a:cs typeface="Times New Roman"/>
              </a:rPr>
              <a:t> </a:t>
            </a:r>
            <a:r>
              <a:rPr sz="2000" b="1" spc="20" dirty="0">
                <a:latin typeface="Times New Roman"/>
                <a:cs typeface="Times New Roman"/>
              </a:rPr>
              <a:t>formulations.–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6300"/>
              </a:lnSpc>
              <a:spcBef>
                <a:spcPts val="825"/>
              </a:spcBef>
              <a:buAutoNum type="arabicParenBoth"/>
              <a:tabLst>
                <a:tab pos="365125" algn="l"/>
              </a:tabLst>
            </a:pPr>
            <a:r>
              <a:rPr sz="2000" spc="1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Government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shall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form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Standing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Committee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Experts,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as</a:t>
            </a:r>
            <a:r>
              <a:rPr sz="2000" spc="-15" dirty="0">
                <a:latin typeface="Times New Roman"/>
                <a:cs typeface="Times New Roman"/>
              </a:rPr>
              <a:t> it </a:t>
            </a:r>
            <a:r>
              <a:rPr sz="2000" spc="-10" dirty="0">
                <a:latin typeface="Times New Roman"/>
                <a:cs typeface="Times New Roman"/>
              </a:rPr>
              <a:t>may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deem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fit,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within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sixty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days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notification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this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order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view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recommend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retail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prices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new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drugs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principles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2000" spc="5" dirty="0">
                <a:latin typeface="Times New Roman"/>
                <a:cs typeface="Times New Roman"/>
              </a:rPr>
              <a:t>“Pharmacoeconomics”.</a:t>
            </a:r>
            <a:endParaRPr sz="2000">
              <a:latin typeface="Times New Roman"/>
              <a:cs typeface="Times New Roman"/>
            </a:endParaRPr>
          </a:p>
          <a:p>
            <a:pPr marL="12700" marR="206375">
              <a:lnSpc>
                <a:spcPct val="106400"/>
              </a:lnSpc>
              <a:spcBef>
                <a:spcPts val="819"/>
              </a:spcBef>
              <a:buAutoNum type="arabicParenBoth" startAt="2"/>
              <a:tabLst>
                <a:tab pos="365125" algn="l"/>
              </a:tabLst>
            </a:pPr>
            <a:r>
              <a:rPr sz="2000" spc="10" dirty="0">
                <a:latin typeface="Times New Roman"/>
                <a:cs typeface="Times New Roman"/>
              </a:rPr>
              <a:t>Where an </a:t>
            </a:r>
            <a:r>
              <a:rPr sz="2000" spc="-5" dirty="0">
                <a:latin typeface="Times New Roman"/>
                <a:cs typeface="Times New Roman"/>
              </a:rPr>
              <a:t>existing </a:t>
            </a:r>
            <a:r>
              <a:rPr sz="2000" spc="10" dirty="0">
                <a:latin typeface="Times New Roman"/>
                <a:cs typeface="Times New Roman"/>
              </a:rPr>
              <a:t>manufacturer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10" dirty="0">
                <a:latin typeface="Times New Roman"/>
                <a:cs typeface="Times New Roman"/>
              </a:rPr>
              <a:t>a </a:t>
            </a:r>
            <a:r>
              <a:rPr sz="2000" spc="25" dirty="0">
                <a:latin typeface="Times New Roman"/>
                <a:cs typeface="Times New Roman"/>
              </a:rPr>
              <a:t>drug </a:t>
            </a:r>
            <a:r>
              <a:rPr sz="2000" dirty="0">
                <a:latin typeface="Times New Roman"/>
                <a:cs typeface="Times New Roman"/>
              </a:rPr>
              <a:t>with </a:t>
            </a:r>
            <a:r>
              <a:rPr sz="2000" spc="-5" dirty="0">
                <a:latin typeface="Times New Roman"/>
                <a:cs typeface="Times New Roman"/>
              </a:rPr>
              <a:t>dosages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5" dirty="0">
                <a:latin typeface="Times New Roman"/>
                <a:cs typeface="Times New Roman"/>
              </a:rPr>
              <a:t>strengths </a:t>
            </a:r>
            <a:r>
              <a:rPr sz="2000" spc="10" dirty="0">
                <a:latin typeface="Times New Roman"/>
                <a:cs typeface="Times New Roman"/>
              </a:rPr>
              <a:t>as </a:t>
            </a:r>
            <a:r>
              <a:rPr sz="2000" spc="-10" dirty="0">
                <a:latin typeface="Times New Roman"/>
                <a:cs typeface="Times New Roman"/>
              </a:rPr>
              <a:t>specified in </a:t>
            </a:r>
            <a:r>
              <a:rPr sz="2000" spc="10" dirty="0">
                <a:latin typeface="Times New Roman"/>
                <a:cs typeface="Times New Roman"/>
              </a:rPr>
              <a:t>National </a:t>
            </a:r>
            <a:r>
              <a:rPr sz="2000" spc="-20" dirty="0">
                <a:latin typeface="Times New Roman"/>
                <a:cs typeface="Times New Roman"/>
              </a:rPr>
              <a:t>List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Essential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Medicines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launches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new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drug,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existing </a:t>
            </a:r>
            <a:r>
              <a:rPr sz="2000" spc="5" dirty="0">
                <a:latin typeface="Times New Roman"/>
                <a:cs typeface="Times New Roman"/>
              </a:rPr>
              <a:t>manufacturers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shall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apply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prior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price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approval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such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new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drug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Government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Form-I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specified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under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Schedule-II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this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Order.</a:t>
            </a:r>
            <a:endParaRPr sz="2000">
              <a:latin typeface="Times New Roman"/>
              <a:cs typeface="Times New Roman"/>
            </a:endParaRPr>
          </a:p>
          <a:p>
            <a:pPr marL="12700" marR="144780">
              <a:lnSpc>
                <a:spcPct val="107700"/>
              </a:lnSpc>
              <a:spcBef>
                <a:spcPts val="795"/>
              </a:spcBef>
              <a:buAutoNum type="arabicParenBoth" startAt="2"/>
              <a:tabLst>
                <a:tab pos="374650" algn="l"/>
              </a:tabLst>
            </a:pPr>
            <a:r>
              <a:rPr sz="2000" spc="-5" dirty="0">
                <a:latin typeface="Times New Roman"/>
                <a:cs typeface="Times New Roman"/>
              </a:rPr>
              <a:t>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receipt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application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under</a:t>
            </a:r>
            <a:r>
              <a:rPr sz="2000" spc="-19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sub-paragraph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(2),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event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new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drug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available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dirty="0">
                <a:latin typeface="Times New Roman"/>
                <a:cs typeface="Times New Roman"/>
              </a:rPr>
              <a:t>domestic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market,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Government </a:t>
            </a:r>
            <a:r>
              <a:rPr sz="2000" spc="10" dirty="0">
                <a:latin typeface="Times New Roman"/>
                <a:cs typeface="Times New Roman"/>
              </a:rPr>
              <a:t>shall </a:t>
            </a:r>
            <a:r>
              <a:rPr sz="2000" spc="-30" dirty="0">
                <a:latin typeface="Times New Roman"/>
                <a:cs typeface="Times New Roman"/>
              </a:rPr>
              <a:t>fix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5" dirty="0">
                <a:latin typeface="Times New Roman"/>
                <a:cs typeface="Times New Roman"/>
              </a:rPr>
              <a:t>retail price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25" dirty="0">
                <a:latin typeface="Times New Roman"/>
                <a:cs typeface="Times New Roman"/>
              </a:rPr>
              <a:t>new drug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20" dirty="0">
                <a:latin typeface="Times New Roman"/>
                <a:cs typeface="Times New Roman"/>
              </a:rPr>
              <a:t>accordance </a:t>
            </a:r>
            <a:r>
              <a:rPr sz="2000" spc="-5" dirty="0">
                <a:latin typeface="Times New Roman"/>
                <a:cs typeface="Times New Roman"/>
              </a:rPr>
              <a:t>with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provision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45" dirty="0">
                <a:latin typeface="Times New Roman"/>
                <a:cs typeface="Times New Roman"/>
              </a:rPr>
              <a:t>sub- 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paragraph(1)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5" dirty="0">
                <a:latin typeface="Times New Roman"/>
                <a:cs typeface="Times New Roman"/>
              </a:rPr>
              <a:t>paragraph </a:t>
            </a:r>
            <a:r>
              <a:rPr sz="2000" spc="10" dirty="0">
                <a:latin typeface="Times New Roman"/>
                <a:cs typeface="Times New Roman"/>
              </a:rPr>
              <a:t>5 </a:t>
            </a:r>
            <a:r>
              <a:rPr sz="2000" spc="20" dirty="0">
                <a:latin typeface="Times New Roman"/>
                <a:cs typeface="Times New Roman"/>
              </a:rPr>
              <a:t>and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-10" dirty="0">
                <a:latin typeface="Times New Roman"/>
                <a:cs typeface="Times New Roman"/>
              </a:rPr>
              <a:t>event </a:t>
            </a:r>
            <a:r>
              <a:rPr sz="2000" spc="25" dirty="0">
                <a:latin typeface="Times New Roman"/>
                <a:cs typeface="Times New Roman"/>
              </a:rPr>
              <a:t>of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25" dirty="0">
                <a:latin typeface="Times New Roman"/>
                <a:cs typeface="Times New Roman"/>
              </a:rPr>
              <a:t>new drug </a:t>
            </a:r>
            <a:r>
              <a:rPr sz="2000" spc="30" dirty="0">
                <a:latin typeface="Times New Roman"/>
                <a:cs typeface="Times New Roman"/>
              </a:rPr>
              <a:t>not </a:t>
            </a:r>
            <a:r>
              <a:rPr sz="2000" dirty="0">
                <a:latin typeface="Times New Roman"/>
                <a:cs typeface="Times New Roman"/>
              </a:rPr>
              <a:t>available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dirty="0">
                <a:latin typeface="Times New Roman"/>
                <a:cs typeface="Times New Roman"/>
              </a:rPr>
              <a:t>domestic </a:t>
            </a:r>
            <a:r>
              <a:rPr sz="2000" spc="-5" dirty="0">
                <a:latin typeface="Times New Roman"/>
                <a:cs typeface="Times New Roman"/>
              </a:rPr>
              <a:t>market,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Government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shall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forward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same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Standing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Committee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Experts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who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shall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examine</a:t>
            </a:r>
            <a:r>
              <a:rPr sz="2000" spc="30" dirty="0">
                <a:latin typeface="Times New Roman"/>
                <a:cs typeface="Times New Roman"/>
              </a:rPr>
              <a:t> the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application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principles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“Pharmacoeconomics”</a:t>
            </a:r>
            <a:r>
              <a:rPr sz="2000" spc="-195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make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recommendations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retail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price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new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drug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to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 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Government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within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thirty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days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30" dirty="0">
                <a:latin typeface="Times New Roman"/>
                <a:cs typeface="Times New Roman"/>
              </a:rPr>
              <a:t>the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receipt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application.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087481" y="6477079"/>
            <a:ext cx="22860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11467" y="293941"/>
            <a:ext cx="11271885" cy="33242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13664" algn="just">
              <a:lnSpc>
                <a:spcPct val="100800"/>
              </a:lnSpc>
              <a:spcBef>
                <a:spcPts val="85"/>
              </a:spcBef>
              <a:buAutoNum type="arabicParenBoth" startAt="4"/>
              <a:tabLst>
                <a:tab pos="337185" algn="l"/>
              </a:tabLst>
            </a:pPr>
            <a:r>
              <a:rPr sz="1800" spc="-2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Government </a:t>
            </a:r>
            <a:r>
              <a:rPr sz="1800" spc="-20" dirty="0">
                <a:latin typeface="Times New Roman"/>
                <a:cs typeface="Times New Roman"/>
              </a:rPr>
              <a:t>shall, </a:t>
            </a:r>
            <a:r>
              <a:rPr sz="1800" dirty="0">
                <a:latin typeface="Times New Roman"/>
                <a:cs typeface="Times New Roman"/>
              </a:rPr>
              <a:t>on receipt of </a:t>
            </a:r>
            <a:r>
              <a:rPr sz="1800" spc="-5" dirty="0">
                <a:latin typeface="Times New Roman"/>
                <a:cs typeface="Times New Roman"/>
              </a:rPr>
              <a:t>recommendation </a:t>
            </a:r>
            <a:r>
              <a:rPr sz="1800" dirty="0">
                <a:latin typeface="Times New Roman"/>
                <a:cs typeface="Times New Roman"/>
              </a:rPr>
              <a:t>under </a:t>
            </a:r>
            <a:r>
              <a:rPr sz="1800" spc="-5" dirty="0">
                <a:latin typeface="Times New Roman"/>
                <a:cs typeface="Times New Roman"/>
              </a:rPr>
              <a:t>subparagraph </a:t>
            </a:r>
            <a:r>
              <a:rPr sz="1800" dirty="0">
                <a:latin typeface="Times New Roman"/>
                <a:cs typeface="Times New Roman"/>
              </a:rPr>
              <a:t>(3), </a:t>
            </a:r>
            <a:r>
              <a:rPr sz="1800" spc="-20" dirty="0">
                <a:latin typeface="Times New Roman"/>
                <a:cs typeface="Times New Roman"/>
              </a:rPr>
              <a:t>within </a:t>
            </a:r>
            <a:r>
              <a:rPr sz="1800" spc="-5" dirty="0">
                <a:latin typeface="Times New Roman"/>
                <a:cs typeface="Times New Roman"/>
              </a:rPr>
              <a:t>thirty days, </a:t>
            </a:r>
            <a:r>
              <a:rPr sz="1800" spc="-20" dirty="0">
                <a:latin typeface="Times New Roman"/>
                <a:cs typeface="Times New Roman"/>
              </a:rPr>
              <a:t>fix </a:t>
            </a:r>
            <a:r>
              <a:rPr sz="1800" spc="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retail </a:t>
            </a:r>
            <a:r>
              <a:rPr sz="1800" spc="-10" dirty="0">
                <a:latin typeface="Times New Roman"/>
                <a:cs typeface="Times New Roman"/>
              </a:rPr>
              <a:t>price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new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drug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price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shall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applicable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to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applicant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new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drug.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arabicParenBoth" startAt="4"/>
            </a:pPr>
            <a:endParaRPr sz="1900">
              <a:latin typeface="Times New Roman"/>
              <a:cs typeface="Times New Roman"/>
            </a:endParaRPr>
          </a:p>
          <a:p>
            <a:pPr marL="12700" marR="121920" algn="just">
              <a:lnSpc>
                <a:spcPct val="99100"/>
              </a:lnSpc>
              <a:spcBef>
                <a:spcPts val="5"/>
              </a:spcBef>
              <a:buAutoNum type="arabicParenBoth" startAt="4"/>
              <a:tabLst>
                <a:tab pos="337185" algn="l"/>
              </a:tabLst>
            </a:pPr>
            <a:r>
              <a:rPr sz="1800" spc="5" dirty="0">
                <a:latin typeface="Times New Roman"/>
                <a:cs typeface="Times New Roman"/>
              </a:rPr>
              <a:t>Where </a:t>
            </a:r>
            <a:r>
              <a:rPr sz="1800" spc="-15" dirty="0">
                <a:latin typeface="Times New Roman"/>
                <a:cs typeface="Times New Roman"/>
              </a:rPr>
              <a:t>existing </a:t>
            </a:r>
            <a:r>
              <a:rPr sz="1800" dirty="0">
                <a:latin typeface="Times New Roman"/>
                <a:cs typeface="Times New Roman"/>
              </a:rPr>
              <a:t>manufacturer of </a:t>
            </a:r>
            <a:r>
              <a:rPr sz="1800" spc="-5" dirty="0">
                <a:latin typeface="Times New Roman"/>
                <a:cs typeface="Times New Roman"/>
              </a:rPr>
              <a:t>scheduled </a:t>
            </a:r>
            <a:r>
              <a:rPr sz="1800" spc="-15" dirty="0">
                <a:latin typeface="Times New Roman"/>
                <a:cs typeface="Times New Roman"/>
              </a:rPr>
              <a:t>formulation </a:t>
            </a:r>
            <a:r>
              <a:rPr sz="1800" spc="-20" dirty="0">
                <a:latin typeface="Times New Roman"/>
                <a:cs typeface="Times New Roman"/>
              </a:rPr>
              <a:t>fails </a:t>
            </a:r>
            <a:r>
              <a:rPr sz="1800" spc="10" dirty="0">
                <a:latin typeface="Times New Roman"/>
                <a:cs typeface="Times New Roman"/>
              </a:rPr>
              <a:t>to </a:t>
            </a:r>
            <a:r>
              <a:rPr sz="1800" spc="-10" dirty="0">
                <a:latin typeface="Times New Roman"/>
                <a:cs typeface="Times New Roman"/>
              </a:rPr>
              <a:t>apply </a:t>
            </a:r>
            <a:r>
              <a:rPr sz="1800" dirty="0">
                <a:latin typeface="Times New Roman"/>
                <a:cs typeface="Times New Roman"/>
              </a:rPr>
              <a:t>for </a:t>
            </a:r>
            <a:r>
              <a:rPr sz="1800" spc="-15" dirty="0">
                <a:latin typeface="Times New Roman"/>
                <a:cs typeface="Times New Roman"/>
              </a:rPr>
              <a:t>prior </a:t>
            </a:r>
            <a:r>
              <a:rPr sz="1800" spc="5" dirty="0">
                <a:latin typeface="Times New Roman"/>
                <a:cs typeface="Times New Roman"/>
              </a:rPr>
              <a:t>approval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5" dirty="0">
                <a:latin typeface="Times New Roman"/>
                <a:cs typeface="Times New Roman"/>
              </a:rPr>
              <a:t>the </a:t>
            </a:r>
            <a:r>
              <a:rPr sz="1800" spc="-10" dirty="0">
                <a:latin typeface="Times New Roman"/>
                <a:cs typeface="Times New Roman"/>
              </a:rPr>
              <a:t>price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5" dirty="0">
                <a:latin typeface="Times New Roman"/>
                <a:cs typeface="Times New Roman"/>
              </a:rPr>
              <a:t>the new </a:t>
            </a:r>
            <a:r>
              <a:rPr sz="1800" dirty="0">
                <a:latin typeface="Times New Roman"/>
                <a:cs typeface="Times New Roman"/>
              </a:rPr>
              <a:t>drug </a:t>
            </a:r>
            <a:r>
              <a:rPr sz="1800" spc="-30" dirty="0">
                <a:latin typeface="Times New Roman"/>
                <a:cs typeface="Times New Roman"/>
              </a:rPr>
              <a:t>in 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Form-I, </a:t>
            </a:r>
            <a:r>
              <a:rPr sz="1800" spc="-5" dirty="0">
                <a:latin typeface="Times New Roman"/>
                <a:cs typeface="Times New Roman"/>
              </a:rPr>
              <a:t>such </a:t>
            </a:r>
            <a:r>
              <a:rPr sz="1800" spc="5" dirty="0">
                <a:latin typeface="Times New Roman"/>
                <a:cs typeface="Times New Roman"/>
              </a:rPr>
              <a:t>manufacturer </a:t>
            </a:r>
            <a:r>
              <a:rPr sz="1800" spc="-15" dirty="0">
                <a:latin typeface="Times New Roman"/>
                <a:cs typeface="Times New Roman"/>
              </a:rPr>
              <a:t>shall </a:t>
            </a:r>
            <a:r>
              <a:rPr sz="1800" dirty="0">
                <a:latin typeface="Times New Roman"/>
                <a:cs typeface="Times New Roman"/>
              </a:rPr>
              <a:t>be </a:t>
            </a:r>
            <a:r>
              <a:rPr sz="1800" spc="-25" dirty="0">
                <a:latin typeface="Times New Roman"/>
                <a:cs typeface="Times New Roman"/>
              </a:rPr>
              <a:t>liable </a:t>
            </a:r>
            <a:r>
              <a:rPr sz="1800" spc="10" dirty="0">
                <a:latin typeface="Times New Roman"/>
                <a:cs typeface="Times New Roman"/>
              </a:rPr>
              <a:t>to </a:t>
            </a:r>
            <a:r>
              <a:rPr sz="1800" spc="-10" dirty="0">
                <a:latin typeface="Times New Roman"/>
                <a:cs typeface="Times New Roman"/>
              </a:rPr>
              <a:t>deposit </a:t>
            </a:r>
            <a:r>
              <a:rPr sz="1800" spc="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overcharged </a:t>
            </a:r>
            <a:r>
              <a:rPr sz="1800" spc="-5" dirty="0">
                <a:latin typeface="Times New Roman"/>
                <a:cs typeface="Times New Roman"/>
              </a:rPr>
              <a:t>amount </a:t>
            </a:r>
            <a:r>
              <a:rPr sz="1800" spc="5" dirty="0">
                <a:latin typeface="Times New Roman"/>
                <a:cs typeface="Times New Roman"/>
              </a:rPr>
              <a:t>over and above </a:t>
            </a:r>
            <a:r>
              <a:rPr sz="1800" spc="-5" dirty="0">
                <a:latin typeface="Times New Roman"/>
                <a:cs typeface="Times New Roman"/>
              </a:rPr>
              <a:t>such price </a:t>
            </a:r>
            <a:r>
              <a:rPr sz="1800" spc="-10" dirty="0">
                <a:latin typeface="Times New Roman"/>
                <a:cs typeface="Times New Roman"/>
              </a:rPr>
              <a:t>fixed </a:t>
            </a:r>
            <a:r>
              <a:rPr sz="1800" spc="5" dirty="0">
                <a:latin typeface="Times New Roman"/>
                <a:cs typeface="Times New Roman"/>
              </a:rPr>
              <a:t>and </a:t>
            </a:r>
            <a:r>
              <a:rPr sz="1800" spc="-10" dirty="0">
                <a:latin typeface="Times New Roman"/>
                <a:cs typeface="Times New Roman"/>
              </a:rPr>
              <a:t>notified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5" dirty="0">
                <a:latin typeface="Times New Roman"/>
                <a:cs typeface="Times New Roman"/>
              </a:rPr>
              <a:t> the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Government,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if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any,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along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with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interest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thereon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the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date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launch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the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new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drug,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in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addition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to </a:t>
            </a:r>
            <a:r>
              <a:rPr sz="1800" spc="5" dirty="0">
                <a:latin typeface="Times New Roman"/>
                <a:cs typeface="Times New Roman"/>
              </a:rPr>
              <a:t>the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penalty.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AutoNum type="arabicParenBoth" startAt="4"/>
            </a:pPr>
            <a:endParaRPr sz="19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AutoNum type="arabicParenBoth" startAt="4"/>
              <a:tabLst>
                <a:tab pos="337185" algn="l"/>
              </a:tabLst>
            </a:pPr>
            <a:r>
              <a:rPr sz="1800" spc="-15" dirty="0">
                <a:latin typeface="Times New Roman"/>
                <a:cs typeface="Times New Roman"/>
              </a:rPr>
              <a:t>No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existing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manufacturer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scheduled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formulation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shall</a:t>
            </a:r>
            <a:r>
              <a:rPr sz="1800" spc="10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sell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new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drug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at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price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higher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than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the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retail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price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(plus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local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taxes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as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applicable)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fixed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5" dirty="0">
                <a:latin typeface="Times New Roman"/>
                <a:cs typeface="Times New Roman"/>
              </a:rPr>
              <a:t> the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Government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new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drug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and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in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manufacturer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is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found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to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sell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new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drug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at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price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higher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than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the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retail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price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(plus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local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taxes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as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applicable)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fixed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5" dirty="0">
                <a:latin typeface="Times New Roman"/>
                <a:cs typeface="Times New Roman"/>
              </a:rPr>
              <a:t> the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Government,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such </a:t>
            </a:r>
            <a:r>
              <a:rPr sz="1800" dirty="0">
                <a:latin typeface="Times New Roman"/>
                <a:cs typeface="Times New Roman"/>
              </a:rPr>
              <a:t> manufacturer of </a:t>
            </a:r>
            <a:r>
              <a:rPr sz="1800" spc="5" dirty="0">
                <a:latin typeface="Times New Roman"/>
                <a:cs typeface="Times New Roman"/>
              </a:rPr>
              <a:t>the new </a:t>
            </a:r>
            <a:r>
              <a:rPr sz="1800" dirty="0">
                <a:latin typeface="Times New Roman"/>
                <a:cs typeface="Times New Roman"/>
              </a:rPr>
              <a:t>drug </a:t>
            </a:r>
            <a:r>
              <a:rPr sz="1800" spc="-15" dirty="0">
                <a:latin typeface="Times New Roman"/>
                <a:cs typeface="Times New Roman"/>
              </a:rPr>
              <a:t>shall </a:t>
            </a:r>
            <a:r>
              <a:rPr sz="1800" dirty="0">
                <a:latin typeface="Times New Roman"/>
                <a:cs typeface="Times New Roman"/>
              </a:rPr>
              <a:t>be </a:t>
            </a:r>
            <a:r>
              <a:rPr sz="1800" spc="-25" dirty="0">
                <a:latin typeface="Times New Roman"/>
                <a:cs typeface="Times New Roman"/>
              </a:rPr>
              <a:t>liable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to </a:t>
            </a:r>
            <a:r>
              <a:rPr sz="1800" spc="-10" dirty="0">
                <a:latin typeface="Times New Roman"/>
                <a:cs typeface="Times New Roman"/>
              </a:rPr>
              <a:t>deposit </a:t>
            </a:r>
            <a:r>
              <a:rPr sz="1800" spc="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overcharged </a:t>
            </a:r>
            <a:r>
              <a:rPr sz="1800" spc="-5" dirty="0">
                <a:latin typeface="Times New Roman"/>
                <a:cs typeface="Times New Roman"/>
              </a:rPr>
              <a:t>amount </a:t>
            </a:r>
            <a:r>
              <a:rPr sz="1800" spc="-10" dirty="0">
                <a:latin typeface="Times New Roman"/>
                <a:cs typeface="Times New Roman"/>
              </a:rPr>
              <a:t>along </a:t>
            </a:r>
            <a:r>
              <a:rPr sz="1800" spc="-20" dirty="0">
                <a:latin typeface="Times New Roman"/>
                <a:cs typeface="Times New Roman"/>
              </a:rPr>
              <a:t>with </a:t>
            </a:r>
            <a:r>
              <a:rPr sz="1800" spc="-5" dirty="0">
                <a:latin typeface="Times New Roman"/>
                <a:cs typeface="Times New Roman"/>
              </a:rPr>
              <a:t>interest </a:t>
            </a:r>
            <a:r>
              <a:rPr sz="1800" dirty="0">
                <a:latin typeface="Times New Roman"/>
                <a:cs typeface="Times New Roman"/>
              </a:rPr>
              <a:t>from </a:t>
            </a:r>
            <a:r>
              <a:rPr sz="1800" spc="5" dirty="0">
                <a:latin typeface="Times New Roman"/>
                <a:cs typeface="Times New Roman"/>
              </a:rPr>
              <a:t>the </a:t>
            </a:r>
            <a:r>
              <a:rPr sz="1800" spc="10" dirty="0">
                <a:latin typeface="Times New Roman"/>
                <a:cs typeface="Times New Roman"/>
              </a:rPr>
              <a:t>date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overcharge,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in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addition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to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the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penalty.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9787" y="996950"/>
            <a:ext cx="8125126" cy="494743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2575" y="571500"/>
            <a:ext cx="8086725" cy="58102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8950" y="463550"/>
            <a:ext cx="8839200" cy="58007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201" y="482935"/>
            <a:ext cx="4989427" cy="262963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638800" y="800100"/>
            <a:ext cx="5514975" cy="5867400"/>
            <a:chOff x="5638800" y="800100"/>
            <a:chExt cx="5514975" cy="58674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67375" y="800100"/>
              <a:ext cx="5410200" cy="20669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38800" y="2524125"/>
              <a:ext cx="5514975" cy="414337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2875" y="2743200"/>
            <a:ext cx="5219700" cy="39243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0915" y="737164"/>
            <a:ext cx="5092261" cy="240120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77375" y="247186"/>
            <a:ext cx="5553761" cy="160102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81675" y="2200275"/>
            <a:ext cx="5791200" cy="4171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5231" y="3524249"/>
            <a:ext cx="5337344" cy="289559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0100" y="9525"/>
            <a:ext cx="9484360" cy="4305300"/>
            <a:chOff x="800100" y="9525"/>
            <a:chExt cx="9484360" cy="4305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7452" y="9525"/>
              <a:ext cx="9476988" cy="18406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0100" y="1771650"/>
              <a:ext cx="9448800" cy="2543175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78951" y="4773705"/>
            <a:ext cx="8647901" cy="176996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0721" y="228600"/>
            <a:ext cx="10686472" cy="56392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1529</Words>
  <Application>Microsoft Office PowerPoint</Application>
  <PresentationFormat>Custom</PresentationFormat>
  <Paragraphs>97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6</cp:revision>
  <dcterms:created xsi:type="dcterms:W3CDTF">2022-10-07T13:44:17Z</dcterms:created>
  <dcterms:modified xsi:type="dcterms:W3CDTF">2024-09-09T14:45:53Z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2020-04-25T00:00:00Z</vt:filetime>
  </property>
  <property fmtid="{D5CDD505-2E9C-101B-9397-08002B2CF9AE}" pid="3" name="LastSaved">
    <vt:filetime>2022-10-07T00:00:00Z</vt:filetime>
  </property>
</Properties>
</file>