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5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88825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588" autoAdjust="0"/>
    <p:restoredTop sz="94624" autoAdjust="0"/>
  </p:normalViewPr>
  <p:slideViewPr>
    <p:cSldViewPr>
      <p:cViewPr varScale="1">
        <p:scale>
          <a:sx n="75" d="100"/>
          <a:sy n="75" d="100"/>
        </p:scale>
        <p:origin x="516" y="72"/>
      </p:cViewPr>
      <p:guideLst>
        <p:guide orient="horz" pos="2880"/>
        <p:guide pos="2879"/>
      </p:guideLst>
    </p:cSldViewPr>
  </p:slideViewPr>
  <p:outlineViewPr>
    <p:cViewPr>
      <p:scale>
        <a:sx n="33" d="100"/>
        <a:sy n="33" d="100"/>
      </p:scale>
      <p:origin x="0" y="186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019CA-7D15-4C51-9E18-CD1C8C9DBF48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AE827F-F8A0-4A08-B774-2C7BFCCFCF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85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E827F-F8A0-4A08-B774-2C7BFCCFCFE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160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C8203-E0D6-4F65-82F7-EED1FDFD72D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9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01D64-B315-4673-B696-4F12CE91463A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4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5D15-D16F-443A-B068-4AB735F789D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91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9674-AF9E-482B-8B06-DA82CD2759B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94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CF93E-364F-43B7-8082-27E554A9B22E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64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2C00-2846-4F2F-A215-127FF736ED2E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50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F5D5A-A2BF-4B32-A21C-5F37FCECD1ED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07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322DE-4999-4E7B-BA75-8B79FDBB0A37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9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0B351-19D8-4387-A0B8-DBD4494B78D9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8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20BE4-7618-458F-8D80-97D328207EBE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77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B8760-8A83-49B4-BE25-A59220DF0A77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97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F4A1E-FFC0-4DA4-8219-86B1F89FD4A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38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fondation.org.aspx/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edicinenet.com/obsessive%20_compulsive_disorder_ocd/article.htm" TargetMode="External"/><Relationship Id="rId5" Type="http://schemas.openxmlformats.org/officeDocument/2006/relationships/hyperlink" Target="http://www.mayoclinic.com/health/mental-illness-in-children/MY01915/NSECTIONGROUP=2" TargetMode="External"/><Relationship Id="rId4" Type="http://schemas.openxmlformats.org/officeDocument/2006/relationships/hyperlink" Target="http://www.helpguide.org/mental/obsessive_co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Date Placeholder 2"/>
          <p:cNvSpPr txBox="1">
            <a:spLocks/>
          </p:cNvSpPr>
          <p:nvPr/>
        </p:nvSpPr>
        <p:spPr>
          <a:xfrm>
            <a:off x="761841" y="6508755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A2C354-51BE-494B-BF56-9052BF04B92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9/17/2024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83870" y="9906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284412" y="3381087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 smtClean="0">
                <a:latin typeface="Times New Roman" pitchFamily="18" charset="0"/>
                <a:cs typeface="Times New Roman" pitchFamily="18" charset="0"/>
              </a:rPr>
              <a:t>OBSESSIVE COMPLUSIVE DISORDER</a:t>
            </a:r>
            <a:endParaRPr lang="en-IN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33327" y="627888"/>
            <a:ext cx="2811556" cy="545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3" y="1520913"/>
            <a:ext cx="10061706" cy="4001993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Psychological: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51180" indent="365125">
              <a:lnSpc>
                <a:spcPct val="150000"/>
              </a:lnSpc>
              <a:spcBef>
                <a:spcPts val="675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may have high amount 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predisposing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genes.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Biological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neuro=-transmitter’s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role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0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Genetic-hSERT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mutation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0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Basal ganglia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dysfunction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Stress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Life style modification- new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job,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puberty,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etc.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94729" y="627888"/>
            <a:ext cx="2888752" cy="545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4" y="1520914"/>
            <a:ext cx="10307175" cy="239642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5-7% of the first degree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relatives.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Twin studies showed 80-90%concordance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monozygotic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twins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about 50%in dizygotic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twins.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Basal ganglia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dysfunction: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715645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Associated with a number of neurological  disorders involving dysfunction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 the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striatum, including parkinsonism disease,  Sydenham’s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Huntington's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disease.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361" y="321564"/>
            <a:ext cx="7518474" cy="1203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4891" y="1688033"/>
            <a:ext cx="9382856" cy="37487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indent="-283845">
              <a:lnSpc>
                <a:spcPct val="150000"/>
              </a:lnSpc>
              <a:spcBef>
                <a:spcPts val="100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Fear of being contaminated by germs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dirt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R="3891279" algn="r">
              <a:lnSpc>
                <a:spcPct val="150000"/>
              </a:lnSpc>
              <a:spcBef>
                <a:spcPts val="5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contaminated others.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3210" marR="3893185" indent="-283210" algn="r">
              <a:lnSpc>
                <a:spcPct val="150000"/>
              </a:lnSpc>
              <a:spcBef>
                <a:spcPts val="575"/>
              </a:spcBef>
              <a:buSzPct val="79166"/>
              <a:buFont typeface="Arial"/>
              <a:buChar char=""/>
              <a:tabLst>
                <a:tab pos="2832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Fear 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causing</a:t>
            </a:r>
            <a:r>
              <a:rPr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harm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5910" marR="6985" indent="-283845">
              <a:lnSpc>
                <a:spcPct val="150000"/>
              </a:lnSpc>
              <a:spcBef>
                <a:spcPts val="575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Intrusive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sexually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explicit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violent thoughts and  images.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5910" indent="-283845">
              <a:lnSpc>
                <a:spcPct val="150000"/>
              </a:lnSpc>
              <a:spcBef>
                <a:spcPts val="580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Excessive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focus 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religious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moral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ideas.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5910" marR="5080" indent="-283845">
              <a:lnSpc>
                <a:spcPct val="150000"/>
              </a:lnSpc>
              <a:spcBef>
                <a:spcPts val="575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Fear of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losing 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not having things that you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might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need.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5910" marR="434975" indent="-283845">
              <a:lnSpc>
                <a:spcPct val="150000"/>
              </a:lnSpc>
              <a:spcBef>
                <a:spcPts val="580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Superstitions, excessive attention to something  considered lucky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unlucky.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5910" indent="-283845">
              <a:lnSpc>
                <a:spcPct val="150000"/>
              </a:lnSpc>
              <a:spcBef>
                <a:spcPts val="575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Order and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symmetry: just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right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0426" y="627888"/>
            <a:ext cx="7548946" cy="641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3" y="1607262"/>
            <a:ext cx="10318179" cy="2398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982344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Double checking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things such as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locks,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appliances and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switches.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29845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Repeatedly checking 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loved ones to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make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sure they are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safe.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Spending a lot 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time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cleaning or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washing.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Counting, tapping, repeating certain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words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 doing other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senseless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things to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reduce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anxiety.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Ordering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arranging things, “just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so”.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1956" y="627887"/>
            <a:ext cx="7898357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7234" y="1607261"/>
            <a:ext cx="6581119" cy="3779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z="1800"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Cognitive deficits</a:t>
            </a:r>
            <a:r>
              <a:rPr sz="18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regarding: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1494891" y="2039238"/>
            <a:ext cx="9155161" cy="275908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5910" indent="-283845">
              <a:lnSpc>
                <a:spcPct val="150000"/>
              </a:lnSpc>
              <a:spcBef>
                <a:spcPts val="675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Spatial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memory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loss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5910" indent="-283845">
              <a:lnSpc>
                <a:spcPct val="150000"/>
              </a:lnSpc>
              <a:spcBef>
                <a:spcPts val="575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Verbal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memory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95910" indent="-283845">
              <a:lnSpc>
                <a:spcPct val="150000"/>
              </a:lnSpc>
              <a:spcBef>
                <a:spcPts val="575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Fluency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  <a:buSzPct val="79166"/>
              <a:buFont typeface="Arial"/>
              <a:buChar char=""/>
              <a:tabLst>
                <a:tab pos="295910" algn="l"/>
                <a:tab pos="29654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Auditory attention was not significantly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affected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Over-valued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ideas: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 marR="201295" indent="328930">
              <a:lnSpc>
                <a:spcPct val="150000"/>
              </a:lnSpc>
              <a:spcBef>
                <a:spcPts val="204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patient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will be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uncertain whether the fears  that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cause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them to perform </a:t>
            </a:r>
            <a:r>
              <a:rPr spc="-5">
                <a:latin typeface="Times New Roman" pitchFamily="18" charset="0"/>
                <a:cs typeface="Times New Roman" pitchFamily="18" charset="0"/>
              </a:rPr>
              <a:t>their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compulsions</a:t>
            </a:r>
            <a:r>
              <a:rPr lang="en-US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smtClean="0">
                <a:latin typeface="Times New Roman" pitchFamily="18" charset="0"/>
                <a:cs typeface="Times New Roman" pitchFamily="18" charset="0"/>
              </a:rPr>
              <a:t>irrational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not.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0626" y="627887"/>
            <a:ext cx="9358986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3" y="1520914"/>
            <a:ext cx="10369811" cy="2901692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424180" indent="-412115" algn="just">
              <a:lnSpc>
                <a:spcPct val="150000"/>
              </a:lnSpc>
              <a:spcBef>
                <a:spcPts val="775"/>
              </a:spcBef>
              <a:buClr>
                <a:srgbClr val="F8F8F8"/>
              </a:buClr>
              <a:buSzPct val="64285"/>
              <a:buFont typeface="Wingdings"/>
              <a:buChar char=""/>
              <a:tabLst>
                <a:tab pos="4248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Washers: afraid of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contamination.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295910" indent="-412115" algn="just">
              <a:lnSpc>
                <a:spcPct val="150000"/>
              </a:lnSpc>
              <a:spcBef>
                <a:spcPts val="675"/>
              </a:spcBef>
              <a:buClr>
                <a:srgbClr val="F8F8F8"/>
              </a:buClr>
              <a:buSzPct val="64285"/>
              <a:buFont typeface="Wingdings"/>
              <a:buChar char=""/>
              <a:tabLst>
                <a:tab pos="4248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Checkers: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repeatedly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check things associated  with harm or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danger.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 algn="just">
              <a:lnSpc>
                <a:spcPct val="150000"/>
              </a:lnSpc>
              <a:spcBef>
                <a:spcPts val="675"/>
              </a:spcBef>
              <a:buClr>
                <a:srgbClr val="F8F8F8"/>
              </a:buClr>
              <a:buSzPct val="64285"/>
              <a:buFont typeface="Wingdings"/>
              <a:buChar char=""/>
              <a:tabLst>
                <a:tab pos="42481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Doubters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sinners: everything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isn’t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perfect or  done just right something terrible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happen  or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will be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punished.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283845" indent="-412115" algn="just">
              <a:lnSpc>
                <a:spcPct val="150000"/>
              </a:lnSpc>
              <a:spcBef>
                <a:spcPts val="675"/>
              </a:spcBef>
              <a:buClr>
                <a:srgbClr val="F8F8F8"/>
              </a:buClr>
              <a:buSzPct val="64285"/>
              <a:buFont typeface="Wingdings"/>
              <a:buChar char=""/>
              <a:tabLst>
                <a:tab pos="4248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Counters and arrangers: obsessed with order  and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symmetry.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283845" indent="-412115" algn="just">
              <a:lnSpc>
                <a:spcPct val="150000"/>
              </a:lnSpc>
              <a:spcBef>
                <a:spcPts val="670"/>
              </a:spcBef>
              <a:buClr>
                <a:srgbClr val="F8F8F8"/>
              </a:buClr>
              <a:buSzPct val="64285"/>
              <a:buFont typeface="Wingdings"/>
              <a:buChar char=""/>
              <a:tabLst>
                <a:tab pos="42481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Hoarders;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something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bad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will happen if they  throw anything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away.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95962" y="633983"/>
            <a:ext cx="6106601" cy="643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4" y="1520914"/>
            <a:ext cx="5177711" cy="147566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Seretonergic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probes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Dopamine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model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Brain imaging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studies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6850" y="789431"/>
            <a:ext cx="10592088" cy="5935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03888" y="627887"/>
            <a:ext cx="6900906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7233" y="1566113"/>
            <a:ext cx="9802692" cy="3779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z="1800"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Probe: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m-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chloro phenyl</a:t>
            </a:r>
            <a:r>
              <a:rPr sz="1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piperazine(m-CPP)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897233" y="2036191"/>
            <a:ext cx="10250463" cy="3163943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424180" marR="355600" indent="-412115" algn="just">
              <a:lnSpc>
                <a:spcPct val="150000"/>
              </a:lnSpc>
              <a:spcBef>
                <a:spcPts val="480"/>
              </a:spcBef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Non-specific postsynaptic 5-HT agonist </a:t>
            </a:r>
            <a:r>
              <a:rPr spc="-170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metabolite of antidepressant Trazadone,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m-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CPP Produced very limited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behavioural  effects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normal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volunteers.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 algn="just">
              <a:lnSpc>
                <a:spcPct val="150000"/>
              </a:lnSpc>
              <a:spcBef>
                <a:spcPts val="690"/>
              </a:spcBef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Other drugs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which have been studied as </a:t>
            </a:r>
            <a:r>
              <a:rPr spc="-120" dirty="0">
                <a:latin typeface="Times New Roman" pitchFamily="18" charset="0"/>
                <a:cs typeface="Times New Roman" pitchFamily="18" charset="0"/>
              </a:rPr>
              <a:t>5-HT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probes: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09650" indent="-228600">
              <a:lnSpc>
                <a:spcPct val="150000"/>
              </a:lnSpc>
              <a:spcBef>
                <a:spcPts val="270"/>
              </a:spcBef>
              <a:buSzPct val="95454"/>
              <a:buFont typeface="Wingdings"/>
              <a:buChar char=""/>
              <a:tabLst>
                <a:tab pos="100965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Metergoline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09650" indent="-228600">
              <a:lnSpc>
                <a:spcPct val="150000"/>
              </a:lnSpc>
              <a:spcBef>
                <a:spcPts val="265"/>
              </a:spcBef>
              <a:buSzPct val="93181"/>
              <a:buFont typeface="Wingdings"/>
              <a:buChar char=""/>
              <a:tabLst>
                <a:tab pos="100965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Ipsapirone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09650" indent="-228600">
              <a:lnSpc>
                <a:spcPct val="150000"/>
              </a:lnSpc>
              <a:spcBef>
                <a:spcPts val="265"/>
              </a:spcBef>
              <a:buSzPct val="93181"/>
              <a:buFont typeface="Wingdings"/>
              <a:buChar char=""/>
              <a:tabLst>
                <a:tab pos="100965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L-Tryptophan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09650" indent="-228600">
              <a:lnSpc>
                <a:spcPct val="150000"/>
              </a:lnSpc>
              <a:spcBef>
                <a:spcPts val="265"/>
              </a:spcBef>
              <a:buSzPct val="93181"/>
              <a:buFont typeface="Wingdings"/>
              <a:buChar char=""/>
              <a:tabLst>
                <a:tab pos="100965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Fenfluramine.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0112" y="633983"/>
            <a:ext cx="7414867" cy="643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3" y="1607261"/>
            <a:ext cx="10200522" cy="2724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5080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assess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the biochemical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physiologic  function of 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brain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single-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photon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emission computed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tomography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positron  emission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tomography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produced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consistent findings that identify 3 areas of  increased or abnormal metabolic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activity: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09650" indent="-228600">
              <a:lnSpc>
                <a:spcPct val="150000"/>
              </a:lnSpc>
              <a:spcBef>
                <a:spcPts val="680"/>
              </a:spcBef>
              <a:buSzPct val="94642"/>
              <a:buFont typeface="Wingdings"/>
              <a:buChar char=""/>
              <a:tabLst>
                <a:tab pos="100965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orbito-frontal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areas-cortex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09650" indent="-228600">
              <a:lnSpc>
                <a:spcPct val="150000"/>
              </a:lnSpc>
              <a:spcBef>
                <a:spcPts val="675"/>
              </a:spcBef>
              <a:buSzPct val="94642"/>
              <a:buFont typeface="Wingdings"/>
              <a:buChar char=""/>
              <a:tabLst>
                <a:tab pos="100965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Cingulate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cortex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009650" indent="-228600">
              <a:lnSpc>
                <a:spcPct val="150000"/>
              </a:lnSpc>
              <a:spcBef>
                <a:spcPts val="670"/>
              </a:spcBef>
              <a:buSzPct val="94642"/>
              <a:buFont typeface="Wingdings"/>
              <a:buChar char=""/>
              <a:tabLst>
                <a:tab pos="100965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Head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caudate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nucleus.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43541" y="626364"/>
            <a:ext cx="4455016" cy="527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3" y="1529753"/>
            <a:ext cx="4794271" cy="3905813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2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Introduction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Definition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Aetiology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Patho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physiology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presentation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Signs and</a:t>
            </a:r>
            <a:r>
              <a:rPr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symptoms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Differential</a:t>
            </a:r>
            <a:r>
              <a:rPr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diagnosis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Diagnosis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4963" y="1529753"/>
            <a:ext cx="4905156" cy="3905813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25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Treatment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Non-pharmacological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5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Pharmacological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0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Psychological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Co-morbid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conditions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0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Relapse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5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Therapeutic</a:t>
            </a:r>
            <a:r>
              <a:rPr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outcomes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Conclusion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9408" y="633983"/>
            <a:ext cx="5915643" cy="635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4" y="1570686"/>
            <a:ext cx="10559416" cy="319408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424180" marR="121285" indent="-412115">
              <a:lnSpc>
                <a:spcPct val="150000"/>
              </a:lnSpc>
              <a:spcBef>
                <a:spcPts val="41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Tourette’s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syndrome: a disorder of dopamine(DA)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dysfunction,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DA dysregulation may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contribute to  come forms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OCD.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2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Multiple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tics(motor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speech)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behavioural  problems including Affection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Deficit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Hyperactivity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Disorder(ADHD) and</a:t>
            </a:r>
            <a:r>
              <a:rPr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OCD.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158750" indent="-412115">
              <a:lnSpc>
                <a:spcPct val="150000"/>
              </a:lnSpc>
              <a:spcBef>
                <a:spcPts val="66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childhood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 adolescence,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males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lifelong.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819785" indent="-412115">
              <a:lnSpc>
                <a:spcPct val="150000"/>
              </a:lnSpc>
              <a:spcBef>
                <a:spcPts val="62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Sometimes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explosive barking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grunting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 obscenities and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gestures.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27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Cause: Disorder of synaptic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transmission.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441" y="1295400"/>
            <a:ext cx="10969943" cy="4875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20539" y="627888"/>
            <a:ext cx="5239163" cy="545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2812" y="5181600"/>
            <a:ext cx="4035855" cy="86972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390"/>
              </a:spcBef>
              <a:tabLst>
                <a:tab pos="424180" algn="l"/>
              </a:tabLst>
            </a:pPr>
            <a:r>
              <a:rPr spc="30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Bulimia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nervosa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295"/>
              </a:spcBef>
              <a:tabLst>
                <a:tab pos="424180" algn="l"/>
              </a:tabLst>
            </a:pPr>
            <a:r>
              <a:rPr spc="30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Tourette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syndrome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71839" y="1600201"/>
          <a:ext cx="10246229" cy="37698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4227"/>
                <a:gridCol w="4728248"/>
                <a:gridCol w="858295"/>
                <a:gridCol w="4225459"/>
              </a:tblGrid>
              <a:tr h="11282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5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</a:t>
                      </a:r>
                      <a:endParaRPr sz="15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5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</a:t>
                      </a:r>
                      <a:endParaRPr sz="15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84455" marB="0"/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5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OCPD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17475" marR="1097280">
                        <a:lnSpc>
                          <a:spcPct val="150000"/>
                        </a:lnSpc>
                        <a:spcBef>
                          <a:spcPts val="615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Major</a:t>
                      </a:r>
                      <a:r>
                        <a:rPr sz="1800" spc="-7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depressive 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disorder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9885">
                        <a:lnSpc>
                          <a:spcPct val="150000"/>
                        </a:lnSpc>
                        <a:spcBef>
                          <a:spcPts val="66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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9885">
                        <a:lnSpc>
                          <a:spcPct val="150000"/>
                        </a:lnSpc>
                        <a:spcBef>
                          <a:spcPts val="131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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84455" marB="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50000"/>
                        </a:lnSpc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Asperger</a:t>
                      </a:r>
                      <a:r>
                        <a:rPr sz="1800" spc="-3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syndrome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16839" marR="24130">
                        <a:lnSpc>
                          <a:spcPct val="150000"/>
                        </a:lnSpc>
                        <a:spcBef>
                          <a:spcPts val="615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Attention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deficit  </a:t>
                      </a:r>
                      <a:r>
                        <a:rPr sz="1800" spc="-1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hyperactivity</a:t>
                      </a:r>
                      <a:r>
                        <a:rPr sz="1800" spc="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disorder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4021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5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</a:t>
                      </a:r>
                      <a:endParaRPr sz="15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5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Bipolar disorder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50000"/>
                        </a:lnSpc>
                        <a:spcBef>
                          <a:spcPts val="800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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5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Dermatillomania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62442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5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</a:t>
                      </a:r>
                      <a:endParaRPr sz="15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02235" marB="0"/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5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Generalized</a:t>
                      </a:r>
                      <a:r>
                        <a:rPr sz="1800" spc="-1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anxiety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17475">
                        <a:lnSpc>
                          <a:spcPct val="15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disorder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9220" algn="r">
                        <a:lnSpc>
                          <a:spcPct val="150000"/>
                        </a:lnSpc>
                        <a:spcBef>
                          <a:spcPts val="80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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2235" marB="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5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Body dysmorphic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16839">
                        <a:lnSpc>
                          <a:spcPct val="15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disorder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5448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</a:t>
                      </a:r>
                      <a:endParaRPr sz="15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50000"/>
                        </a:lnSpc>
                        <a:spcBef>
                          <a:spcPts val="800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Anorexia</a:t>
                      </a:r>
                      <a:r>
                        <a:rPr sz="1800" spc="-1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nervosa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35"/>
                        </a:spcBef>
                      </a:pP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109855" algn="r">
                        <a:lnSpc>
                          <a:spcPct val="15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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50000"/>
                        </a:lnSpc>
                        <a:spcBef>
                          <a:spcPts val="800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Trichotillomania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1600" marB="0"/>
                </a:tc>
              </a:tr>
              <a:tr h="305596">
                <a:tc>
                  <a:txBody>
                    <a:bodyPr/>
                    <a:lstStyle/>
                    <a:p>
                      <a:pPr marL="31750">
                        <a:lnSpc>
                          <a:spcPts val="1780"/>
                        </a:lnSpc>
                        <a:spcBef>
                          <a:spcPts val="525"/>
                        </a:spcBef>
                      </a:pPr>
                      <a:r>
                        <a:rPr sz="15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</a:t>
                      </a:r>
                      <a:endParaRPr sz="155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66675" marB="0"/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5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Social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anxiety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disorder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50000"/>
                        </a:lnSpc>
                        <a:spcBef>
                          <a:spcPts val="52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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66675" marB="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50000"/>
                        </a:lnSpc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Delayed sleep</a:t>
                      </a:r>
                      <a:r>
                        <a:rPr sz="1800" spc="-4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phase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6704012" y="5029200"/>
            <a:ext cx="3604168" cy="908197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424180">
              <a:lnSpc>
                <a:spcPct val="150000"/>
              </a:lnSpc>
              <a:spcBef>
                <a:spcPts val="390"/>
              </a:spcBef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syndrome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1480">
              <a:lnSpc>
                <a:spcPct val="150000"/>
              </a:lnSpc>
              <a:spcBef>
                <a:spcPts val="620"/>
              </a:spcBef>
              <a:tabLst>
                <a:tab pos="423545" algn="l"/>
              </a:tabLst>
            </a:pPr>
            <a:r>
              <a:rPr spc="30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autism</a:t>
            </a:r>
            <a:r>
              <a:rPr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spectrum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disorder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9898" y="914400"/>
            <a:ext cx="8656096" cy="5242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207" y="1676400"/>
            <a:ext cx="5714526" cy="4255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0111" y="627887"/>
            <a:ext cx="7378302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3" y="1608786"/>
            <a:ext cx="10492546" cy="26105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4180" marR="52705" indent="-412115">
              <a:lnSpc>
                <a:spcPct val="150000"/>
              </a:lnSpc>
              <a:spcBef>
                <a:spcPts val="10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OCD are aware of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irrationality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symptoms, are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often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ashamed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admit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their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symptoms and are skilled 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hiding</a:t>
            </a:r>
            <a:r>
              <a:rPr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them.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2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OCPD patients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view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behaviour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irrational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do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wish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change, as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they consider these  personality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features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be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beneficial.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309880" indent="-412115" algn="just">
              <a:lnSpc>
                <a:spcPct val="150000"/>
              </a:lnSpc>
              <a:spcBef>
                <a:spcPts val="630"/>
              </a:spcBef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OCD patients often initially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seek treatment from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primary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care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physicians/dermatologists because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of severe dermatitis from excessive</a:t>
            </a:r>
            <a:r>
              <a:rPr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washing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90212" y="770505"/>
            <a:ext cx="3642427" cy="643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6612" y="1981200"/>
            <a:ext cx="9305829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5080" indent="-412115">
              <a:lnSpc>
                <a:spcPct val="10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z="1800"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Only trained therapists can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perform OCD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diagnosis. They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look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for three</a:t>
            </a:r>
            <a:r>
              <a:rPr sz="1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things.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8505" y="6492875"/>
            <a:ext cx="2844059" cy="365125"/>
          </a:xfrm>
        </p:spPr>
        <p:txBody>
          <a:bodyPr/>
          <a:lstStyle/>
          <a:p>
            <a:fld id="{B6F15528-21DE-4FAA-801E-634DDDAF4B2B}" type="slidenum">
              <a:rPr lang="en-US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26</a:t>
            </a:fld>
            <a:endParaRPr lang="en-US" sz="1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4612" y="2603395"/>
            <a:ext cx="9464113" cy="1316386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25"/>
              </a:spcBef>
              <a:buSzPct val="93181"/>
              <a:buFont typeface="Wingdings"/>
              <a:buChar char=""/>
              <a:tabLst>
                <a:tab pos="2413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patient has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obsessions.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SzPct val="93181"/>
              <a:buFont typeface="Wingdings"/>
              <a:buChar char=""/>
              <a:tabLst>
                <a:tab pos="2413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patient does compulsive behaviours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ct val="100000"/>
              </a:lnSpc>
              <a:spcBef>
                <a:spcPts val="530"/>
              </a:spcBef>
              <a:buSzPct val="93181"/>
              <a:buFont typeface="Wingdings"/>
              <a:buChar char=""/>
              <a:tabLst>
                <a:tab pos="2413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The obsessions and compulsions take a lot of time </a:t>
            </a:r>
            <a:r>
              <a:rPr spc="-85" dirty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get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way of important activities the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person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values,  such as working, going to school, or spending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time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friends.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71126" y="633983"/>
            <a:ext cx="5956272" cy="539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4" y="1607261"/>
            <a:ext cx="10478157" cy="1803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5080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achieve a great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level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symptom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reduction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possible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while recognizing that a complete  cure or elimination of all symptoms is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unlikely.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197485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minimize adverse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consequences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quality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life.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1015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restore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patient to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optimal level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of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psycho-social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occupational</a:t>
            </a:r>
            <a:r>
              <a:rPr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functioning.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</a:rPr>
              <a:pPr/>
              <a:t>27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7967" y="649224"/>
            <a:ext cx="9438213" cy="5836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3" y="1607261"/>
            <a:ext cx="10219991" cy="1388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847725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adolescents with OCD,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CBT-generally  selected for milder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cases.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210185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more severe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OCD,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CBT+SSRI-fluoxetine,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fluoxamine,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sertraline or paroxetine(or SSRI  alone).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Clomipramine-selected after 2 or 3 failed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SSRI  trials.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324" y="1219200"/>
            <a:ext cx="8591090" cy="4709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97234" y="1520913"/>
            <a:ext cx="10422292" cy="1109919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Obsessive compulsive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disorder(OCD)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628650" indent="-412115">
              <a:lnSpc>
                <a:spcPct val="10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Characterized by obsessional thoughts and  compulsive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rituals.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0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Secondary to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both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depressive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illness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Gilles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de la Tourette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syndrome.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704012" y="3048000"/>
            <a:ext cx="5119305" cy="3352800"/>
            <a:chOff x="5013959" y="3505200"/>
            <a:chExt cx="3840479" cy="3352800"/>
          </a:xfrm>
        </p:grpSpPr>
        <p:sp>
          <p:nvSpPr>
            <p:cNvPr id="5" name="object 5"/>
            <p:cNvSpPr/>
            <p:nvPr/>
          </p:nvSpPr>
          <p:spPr>
            <a:xfrm>
              <a:off x="5013959" y="6618730"/>
              <a:ext cx="3840480" cy="23926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5029199" y="3505200"/>
              <a:ext cx="3810000" cy="3124200"/>
            </a:xfrm>
            <a:custGeom>
              <a:avLst/>
              <a:gdLst/>
              <a:ahLst/>
              <a:cxnLst/>
              <a:rect l="l" t="t" r="r" b="b"/>
              <a:pathLst>
                <a:path w="3810000" h="3124200">
                  <a:moveTo>
                    <a:pt x="3541522" y="0"/>
                  </a:moveTo>
                  <a:lnTo>
                    <a:pt x="268477" y="0"/>
                  </a:lnTo>
                  <a:lnTo>
                    <a:pt x="220236" y="4327"/>
                  </a:lnTo>
                  <a:lnTo>
                    <a:pt x="174824" y="16804"/>
                  </a:lnTo>
                  <a:lnTo>
                    <a:pt x="133001" y="36670"/>
                  </a:lnTo>
                  <a:lnTo>
                    <a:pt x="95528" y="63164"/>
                  </a:lnTo>
                  <a:lnTo>
                    <a:pt x="63164" y="95528"/>
                  </a:lnTo>
                  <a:lnTo>
                    <a:pt x="36670" y="133001"/>
                  </a:lnTo>
                  <a:lnTo>
                    <a:pt x="16804" y="174824"/>
                  </a:lnTo>
                  <a:lnTo>
                    <a:pt x="4327" y="220236"/>
                  </a:lnTo>
                  <a:lnTo>
                    <a:pt x="0" y="268477"/>
                  </a:lnTo>
                  <a:lnTo>
                    <a:pt x="0" y="2855709"/>
                  </a:lnTo>
                  <a:lnTo>
                    <a:pt x="4327" y="2903971"/>
                  </a:lnTo>
                  <a:lnTo>
                    <a:pt x="16804" y="2949395"/>
                  </a:lnTo>
                  <a:lnTo>
                    <a:pt x="36670" y="2991222"/>
                  </a:lnTo>
                  <a:lnTo>
                    <a:pt x="63164" y="3028695"/>
                  </a:lnTo>
                  <a:lnTo>
                    <a:pt x="95528" y="3061054"/>
                  </a:lnTo>
                  <a:lnTo>
                    <a:pt x="133001" y="3087543"/>
                  </a:lnTo>
                  <a:lnTo>
                    <a:pt x="174824" y="3107402"/>
                  </a:lnTo>
                  <a:lnTo>
                    <a:pt x="220236" y="3119874"/>
                  </a:lnTo>
                  <a:lnTo>
                    <a:pt x="268477" y="3124200"/>
                  </a:lnTo>
                  <a:lnTo>
                    <a:pt x="3541522" y="3124200"/>
                  </a:lnTo>
                  <a:lnTo>
                    <a:pt x="3589763" y="3119874"/>
                  </a:lnTo>
                  <a:lnTo>
                    <a:pt x="3635175" y="3107402"/>
                  </a:lnTo>
                  <a:lnTo>
                    <a:pt x="3676998" y="3087543"/>
                  </a:lnTo>
                  <a:lnTo>
                    <a:pt x="3714471" y="3061054"/>
                  </a:lnTo>
                  <a:lnTo>
                    <a:pt x="3746835" y="3028695"/>
                  </a:lnTo>
                  <a:lnTo>
                    <a:pt x="3773329" y="2991222"/>
                  </a:lnTo>
                  <a:lnTo>
                    <a:pt x="3793195" y="2949395"/>
                  </a:lnTo>
                  <a:lnTo>
                    <a:pt x="3805672" y="2903971"/>
                  </a:lnTo>
                  <a:lnTo>
                    <a:pt x="3810000" y="2855709"/>
                  </a:lnTo>
                  <a:lnTo>
                    <a:pt x="3810000" y="268477"/>
                  </a:lnTo>
                  <a:lnTo>
                    <a:pt x="3805672" y="220236"/>
                  </a:lnTo>
                  <a:lnTo>
                    <a:pt x="3793195" y="174824"/>
                  </a:lnTo>
                  <a:lnTo>
                    <a:pt x="3773329" y="133001"/>
                  </a:lnTo>
                  <a:lnTo>
                    <a:pt x="3746835" y="95528"/>
                  </a:lnTo>
                  <a:lnTo>
                    <a:pt x="3714471" y="63164"/>
                  </a:lnTo>
                  <a:lnTo>
                    <a:pt x="3676998" y="36670"/>
                  </a:lnTo>
                  <a:lnTo>
                    <a:pt x="3635175" y="16804"/>
                  </a:lnTo>
                  <a:lnTo>
                    <a:pt x="3589763" y="4327"/>
                  </a:lnTo>
                  <a:lnTo>
                    <a:pt x="3541522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029199" y="3505200"/>
              <a:ext cx="3810000" cy="3124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884612" y="762000"/>
            <a:ext cx="2239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1399" y="633983"/>
            <a:ext cx="9533693" cy="643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4" y="1607261"/>
            <a:ext cx="10559416" cy="17141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186690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Exposure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with response prevention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is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particularly helpful for contamination or other  fears, symmetry rituals, counting or repeating,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hoarding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aggressive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urges.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80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Cognitive therapy is especially helpful for  scrupulosity, more guilt and pathologic doubts.  13 to 20 sessions are typically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required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treat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uncomplicated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OCD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adequate trial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is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considered to be atleast 20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hours.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81681" y="633983"/>
            <a:ext cx="4335159" cy="539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4212" y="1676400"/>
            <a:ext cx="10969943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5080" indent="-412115">
              <a:lnSpc>
                <a:spcPct val="10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z="1800" spc="37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	</a:t>
            </a:r>
            <a:r>
              <a:rPr sz="18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Anti-depressants approved by the Food and  Drug</a:t>
            </a:r>
            <a:r>
              <a:rPr sz="1800" spc="-1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Administration:</a:t>
            </a:r>
            <a:endParaRPr sz="18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684212" y="2057400"/>
            <a:ext cx="10969943" cy="2422073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5910" indent="-283845">
              <a:lnSpc>
                <a:spcPct val="150000"/>
              </a:lnSpc>
              <a:spcBef>
                <a:spcPts val="675"/>
              </a:spcBef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18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Clomipramine(anafranil)</a:t>
            </a:r>
          </a:p>
          <a:p>
            <a:pPr marL="295910" indent="-283845">
              <a:lnSpc>
                <a:spcPct val="150000"/>
              </a:lnSpc>
              <a:spcBef>
                <a:spcPts val="575"/>
              </a:spcBef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18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Fluvoxamine(Luvox)</a:t>
            </a:r>
          </a:p>
          <a:p>
            <a:pPr marL="295910" indent="-283845">
              <a:lnSpc>
                <a:spcPct val="150000"/>
              </a:lnSpc>
              <a:spcBef>
                <a:spcPts val="580"/>
              </a:spcBef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18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Flouxetine(Prozac)</a:t>
            </a:r>
          </a:p>
          <a:p>
            <a:pPr marL="295910" indent="-283845">
              <a:lnSpc>
                <a:spcPct val="150000"/>
              </a:lnSpc>
              <a:spcBef>
                <a:spcPts val="575"/>
              </a:spcBef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18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Paroxetine(Paxil, </a:t>
            </a:r>
            <a:r>
              <a:rPr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Pexeva)</a:t>
            </a:r>
          </a:p>
          <a:p>
            <a:pPr marL="295910" indent="-283845">
              <a:lnSpc>
                <a:spcPct val="150000"/>
              </a:lnSpc>
              <a:spcBef>
                <a:spcPts val="575"/>
              </a:spcBef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1800" spc="-5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Sertraline(Zolofit)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1701" y="649223"/>
            <a:ext cx="9809973" cy="496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00978" y="1593851"/>
          <a:ext cx="10969942" cy="35001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588"/>
                <a:gridCol w="3575389"/>
                <a:gridCol w="2193987"/>
                <a:gridCol w="2193989"/>
                <a:gridCol w="2193989"/>
              </a:tblGrid>
              <a:tr h="6400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S.N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o.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B86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5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Generic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B8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Initial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dose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B8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Maintanence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270" algn="ctr">
                        <a:lnSpc>
                          <a:spcPct val="15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dose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B866"/>
                    </a:solidFill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5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Actual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daily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54635">
                        <a:lnSpc>
                          <a:spcPct val="15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target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dose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B8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CITALOPRAM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20-60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CLOMIPRAMINE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100-250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150-200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FLUOXETINE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20-80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40-60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5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FLUOXAMINE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100-300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50000"/>
                        </a:lnSpc>
                        <a:spcBef>
                          <a:spcPts val="235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PAROXETINE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20-60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SERTRALINE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75-200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50000"/>
                        </a:lnSpc>
                        <a:spcBef>
                          <a:spcPts val="234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7947" y="627888"/>
            <a:ext cx="4050753" cy="545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4" y="1529754"/>
            <a:ext cx="4126425" cy="341337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2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Diarrhoea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Nausea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5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Imsomnia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2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Akathisia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Sedation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2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Diminished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libido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and/or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orgasm.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4180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Anxiety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4964" y="1529753"/>
            <a:ext cx="4974564" cy="2351541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25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Insomnia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30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Restlessness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234315" indent="-411480">
              <a:lnSpc>
                <a:spcPct val="150000"/>
              </a:lnSpc>
              <a:spcBef>
                <a:spcPts val="625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Anti-cholinergic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side  effects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than to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akathisia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1480">
              <a:lnSpc>
                <a:spcPct val="150000"/>
              </a:lnSpc>
              <a:spcBef>
                <a:spcPts val="625"/>
              </a:spcBef>
              <a:tabLst>
                <a:tab pos="423545" algn="l"/>
              </a:tabLst>
            </a:pPr>
            <a:r>
              <a:rPr spc="31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Tolerance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adverse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effects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develop over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5" dirty="0">
                <a:latin typeface="Times New Roman" pitchFamily="18" charset="0"/>
                <a:cs typeface="Times New Roman" pitchFamily="18" charset="0"/>
              </a:rPr>
              <a:t>6-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8 weeks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treatment.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01397" y="627888"/>
            <a:ext cx="6705885" cy="641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3" y="1520913"/>
            <a:ext cx="7342921" cy="1980927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Hepatic and renal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disorders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Elderly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Pregnancy and lactating</a:t>
            </a:r>
            <a:r>
              <a:rPr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women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0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Children and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adolescence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1972" y="655320"/>
            <a:ext cx="10494577" cy="5836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3" y="1520914"/>
            <a:ext cx="9346459" cy="147566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Benzodiazepines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Buspirone, 5HT1A partial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agonist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St. John’s wort(450 mg of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Hypericin</a:t>
            </a:r>
            <a:r>
              <a:rPr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0.3%)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0554" y="633983"/>
            <a:ext cx="7835382" cy="643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00977" y="1593850"/>
          <a:ext cx="10969942" cy="36067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4971"/>
                <a:gridCol w="5484971"/>
              </a:tblGrid>
              <a:tr h="370839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Co-morbid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condition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B866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Treatment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EB866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Pregnancy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CBT</a:t>
                      </a:r>
                      <a:r>
                        <a:rPr sz="18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alone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Cardiac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or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renal</a:t>
                      </a: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disease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CBT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alone or with an</a:t>
                      </a:r>
                      <a:r>
                        <a:rPr sz="18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SSRI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Tourette’s syndrome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CBT+conventional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anti-psychotic</a:t>
                      </a:r>
                      <a:r>
                        <a:rPr sz="18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+SRI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marL="91440" marR="946150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Attention deficit</a:t>
                      </a:r>
                      <a:r>
                        <a:rPr sz="1800" spc="-9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hyperactivity 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disorder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CBT+SSRI+Psycho-stimulant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Panic disorder or social</a:t>
                      </a:r>
                      <a:r>
                        <a:rPr sz="1800" spc="-3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phobia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CBT+SSRI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Major</a:t>
                      </a:r>
                      <a:r>
                        <a:rPr sz="18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depression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CBT+SRI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Bipolar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disorder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CBT+Mood</a:t>
                      </a: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stabiliser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CE6D2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schizophrenia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SRI+anti-psychotic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F3EA"/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31012" y="627888"/>
            <a:ext cx="8052749" cy="641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3" y="1520914"/>
            <a:ext cx="7753447" cy="2486193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Psychiatric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hospitalization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Residential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treatment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Electroconvulsant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therapy(ECT)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0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Transcranial magnetic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stimulation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  <a:tab pos="143002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Deep	brain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stimulation.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45574" y="633983"/>
            <a:ext cx="4664257" cy="643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29898" y="1828800"/>
            <a:ext cx="7593637" cy="3840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7438" y="627888"/>
            <a:ext cx="10616467" cy="545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4" y="1520914"/>
            <a:ext cx="6645449" cy="147566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Modelling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Thought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stopping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Cognitive behaviour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therapy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39</a:t>
            </a:fld>
            <a:endParaRPr lang="en-US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97233" y="1607262"/>
            <a:ext cx="10514554" cy="12089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5080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OCD is an anxiety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disorder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characterized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intrusive thoughts that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produce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uneasiness,  apprehension, fear or worry; by repetitive  behaviours aimed at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reducing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associated  anxiety;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by a combination of such obsessions  and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compulsions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7612" y="91440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DEFINITION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58538" y="367285"/>
            <a:ext cx="7620047" cy="1060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3" y="1607262"/>
            <a:ext cx="10507783" cy="18937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423545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OCD patients should be monitored for  symptom response, adverse effects and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drug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interactions.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180975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Y-BOCS-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monitors symptom severity-periodic  assessment.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Ellingrod’s review-rating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scale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Changes in social and occupational functioning  should be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assessed.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58538" y="367285"/>
            <a:ext cx="7620047" cy="1060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3" y="1607261"/>
            <a:ext cx="9561455" cy="1388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999490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Patients older than 40years-receive a  pretreatment ECG before starting  clomipramine.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Periodic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liver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function tests in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liver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disease  patients if clomipramine is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used.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1311275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White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blood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counts to evaluate for  agranulocytosis.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56131" y="633983"/>
            <a:ext cx="2986262" cy="635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97234" y="1607262"/>
            <a:ext cx="10413827" cy="1803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 marR="5080" indent="-412115">
              <a:lnSpc>
                <a:spcPct val="150000"/>
              </a:lnSpc>
              <a:spcBef>
                <a:spcPts val="9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89%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chronically treated with clomiprmine-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recurrence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 symptoms after a 7 week placebo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period.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478155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2years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after discontinuation of therapy with  clomipramine, fluoxamine or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fluoxetine,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relapse rate were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77-80%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10160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Behaviour therapy increases the persistance of  improvement after drug therapy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is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discontinued.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7212" y="838200"/>
            <a:ext cx="8820646" cy="4709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15758" y="627888"/>
            <a:ext cx="4067005" cy="545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89012" y="1295400"/>
            <a:ext cx="10380816" cy="3184846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424180" marR="393700" indent="-412115">
              <a:lnSpc>
                <a:spcPct val="150000"/>
              </a:lnSpc>
              <a:spcBef>
                <a:spcPts val="455"/>
              </a:spcBef>
              <a:buClr>
                <a:srgbClr val="F8F8F8"/>
              </a:buClr>
              <a:buSzPct val="65384"/>
              <a:buFont typeface="Wingdings"/>
              <a:buChar char=""/>
              <a:tabLst>
                <a:tab pos="424180" algn="l"/>
                <a:tab pos="424815" algn="l"/>
              </a:tabLst>
            </a:pPr>
            <a:r>
              <a:rPr u="heavy" spc="-5" dirty="0">
                <a:uFill>
                  <a:solidFill>
                    <a:srgbClr val="410082"/>
                  </a:solidFill>
                </a:uFill>
                <a:latin typeface="Times New Roman" pitchFamily="18" charset="0"/>
                <a:cs typeface="Times New Roman" pitchFamily="18" charset="0"/>
                <a:hlinkClick r:id="rId3"/>
              </a:rPr>
              <a:t>http://www.ocfondation.org.aspx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accessed on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November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17,2013.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25"/>
              </a:spcBef>
              <a:buClr>
                <a:srgbClr val="F8F8F8"/>
              </a:buClr>
              <a:buSzPct val="65384"/>
              <a:buFont typeface="Wingdings"/>
              <a:buChar char=""/>
              <a:tabLst>
                <a:tab pos="424180" algn="l"/>
                <a:tab pos="424815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  <a:hlinkClick r:id="rId4"/>
              </a:rPr>
              <a:t>http://www.helpguide.org/mental/obsessive_co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mpulsive_disorder_ocd.htm, accessed on  November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17,2013.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623570" indent="-412115">
              <a:lnSpc>
                <a:spcPct val="150000"/>
              </a:lnSpc>
              <a:spcBef>
                <a:spcPts val="620"/>
              </a:spcBef>
              <a:buClr>
                <a:srgbClr val="F8F8F8"/>
              </a:buClr>
              <a:buSzPct val="65384"/>
              <a:buFont typeface="Wingdings"/>
              <a:buChar char=""/>
              <a:tabLst>
                <a:tab pos="424180" algn="l"/>
                <a:tab pos="424815" algn="l"/>
              </a:tabLst>
            </a:pPr>
            <a:r>
              <a:rPr u="heavy" spc="-5" dirty="0">
                <a:uFill>
                  <a:solidFill>
                    <a:srgbClr val="410082"/>
                  </a:solidFill>
                </a:uFill>
                <a:latin typeface="Times New Roman" pitchFamily="18" charset="0"/>
                <a:cs typeface="Times New Roman" pitchFamily="18" charset="0"/>
                <a:hlinkClick r:id="rId5"/>
              </a:rPr>
              <a:t>http://www.mayoclinic.com/health/mental-  illness-in-  </a:t>
            </a:r>
            <a:r>
              <a:rPr u="heavy" dirty="0">
                <a:uFill>
                  <a:solidFill>
                    <a:srgbClr val="410082"/>
                  </a:solidFill>
                </a:uFill>
                <a:latin typeface="Times New Roman" pitchFamily="18" charset="0"/>
                <a:cs typeface="Times New Roman" pitchFamily="18" charset="0"/>
                <a:hlinkClick r:id="rId5"/>
              </a:rPr>
              <a:t>children/MY01915/NSECTIONGROUP=2</a:t>
            </a:r>
            <a:r>
              <a:rPr dirty="0">
                <a:latin typeface="Times New Roman" pitchFamily="18" charset="0"/>
                <a:cs typeface="Times New Roman" pitchFamily="18" charset="0"/>
                <a:hlinkClick r:id="rId5"/>
              </a:rPr>
              <a:t>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accessed on December</a:t>
            </a:r>
            <a:r>
              <a:rPr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6,2013.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indent="-412115">
              <a:lnSpc>
                <a:spcPct val="150000"/>
              </a:lnSpc>
              <a:spcBef>
                <a:spcPts val="265"/>
              </a:spcBef>
              <a:buClr>
                <a:srgbClr val="F8F8F8"/>
              </a:buClr>
              <a:buSzPct val="65384"/>
              <a:buFont typeface="Wingdings"/>
              <a:buChar char=""/>
              <a:tabLst>
                <a:tab pos="424180" algn="l"/>
                <a:tab pos="424815" algn="l"/>
              </a:tabLst>
            </a:pPr>
            <a:r>
              <a:rPr u="heavy" spc="-5" dirty="0">
                <a:uFill>
                  <a:solidFill>
                    <a:srgbClr val="410082"/>
                  </a:solidFill>
                </a:uFill>
                <a:latin typeface="Times New Roman" pitchFamily="18" charset="0"/>
                <a:cs typeface="Times New Roman" pitchFamily="18" charset="0"/>
                <a:hlinkClick r:id="rId6"/>
              </a:rPr>
              <a:t>http</a:t>
            </a:r>
            <a:r>
              <a:rPr u="heavy" spc="-5">
                <a:uFill>
                  <a:solidFill>
                    <a:srgbClr val="410082"/>
                  </a:solidFill>
                </a:uFill>
                <a:latin typeface="Times New Roman" pitchFamily="18" charset="0"/>
                <a:cs typeface="Times New Roman" pitchFamily="18" charset="0"/>
                <a:hlinkClick r:id="rId6"/>
              </a:rPr>
              <a:t>://</a:t>
            </a:r>
            <a:r>
              <a:rPr u="heavy" spc="-5" smtClean="0">
                <a:uFill>
                  <a:solidFill>
                    <a:srgbClr val="410082"/>
                  </a:solidFill>
                </a:uFill>
                <a:latin typeface="Times New Roman" pitchFamily="18" charset="0"/>
                <a:cs typeface="Times New Roman" pitchFamily="18" charset="0"/>
                <a:hlinkClick r:id="rId6"/>
              </a:rPr>
              <a:t>www.medicinenet.com/obsessive</a:t>
            </a:r>
            <a:r>
              <a:rPr lang="en-US" u="heavy" spc="-5" dirty="0" smtClean="0">
                <a:uFill>
                  <a:solidFill>
                    <a:srgbClr val="410082"/>
                  </a:solidFill>
                </a:uFill>
                <a:latin typeface="Times New Roman" pitchFamily="18" charset="0"/>
                <a:cs typeface="Times New Roman" pitchFamily="18" charset="0"/>
                <a:hlinkClick r:id="rId6"/>
              </a:rPr>
              <a:t>  </a:t>
            </a:r>
            <a:r>
              <a:rPr u="heavy" smtClean="0">
                <a:uFill>
                  <a:solidFill>
                    <a:srgbClr val="410082"/>
                  </a:solidFill>
                </a:uFill>
                <a:latin typeface="Times New Roman" pitchFamily="18" charset="0"/>
                <a:cs typeface="Times New Roman" pitchFamily="18" charset="0"/>
                <a:hlinkClick r:id="rId6"/>
              </a:rPr>
              <a:t>compulsive_disorder_ocd/article.htm</a:t>
            </a:r>
            <a:r>
              <a:rPr dirty="0">
                <a:latin typeface="Times New Roman" pitchFamily="18" charset="0"/>
                <a:cs typeface="Times New Roman" pitchFamily="18" charset="0"/>
                <a:hlinkClick r:id="rId6"/>
              </a:rPr>
              <a:t>,</a:t>
            </a:r>
            <a:r>
              <a:rPr spc="-95" dirty="0">
                <a:latin typeface="Times New Roman" pitchFamily="18" charset="0"/>
                <a:cs typeface="Times New Roman" pitchFamily="18" charset="0"/>
                <a:hlinkClick r:id="rId6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accessed  on December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6,2013.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6612" y="1600200"/>
            <a:ext cx="10071863" cy="24554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50000"/>
              </a:lnSpc>
              <a:spcBef>
                <a:spcPts val="815"/>
              </a:spcBef>
              <a:tabLst>
                <a:tab pos="424180" algn="l"/>
              </a:tabLst>
            </a:pPr>
            <a:r>
              <a:rPr sz="1800"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OCD is characterized by anxiety-provoking  ideas, images or impulses(obsessions) and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by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urges-compulsions to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do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something hat will 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lessen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sz="18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>
                <a:latin typeface="Times New Roman" pitchFamily="18" charset="0"/>
                <a:cs typeface="Times New Roman" pitchFamily="18" charset="0"/>
              </a:rPr>
              <a:t>anxiety</a:t>
            </a:r>
            <a:r>
              <a:rPr sz="1800" spc="-5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spc="-5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spc="365" dirty="0" smtClean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Obsession: Repetitive, intrusive thoughts, ideas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or impulses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that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recognized as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foreign or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repugnant to the  individual.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They are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involuntary, seemingly uncontrollable  thoughts, images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impulses that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occur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over and  over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again in 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the mind.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7234" y="1520913"/>
            <a:ext cx="10027000" cy="1891159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Compulsion: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26034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Repetitive, stereotyped behaviors that are  senseless and are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connected un a realistic  way with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they are meant to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produce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or  prevent.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The individuals usually recognizes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senselessness of the behaviors,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although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they 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do relieve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tension.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1399" y="627887"/>
            <a:ext cx="9566196" cy="64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44059" y="1524000"/>
            <a:ext cx="6297560" cy="3678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26750" y="627888"/>
            <a:ext cx="8903937" cy="641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55812" y="1447800"/>
            <a:ext cx="8159740" cy="4546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09465" y="633983"/>
            <a:ext cx="4877561" cy="643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7234" y="1520913"/>
            <a:ext cx="10261467" cy="1980927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775"/>
              </a:spcBef>
              <a:tabLst>
                <a:tab pos="424180" algn="l"/>
              </a:tabLst>
            </a:pPr>
            <a:r>
              <a:rPr spc="370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80%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cases: before the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age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18.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Higher in males than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females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1689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But age of onset is younger in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females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than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males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424180" marR="5080" indent="-412115">
              <a:lnSpc>
                <a:spcPct val="150000"/>
              </a:lnSpc>
              <a:spcBef>
                <a:spcPts val="675"/>
              </a:spcBef>
              <a:tabLst>
                <a:tab pos="424180" algn="l"/>
              </a:tabLst>
            </a:pPr>
            <a:r>
              <a:rPr spc="365" dirty="0">
                <a:latin typeface="Times New Roman" pitchFamily="18" charset="0"/>
                <a:cs typeface="Times New Roman" pitchFamily="18" charset="0"/>
              </a:rPr>
              <a:t>	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It is common in Latin America, Africa, Europe  at 2-3 times than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those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in Asia and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Oceania.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547</Words>
  <Application>Microsoft Office PowerPoint</Application>
  <PresentationFormat>Custom</PresentationFormat>
  <Paragraphs>326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 OCD is characterized by anxiety-provoking  ideas, images or impulses(obsessions) and by  urges-compulsions to do something hat will  lessen their anxiety.  Obsession: Repetitive, intrusive thoughts, ideas or impulses that  are recognized as a foreign or repugnant to the  individual. They are involuntary, seemingly uncontrollable  thoughts, images or impulses that occur over and  over again in the mind.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 Cognitive deficits regarding:</vt:lpstr>
      <vt:lpstr>PowerPoint Presentation</vt:lpstr>
      <vt:lpstr>PowerPoint Presentation</vt:lpstr>
      <vt:lpstr>PowerPoint Presentation</vt:lpstr>
      <vt:lpstr> Probe: m- chloro phenyl piperazine(m-CPP)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 Only trained therapists can perform OCD  diagnosis. They look for three things.</vt:lpstr>
      <vt:lpstr>PowerPoint Presentation</vt:lpstr>
      <vt:lpstr>PowerPoint Presentation</vt:lpstr>
      <vt:lpstr>PowerPoint Presentation</vt:lpstr>
      <vt:lpstr>PowerPoint Presentation</vt:lpstr>
      <vt:lpstr> Anti-depressants approved by the Food and  Drug Administration: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User</cp:lastModifiedBy>
  <cp:revision>12</cp:revision>
  <dcterms:created xsi:type="dcterms:W3CDTF">2020-10-09T08:52:13Z</dcterms:created>
  <dcterms:modified xsi:type="dcterms:W3CDTF">2024-09-17T07:12:04Z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2015-05-27T00:00:00Z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2020-10-09T00:00:00Z</vt:filetime>
  </property>
</Properties>
</file>