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8" r:id="rId1"/>
  </p:sldMasterIdLst>
  <p:notesMasterIdLst>
    <p:notesMasterId r:id="rId8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74" d="100"/>
          <a:sy n="74" d="100"/>
        </p:scale>
        <p:origin x="552" y="7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47DD24F3-6522-49D1-A5E3-A1BF4E54044E}" type="datetimeFigureOut">
              <a:rPr lang="en-US" smtClean="0"/>
              <a:t>9/9/2024</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E170F5B8-2E4C-4B9D-BAF9-1FF3B968EB1E}" type="slidenum">
              <a:rPr lang="en-US" smtClean="0"/>
              <a:t>‹#›</a:t>
            </a:fld>
            <a:endParaRPr lang="en-US"/>
          </a:p>
        </p:txBody>
      </p:sp>
    </p:spTree>
    <p:extLst>
      <p:ext uri="{BB962C8B-B14F-4D97-AF65-F5344CB8AC3E}">
        <p14:creationId xmlns:p14="http://schemas.microsoft.com/office/powerpoint/2010/main" val="1476798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170F5B8-2E4C-4B9D-BAF9-1FF3B968EB1E}" type="slidenum">
              <a:rPr lang="en-US" smtClean="0"/>
              <a:t>1</a:t>
            </a:fld>
            <a:endParaRPr lang="en-US"/>
          </a:p>
        </p:txBody>
      </p:sp>
    </p:spTree>
    <p:extLst>
      <p:ext uri="{BB962C8B-B14F-4D97-AF65-F5344CB8AC3E}">
        <p14:creationId xmlns:p14="http://schemas.microsoft.com/office/powerpoint/2010/main" val="15997154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70F5B8-2E4C-4B9D-BAF9-1FF3B968EB1E}" type="slidenum">
              <a:rPr lang="en-US" smtClean="0"/>
              <a:t>37</a:t>
            </a:fld>
            <a:endParaRPr lang="en-US"/>
          </a:p>
        </p:txBody>
      </p:sp>
    </p:spTree>
    <p:extLst>
      <p:ext uri="{BB962C8B-B14F-4D97-AF65-F5344CB8AC3E}">
        <p14:creationId xmlns:p14="http://schemas.microsoft.com/office/powerpoint/2010/main" val="674168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C497EA8-71CC-4175-8A85-F3825717103F}" type="datetime1">
              <a:rPr lang="en-US" smtClean="0"/>
              <a:t>9/9/2024</a:t>
            </a:fld>
            <a:endParaRPr lang="en-US"/>
          </a:p>
        </p:txBody>
      </p:sp>
      <p:sp>
        <p:nvSpPr>
          <p:cNvPr id="5" name="Footer Placeholder 4"/>
          <p:cNvSpPr>
            <a:spLocks noGrp="1"/>
          </p:cNvSpPr>
          <p:nvPr>
            <p:ph type="ftr" sz="quarter" idx="11"/>
          </p:nvPr>
        </p:nvSpPr>
        <p:spPr/>
        <p:txBody>
          <a:bodyPr/>
          <a:lstStyle/>
          <a:p>
            <a:pPr marL="12700">
              <a:lnSpc>
                <a:spcPct val="100000"/>
              </a:lnSpc>
              <a:spcBef>
                <a:spcPts val="45"/>
              </a:spcBef>
            </a:pPr>
            <a:r>
              <a:rPr lang="en-US" smtClean="0"/>
              <a:t>RDP</a:t>
            </a:r>
            <a:endParaRPr lang="en-US" spc="-10"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38100">
              <a:lnSpc>
                <a:spcPct val="100000"/>
              </a:lnSpc>
              <a:spcBef>
                <a:spcPts val="45"/>
              </a:spcBef>
            </a:pPr>
            <a:fld id="{81D60167-4931-47E6-BA6A-407CBD079E47}" type="slidenum">
              <a:rPr lang="en-US" spc="-25" smtClean="0"/>
              <a:t>‹#›</a:t>
            </a:fld>
            <a:endParaRPr lang="en-US" spc="-25" dirty="0"/>
          </a:p>
        </p:txBody>
      </p:sp>
    </p:spTree>
    <p:extLst>
      <p:ext uri="{BB962C8B-B14F-4D97-AF65-F5344CB8AC3E}">
        <p14:creationId xmlns:p14="http://schemas.microsoft.com/office/powerpoint/2010/main" val="3746439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BE078FE-72EB-408A-A34A-3508FCA044B8}" type="datetime1">
              <a:rPr lang="en-US" smtClean="0"/>
              <a:t>9/9/2024</a:t>
            </a:fld>
            <a:endParaRPr lang="en-US"/>
          </a:p>
        </p:txBody>
      </p:sp>
      <p:sp>
        <p:nvSpPr>
          <p:cNvPr id="5" name="Footer Placeholder 4"/>
          <p:cNvSpPr>
            <a:spLocks noGrp="1"/>
          </p:cNvSpPr>
          <p:nvPr>
            <p:ph type="ftr" sz="quarter" idx="11"/>
          </p:nvPr>
        </p:nvSpPr>
        <p:spPr/>
        <p:txBody>
          <a:bodyPr/>
          <a:lstStyle/>
          <a:p>
            <a:pPr marL="12700">
              <a:lnSpc>
                <a:spcPct val="100000"/>
              </a:lnSpc>
              <a:spcBef>
                <a:spcPts val="45"/>
              </a:spcBef>
            </a:pPr>
            <a:r>
              <a:rPr lang="en-US" smtClean="0"/>
              <a:t>RDP</a:t>
            </a:r>
            <a:endParaRPr lang="en-US" spc="-10"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38100">
              <a:lnSpc>
                <a:spcPct val="100000"/>
              </a:lnSpc>
              <a:spcBef>
                <a:spcPts val="45"/>
              </a:spcBef>
            </a:pPr>
            <a:fld id="{81D60167-4931-47E6-BA6A-407CBD079E47}" type="slidenum">
              <a:rPr lang="en-US" spc="-25" smtClean="0"/>
              <a:t>‹#›</a:t>
            </a:fld>
            <a:endParaRPr lang="en-US" spc="-25" dirty="0"/>
          </a:p>
        </p:txBody>
      </p:sp>
    </p:spTree>
    <p:extLst>
      <p:ext uri="{BB962C8B-B14F-4D97-AF65-F5344CB8AC3E}">
        <p14:creationId xmlns:p14="http://schemas.microsoft.com/office/powerpoint/2010/main" val="44747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DB7A25F-0B5D-49D3-8F9A-226D974A83F0}" type="datetime1">
              <a:rPr lang="en-US" smtClean="0"/>
              <a:t>9/9/2024</a:t>
            </a:fld>
            <a:endParaRPr lang="en-US"/>
          </a:p>
        </p:txBody>
      </p:sp>
      <p:sp>
        <p:nvSpPr>
          <p:cNvPr id="5" name="Footer Placeholder 4"/>
          <p:cNvSpPr>
            <a:spLocks noGrp="1"/>
          </p:cNvSpPr>
          <p:nvPr>
            <p:ph type="ftr" sz="quarter" idx="11"/>
          </p:nvPr>
        </p:nvSpPr>
        <p:spPr/>
        <p:txBody>
          <a:bodyPr/>
          <a:lstStyle/>
          <a:p>
            <a:pPr marL="12700">
              <a:lnSpc>
                <a:spcPct val="100000"/>
              </a:lnSpc>
              <a:spcBef>
                <a:spcPts val="45"/>
              </a:spcBef>
            </a:pPr>
            <a:r>
              <a:rPr lang="en-US" smtClean="0"/>
              <a:t>RDP</a:t>
            </a:r>
            <a:endParaRPr lang="en-US" spc="-10"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38100">
              <a:lnSpc>
                <a:spcPct val="100000"/>
              </a:lnSpc>
              <a:spcBef>
                <a:spcPts val="45"/>
              </a:spcBef>
            </a:pPr>
            <a:fld id="{81D60167-4931-47E6-BA6A-407CBD079E47}" type="slidenum">
              <a:rPr lang="en-US" spc="-25" smtClean="0"/>
              <a:t>‹#›</a:t>
            </a:fld>
            <a:endParaRPr lang="en-US" spc="-25" dirty="0"/>
          </a:p>
        </p:txBody>
      </p:sp>
    </p:spTree>
    <p:extLst>
      <p:ext uri="{BB962C8B-B14F-4D97-AF65-F5344CB8AC3E}">
        <p14:creationId xmlns:p14="http://schemas.microsoft.com/office/powerpoint/2010/main" val="2753371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AEA9FEB-EBE6-42EF-B5B5-031D44D50123}" type="datetime1">
              <a:rPr lang="en-US" smtClean="0"/>
              <a:t>9/9/2024</a:t>
            </a:fld>
            <a:endParaRPr lang="en-US"/>
          </a:p>
        </p:txBody>
      </p:sp>
      <p:sp>
        <p:nvSpPr>
          <p:cNvPr id="5" name="Footer Placeholder 4"/>
          <p:cNvSpPr>
            <a:spLocks noGrp="1"/>
          </p:cNvSpPr>
          <p:nvPr>
            <p:ph type="ftr" sz="quarter" idx="11"/>
          </p:nvPr>
        </p:nvSpPr>
        <p:spPr/>
        <p:txBody>
          <a:bodyPr/>
          <a:lstStyle/>
          <a:p>
            <a:pPr marL="12700">
              <a:lnSpc>
                <a:spcPct val="100000"/>
              </a:lnSpc>
              <a:spcBef>
                <a:spcPts val="45"/>
              </a:spcBef>
            </a:pPr>
            <a:r>
              <a:rPr lang="en-US" smtClean="0"/>
              <a:t>RDP</a:t>
            </a:r>
            <a:endParaRPr lang="en-US" spc="-10"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38100">
              <a:lnSpc>
                <a:spcPct val="100000"/>
              </a:lnSpc>
              <a:spcBef>
                <a:spcPts val="45"/>
              </a:spcBef>
            </a:pPr>
            <a:fld id="{81D60167-4931-47E6-BA6A-407CBD079E47}" type="slidenum">
              <a:rPr lang="en-US" spc="-25" smtClean="0"/>
              <a:t>‹#›</a:t>
            </a:fld>
            <a:endParaRPr lang="en-US" spc="-25" dirty="0"/>
          </a:p>
        </p:txBody>
      </p:sp>
    </p:spTree>
    <p:extLst>
      <p:ext uri="{BB962C8B-B14F-4D97-AF65-F5344CB8AC3E}">
        <p14:creationId xmlns:p14="http://schemas.microsoft.com/office/powerpoint/2010/main" val="1632904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152BDFF-4EB2-42A9-B961-EA5C5E0C0362}" type="datetime1">
              <a:rPr lang="en-US" smtClean="0"/>
              <a:t>9/9/2024</a:t>
            </a:fld>
            <a:endParaRPr lang="en-US"/>
          </a:p>
        </p:txBody>
      </p:sp>
      <p:sp>
        <p:nvSpPr>
          <p:cNvPr id="5" name="Footer Placeholder 4"/>
          <p:cNvSpPr>
            <a:spLocks noGrp="1"/>
          </p:cNvSpPr>
          <p:nvPr>
            <p:ph type="ftr" sz="quarter" idx="11"/>
          </p:nvPr>
        </p:nvSpPr>
        <p:spPr/>
        <p:txBody>
          <a:bodyPr/>
          <a:lstStyle/>
          <a:p>
            <a:pPr marL="12700">
              <a:lnSpc>
                <a:spcPct val="100000"/>
              </a:lnSpc>
              <a:spcBef>
                <a:spcPts val="45"/>
              </a:spcBef>
            </a:pPr>
            <a:r>
              <a:rPr lang="en-US" smtClean="0"/>
              <a:t>RDP</a:t>
            </a:r>
            <a:endParaRPr lang="en-US" spc="-10"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38100">
              <a:lnSpc>
                <a:spcPct val="100000"/>
              </a:lnSpc>
              <a:spcBef>
                <a:spcPts val="45"/>
              </a:spcBef>
            </a:pPr>
            <a:fld id="{81D60167-4931-47E6-BA6A-407CBD079E47}" type="slidenum">
              <a:rPr lang="en-US" spc="-25" smtClean="0"/>
              <a:t>‹#›</a:t>
            </a:fld>
            <a:endParaRPr lang="en-US" spc="-25" dirty="0"/>
          </a:p>
        </p:txBody>
      </p:sp>
    </p:spTree>
    <p:extLst>
      <p:ext uri="{BB962C8B-B14F-4D97-AF65-F5344CB8AC3E}">
        <p14:creationId xmlns:p14="http://schemas.microsoft.com/office/powerpoint/2010/main" val="993302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EAC8A3A-70C0-4D98-B101-36292F81FCD7}" type="datetime1">
              <a:rPr lang="en-US" smtClean="0"/>
              <a:t>9/9/2024</a:t>
            </a:fld>
            <a:endParaRPr lang="en-US"/>
          </a:p>
        </p:txBody>
      </p:sp>
      <p:sp>
        <p:nvSpPr>
          <p:cNvPr id="6" name="Footer Placeholder 5"/>
          <p:cNvSpPr>
            <a:spLocks noGrp="1"/>
          </p:cNvSpPr>
          <p:nvPr>
            <p:ph type="ftr" sz="quarter" idx="11"/>
          </p:nvPr>
        </p:nvSpPr>
        <p:spPr/>
        <p:txBody>
          <a:bodyPr/>
          <a:lstStyle/>
          <a:p>
            <a:pPr marL="12700">
              <a:lnSpc>
                <a:spcPct val="100000"/>
              </a:lnSpc>
              <a:spcBef>
                <a:spcPts val="45"/>
              </a:spcBef>
            </a:pPr>
            <a:r>
              <a:rPr lang="en-US" smtClean="0"/>
              <a:t>RDP</a:t>
            </a:r>
            <a:endParaRPr lang="en-US" spc="-10"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38100">
              <a:lnSpc>
                <a:spcPct val="100000"/>
              </a:lnSpc>
              <a:spcBef>
                <a:spcPts val="45"/>
              </a:spcBef>
            </a:pPr>
            <a:fld id="{81D60167-4931-47E6-BA6A-407CBD079E47}" type="slidenum">
              <a:rPr lang="en-US" spc="-25" smtClean="0"/>
              <a:t>‹#›</a:t>
            </a:fld>
            <a:endParaRPr lang="en-US" spc="-25" dirty="0"/>
          </a:p>
        </p:txBody>
      </p:sp>
    </p:spTree>
    <p:extLst>
      <p:ext uri="{BB962C8B-B14F-4D97-AF65-F5344CB8AC3E}">
        <p14:creationId xmlns:p14="http://schemas.microsoft.com/office/powerpoint/2010/main" val="3978231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787C77E1-429A-4AFC-A71C-7E19A37985B0}" type="datetime1">
              <a:rPr lang="en-US" smtClean="0"/>
              <a:t>9/9/2024</a:t>
            </a:fld>
            <a:endParaRPr lang="en-US"/>
          </a:p>
        </p:txBody>
      </p:sp>
      <p:sp>
        <p:nvSpPr>
          <p:cNvPr id="8" name="Footer Placeholder 7"/>
          <p:cNvSpPr>
            <a:spLocks noGrp="1"/>
          </p:cNvSpPr>
          <p:nvPr>
            <p:ph type="ftr" sz="quarter" idx="11"/>
          </p:nvPr>
        </p:nvSpPr>
        <p:spPr/>
        <p:txBody>
          <a:bodyPr/>
          <a:lstStyle/>
          <a:p>
            <a:pPr marL="12700">
              <a:lnSpc>
                <a:spcPct val="100000"/>
              </a:lnSpc>
              <a:spcBef>
                <a:spcPts val="45"/>
              </a:spcBef>
            </a:pPr>
            <a:r>
              <a:rPr lang="en-US" smtClean="0"/>
              <a:t>RDP</a:t>
            </a:r>
            <a:endParaRPr lang="en-US" spc="-10" dirty="0"/>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pPr marL="38100">
              <a:lnSpc>
                <a:spcPct val="100000"/>
              </a:lnSpc>
              <a:spcBef>
                <a:spcPts val="45"/>
              </a:spcBef>
            </a:pPr>
            <a:fld id="{81D60167-4931-47E6-BA6A-407CBD079E47}" type="slidenum">
              <a:rPr lang="en-US" spc="-25" smtClean="0"/>
              <a:t>‹#›</a:t>
            </a:fld>
            <a:endParaRPr lang="en-US" spc="-25" dirty="0"/>
          </a:p>
        </p:txBody>
      </p:sp>
    </p:spTree>
    <p:extLst>
      <p:ext uri="{BB962C8B-B14F-4D97-AF65-F5344CB8AC3E}">
        <p14:creationId xmlns:p14="http://schemas.microsoft.com/office/powerpoint/2010/main" val="3945550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239DD69A-2FCA-49A5-97E9-C2333ADED204}" type="datetime1">
              <a:rPr lang="en-US" smtClean="0"/>
              <a:t>9/9/2024</a:t>
            </a:fld>
            <a:endParaRPr lang="en-US"/>
          </a:p>
        </p:txBody>
      </p:sp>
      <p:sp>
        <p:nvSpPr>
          <p:cNvPr id="4" name="Footer Placeholder 3"/>
          <p:cNvSpPr>
            <a:spLocks noGrp="1"/>
          </p:cNvSpPr>
          <p:nvPr>
            <p:ph type="ftr" sz="quarter" idx="11"/>
          </p:nvPr>
        </p:nvSpPr>
        <p:spPr/>
        <p:txBody>
          <a:bodyPr/>
          <a:lstStyle/>
          <a:p>
            <a:pPr marL="12700">
              <a:lnSpc>
                <a:spcPct val="100000"/>
              </a:lnSpc>
              <a:spcBef>
                <a:spcPts val="45"/>
              </a:spcBef>
            </a:pPr>
            <a:r>
              <a:rPr lang="en-US" smtClean="0"/>
              <a:t>RDP</a:t>
            </a:r>
            <a:endParaRPr lang="en-US" spc="-10" dirty="0"/>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pPr marL="38100">
              <a:lnSpc>
                <a:spcPct val="100000"/>
              </a:lnSpc>
              <a:spcBef>
                <a:spcPts val="45"/>
              </a:spcBef>
            </a:pPr>
            <a:fld id="{81D60167-4931-47E6-BA6A-407CBD079E47}" type="slidenum">
              <a:rPr lang="en-US" spc="-25" smtClean="0"/>
              <a:t>‹#›</a:t>
            </a:fld>
            <a:endParaRPr lang="en-US" spc="-25" dirty="0"/>
          </a:p>
        </p:txBody>
      </p:sp>
    </p:spTree>
    <p:extLst>
      <p:ext uri="{BB962C8B-B14F-4D97-AF65-F5344CB8AC3E}">
        <p14:creationId xmlns:p14="http://schemas.microsoft.com/office/powerpoint/2010/main" val="3073658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B58E0DD0-4191-49E6-B6C5-C3ABABF927D2}" type="datetime1">
              <a:rPr lang="en-US" smtClean="0"/>
              <a:t>9/9/2024</a:t>
            </a:fld>
            <a:endParaRPr lang="en-US"/>
          </a:p>
        </p:txBody>
      </p:sp>
      <p:sp>
        <p:nvSpPr>
          <p:cNvPr id="3" name="Footer Placeholder 2"/>
          <p:cNvSpPr>
            <a:spLocks noGrp="1"/>
          </p:cNvSpPr>
          <p:nvPr>
            <p:ph type="ftr" sz="quarter" idx="11"/>
          </p:nvPr>
        </p:nvSpPr>
        <p:spPr/>
        <p:txBody>
          <a:bodyPr/>
          <a:lstStyle/>
          <a:p>
            <a:pPr marL="12700">
              <a:lnSpc>
                <a:spcPct val="100000"/>
              </a:lnSpc>
              <a:spcBef>
                <a:spcPts val="45"/>
              </a:spcBef>
            </a:pPr>
            <a:r>
              <a:rPr lang="en-US" smtClean="0"/>
              <a:t>RDP</a:t>
            </a:r>
            <a:endParaRPr lang="en-US" spc="-10" dirty="0"/>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pPr marL="38100">
              <a:lnSpc>
                <a:spcPct val="100000"/>
              </a:lnSpc>
              <a:spcBef>
                <a:spcPts val="45"/>
              </a:spcBef>
            </a:pPr>
            <a:fld id="{81D60167-4931-47E6-BA6A-407CBD079E47}" type="slidenum">
              <a:rPr lang="en-US" spc="-25" smtClean="0"/>
              <a:t>‹#›</a:t>
            </a:fld>
            <a:endParaRPr lang="en-US" spc="-25" dirty="0"/>
          </a:p>
        </p:txBody>
      </p:sp>
    </p:spTree>
    <p:extLst>
      <p:ext uri="{BB962C8B-B14F-4D97-AF65-F5344CB8AC3E}">
        <p14:creationId xmlns:p14="http://schemas.microsoft.com/office/powerpoint/2010/main" val="949657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7D2720A-5FC5-4342-A82D-055CBCD8329C}" type="datetime1">
              <a:rPr lang="en-US" smtClean="0"/>
              <a:t>9/9/2024</a:t>
            </a:fld>
            <a:endParaRPr lang="en-US"/>
          </a:p>
        </p:txBody>
      </p:sp>
      <p:sp>
        <p:nvSpPr>
          <p:cNvPr id="6" name="Footer Placeholder 5"/>
          <p:cNvSpPr>
            <a:spLocks noGrp="1"/>
          </p:cNvSpPr>
          <p:nvPr>
            <p:ph type="ftr" sz="quarter" idx="11"/>
          </p:nvPr>
        </p:nvSpPr>
        <p:spPr/>
        <p:txBody>
          <a:bodyPr/>
          <a:lstStyle/>
          <a:p>
            <a:pPr marL="12700">
              <a:lnSpc>
                <a:spcPct val="100000"/>
              </a:lnSpc>
              <a:spcBef>
                <a:spcPts val="45"/>
              </a:spcBef>
            </a:pPr>
            <a:r>
              <a:rPr lang="en-US" smtClean="0"/>
              <a:t>RDP</a:t>
            </a:r>
            <a:endParaRPr lang="en-US" spc="-10"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38100">
              <a:lnSpc>
                <a:spcPct val="100000"/>
              </a:lnSpc>
              <a:spcBef>
                <a:spcPts val="45"/>
              </a:spcBef>
            </a:pPr>
            <a:fld id="{81D60167-4931-47E6-BA6A-407CBD079E47}" type="slidenum">
              <a:rPr lang="en-US" spc="-25" smtClean="0"/>
              <a:t>‹#›</a:t>
            </a:fld>
            <a:endParaRPr lang="en-US" spc="-25" dirty="0"/>
          </a:p>
        </p:txBody>
      </p:sp>
    </p:spTree>
    <p:extLst>
      <p:ext uri="{BB962C8B-B14F-4D97-AF65-F5344CB8AC3E}">
        <p14:creationId xmlns:p14="http://schemas.microsoft.com/office/powerpoint/2010/main" val="3901871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C55C936C-FE11-4E52-8015-3DBA93D45CB5}" type="datetime1">
              <a:rPr lang="en-US" smtClean="0"/>
              <a:t>9/9/2024</a:t>
            </a:fld>
            <a:endParaRPr lang="en-US"/>
          </a:p>
        </p:txBody>
      </p:sp>
      <p:sp>
        <p:nvSpPr>
          <p:cNvPr id="6" name="Footer Placeholder 5"/>
          <p:cNvSpPr>
            <a:spLocks noGrp="1"/>
          </p:cNvSpPr>
          <p:nvPr>
            <p:ph type="ftr" sz="quarter" idx="11"/>
          </p:nvPr>
        </p:nvSpPr>
        <p:spPr/>
        <p:txBody>
          <a:bodyPr/>
          <a:lstStyle/>
          <a:p>
            <a:pPr marL="12700">
              <a:lnSpc>
                <a:spcPct val="100000"/>
              </a:lnSpc>
              <a:spcBef>
                <a:spcPts val="45"/>
              </a:spcBef>
            </a:pPr>
            <a:r>
              <a:rPr lang="en-US" smtClean="0"/>
              <a:t>RDP</a:t>
            </a:r>
            <a:endParaRPr lang="en-US" spc="-10"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38100">
              <a:lnSpc>
                <a:spcPct val="100000"/>
              </a:lnSpc>
              <a:spcBef>
                <a:spcPts val="45"/>
              </a:spcBef>
            </a:pPr>
            <a:fld id="{81D60167-4931-47E6-BA6A-407CBD079E47}" type="slidenum">
              <a:rPr lang="en-US" spc="-25" smtClean="0"/>
              <a:t>‹#›</a:t>
            </a:fld>
            <a:endParaRPr lang="en-US" spc="-25" dirty="0"/>
          </a:p>
        </p:txBody>
      </p:sp>
    </p:spTree>
    <p:extLst>
      <p:ext uri="{BB962C8B-B14F-4D97-AF65-F5344CB8AC3E}">
        <p14:creationId xmlns:p14="http://schemas.microsoft.com/office/powerpoint/2010/main" val="3011533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12700">
              <a:lnSpc>
                <a:spcPct val="100000"/>
              </a:lnSpc>
              <a:spcBef>
                <a:spcPts val="45"/>
              </a:spcBef>
            </a:pPr>
            <a:r>
              <a:rPr lang="en-US" smtClean="0"/>
              <a:t>RDP</a:t>
            </a:r>
            <a:endParaRPr lang="en-US" spc="-10" dirty="0"/>
          </a:p>
        </p:txBody>
      </p:sp>
      <p:sp>
        <p:nvSpPr>
          <p:cNvPr id="7" name="TextBox 6"/>
          <p:cNvSpPr txBox="1"/>
          <p:nvPr userDrawn="1"/>
        </p:nvSpPr>
        <p:spPr>
          <a:xfrm rot="19661691">
            <a:off x="2133600" y="2977234"/>
            <a:ext cx="7924800" cy="707886"/>
          </a:xfrm>
          <a:prstGeom prst="rect">
            <a:avLst/>
          </a:prstGeom>
          <a:noFill/>
        </p:spPr>
        <p:txBody>
          <a:bodyPr wrap="square" rtlCol="0">
            <a:spAutoFit/>
          </a:bodyPr>
          <a:lstStyle/>
          <a:p>
            <a:r>
              <a:rPr lang="en-US" sz="4000" b="1" dirty="0" smtClean="0">
                <a:solidFill>
                  <a:schemeClr val="bg2"/>
                </a:solidFill>
                <a:latin typeface="Times New Roman" panose="02020603050405020304" pitchFamily="18" charset="0"/>
                <a:cs typeface="Times New Roman" panose="02020603050405020304" pitchFamily="18" charset="0"/>
              </a:rPr>
              <a:t>RESEARCH</a:t>
            </a:r>
            <a:r>
              <a:rPr lang="en-US" sz="4000" b="1" baseline="0" dirty="0" smtClean="0">
                <a:solidFill>
                  <a:schemeClr val="bg2"/>
                </a:solidFill>
                <a:latin typeface="Times New Roman" panose="02020603050405020304" pitchFamily="18" charset="0"/>
                <a:cs typeface="Times New Roman" panose="02020603050405020304" pitchFamily="18" charset="0"/>
              </a:rPr>
              <a:t> DOCTOR PHARMA</a:t>
            </a:r>
            <a:endParaRPr lang="en-US" sz="4000" b="1" dirty="0">
              <a:solidFill>
                <a:schemeClr val="bg2"/>
              </a:solidFill>
              <a:latin typeface="Times New Roman" panose="02020603050405020304" pitchFamily="18" charset="0"/>
              <a:cs typeface="Times New Roman" panose="02020603050405020304" pitchFamily="18" charset="0"/>
            </a:endParaRPr>
          </a:p>
        </p:txBody>
      </p:sp>
      <p:sp>
        <p:nvSpPr>
          <p:cNvPr id="8" name="Flowchart: Process 7"/>
          <p:cNvSpPr/>
          <p:nvPr userDrawn="1"/>
        </p:nvSpPr>
        <p:spPr>
          <a:xfrm>
            <a:off x="11304408" y="36512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9"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11420116" y="420237"/>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712223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object 12"/>
          <p:cNvSpPr txBox="1"/>
          <p:nvPr/>
        </p:nvSpPr>
        <p:spPr>
          <a:xfrm>
            <a:off x="2731769" y="3276600"/>
            <a:ext cx="8012431" cy="1235595"/>
          </a:xfrm>
          <a:prstGeom prst="rect">
            <a:avLst/>
          </a:prstGeom>
        </p:spPr>
        <p:txBody>
          <a:bodyPr vert="horz" wrap="square" lIns="0" tIns="7620" rIns="0" bIns="0" rtlCol="0">
            <a:spAutoFit/>
          </a:bodyPr>
          <a:lstStyle/>
          <a:p>
            <a:pPr marL="1652270" marR="5080" indent="-1639570">
              <a:lnSpc>
                <a:spcPct val="101400"/>
              </a:lnSpc>
              <a:spcBef>
                <a:spcPts val="60"/>
              </a:spcBef>
            </a:pPr>
            <a:r>
              <a:rPr sz="3950" b="1" dirty="0">
                <a:solidFill>
                  <a:srgbClr val="C00000"/>
                </a:solidFill>
                <a:latin typeface="Times New Roman"/>
                <a:cs typeface="Times New Roman"/>
              </a:rPr>
              <a:t>OPHTHALMIC</a:t>
            </a:r>
            <a:r>
              <a:rPr sz="3950" b="1" spc="120" dirty="0">
                <a:solidFill>
                  <a:srgbClr val="C00000"/>
                </a:solidFill>
                <a:latin typeface="Times New Roman"/>
                <a:cs typeface="Times New Roman"/>
              </a:rPr>
              <a:t> </a:t>
            </a:r>
            <a:r>
              <a:rPr sz="3950" b="1" spc="65" dirty="0">
                <a:solidFill>
                  <a:srgbClr val="C00000"/>
                </a:solidFill>
                <a:latin typeface="Times New Roman"/>
                <a:cs typeface="Times New Roman"/>
              </a:rPr>
              <a:t>P</a:t>
            </a:r>
            <a:r>
              <a:rPr sz="3950" b="1" dirty="0">
                <a:solidFill>
                  <a:srgbClr val="C00000"/>
                </a:solidFill>
                <a:latin typeface="Times New Roman"/>
                <a:cs typeface="Times New Roman"/>
              </a:rPr>
              <a:t>RE</a:t>
            </a:r>
            <a:r>
              <a:rPr sz="3950" b="1" spc="-305" dirty="0">
                <a:solidFill>
                  <a:srgbClr val="C00000"/>
                </a:solidFill>
                <a:latin typeface="Times New Roman"/>
                <a:cs typeface="Times New Roman"/>
              </a:rPr>
              <a:t>P</a:t>
            </a:r>
            <a:r>
              <a:rPr sz="3950" b="1" spc="-70" dirty="0">
                <a:solidFill>
                  <a:srgbClr val="C00000"/>
                </a:solidFill>
                <a:latin typeface="Times New Roman"/>
                <a:cs typeface="Times New Roman"/>
              </a:rPr>
              <a:t>A</a:t>
            </a:r>
            <a:r>
              <a:rPr sz="3950" b="1" dirty="0">
                <a:solidFill>
                  <a:srgbClr val="C00000"/>
                </a:solidFill>
                <a:latin typeface="Times New Roman"/>
                <a:cs typeface="Times New Roman"/>
              </a:rPr>
              <a:t>R</a:t>
            </a:r>
            <a:r>
              <a:rPr sz="3950" b="1" spc="-520" dirty="0">
                <a:solidFill>
                  <a:srgbClr val="C00000"/>
                </a:solidFill>
                <a:latin typeface="Times New Roman"/>
                <a:cs typeface="Times New Roman"/>
              </a:rPr>
              <a:t>A</a:t>
            </a:r>
            <a:r>
              <a:rPr sz="3950" b="1" spc="65" dirty="0">
                <a:solidFill>
                  <a:srgbClr val="C00000"/>
                </a:solidFill>
                <a:latin typeface="Times New Roman"/>
                <a:cs typeface="Times New Roman"/>
              </a:rPr>
              <a:t>T</a:t>
            </a:r>
            <a:r>
              <a:rPr sz="3950" b="1" spc="-20" dirty="0">
                <a:solidFill>
                  <a:srgbClr val="C00000"/>
                </a:solidFill>
                <a:latin typeface="Times New Roman"/>
                <a:cs typeface="Times New Roman"/>
              </a:rPr>
              <a:t>I</a:t>
            </a:r>
            <a:r>
              <a:rPr sz="3950" b="1" spc="10" dirty="0">
                <a:solidFill>
                  <a:srgbClr val="C00000"/>
                </a:solidFill>
                <a:latin typeface="Times New Roman"/>
                <a:cs typeface="Times New Roman"/>
              </a:rPr>
              <a:t>O</a:t>
            </a:r>
            <a:r>
              <a:rPr sz="3950" b="1" spc="80" dirty="0">
                <a:solidFill>
                  <a:srgbClr val="C00000"/>
                </a:solidFill>
                <a:latin typeface="Times New Roman"/>
                <a:cs typeface="Times New Roman"/>
              </a:rPr>
              <a:t>N</a:t>
            </a:r>
            <a:r>
              <a:rPr sz="3950" b="1" spc="30" dirty="0">
                <a:solidFill>
                  <a:srgbClr val="C00000"/>
                </a:solidFill>
                <a:latin typeface="Times New Roman"/>
                <a:cs typeface="Times New Roman"/>
              </a:rPr>
              <a:t>S</a:t>
            </a:r>
            <a:r>
              <a:rPr sz="3950" b="1" spc="-60" dirty="0">
                <a:solidFill>
                  <a:srgbClr val="C00000"/>
                </a:solidFill>
                <a:latin typeface="Times New Roman"/>
                <a:cs typeface="Times New Roman"/>
              </a:rPr>
              <a:t> </a:t>
            </a:r>
            <a:r>
              <a:rPr sz="3950" b="1" dirty="0">
                <a:solidFill>
                  <a:srgbClr val="C00000"/>
                </a:solidFill>
                <a:latin typeface="Times New Roman"/>
                <a:cs typeface="Times New Roman"/>
              </a:rPr>
              <a:t>(SEMI</a:t>
            </a:r>
            <a:r>
              <a:rPr sz="3950" b="1" spc="114" dirty="0">
                <a:solidFill>
                  <a:srgbClr val="C00000"/>
                </a:solidFill>
                <a:latin typeface="Times New Roman"/>
                <a:cs typeface="Times New Roman"/>
              </a:rPr>
              <a:t> </a:t>
            </a:r>
            <a:r>
              <a:rPr sz="3950" b="1" dirty="0">
                <a:solidFill>
                  <a:srgbClr val="C00000"/>
                </a:solidFill>
                <a:latin typeface="Times New Roman"/>
                <a:cs typeface="Times New Roman"/>
              </a:rPr>
              <a:t>–</a:t>
            </a:r>
            <a:r>
              <a:rPr sz="3950" b="1" spc="-5" dirty="0">
                <a:solidFill>
                  <a:srgbClr val="C00000"/>
                </a:solidFill>
                <a:latin typeface="Times New Roman"/>
                <a:cs typeface="Times New Roman"/>
              </a:rPr>
              <a:t> </a:t>
            </a:r>
            <a:r>
              <a:rPr sz="3950" b="1" spc="-10" dirty="0">
                <a:solidFill>
                  <a:srgbClr val="C00000"/>
                </a:solidFill>
                <a:latin typeface="Times New Roman"/>
                <a:cs typeface="Times New Roman"/>
              </a:rPr>
              <a:t>SOLIDS)</a:t>
            </a:r>
            <a:endParaRPr sz="3950" b="1" dirty="0">
              <a:latin typeface="Times New Roman"/>
              <a:cs typeface="Times New Roman"/>
            </a:endParaRPr>
          </a:p>
        </p:txBody>
      </p:sp>
      <p:sp>
        <p:nvSpPr>
          <p:cNvPr id="13" name="object 13"/>
          <p:cNvSpPr txBox="1">
            <a:spLocks noGrp="1"/>
          </p:cNvSpPr>
          <p:nvPr>
            <p:ph type="title"/>
          </p:nvPr>
        </p:nvSpPr>
        <p:spPr>
          <a:xfrm>
            <a:off x="1066800" y="1295400"/>
            <a:ext cx="10668000" cy="621645"/>
          </a:xfrm>
          <a:prstGeom prst="rect">
            <a:avLst/>
          </a:prstGeom>
        </p:spPr>
        <p:txBody>
          <a:bodyPr vert="horz" wrap="square" lIns="0" tIns="7620" rIns="0" bIns="0" rtlCol="0">
            <a:spAutoFit/>
          </a:bodyPr>
          <a:lstStyle/>
          <a:p>
            <a:pPr marL="250825" marR="5080" indent="-238760">
              <a:lnSpc>
                <a:spcPct val="101400"/>
              </a:lnSpc>
              <a:spcBef>
                <a:spcPts val="60"/>
              </a:spcBef>
            </a:pPr>
            <a:r>
              <a:rPr sz="3950" b="1" spc="240" dirty="0" smtClean="0">
                <a:latin typeface="Times New Roman" panose="02020603050405020304" pitchFamily="18" charset="0"/>
                <a:cs typeface="Times New Roman" panose="02020603050405020304" pitchFamily="18" charset="0"/>
              </a:rPr>
              <a:t>PHARMACEUTICAL</a:t>
            </a:r>
            <a:r>
              <a:rPr lang="en-US" sz="3950" b="1" spc="240" dirty="0" smtClean="0">
                <a:latin typeface="Times New Roman" panose="02020603050405020304" pitchFamily="18" charset="0"/>
                <a:cs typeface="Times New Roman" panose="02020603050405020304" pitchFamily="18" charset="0"/>
              </a:rPr>
              <a:t> </a:t>
            </a:r>
            <a:r>
              <a:rPr sz="3950" b="1" spc="240" dirty="0" smtClean="0">
                <a:latin typeface="Times New Roman" panose="02020603050405020304" pitchFamily="18" charset="0"/>
                <a:cs typeface="Times New Roman" panose="02020603050405020304" pitchFamily="18" charset="0"/>
              </a:rPr>
              <a:t> </a:t>
            </a:r>
            <a:r>
              <a:rPr sz="3950" b="1" spc="295" dirty="0">
                <a:latin typeface="Times New Roman" panose="02020603050405020304" pitchFamily="18" charset="0"/>
                <a:cs typeface="Times New Roman" panose="02020603050405020304" pitchFamily="18" charset="0"/>
              </a:rPr>
              <a:t>FORMULATIONS</a:t>
            </a:r>
            <a:endParaRPr sz="3950" b="1" dirty="0">
              <a:latin typeface="Times New Roman" panose="02020603050405020304" pitchFamily="18" charset="0"/>
              <a:cs typeface="Times New Roman" panose="02020603050405020304" pitchFamily="18" charset="0"/>
            </a:endParaRPr>
          </a:p>
        </p:txBody>
      </p:sp>
      <p:sp>
        <p:nvSpPr>
          <p:cNvPr id="14" name="object 14"/>
          <p:cNvSpPr txBox="1"/>
          <p:nvPr/>
        </p:nvSpPr>
        <p:spPr>
          <a:xfrm>
            <a:off x="4538345" y="4098544"/>
            <a:ext cx="5106035" cy="151965"/>
          </a:xfrm>
          <a:prstGeom prst="rect">
            <a:avLst/>
          </a:prstGeom>
        </p:spPr>
        <p:txBody>
          <a:bodyPr vert="horz" wrap="square" lIns="0" tIns="13335" rIns="0" bIns="0" rtlCol="0">
            <a:spAutoFit/>
          </a:bodyPr>
          <a:lstStyle/>
          <a:p>
            <a:pPr marR="438784" algn="r">
              <a:lnSpc>
                <a:spcPct val="100000"/>
              </a:lnSpc>
              <a:spcBef>
                <a:spcPts val="1710"/>
              </a:spcBef>
            </a:pPr>
            <a:r>
              <a:rPr sz="900" spc="-50" dirty="0" smtClean="0">
                <a:solidFill>
                  <a:srgbClr val="5FCAEE"/>
                </a:solidFill>
                <a:latin typeface="Trebuchet MS"/>
                <a:cs typeface="Trebuchet MS"/>
              </a:rPr>
              <a:t>1</a:t>
            </a:r>
            <a:endParaRPr sz="900" dirty="0">
              <a:latin typeface="Trebuchet MS"/>
              <a:cs typeface="Trebuchet MS"/>
            </a:endParaRPr>
          </a:p>
        </p:txBody>
      </p:sp>
      <p:sp>
        <p:nvSpPr>
          <p:cNvPr id="16" name="Footer Placeholder 15"/>
          <p:cNvSpPr>
            <a:spLocks noGrp="1"/>
          </p:cNvSpPr>
          <p:nvPr>
            <p:ph type="ftr" sz="quarter" idx="11"/>
          </p:nvPr>
        </p:nvSpPr>
        <p:spPr/>
        <p:txBody>
          <a:bodyPr/>
          <a:lstStyle/>
          <a:p>
            <a:pPr marL="12700">
              <a:lnSpc>
                <a:spcPct val="100000"/>
              </a:lnSpc>
              <a:spcBef>
                <a:spcPts val="45"/>
              </a:spcBef>
            </a:pPr>
            <a:r>
              <a:rPr lang="en-US" smtClean="0"/>
              <a:t>RDP</a:t>
            </a:r>
            <a:endParaRPr lang="en-US" spc="-10" dirty="0"/>
          </a:p>
        </p:txBody>
      </p:sp>
      <p:sp>
        <p:nvSpPr>
          <p:cNvPr id="17" name="Slide Number Placeholder 16"/>
          <p:cNvSpPr>
            <a:spLocks noGrp="1"/>
          </p:cNvSpPr>
          <p:nvPr>
            <p:ph type="sldNum" sz="quarter" idx="12"/>
          </p:nvPr>
        </p:nvSpPr>
        <p:spPr/>
        <p:txBody>
          <a:bodyPr/>
          <a:lstStyle/>
          <a:p>
            <a:pPr marL="38100">
              <a:lnSpc>
                <a:spcPct val="100000"/>
              </a:lnSpc>
              <a:spcBef>
                <a:spcPts val="45"/>
              </a:spcBef>
            </a:pPr>
            <a:fld id="{81D60167-4931-47E6-BA6A-407CBD079E47}" type="slidenum">
              <a:rPr lang="en-US" spc="-25" smtClean="0"/>
              <a:t>1</a:t>
            </a:fld>
            <a:endParaRPr lang="en-US" spc="-25"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914650" y="0"/>
            <a:ext cx="4057650"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10</a:t>
            </a:fld>
            <a:endParaRPr spc="-25"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533775" y="0"/>
            <a:ext cx="4152900" cy="6858000"/>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11</a:t>
            </a:fld>
            <a:endParaRPr spc="-25"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295650" y="0"/>
            <a:ext cx="4210050" cy="6857998"/>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12</a:t>
            </a:fld>
            <a:endParaRPr spc="-25"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248025" y="0"/>
            <a:ext cx="4048125" cy="6858000"/>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13</a:t>
            </a:fld>
            <a:endParaRPr spc="-25"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238500" y="0"/>
            <a:ext cx="4200525" cy="6857998"/>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14</a:t>
            </a:fld>
            <a:endParaRPr spc="-25"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267075" y="0"/>
            <a:ext cx="4143375"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15</a:t>
            </a:fld>
            <a:endParaRPr spc="-25"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124200" y="104774"/>
            <a:ext cx="4114800" cy="6753223"/>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16</a:t>
            </a:fld>
            <a:endParaRPr spc="-25"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905125" y="0"/>
            <a:ext cx="4067175"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17</a:t>
            </a:fld>
            <a:endParaRPr spc="-25"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828925" y="0"/>
            <a:ext cx="4143375"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18</a:t>
            </a:fld>
            <a:endParaRPr spc="-25"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352675" y="0"/>
            <a:ext cx="4619625" cy="6844274"/>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19</a:t>
            </a:fld>
            <a:endParaRPr spc="-25"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56602" y="6150927"/>
            <a:ext cx="842010" cy="163195"/>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888888"/>
                </a:solidFill>
                <a:latin typeface="Trebuchet MS"/>
                <a:cs typeface="Trebuchet MS"/>
              </a:rPr>
              <a:t>VISHAL </a:t>
            </a:r>
            <a:r>
              <a:rPr sz="900" spc="-10" dirty="0">
                <a:solidFill>
                  <a:srgbClr val="888888"/>
                </a:solidFill>
                <a:latin typeface="Trebuchet MS"/>
                <a:cs typeface="Trebuchet MS"/>
              </a:rPr>
              <a:t>CS,RRCP</a:t>
            </a:r>
            <a:endParaRPr sz="900">
              <a:latin typeface="Trebuchet MS"/>
              <a:cs typeface="Trebuchet MS"/>
            </a:endParaRPr>
          </a:p>
        </p:txBody>
      </p:sp>
      <p:sp>
        <p:nvSpPr>
          <p:cNvPr id="3" name="object 3"/>
          <p:cNvSpPr txBox="1"/>
          <p:nvPr/>
        </p:nvSpPr>
        <p:spPr>
          <a:xfrm>
            <a:off x="9124315" y="6150927"/>
            <a:ext cx="85725" cy="163195"/>
          </a:xfrm>
          <a:prstGeom prst="rect">
            <a:avLst/>
          </a:prstGeom>
        </p:spPr>
        <p:txBody>
          <a:bodyPr vert="horz" wrap="square" lIns="0" tIns="12700" rIns="0" bIns="0" rtlCol="0">
            <a:spAutoFit/>
          </a:bodyPr>
          <a:lstStyle/>
          <a:p>
            <a:pPr marL="12700">
              <a:lnSpc>
                <a:spcPct val="100000"/>
              </a:lnSpc>
              <a:spcBef>
                <a:spcPts val="100"/>
              </a:spcBef>
            </a:pPr>
            <a:r>
              <a:rPr sz="900" spc="-50" dirty="0">
                <a:solidFill>
                  <a:srgbClr val="5FCAEE"/>
                </a:solidFill>
                <a:latin typeface="Trebuchet MS"/>
                <a:cs typeface="Trebuchet MS"/>
              </a:rPr>
              <a:t>2</a:t>
            </a:r>
            <a:endParaRPr sz="900">
              <a:latin typeface="Trebuchet MS"/>
              <a:cs typeface="Trebuchet MS"/>
            </a:endParaRPr>
          </a:p>
        </p:txBody>
      </p:sp>
      <p:sp>
        <p:nvSpPr>
          <p:cNvPr id="4" name="object 4"/>
          <p:cNvSpPr txBox="1"/>
          <p:nvPr/>
        </p:nvSpPr>
        <p:spPr>
          <a:xfrm>
            <a:off x="504190" y="294322"/>
            <a:ext cx="8843010" cy="4912995"/>
          </a:xfrm>
          <a:prstGeom prst="rect">
            <a:avLst/>
          </a:prstGeom>
        </p:spPr>
        <p:txBody>
          <a:bodyPr vert="horz" wrap="square" lIns="0" tIns="15875" rIns="0" bIns="0" rtlCol="0">
            <a:spAutoFit/>
          </a:bodyPr>
          <a:lstStyle/>
          <a:p>
            <a:pPr marL="355600" marR="66040" indent="-343535">
              <a:lnSpc>
                <a:spcPct val="100000"/>
              </a:lnSpc>
              <a:spcBef>
                <a:spcPts val="125"/>
              </a:spcBef>
              <a:buFont typeface="Wingdings"/>
              <a:buChar char=""/>
              <a:tabLst>
                <a:tab pos="355600" algn="l"/>
              </a:tabLst>
            </a:pPr>
            <a:r>
              <a:rPr sz="2000" dirty="0">
                <a:latin typeface="Times New Roman"/>
                <a:cs typeface="Times New Roman"/>
              </a:rPr>
              <a:t>Ocular</a:t>
            </a:r>
            <a:r>
              <a:rPr sz="2000" spc="-114" dirty="0">
                <a:latin typeface="Times New Roman"/>
                <a:cs typeface="Times New Roman"/>
              </a:rPr>
              <a:t> </a:t>
            </a:r>
            <a:r>
              <a:rPr sz="2000" dirty="0">
                <a:latin typeface="Times New Roman"/>
                <a:cs typeface="Times New Roman"/>
              </a:rPr>
              <a:t>drug</a:t>
            </a:r>
            <a:r>
              <a:rPr sz="2000" spc="-80" dirty="0">
                <a:latin typeface="Times New Roman"/>
                <a:cs typeface="Times New Roman"/>
              </a:rPr>
              <a:t> </a:t>
            </a:r>
            <a:r>
              <a:rPr sz="2000" dirty="0">
                <a:latin typeface="Times New Roman"/>
                <a:cs typeface="Times New Roman"/>
              </a:rPr>
              <a:t>delivery</a:t>
            </a:r>
            <a:r>
              <a:rPr sz="2000" spc="-75" dirty="0">
                <a:latin typeface="Times New Roman"/>
                <a:cs typeface="Times New Roman"/>
              </a:rPr>
              <a:t> </a:t>
            </a:r>
            <a:r>
              <a:rPr sz="2000" dirty="0">
                <a:latin typeface="Times New Roman"/>
                <a:cs typeface="Times New Roman"/>
              </a:rPr>
              <a:t>has</a:t>
            </a:r>
            <a:r>
              <a:rPr sz="2000" spc="-5" dirty="0">
                <a:latin typeface="Times New Roman"/>
                <a:cs typeface="Times New Roman"/>
              </a:rPr>
              <a:t> </a:t>
            </a:r>
            <a:r>
              <a:rPr sz="2000" dirty="0">
                <a:latin typeface="Times New Roman"/>
                <a:cs typeface="Times New Roman"/>
              </a:rPr>
              <a:t>stayed</a:t>
            </a:r>
            <a:r>
              <a:rPr sz="2000" spc="-80" dirty="0">
                <a:latin typeface="Times New Roman"/>
                <a:cs typeface="Times New Roman"/>
              </a:rPr>
              <a:t> </a:t>
            </a:r>
            <a:r>
              <a:rPr sz="2000" dirty="0">
                <a:latin typeface="Times New Roman"/>
                <a:cs typeface="Times New Roman"/>
              </a:rPr>
              <a:t>as</a:t>
            </a:r>
            <a:r>
              <a:rPr sz="2000" spc="-5" dirty="0">
                <a:latin typeface="Times New Roman"/>
                <a:cs typeface="Times New Roman"/>
              </a:rPr>
              <a:t> </a:t>
            </a:r>
            <a:r>
              <a:rPr sz="2000" dirty="0">
                <a:latin typeface="Times New Roman"/>
                <a:cs typeface="Times New Roman"/>
              </a:rPr>
              <a:t>a</a:t>
            </a:r>
            <a:r>
              <a:rPr sz="2000" spc="40" dirty="0">
                <a:latin typeface="Times New Roman"/>
                <a:cs typeface="Times New Roman"/>
              </a:rPr>
              <a:t> </a:t>
            </a:r>
            <a:r>
              <a:rPr sz="2000" dirty="0">
                <a:latin typeface="Times New Roman"/>
                <a:cs typeface="Times New Roman"/>
              </a:rPr>
              <a:t>standout</a:t>
            </a:r>
            <a:r>
              <a:rPr sz="2000" spc="-160" dirty="0">
                <a:latin typeface="Times New Roman"/>
                <a:cs typeface="Times New Roman"/>
              </a:rPr>
              <a:t> </a:t>
            </a:r>
            <a:r>
              <a:rPr sz="2000" dirty="0">
                <a:latin typeface="Times New Roman"/>
                <a:cs typeface="Times New Roman"/>
              </a:rPr>
              <a:t>amongst the</a:t>
            </a:r>
            <a:r>
              <a:rPr sz="2000" spc="-114" dirty="0">
                <a:latin typeface="Times New Roman"/>
                <a:cs typeface="Times New Roman"/>
              </a:rPr>
              <a:t> </a:t>
            </a:r>
            <a:r>
              <a:rPr sz="2000" dirty="0">
                <a:latin typeface="Times New Roman"/>
                <a:cs typeface="Times New Roman"/>
              </a:rPr>
              <a:t>most</a:t>
            </a:r>
            <a:r>
              <a:rPr sz="2000" spc="75" dirty="0">
                <a:latin typeface="Times New Roman"/>
                <a:cs typeface="Times New Roman"/>
              </a:rPr>
              <a:t> </a:t>
            </a:r>
            <a:r>
              <a:rPr sz="2000" dirty="0">
                <a:latin typeface="Times New Roman"/>
                <a:cs typeface="Times New Roman"/>
              </a:rPr>
              <a:t>difficult charge</a:t>
            </a:r>
            <a:r>
              <a:rPr sz="2000" spc="-35" dirty="0">
                <a:latin typeface="Times New Roman"/>
                <a:cs typeface="Times New Roman"/>
              </a:rPr>
              <a:t> </a:t>
            </a:r>
            <a:r>
              <a:rPr sz="2000" spc="-25" dirty="0">
                <a:latin typeface="Times New Roman"/>
                <a:cs typeface="Times New Roman"/>
              </a:rPr>
              <a:t>for </a:t>
            </a:r>
            <a:r>
              <a:rPr sz="2000" dirty="0">
                <a:latin typeface="Times New Roman"/>
                <a:cs typeface="Times New Roman"/>
              </a:rPr>
              <a:t>pharmaceutical</a:t>
            </a:r>
            <a:r>
              <a:rPr sz="2000" spc="-110" dirty="0">
                <a:latin typeface="Times New Roman"/>
                <a:cs typeface="Times New Roman"/>
              </a:rPr>
              <a:t> </a:t>
            </a:r>
            <a:r>
              <a:rPr sz="2000" spc="-10" dirty="0">
                <a:latin typeface="Times New Roman"/>
                <a:cs typeface="Times New Roman"/>
              </a:rPr>
              <a:t>researchers.</a:t>
            </a:r>
            <a:endParaRPr sz="2000">
              <a:latin typeface="Times New Roman"/>
              <a:cs typeface="Times New Roman"/>
            </a:endParaRPr>
          </a:p>
          <a:p>
            <a:pPr>
              <a:lnSpc>
                <a:spcPct val="100000"/>
              </a:lnSpc>
              <a:spcBef>
                <a:spcPts val="110"/>
              </a:spcBef>
              <a:buFont typeface="Wingdings"/>
              <a:buChar char=""/>
            </a:pPr>
            <a:endParaRPr sz="2000">
              <a:latin typeface="Times New Roman"/>
              <a:cs typeface="Times New Roman"/>
            </a:endParaRPr>
          </a:p>
          <a:p>
            <a:pPr marL="355600" marR="5080" indent="-343535">
              <a:lnSpc>
                <a:spcPct val="100000"/>
              </a:lnSpc>
              <a:buFont typeface="Wingdings"/>
              <a:buChar char=""/>
              <a:tabLst>
                <a:tab pos="355600" algn="l"/>
              </a:tabLst>
            </a:pPr>
            <a:r>
              <a:rPr sz="2000" dirty="0">
                <a:latin typeface="Times New Roman"/>
                <a:cs typeface="Times New Roman"/>
              </a:rPr>
              <a:t>In</a:t>
            </a:r>
            <a:r>
              <a:rPr sz="2000" spc="110" dirty="0">
                <a:latin typeface="Times New Roman"/>
                <a:cs typeface="Times New Roman"/>
              </a:rPr>
              <a:t> </a:t>
            </a:r>
            <a:r>
              <a:rPr sz="2000" dirty="0">
                <a:latin typeface="Times New Roman"/>
                <a:cs typeface="Times New Roman"/>
              </a:rPr>
              <a:t>developing</a:t>
            </a:r>
            <a:r>
              <a:rPr sz="2000" spc="-135" dirty="0">
                <a:latin typeface="Times New Roman"/>
                <a:cs typeface="Times New Roman"/>
              </a:rPr>
              <a:t> </a:t>
            </a:r>
            <a:r>
              <a:rPr sz="2000" dirty="0">
                <a:latin typeface="Times New Roman"/>
                <a:cs typeface="Times New Roman"/>
              </a:rPr>
              <a:t>a</a:t>
            </a:r>
            <a:r>
              <a:rPr sz="2000" spc="-5" dirty="0">
                <a:latin typeface="Times New Roman"/>
                <a:cs typeface="Times New Roman"/>
              </a:rPr>
              <a:t> </a:t>
            </a:r>
            <a:r>
              <a:rPr sz="2000" dirty="0">
                <a:latin typeface="Times New Roman"/>
                <a:cs typeface="Times New Roman"/>
              </a:rPr>
              <a:t>drug</a:t>
            </a:r>
            <a:r>
              <a:rPr sz="2000" spc="-50" dirty="0">
                <a:latin typeface="Times New Roman"/>
                <a:cs typeface="Times New Roman"/>
              </a:rPr>
              <a:t> </a:t>
            </a:r>
            <a:r>
              <a:rPr sz="2000" dirty="0">
                <a:latin typeface="Times New Roman"/>
                <a:cs typeface="Times New Roman"/>
              </a:rPr>
              <a:t>delivery</a:t>
            </a:r>
            <a:r>
              <a:rPr sz="2000" spc="25" dirty="0">
                <a:latin typeface="Times New Roman"/>
                <a:cs typeface="Times New Roman"/>
              </a:rPr>
              <a:t> </a:t>
            </a:r>
            <a:r>
              <a:rPr sz="2000" dirty="0">
                <a:latin typeface="Times New Roman"/>
                <a:cs typeface="Times New Roman"/>
              </a:rPr>
              <a:t>approach,</a:t>
            </a:r>
            <a:r>
              <a:rPr sz="2000" spc="-150" dirty="0">
                <a:latin typeface="Times New Roman"/>
                <a:cs typeface="Times New Roman"/>
              </a:rPr>
              <a:t> </a:t>
            </a:r>
            <a:r>
              <a:rPr sz="2000" dirty="0">
                <a:latin typeface="Times New Roman"/>
                <a:cs typeface="Times New Roman"/>
              </a:rPr>
              <a:t>issues</a:t>
            </a:r>
            <a:r>
              <a:rPr sz="2000" spc="25" dirty="0">
                <a:latin typeface="Times New Roman"/>
                <a:cs typeface="Times New Roman"/>
              </a:rPr>
              <a:t> </a:t>
            </a:r>
            <a:r>
              <a:rPr sz="2000" dirty="0">
                <a:latin typeface="Times New Roman"/>
                <a:cs typeface="Times New Roman"/>
              </a:rPr>
              <a:t>of</a:t>
            </a:r>
            <a:r>
              <a:rPr sz="2000" spc="-10" dirty="0">
                <a:latin typeface="Times New Roman"/>
                <a:cs typeface="Times New Roman"/>
              </a:rPr>
              <a:t> </a:t>
            </a:r>
            <a:r>
              <a:rPr sz="2000" dirty="0">
                <a:latin typeface="Times New Roman"/>
                <a:cs typeface="Times New Roman"/>
              </a:rPr>
              <a:t>absorption,</a:t>
            </a:r>
            <a:r>
              <a:rPr sz="2000" spc="-150" dirty="0">
                <a:latin typeface="Times New Roman"/>
                <a:cs typeface="Times New Roman"/>
              </a:rPr>
              <a:t> </a:t>
            </a:r>
            <a:r>
              <a:rPr sz="2000" spc="-10" dirty="0">
                <a:latin typeface="Times New Roman"/>
                <a:cs typeface="Times New Roman"/>
              </a:rPr>
              <a:t>distribution, </a:t>
            </a:r>
            <a:r>
              <a:rPr sz="2000" dirty="0">
                <a:latin typeface="Times New Roman"/>
                <a:cs typeface="Times New Roman"/>
              </a:rPr>
              <a:t>metabolism,</a:t>
            </a:r>
            <a:r>
              <a:rPr sz="2000" spc="-75" dirty="0">
                <a:latin typeface="Times New Roman"/>
                <a:cs typeface="Times New Roman"/>
              </a:rPr>
              <a:t> </a:t>
            </a:r>
            <a:r>
              <a:rPr sz="2000" dirty="0">
                <a:latin typeface="Times New Roman"/>
                <a:cs typeface="Times New Roman"/>
              </a:rPr>
              <a:t>elimination</a:t>
            </a:r>
            <a:r>
              <a:rPr sz="2000" spc="-60" dirty="0">
                <a:latin typeface="Times New Roman"/>
                <a:cs typeface="Times New Roman"/>
              </a:rPr>
              <a:t> </a:t>
            </a:r>
            <a:r>
              <a:rPr sz="2000" dirty="0">
                <a:latin typeface="Times New Roman"/>
                <a:cs typeface="Times New Roman"/>
              </a:rPr>
              <a:t>(ADME)</a:t>
            </a:r>
            <a:r>
              <a:rPr sz="2000" spc="-10" dirty="0">
                <a:latin typeface="Times New Roman"/>
                <a:cs typeface="Times New Roman"/>
              </a:rPr>
              <a:t> </a:t>
            </a:r>
            <a:r>
              <a:rPr sz="2000" dirty="0">
                <a:latin typeface="Times New Roman"/>
                <a:cs typeface="Times New Roman"/>
              </a:rPr>
              <a:t>must</a:t>
            </a:r>
            <a:r>
              <a:rPr sz="2000" spc="25" dirty="0">
                <a:latin typeface="Times New Roman"/>
                <a:cs typeface="Times New Roman"/>
              </a:rPr>
              <a:t> </a:t>
            </a:r>
            <a:r>
              <a:rPr sz="2000" dirty="0">
                <a:latin typeface="Times New Roman"/>
                <a:cs typeface="Times New Roman"/>
              </a:rPr>
              <a:t>be</a:t>
            </a:r>
            <a:r>
              <a:rPr sz="2000" spc="-10" dirty="0">
                <a:latin typeface="Times New Roman"/>
                <a:cs typeface="Times New Roman"/>
              </a:rPr>
              <a:t> </a:t>
            </a:r>
            <a:r>
              <a:rPr sz="2000" dirty="0">
                <a:latin typeface="Times New Roman"/>
                <a:cs typeface="Times New Roman"/>
              </a:rPr>
              <a:t>considered.</a:t>
            </a:r>
            <a:r>
              <a:rPr sz="2000" spc="-155" dirty="0">
                <a:latin typeface="Times New Roman"/>
                <a:cs typeface="Times New Roman"/>
              </a:rPr>
              <a:t> </a:t>
            </a:r>
            <a:r>
              <a:rPr sz="2000" dirty="0">
                <a:latin typeface="Times New Roman"/>
                <a:cs typeface="Times New Roman"/>
              </a:rPr>
              <a:t>Ocular</a:t>
            </a:r>
            <a:r>
              <a:rPr sz="2000" spc="-95" dirty="0">
                <a:latin typeface="Times New Roman"/>
                <a:cs typeface="Times New Roman"/>
              </a:rPr>
              <a:t> </a:t>
            </a:r>
            <a:r>
              <a:rPr sz="2000" dirty="0">
                <a:latin typeface="Times New Roman"/>
                <a:cs typeface="Times New Roman"/>
              </a:rPr>
              <a:t>disposition</a:t>
            </a:r>
            <a:r>
              <a:rPr sz="2000" spc="-140" dirty="0">
                <a:latin typeface="Times New Roman"/>
                <a:cs typeface="Times New Roman"/>
              </a:rPr>
              <a:t> </a:t>
            </a:r>
            <a:r>
              <a:rPr sz="2000" spc="-25" dirty="0">
                <a:latin typeface="Times New Roman"/>
                <a:cs typeface="Times New Roman"/>
              </a:rPr>
              <a:t>and </a:t>
            </a:r>
            <a:r>
              <a:rPr sz="2000" dirty="0">
                <a:latin typeface="Times New Roman"/>
                <a:cs typeface="Times New Roman"/>
              </a:rPr>
              <a:t>elimination</a:t>
            </a:r>
            <a:r>
              <a:rPr sz="2000" spc="-40" dirty="0">
                <a:latin typeface="Times New Roman"/>
                <a:cs typeface="Times New Roman"/>
              </a:rPr>
              <a:t> </a:t>
            </a:r>
            <a:r>
              <a:rPr sz="2000" dirty="0">
                <a:latin typeface="Times New Roman"/>
                <a:cs typeface="Times New Roman"/>
              </a:rPr>
              <a:t>of</a:t>
            </a:r>
            <a:r>
              <a:rPr sz="2000" spc="-70" dirty="0">
                <a:latin typeface="Times New Roman"/>
                <a:cs typeface="Times New Roman"/>
              </a:rPr>
              <a:t> </a:t>
            </a:r>
            <a:r>
              <a:rPr sz="2000" dirty="0">
                <a:latin typeface="Times New Roman"/>
                <a:cs typeface="Times New Roman"/>
              </a:rPr>
              <a:t>a</a:t>
            </a:r>
            <a:r>
              <a:rPr sz="2000" spc="100" dirty="0">
                <a:latin typeface="Times New Roman"/>
                <a:cs typeface="Times New Roman"/>
              </a:rPr>
              <a:t> </a:t>
            </a:r>
            <a:r>
              <a:rPr sz="2000" dirty="0">
                <a:latin typeface="Times New Roman"/>
                <a:cs typeface="Times New Roman"/>
              </a:rPr>
              <a:t>therapeutic</a:t>
            </a:r>
            <a:r>
              <a:rPr sz="2000" spc="-155" dirty="0">
                <a:latin typeface="Times New Roman"/>
                <a:cs typeface="Times New Roman"/>
              </a:rPr>
              <a:t> </a:t>
            </a:r>
            <a:r>
              <a:rPr sz="2000" dirty="0">
                <a:latin typeface="Times New Roman"/>
                <a:cs typeface="Times New Roman"/>
              </a:rPr>
              <a:t>agent</a:t>
            </a:r>
            <a:r>
              <a:rPr sz="2000" spc="50" dirty="0">
                <a:latin typeface="Times New Roman"/>
                <a:cs typeface="Times New Roman"/>
              </a:rPr>
              <a:t> </a:t>
            </a:r>
            <a:r>
              <a:rPr sz="2000" dirty="0">
                <a:latin typeface="Times New Roman"/>
                <a:cs typeface="Times New Roman"/>
              </a:rPr>
              <a:t>is</a:t>
            </a:r>
            <a:r>
              <a:rPr sz="2000" spc="50" dirty="0">
                <a:latin typeface="Times New Roman"/>
                <a:cs typeface="Times New Roman"/>
              </a:rPr>
              <a:t> </a:t>
            </a:r>
            <a:r>
              <a:rPr sz="2000" dirty="0">
                <a:latin typeface="Times New Roman"/>
                <a:cs typeface="Times New Roman"/>
              </a:rPr>
              <a:t>dependent</a:t>
            </a:r>
            <a:r>
              <a:rPr sz="2000" spc="-204" dirty="0">
                <a:latin typeface="Times New Roman"/>
                <a:cs typeface="Times New Roman"/>
              </a:rPr>
              <a:t> </a:t>
            </a:r>
            <a:r>
              <a:rPr sz="2000" dirty="0">
                <a:latin typeface="Times New Roman"/>
                <a:cs typeface="Times New Roman"/>
              </a:rPr>
              <a:t>upon</a:t>
            </a:r>
            <a:r>
              <a:rPr sz="2000" spc="-120" dirty="0">
                <a:latin typeface="Times New Roman"/>
                <a:cs typeface="Times New Roman"/>
              </a:rPr>
              <a:t> </a:t>
            </a:r>
            <a:r>
              <a:rPr sz="2000" dirty="0">
                <a:latin typeface="Times New Roman"/>
                <a:cs typeface="Times New Roman"/>
              </a:rPr>
              <a:t>its</a:t>
            </a:r>
            <a:r>
              <a:rPr sz="2000" spc="-30" dirty="0">
                <a:latin typeface="Times New Roman"/>
                <a:cs typeface="Times New Roman"/>
              </a:rPr>
              <a:t> </a:t>
            </a:r>
            <a:r>
              <a:rPr sz="2000" dirty="0">
                <a:latin typeface="Times New Roman"/>
                <a:cs typeface="Times New Roman"/>
              </a:rPr>
              <a:t>physicochemical</a:t>
            </a:r>
            <a:r>
              <a:rPr sz="2000" spc="-35" dirty="0">
                <a:latin typeface="Times New Roman"/>
                <a:cs typeface="Times New Roman"/>
              </a:rPr>
              <a:t> </a:t>
            </a:r>
            <a:r>
              <a:rPr sz="2000" spc="-10" dirty="0">
                <a:latin typeface="Times New Roman"/>
                <a:cs typeface="Times New Roman"/>
              </a:rPr>
              <a:t>properties </a:t>
            </a:r>
            <a:r>
              <a:rPr sz="2000" dirty="0">
                <a:latin typeface="Times New Roman"/>
                <a:cs typeface="Times New Roman"/>
              </a:rPr>
              <a:t>as</a:t>
            </a:r>
            <a:r>
              <a:rPr sz="2000" spc="40" dirty="0">
                <a:latin typeface="Times New Roman"/>
                <a:cs typeface="Times New Roman"/>
              </a:rPr>
              <a:t> </a:t>
            </a:r>
            <a:r>
              <a:rPr sz="2000" dirty="0">
                <a:latin typeface="Times New Roman"/>
                <a:cs typeface="Times New Roman"/>
              </a:rPr>
              <a:t>well</a:t>
            </a:r>
            <a:r>
              <a:rPr sz="2000" spc="-40" dirty="0">
                <a:latin typeface="Times New Roman"/>
                <a:cs typeface="Times New Roman"/>
              </a:rPr>
              <a:t> </a:t>
            </a:r>
            <a:r>
              <a:rPr sz="2000" dirty="0">
                <a:latin typeface="Times New Roman"/>
                <a:cs typeface="Times New Roman"/>
              </a:rPr>
              <a:t>as</a:t>
            </a:r>
            <a:r>
              <a:rPr sz="2000" spc="45" dirty="0">
                <a:latin typeface="Times New Roman"/>
                <a:cs typeface="Times New Roman"/>
              </a:rPr>
              <a:t> </a:t>
            </a:r>
            <a:r>
              <a:rPr sz="2000" dirty="0">
                <a:latin typeface="Times New Roman"/>
                <a:cs typeface="Times New Roman"/>
              </a:rPr>
              <a:t>the</a:t>
            </a:r>
            <a:r>
              <a:rPr sz="2000" spc="-75" dirty="0">
                <a:latin typeface="Times New Roman"/>
                <a:cs typeface="Times New Roman"/>
              </a:rPr>
              <a:t> </a:t>
            </a:r>
            <a:r>
              <a:rPr sz="2000" dirty="0">
                <a:latin typeface="Times New Roman"/>
                <a:cs typeface="Times New Roman"/>
              </a:rPr>
              <a:t>relevant</a:t>
            </a:r>
            <a:r>
              <a:rPr sz="2000" spc="45" dirty="0">
                <a:latin typeface="Times New Roman"/>
                <a:cs typeface="Times New Roman"/>
              </a:rPr>
              <a:t> </a:t>
            </a:r>
            <a:r>
              <a:rPr sz="2000" dirty="0">
                <a:latin typeface="Times New Roman"/>
                <a:cs typeface="Times New Roman"/>
              </a:rPr>
              <a:t>ocular</a:t>
            </a:r>
            <a:r>
              <a:rPr sz="2000" spc="-160" dirty="0">
                <a:latin typeface="Times New Roman"/>
                <a:cs typeface="Times New Roman"/>
              </a:rPr>
              <a:t> </a:t>
            </a:r>
            <a:r>
              <a:rPr sz="2000" dirty="0">
                <a:latin typeface="Times New Roman"/>
                <a:cs typeface="Times New Roman"/>
              </a:rPr>
              <a:t>anatomy</a:t>
            </a:r>
            <a:r>
              <a:rPr sz="2000" spc="-120" dirty="0">
                <a:latin typeface="Times New Roman"/>
                <a:cs typeface="Times New Roman"/>
              </a:rPr>
              <a:t> </a:t>
            </a:r>
            <a:r>
              <a:rPr sz="2000" dirty="0">
                <a:latin typeface="Times New Roman"/>
                <a:cs typeface="Times New Roman"/>
              </a:rPr>
              <a:t>and</a:t>
            </a:r>
            <a:r>
              <a:rPr sz="2000" spc="-40" dirty="0">
                <a:latin typeface="Times New Roman"/>
                <a:cs typeface="Times New Roman"/>
              </a:rPr>
              <a:t> </a:t>
            </a:r>
            <a:r>
              <a:rPr sz="2000" spc="-10" dirty="0">
                <a:latin typeface="Times New Roman"/>
                <a:cs typeface="Times New Roman"/>
              </a:rPr>
              <a:t>physiology.</a:t>
            </a:r>
            <a:endParaRPr sz="2000">
              <a:latin typeface="Times New Roman"/>
              <a:cs typeface="Times New Roman"/>
            </a:endParaRPr>
          </a:p>
          <a:p>
            <a:pPr>
              <a:lnSpc>
                <a:spcPct val="100000"/>
              </a:lnSpc>
              <a:spcBef>
                <a:spcPts val="120"/>
              </a:spcBef>
              <a:buFont typeface="Wingdings"/>
              <a:buChar char=""/>
            </a:pPr>
            <a:endParaRPr sz="2000">
              <a:latin typeface="Times New Roman"/>
              <a:cs typeface="Times New Roman"/>
            </a:endParaRPr>
          </a:p>
          <a:p>
            <a:pPr marL="355600" marR="137160" indent="-343535">
              <a:lnSpc>
                <a:spcPct val="100000"/>
              </a:lnSpc>
              <a:buFont typeface="Wingdings"/>
              <a:buChar char=""/>
              <a:tabLst>
                <a:tab pos="355600" algn="l"/>
              </a:tabLst>
            </a:pPr>
            <a:r>
              <a:rPr sz="2000" dirty="0">
                <a:latin typeface="Times New Roman"/>
                <a:cs typeface="Times New Roman"/>
              </a:rPr>
              <a:t>The</a:t>
            </a:r>
            <a:r>
              <a:rPr sz="2000" spc="5" dirty="0">
                <a:latin typeface="Times New Roman"/>
                <a:cs typeface="Times New Roman"/>
              </a:rPr>
              <a:t> </a:t>
            </a:r>
            <a:r>
              <a:rPr sz="2000" dirty="0">
                <a:latin typeface="Times New Roman"/>
                <a:cs typeface="Times New Roman"/>
              </a:rPr>
              <a:t>improvement</a:t>
            </a:r>
            <a:r>
              <a:rPr sz="2000" spc="130" dirty="0">
                <a:latin typeface="Times New Roman"/>
                <a:cs typeface="Times New Roman"/>
              </a:rPr>
              <a:t> </a:t>
            </a:r>
            <a:r>
              <a:rPr sz="2000" dirty="0">
                <a:latin typeface="Times New Roman"/>
                <a:cs typeface="Times New Roman"/>
              </a:rPr>
              <a:t>of</a:t>
            </a:r>
            <a:r>
              <a:rPr sz="2000" spc="-75" dirty="0">
                <a:latin typeface="Times New Roman"/>
                <a:cs typeface="Times New Roman"/>
              </a:rPr>
              <a:t> </a:t>
            </a:r>
            <a:r>
              <a:rPr sz="2000" dirty="0">
                <a:latin typeface="Times New Roman"/>
                <a:cs typeface="Times New Roman"/>
              </a:rPr>
              <a:t>more</a:t>
            </a:r>
            <a:r>
              <a:rPr sz="2000" spc="85" dirty="0">
                <a:latin typeface="Times New Roman"/>
                <a:cs typeface="Times New Roman"/>
              </a:rPr>
              <a:t> </a:t>
            </a:r>
            <a:r>
              <a:rPr sz="2000" dirty="0">
                <a:latin typeface="Times New Roman"/>
                <a:cs typeface="Times New Roman"/>
              </a:rPr>
              <a:t>up</a:t>
            </a:r>
            <a:r>
              <a:rPr sz="2000" spc="-40" dirty="0">
                <a:latin typeface="Times New Roman"/>
                <a:cs typeface="Times New Roman"/>
              </a:rPr>
              <a:t> </a:t>
            </a:r>
            <a:r>
              <a:rPr sz="2000" dirty="0">
                <a:latin typeface="Times New Roman"/>
                <a:cs typeface="Times New Roman"/>
              </a:rPr>
              <a:t>to</a:t>
            </a:r>
            <a:r>
              <a:rPr sz="2000" spc="-45" dirty="0">
                <a:latin typeface="Times New Roman"/>
                <a:cs typeface="Times New Roman"/>
              </a:rPr>
              <a:t> </a:t>
            </a:r>
            <a:r>
              <a:rPr sz="2000" dirty="0">
                <a:latin typeface="Times New Roman"/>
                <a:cs typeface="Times New Roman"/>
              </a:rPr>
              <a:t>date,</a:t>
            </a:r>
            <a:r>
              <a:rPr sz="2000" spc="-60" dirty="0">
                <a:latin typeface="Times New Roman"/>
                <a:cs typeface="Times New Roman"/>
              </a:rPr>
              <a:t> </a:t>
            </a:r>
            <a:r>
              <a:rPr sz="2000" dirty="0">
                <a:latin typeface="Times New Roman"/>
                <a:cs typeface="Times New Roman"/>
              </a:rPr>
              <a:t>more</a:t>
            </a:r>
            <a:r>
              <a:rPr sz="2000" spc="10" dirty="0">
                <a:latin typeface="Times New Roman"/>
                <a:cs typeface="Times New Roman"/>
              </a:rPr>
              <a:t> </a:t>
            </a:r>
            <a:r>
              <a:rPr sz="2000" dirty="0">
                <a:latin typeface="Times New Roman"/>
                <a:cs typeface="Times New Roman"/>
              </a:rPr>
              <a:t>delicate</a:t>
            </a:r>
            <a:r>
              <a:rPr sz="2000" spc="-75" dirty="0">
                <a:latin typeface="Times New Roman"/>
                <a:cs typeface="Times New Roman"/>
              </a:rPr>
              <a:t> </a:t>
            </a:r>
            <a:r>
              <a:rPr sz="2000" spc="-10" dirty="0">
                <a:latin typeface="Times New Roman"/>
                <a:cs typeface="Times New Roman"/>
              </a:rPr>
              <a:t>demonstrative</a:t>
            </a:r>
            <a:r>
              <a:rPr sz="2000" spc="-75" dirty="0">
                <a:latin typeface="Times New Roman"/>
                <a:cs typeface="Times New Roman"/>
              </a:rPr>
              <a:t> </a:t>
            </a:r>
            <a:r>
              <a:rPr sz="2000" dirty="0">
                <a:latin typeface="Times New Roman"/>
                <a:cs typeface="Times New Roman"/>
              </a:rPr>
              <a:t>procedures</a:t>
            </a:r>
            <a:r>
              <a:rPr sz="2000" spc="-204" dirty="0">
                <a:latin typeface="Times New Roman"/>
                <a:cs typeface="Times New Roman"/>
              </a:rPr>
              <a:t> </a:t>
            </a:r>
            <a:r>
              <a:rPr sz="2000" spc="-25" dirty="0">
                <a:latin typeface="Times New Roman"/>
                <a:cs typeface="Times New Roman"/>
              </a:rPr>
              <a:t>and </a:t>
            </a:r>
            <a:r>
              <a:rPr sz="2000" dirty="0">
                <a:latin typeface="Times New Roman"/>
                <a:cs typeface="Times New Roman"/>
              </a:rPr>
              <a:t>helpful</a:t>
            </a:r>
            <a:r>
              <a:rPr sz="2000" spc="-125" dirty="0">
                <a:latin typeface="Times New Roman"/>
                <a:cs typeface="Times New Roman"/>
              </a:rPr>
              <a:t> </a:t>
            </a:r>
            <a:r>
              <a:rPr sz="2000" dirty="0">
                <a:latin typeface="Times New Roman"/>
                <a:cs typeface="Times New Roman"/>
              </a:rPr>
              <a:t>operators</a:t>
            </a:r>
            <a:r>
              <a:rPr sz="2000" spc="-200" dirty="0">
                <a:latin typeface="Times New Roman"/>
                <a:cs typeface="Times New Roman"/>
              </a:rPr>
              <a:t> </a:t>
            </a:r>
            <a:r>
              <a:rPr sz="2000" dirty="0">
                <a:latin typeface="Times New Roman"/>
                <a:cs typeface="Times New Roman"/>
              </a:rPr>
              <a:t>renders</a:t>
            </a:r>
            <a:r>
              <a:rPr sz="2000" spc="-114" dirty="0">
                <a:latin typeface="Times New Roman"/>
                <a:cs typeface="Times New Roman"/>
              </a:rPr>
              <a:t> </a:t>
            </a:r>
            <a:r>
              <a:rPr sz="2000" dirty="0">
                <a:latin typeface="Times New Roman"/>
                <a:cs typeface="Times New Roman"/>
              </a:rPr>
              <a:t>direness</a:t>
            </a:r>
            <a:r>
              <a:rPr sz="2000" spc="-114" dirty="0">
                <a:latin typeface="Times New Roman"/>
                <a:cs typeface="Times New Roman"/>
              </a:rPr>
              <a:t> </a:t>
            </a:r>
            <a:r>
              <a:rPr sz="2000" dirty="0">
                <a:latin typeface="Times New Roman"/>
                <a:cs typeface="Times New Roman"/>
              </a:rPr>
              <a:t>to</a:t>
            </a:r>
            <a:r>
              <a:rPr sz="2000" spc="50" dirty="0">
                <a:latin typeface="Times New Roman"/>
                <a:cs typeface="Times New Roman"/>
              </a:rPr>
              <a:t> </a:t>
            </a:r>
            <a:r>
              <a:rPr sz="2000" dirty="0">
                <a:latin typeface="Times New Roman"/>
                <a:cs typeface="Times New Roman"/>
              </a:rPr>
              <a:t>the</a:t>
            </a:r>
            <a:r>
              <a:rPr sz="2000" spc="-70" dirty="0">
                <a:latin typeface="Times New Roman"/>
                <a:cs typeface="Times New Roman"/>
              </a:rPr>
              <a:t> </a:t>
            </a:r>
            <a:r>
              <a:rPr sz="2000" dirty="0">
                <a:latin typeface="Times New Roman"/>
                <a:cs typeface="Times New Roman"/>
              </a:rPr>
              <a:t>advancement</a:t>
            </a:r>
            <a:r>
              <a:rPr sz="2000" spc="-35" dirty="0">
                <a:latin typeface="Times New Roman"/>
                <a:cs typeface="Times New Roman"/>
              </a:rPr>
              <a:t> </a:t>
            </a:r>
            <a:r>
              <a:rPr sz="2000" dirty="0">
                <a:latin typeface="Times New Roman"/>
                <a:cs typeface="Times New Roman"/>
              </a:rPr>
              <a:t>of</a:t>
            </a:r>
            <a:r>
              <a:rPr sz="2000" spc="10" dirty="0">
                <a:latin typeface="Times New Roman"/>
                <a:cs typeface="Times New Roman"/>
              </a:rPr>
              <a:t> </a:t>
            </a:r>
            <a:r>
              <a:rPr sz="2000" dirty="0">
                <a:latin typeface="Times New Roman"/>
                <a:cs typeface="Times New Roman"/>
              </a:rPr>
              <a:t>greatest</a:t>
            </a:r>
            <a:r>
              <a:rPr sz="2000" spc="50" dirty="0">
                <a:latin typeface="Times New Roman"/>
                <a:cs typeface="Times New Roman"/>
              </a:rPr>
              <a:t> </a:t>
            </a:r>
            <a:r>
              <a:rPr sz="2000" dirty="0">
                <a:latin typeface="Times New Roman"/>
                <a:cs typeface="Times New Roman"/>
              </a:rPr>
              <a:t>fruitful</a:t>
            </a:r>
            <a:r>
              <a:rPr sz="2000" spc="50" dirty="0">
                <a:latin typeface="Times New Roman"/>
                <a:cs typeface="Times New Roman"/>
              </a:rPr>
              <a:t> </a:t>
            </a:r>
            <a:r>
              <a:rPr sz="2000" spc="-25" dirty="0">
                <a:latin typeface="Times New Roman"/>
                <a:cs typeface="Times New Roman"/>
              </a:rPr>
              <a:t>and </a:t>
            </a:r>
            <a:r>
              <a:rPr sz="2000" dirty="0">
                <a:latin typeface="Times New Roman"/>
                <a:cs typeface="Times New Roman"/>
              </a:rPr>
              <a:t>advanced</a:t>
            </a:r>
            <a:r>
              <a:rPr sz="2000" spc="-35" dirty="0">
                <a:latin typeface="Times New Roman"/>
                <a:cs typeface="Times New Roman"/>
              </a:rPr>
              <a:t> </a:t>
            </a:r>
            <a:r>
              <a:rPr sz="2000" dirty="0">
                <a:latin typeface="Times New Roman"/>
                <a:cs typeface="Times New Roman"/>
              </a:rPr>
              <a:t>ocular</a:t>
            </a:r>
            <a:r>
              <a:rPr sz="2000" spc="-155" dirty="0">
                <a:latin typeface="Times New Roman"/>
                <a:cs typeface="Times New Roman"/>
              </a:rPr>
              <a:t> </a:t>
            </a:r>
            <a:r>
              <a:rPr sz="2000" dirty="0">
                <a:latin typeface="Times New Roman"/>
                <a:cs typeface="Times New Roman"/>
              </a:rPr>
              <a:t>drug</a:t>
            </a:r>
            <a:r>
              <a:rPr sz="2000" spc="-35" dirty="0">
                <a:latin typeface="Times New Roman"/>
                <a:cs typeface="Times New Roman"/>
              </a:rPr>
              <a:t> </a:t>
            </a:r>
            <a:r>
              <a:rPr sz="2000" dirty="0">
                <a:latin typeface="Times New Roman"/>
                <a:cs typeface="Times New Roman"/>
              </a:rPr>
              <a:t>delivery</a:t>
            </a:r>
            <a:r>
              <a:rPr sz="2000" spc="50" dirty="0">
                <a:latin typeface="Times New Roman"/>
                <a:cs typeface="Times New Roman"/>
              </a:rPr>
              <a:t> </a:t>
            </a:r>
            <a:r>
              <a:rPr sz="2000" spc="-10" dirty="0">
                <a:latin typeface="Times New Roman"/>
                <a:cs typeface="Times New Roman"/>
              </a:rPr>
              <a:t>systems.</a:t>
            </a:r>
            <a:endParaRPr sz="2000">
              <a:latin typeface="Times New Roman"/>
              <a:cs typeface="Times New Roman"/>
            </a:endParaRPr>
          </a:p>
          <a:p>
            <a:pPr>
              <a:lnSpc>
                <a:spcPct val="100000"/>
              </a:lnSpc>
              <a:spcBef>
                <a:spcPts val="110"/>
              </a:spcBef>
              <a:buFont typeface="Wingdings"/>
              <a:buChar char=""/>
            </a:pPr>
            <a:endParaRPr sz="2000">
              <a:latin typeface="Times New Roman"/>
              <a:cs typeface="Times New Roman"/>
            </a:endParaRPr>
          </a:p>
          <a:p>
            <a:pPr marL="355600" marR="290195" indent="-343535">
              <a:lnSpc>
                <a:spcPct val="100000"/>
              </a:lnSpc>
              <a:buFont typeface="Wingdings"/>
              <a:buChar char=""/>
              <a:tabLst>
                <a:tab pos="355600" algn="l"/>
                <a:tab pos="422275" algn="l"/>
              </a:tabLst>
            </a:pPr>
            <a:r>
              <a:rPr sz="2000" dirty="0">
                <a:latin typeface="Times New Roman"/>
                <a:cs typeface="Times New Roman"/>
              </a:rPr>
              <a:t>	Eye,</a:t>
            </a:r>
            <a:r>
              <a:rPr sz="2000" spc="-95" dirty="0">
                <a:latin typeface="Times New Roman"/>
                <a:cs typeface="Times New Roman"/>
              </a:rPr>
              <a:t> </a:t>
            </a:r>
            <a:r>
              <a:rPr sz="2000" dirty="0">
                <a:latin typeface="Times New Roman"/>
                <a:cs typeface="Times New Roman"/>
              </a:rPr>
              <a:t>as an</a:t>
            </a:r>
            <a:r>
              <a:rPr sz="2000" spc="5" dirty="0">
                <a:latin typeface="Times New Roman"/>
                <a:cs typeface="Times New Roman"/>
              </a:rPr>
              <a:t> </a:t>
            </a:r>
            <a:r>
              <a:rPr sz="2000" dirty="0">
                <a:latin typeface="Times New Roman"/>
                <a:cs typeface="Times New Roman"/>
              </a:rPr>
              <a:t>entryway</a:t>
            </a:r>
            <a:r>
              <a:rPr sz="2000" spc="-70" dirty="0">
                <a:latin typeface="Times New Roman"/>
                <a:cs typeface="Times New Roman"/>
              </a:rPr>
              <a:t> </a:t>
            </a:r>
            <a:r>
              <a:rPr sz="2000" dirty="0">
                <a:latin typeface="Times New Roman"/>
                <a:cs typeface="Times New Roman"/>
              </a:rPr>
              <a:t>for</a:t>
            </a:r>
            <a:r>
              <a:rPr sz="2000" spc="40" dirty="0">
                <a:latin typeface="Times New Roman"/>
                <a:cs typeface="Times New Roman"/>
              </a:rPr>
              <a:t> </a:t>
            </a:r>
            <a:r>
              <a:rPr sz="2000" dirty="0">
                <a:latin typeface="Times New Roman"/>
                <a:cs typeface="Times New Roman"/>
              </a:rPr>
              <a:t>medication</a:t>
            </a:r>
            <a:r>
              <a:rPr sz="2000" spc="-155" dirty="0">
                <a:latin typeface="Times New Roman"/>
                <a:cs typeface="Times New Roman"/>
              </a:rPr>
              <a:t> </a:t>
            </a:r>
            <a:r>
              <a:rPr sz="2000" dirty="0">
                <a:latin typeface="Times New Roman"/>
                <a:cs typeface="Times New Roman"/>
              </a:rPr>
              <a:t>conveyance</a:t>
            </a:r>
            <a:r>
              <a:rPr sz="2000" spc="-25" dirty="0">
                <a:latin typeface="Times New Roman"/>
                <a:cs typeface="Times New Roman"/>
              </a:rPr>
              <a:t> </a:t>
            </a:r>
            <a:r>
              <a:rPr sz="2000" dirty="0">
                <a:latin typeface="Times New Roman"/>
                <a:cs typeface="Times New Roman"/>
              </a:rPr>
              <a:t>is by and</a:t>
            </a:r>
            <a:r>
              <a:rPr sz="2000" spc="-75" dirty="0">
                <a:latin typeface="Times New Roman"/>
                <a:cs typeface="Times New Roman"/>
              </a:rPr>
              <a:t> </a:t>
            </a:r>
            <a:r>
              <a:rPr sz="2000" dirty="0">
                <a:latin typeface="Times New Roman"/>
                <a:cs typeface="Times New Roman"/>
              </a:rPr>
              <a:t>large</a:t>
            </a:r>
            <a:r>
              <a:rPr sz="2000" spc="-30" dirty="0">
                <a:latin typeface="Times New Roman"/>
                <a:cs typeface="Times New Roman"/>
              </a:rPr>
              <a:t> </a:t>
            </a:r>
            <a:r>
              <a:rPr sz="2000" dirty="0">
                <a:latin typeface="Times New Roman"/>
                <a:cs typeface="Times New Roman"/>
              </a:rPr>
              <a:t>utilized</a:t>
            </a:r>
            <a:r>
              <a:rPr sz="2000" spc="-75" dirty="0">
                <a:latin typeface="Times New Roman"/>
                <a:cs typeface="Times New Roman"/>
              </a:rPr>
              <a:t> </a:t>
            </a:r>
            <a:r>
              <a:rPr sz="2000" dirty="0">
                <a:latin typeface="Times New Roman"/>
                <a:cs typeface="Times New Roman"/>
              </a:rPr>
              <a:t>for</a:t>
            </a:r>
            <a:r>
              <a:rPr sz="2000" spc="-30" dirty="0">
                <a:latin typeface="Times New Roman"/>
                <a:cs typeface="Times New Roman"/>
              </a:rPr>
              <a:t> </a:t>
            </a:r>
            <a:r>
              <a:rPr sz="2000" spc="-25" dirty="0">
                <a:latin typeface="Times New Roman"/>
                <a:cs typeface="Times New Roman"/>
              </a:rPr>
              <a:t>the </a:t>
            </a:r>
            <a:r>
              <a:rPr sz="2000" dirty="0">
                <a:latin typeface="Times New Roman"/>
                <a:cs typeface="Times New Roman"/>
              </a:rPr>
              <a:t>neighborhood</a:t>
            </a:r>
            <a:r>
              <a:rPr sz="2000" spc="-240" dirty="0">
                <a:latin typeface="Times New Roman"/>
                <a:cs typeface="Times New Roman"/>
              </a:rPr>
              <a:t> </a:t>
            </a:r>
            <a:r>
              <a:rPr sz="2000" dirty="0">
                <a:latin typeface="Times New Roman"/>
                <a:cs typeface="Times New Roman"/>
              </a:rPr>
              <a:t>treatment</a:t>
            </a:r>
            <a:r>
              <a:rPr sz="2000" spc="-165" dirty="0">
                <a:latin typeface="Times New Roman"/>
                <a:cs typeface="Times New Roman"/>
              </a:rPr>
              <a:t> </a:t>
            </a:r>
            <a:r>
              <a:rPr sz="2000" dirty="0">
                <a:latin typeface="Times New Roman"/>
                <a:cs typeface="Times New Roman"/>
              </a:rPr>
              <a:t>as</a:t>
            </a:r>
            <a:r>
              <a:rPr sz="2000" spc="-90" dirty="0">
                <a:latin typeface="Times New Roman"/>
                <a:cs typeface="Times New Roman"/>
              </a:rPr>
              <a:t> </a:t>
            </a:r>
            <a:r>
              <a:rPr sz="2000" dirty="0">
                <a:latin typeface="Times New Roman"/>
                <a:cs typeface="Times New Roman"/>
              </a:rPr>
              <a:t>against</a:t>
            </a:r>
            <a:r>
              <a:rPr sz="2000" spc="60" dirty="0">
                <a:latin typeface="Times New Roman"/>
                <a:cs typeface="Times New Roman"/>
              </a:rPr>
              <a:t> </a:t>
            </a:r>
            <a:r>
              <a:rPr sz="2000" dirty="0">
                <a:latin typeface="Times New Roman"/>
                <a:cs typeface="Times New Roman"/>
              </a:rPr>
              <a:t>systemic</a:t>
            </a:r>
            <a:r>
              <a:rPr sz="2000" spc="100" dirty="0">
                <a:latin typeface="Times New Roman"/>
                <a:cs typeface="Times New Roman"/>
              </a:rPr>
              <a:t> </a:t>
            </a:r>
            <a:r>
              <a:rPr sz="2000" dirty="0">
                <a:latin typeface="Times New Roman"/>
                <a:cs typeface="Times New Roman"/>
              </a:rPr>
              <a:t>treatment</a:t>
            </a:r>
            <a:r>
              <a:rPr sz="2000" spc="-165" dirty="0">
                <a:latin typeface="Times New Roman"/>
                <a:cs typeface="Times New Roman"/>
              </a:rPr>
              <a:t> </a:t>
            </a:r>
            <a:r>
              <a:rPr sz="2000" dirty="0">
                <a:latin typeface="Times New Roman"/>
                <a:cs typeface="Times New Roman"/>
              </a:rPr>
              <a:t>with</a:t>
            </a:r>
            <a:r>
              <a:rPr sz="2000" spc="-15" dirty="0">
                <a:latin typeface="Times New Roman"/>
                <a:cs typeface="Times New Roman"/>
              </a:rPr>
              <a:t> </a:t>
            </a:r>
            <a:r>
              <a:rPr sz="2000" dirty="0">
                <a:latin typeface="Times New Roman"/>
                <a:cs typeface="Times New Roman"/>
              </a:rPr>
              <a:t>a</a:t>
            </a:r>
            <a:r>
              <a:rPr sz="2000" spc="25" dirty="0">
                <a:latin typeface="Times New Roman"/>
                <a:cs typeface="Times New Roman"/>
              </a:rPr>
              <a:t> </a:t>
            </a:r>
            <a:r>
              <a:rPr sz="2000" dirty="0">
                <a:latin typeface="Times New Roman"/>
                <a:cs typeface="Times New Roman"/>
              </a:rPr>
              <a:t>specific</a:t>
            </a:r>
            <a:r>
              <a:rPr sz="2000" spc="25" dirty="0">
                <a:latin typeface="Times New Roman"/>
                <a:cs typeface="Times New Roman"/>
              </a:rPr>
              <a:t> </a:t>
            </a:r>
            <a:r>
              <a:rPr sz="2000" dirty="0">
                <a:latin typeface="Times New Roman"/>
                <a:cs typeface="Times New Roman"/>
              </a:rPr>
              <a:t>end</a:t>
            </a:r>
            <a:r>
              <a:rPr sz="2000" spc="-95" dirty="0">
                <a:latin typeface="Times New Roman"/>
                <a:cs typeface="Times New Roman"/>
              </a:rPr>
              <a:t> </a:t>
            </a:r>
            <a:r>
              <a:rPr sz="2000" dirty="0">
                <a:latin typeface="Times New Roman"/>
                <a:cs typeface="Times New Roman"/>
              </a:rPr>
              <a:t>goal</a:t>
            </a:r>
            <a:r>
              <a:rPr sz="2000" spc="60" dirty="0">
                <a:latin typeface="Times New Roman"/>
                <a:cs typeface="Times New Roman"/>
              </a:rPr>
              <a:t> </a:t>
            </a:r>
            <a:r>
              <a:rPr sz="2000" spc="-25" dirty="0">
                <a:latin typeface="Times New Roman"/>
                <a:cs typeface="Times New Roman"/>
              </a:rPr>
              <a:t>to </a:t>
            </a:r>
            <a:r>
              <a:rPr sz="2000" dirty="0">
                <a:latin typeface="Times New Roman"/>
                <a:cs typeface="Times New Roman"/>
              </a:rPr>
              <a:t>maintain</a:t>
            </a:r>
            <a:r>
              <a:rPr sz="2000" spc="-15" dirty="0">
                <a:latin typeface="Times New Roman"/>
                <a:cs typeface="Times New Roman"/>
              </a:rPr>
              <a:t> </a:t>
            </a:r>
            <a:r>
              <a:rPr sz="2000" dirty="0">
                <a:latin typeface="Times New Roman"/>
                <a:cs typeface="Times New Roman"/>
              </a:rPr>
              <a:t>a</a:t>
            </a:r>
            <a:r>
              <a:rPr sz="2000" spc="-40" dirty="0">
                <a:latin typeface="Times New Roman"/>
                <a:cs typeface="Times New Roman"/>
              </a:rPr>
              <a:t> </a:t>
            </a:r>
            <a:r>
              <a:rPr sz="2000" dirty="0">
                <a:latin typeface="Times New Roman"/>
                <a:cs typeface="Times New Roman"/>
              </a:rPr>
              <a:t>strategic</a:t>
            </a:r>
            <a:r>
              <a:rPr sz="2000" spc="30" dirty="0">
                <a:latin typeface="Times New Roman"/>
                <a:cs typeface="Times New Roman"/>
              </a:rPr>
              <a:t> </a:t>
            </a:r>
            <a:r>
              <a:rPr sz="2000" dirty="0">
                <a:latin typeface="Times New Roman"/>
                <a:cs typeface="Times New Roman"/>
              </a:rPr>
              <a:t>distance</a:t>
            </a:r>
            <a:r>
              <a:rPr sz="2000" spc="-114" dirty="0">
                <a:latin typeface="Times New Roman"/>
                <a:cs typeface="Times New Roman"/>
              </a:rPr>
              <a:t> </a:t>
            </a:r>
            <a:r>
              <a:rPr sz="2000" dirty="0">
                <a:latin typeface="Times New Roman"/>
                <a:cs typeface="Times New Roman"/>
              </a:rPr>
              <a:t>from</a:t>
            </a:r>
            <a:r>
              <a:rPr sz="2000" spc="-45" dirty="0">
                <a:latin typeface="Times New Roman"/>
                <a:cs typeface="Times New Roman"/>
              </a:rPr>
              <a:t> </a:t>
            </a:r>
            <a:r>
              <a:rPr sz="2000" dirty="0">
                <a:latin typeface="Times New Roman"/>
                <a:cs typeface="Times New Roman"/>
              </a:rPr>
              <a:t>the</a:t>
            </a:r>
            <a:r>
              <a:rPr sz="2000" spc="-120" dirty="0">
                <a:latin typeface="Times New Roman"/>
                <a:cs typeface="Times New Roman"/>
              </a:rPr>
              <a:t> </a:t>
            </a:r>
            <a:r>
              <a:rPr sz="2000" dirty="0">
                <a:latin typeface="Times New Roman"/>
                <a:cs typeface="Times New Roman"/>
              </a:rPr>
              <a:t>danger</a:t>
            </a:r>
            <a:r>
              <a:rPr sz="2000" spc="-40" dirty="0">
                <a:latin typeface="Times New Roman"/>
                <a:cs typeface="Times New Roman"/>
              </a:rPr>
              <a:t> </a:t>
            </a:r>
            <a:r>
              <a:rPr sz="2000" dirty="0">
                <a:latin typeface="Times New Roman"/>
                <a:cs typeface="Times New Roman"/>
              </a:rPr>
              <a:t>of</a:t>
            </a:r>
            <a:r>
              <a:rPr sz="2000" spc="-45" dirty="0">
                <a:latin typeface="Times New Roman"/>
                <a:cs typeface="Times New Roman"/>
              </a:rPr>
              <a:t> </a:t>
            </a:r>
            <a:r>
              <a:rPr sz="2000" dirty="0">
                <a:latin typeface="Times New Roman"/>
                <a:cs typeface="Times New Roman"/>
              </a:rPr>
              <a:t>eye</a:t>
            </a:r>
            <a:r>
              <a:rPr sz="2000" spc="30" dirty="0">
                <a:latin typeface="Times New Roman"/>
                <a:cs typeface="Times New Roman"/>
              </a:rPr>
              <a:t> </a:t>
            </a:r>
            <a:r>
              <a:rPr sz="2000" dirty="0">
                <a:latin typeface="Times New Roman"/>
                <a:cs typeface="Times New Roman"/>
              </a:rPr>
              <a:t>harm</a:t>
            </a:r>
            <a:r>
              <a:rPr sz="2000" spc="-120" dirty="0">
                <a:latin typeface="Times New Roman"/>
                <a:cs typeface="Times New Roman"/>
              </a:rPr>
              <a:t> </a:t>
            </a:r>
            <a:r>
              <a:rPr sz="2000" dirty="0">
                <a:latin typeface="Times New Roman"/>
                <a:cs typeface="Times New Roman"/>
              </a:rPr>
              <a:t>from</a:t>
            </a:r>
            <a:r>
              <a:rPr sz="2000" spc="-45" dirty="0">
                <a:latin typeface="Times New Roman"/>
                <a:cs typeface="Times New Roman"/>
              </a:rPr>
              <a:t> </a:t>
            </a:r>
            <a:r>
              <a:rPr sz="2000" dirty="0">
                <a:latin typeface="Times New Roman"/>
                <a:cs typeface="Times New Roman"/>
              </a:rPr>
              <a:t>high</a:t>
            </a:r>
            <a:r>
              <a:rPr sz="2000" spc="65" dirty="0">
                <a:latin typeface="Times New Roman"/>
                <a:cs typeface="Times New Roman"/>
              </a:rPr>
              <a:t> </a:t>
            </a:r>
            <a:r>
              <a:rPr sz="2000" spc="-10" dirty="0">
                <a:latin typeface="Times New Roman"/>
                <a:cs typeface="Times New Roman"/>
              </a:rPr>
              <a:t>blood </a:t>
            </a:r>
            <a:r>
              <a:rPr sz="2000" dirty="0">
                <a:latin typeface="Times New Roman"/>
                <a:cs typeface="Times New Roman"/>
              </a:rPr>
              <a:t>groupings</a:t>
            </a:r>
            <a:r>
              <a:rPr sz="2000" spc="20" dirty="0">
                <a:latin typeface="Times New Roman"/>
                <a:cs typeface="Times New Roman"/>
              </a:rPr>
              <a:t> </a:t>
            </a:r>
            <a:r>
              <a:rPr sz="2000" dirty="0">
                <a:latin typeface="Times New Roman"/>
                <a:cs typeface="Times New Roman"/>
              </a:rPr>
              <a:t>of</a:t>
            </a:r>
            <a:r>
              <a:rPr sz="2000" spc="-20" dirty="0">
                <a:latin typeface="Times New Roman"/>
                <a:cs typeface="Times New Roman"/>
              </a:rPr>
              <a:t> </a:t>
            </a:r>
            <a:r>
              <a:rPr sz="2000" dirty="0">
                <a:latin typeface="Times New Roman"/>
                <a:cs typeface="Times New Roman"/>
              </a:rPr>
              <a:t>medication</a:t>
            </a:r>
            <a:r>
              <a:rPr sz="2000" spc="-60" dirty="0">
                <a:latin typeface="Times New Roman"/>
                <a:cs typeface="Times New Roman"/>
              </a:rPr>
              <a:t> </a:t>
            </a:r>
            <a:r>
              <a:rPr sz="2000" dirty="0">
                <a:latin typeface="Times New Roman"/>
                <a:cs typeface="Times New Roman"/>
              </a:rPr>
              <a:t>which</a:t>
            </a:r>
            <a:r>
              <a:rPr sz="2000" spc="20" dirty="0">
                <a:latin typeface="Times New Roman"/>
                <a:cs typeface="Times New Roman"/>
              </a:rPr>
              <a:t> </a:t>
            </a:r>
            <a:r>
              <a:rPr sz="2000" dirty="0">
                <a:latin typeface="Times New Roman"/>
                <a:cs typeface="Times New Roman"/>
              </a:rPr>
              <a:t>are</a:t>
            </a:r>
            <a:r>
              <a:rPr sz="2000" spc="-10" dirty="0">
                <a:latin typeface="Times New Roman"/>
                <a:cs typeface="Times New Roman"/>
              </a:rPr>
              <a:t> </a:t>
            </a:r>
            <a:r>
              <a:rPr sz="2000" dirty="0">
                <a:latin typeface="Times New Roman"/>
                <a:cs typeface="Times New Roman"/>
              </a:rPr>
              <a:t>not</a:t>
            </a:r>
            <a:r>
              <a:rPr sz="2000" spc="-145" dirty="0">
                <a:latin typeface="Times New Roman"/>
                <a:cs typeface="Times New Roman"/>
              </a:rPr>
              <a:t> </a:t>
            </a:r>
            <a:r>
              <a:rPr sz="2000" dirty="0">
                <a:latin typeface="Times New Roman"/>
                <a:cs typeface="Times New Roman"/>
              </a:rPr>
              <a:t>planned</a:t>
            </a:r>
            <a:r>
              <a:rPr sz="2000" spc="-140" dirty="0">
                <a:latin typeface="Times New Roman"/>
                <a:cs typeface="Times New Roman"/>
              </a:rPr>
              <a:t> </a:t>
            </a:r>
            <a:r>
              <a:rPr sz="2000" dirty="0">
                <a:latin typeface="Times New Roman"/>
                <a:cs typeface="Times New Roman"/>
              </a:rPr>
              <a:t>for</a:t>
            </a:r>
            <a:r>
              <a:rPr sz="2000" spc="-15" dirty="0">
                <a:latin typeface="Times New Roman"/>
                <a:cs typeface="Times New Roman"/>
              </a:rPr>
              <a:t> </a:t>
            </a:r>
            <a:r>
              <a:rPr sz="2000" spc="-20" dirty="0">
                <a:latin typeface="Times New Roman"/>
                <a:cs typeface="Times New Roman"/>
              </a:rPr>
              <a:t>eye.</a:t>
            </a:r>
            <a:endParaRPr sz="2000">
              <a:latin typeface="Times New Roman"/>
              <a:cs typeface="Times New Roman"/>
            </a:endParaRPr>
          </a:p>
        </p:txBody>
      </p:sp>
      <p:sp>
        <p:nvSpPr>
          <p:cNvPr id="5" name="Footer Placeholder 4"/>
          <p:cNvSpPr>
            <a:spLocks noGrp="1"/>
          </p:cNvSpPr>
          <p:nvPr>
            <p:ph type="ftr" sz="quarter" idx="11"/>
          </p:nvPr>
        </p:nvSpPr>
        <p:spPr/>
        <p:txBody>
          <a:bodyPr/>
          <a:lstStyle/>
          <a:p>
            <a:pPr marL="12700">
              <a:lnSpc>
                <a:spcPct val="100000"/>
              </a:lnSpc>
              <a:spcBef>
                <a:spcPts val="45"/>
              </a:spcBef>
            </a:pPr>
            <a:r>
              <a:rPr lang="en-US" smtClean="0"/>
              <a:t>RDP</a:t>
            </a:r>
            <a:endParaRPr lang="en-US" spc="-10" dirty="0"/>
          </a:p>
        </p:txBody>
      </p:sp>
      <p:sp>
        <p:nvSpPr>
          <p:cNvPr id="6" name="Slide Number Placeholder 5"/>
          <p:cNvSpPr>
            <a:spLocks noGrp="1"/>
          </p:cNvSpPr>
          <p:nvPr>
            <p:ph type="sldNum" sz="quarter" idx="12"/>
          </p:nvPr>
        </p:nvSpPr>
        <p:spPr/>
        <p:txBody>
          <a:bodyPr/>
          <a:lstStyle/>
          <a:p>
            <a:pPr marL="38100">
              <a:lnSpc>
                <a:spcPct val="100000"/>
              </a:lnSpc>
              <a:spcBef>
                <a:spcPts val="45"/>
              </a:spcBef>
            </a:pPr>
            <a:fld id="{81D60167-4931-47E6-BA6A-407CBD079E47}" type="slidenum">
              <a:rPr lang="en-US" spc="-25" smtClean="0"/>
              <a:t>2</a:t>
            </a:fld>
            <a:endParaRPr lang="en-US" spc="-25"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162300" y="0"/>
            <a:ext cx="4124325"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20</a:t>
            </a:fld>
            <a:endParaRPr spc="-25"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286125" y="0"/>
            <a:ext cx="4181475"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21</a:t>
            </a:fld>
            <a:endParaRPr spc="-25"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181350" y="0"/>
            <a:ext cx="4000500"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22</a:t>
            </a:fld>
            <a:endParaRPr spc="-25"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009900" y="0"/>
            <a:ext cx="4238625" cy="6857998"/>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23</a:t>
            </a:fld>
            <a:endParaRPr spc="-25"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409950" y="0"/>
            <a:ext cx="3829050"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24</a:t>
            </a:fld>
            <a:endParaRPr spc="-25"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657475" y="0"/>
            <a:ext cx="5124450"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25</a:t>
            </a:fld>
            <a:endParaRPr spc="-25"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361950"/>
            <a:ext cx="12030074" cy="6134100"/>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26</a:t>
            </a:fld>
            <a:endParaRPr spc="-25"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009900" y="0"/>
            <a:ext cx="5581650" cy="6857998"/>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27</a:t>
            </a:fld>
            <a:endParaRPr spc="-25"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943225" y="0"/>
            <a:ext cx="4838700"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28</a:t>
            </a:fld>
            <a:endParaRPr spc="-25"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076450" y="0"/>
            <a:ext cx="5905500" cy="6857998"/>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29</a:t>
            </a:fld>
            <a:endParaRPr spc="-25"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17525" y="358393"/>
            <a:ext cx="9008745" cy="6439535"/>
          </a:xfrm>
          <a:prstGeom prst="rect">
            <a:avLst/>
          </a:prstGeom>
        </p:spPr>
        <p:txBody>
          <a:bodyPr vert="horz" wrap="square" lIns="0" tIns="16510" rIns="0" bIns="0" rtlCol="0">
            <a:spAutoFit/>
          </a:bodyPr>
          <a:lstStyle/>
          <a:p>
            <a:pPr marL="393700" marR="43815" indent="-343535">
              <a:lnSpc>
                <a:spcPct val="100000"/>
              </a:lnSpc>
              <a:spcBef>
                <a:spcPts val="130"/>
              </a:spcBef>
              <a:buFont typeface="Wingdings"/>
              <a:buChar char=""/>
              <a:tabLst>
                <a:tab pos="393700" algn="l"/>
              </a:tabLst>
            </a:pPr>
            <a:r>
              <a:rPr sz="2000" dirty="0">
                <a:latin typeface="Times New Roman"/>
                <a:cs typeface="Times New Roman"/>
              </a:rPr>
              <a:t>The</a:t>
            </a:r>
            <a:r>
              <a:rPr sz="2000" spc="-40" dirty="0">
                <a:latin typeface="Times New Roman"/>
                <a:cs typeface="Times New Roman"/>
              </a:rPr>
              <a:t> </a:t>
            </a:r>
            <a:r>
              <a:rPr sz="2000" dirty="0">
                <a:latin typeface="Times New Roman"/>
                <a:cs typeface="Times New Roman"/>
              </a:rPr>
              <a:t>conventional</a:t>
            </a:r>
            <a:r>
              <a:rPr sz="2000" spc="-155" dirty="0">
                <a:latin typeface="Times New Roman"/>
                <a:cs typeface="Times New Roman"/>
              </a:rPr>
              <a:t> </a:t>
            </a:r>
            <a:r>
              <a:rPr sz="2000" dirty="0">
                <a:latin typeface="Times New Roman"/>
                <a:cs typeface="Times New Roman"/>
              </a:rPr>
              <a:t>ocular</a:t>
            </a:r>
            <a:r>
              <a:rPr sz="2000" spc="-190" dirty="0">
                <a:latin typeface="Times New Roman"/>
                <a:cs typeface="Times New Roman"/>
              </a:rPr>
              <a:t> </a:t>
            </a:r>
            <a:r>
              <a:rPr sz="2000" dirty="0">
                <a:latin typeface="Times New Roman"/>
                <a:cs typeface="Times New Roman"/>
              </a:rPr>
              <a:t>dosage</a:t>
            </a:r>
            <a:r>
              <a:rPr sz="2000" spc="-40" dirty="0">
                <a:latin typeface="Times New Roman"/>
                <a:cs typeface="Times New Roman"/>
              </a:rPr>
              <a:t> </a:t>
            </a:r>
            <a:r>
              <a:rPr sz="2000" dirty="0">
                <a:latin typeface="Times New Roman"/>
                <a:cs typeface="Times New Roman"/>
              </a:rPr>
              <a:t>forms</a:t>
            </a:r>
            <a:r>
              <a:rPr sz="2000" spc="80" dirty="0">
                <a:latin typeface="Times New Roman"/>
                <a:cs typeface="Times New Roman"/>
              </a:rPr>
              <a:t> </a:t>
            </a:r>
            <a:r>
              <a:rPr sz="2000" dirty="0">
                <a:latin typeface="Times New Roman"/>
                <a:cs typeface="Times New Roman"/>
              </a:rPr>
              <a:t>are</a:t>
            </a:r>
            <a:r>
              <a:rPr sz="2000" spc="-35" dirty="0">
                <a:latin typeface="Times New Roman"/>
                <a:cs typeface="Times New Roman"/>
              </a:rPr>
              <a:t> </a:t>
            </a:r>
            <a:r>
              <a:rPr sz="2000" dirty="0">
                <a:latin typeface="Times New Roman"/>
                <a:cs typeface="Times New Roman"/>
              </a:rPr>
              <a:t>eye</a:t>
            </a:r>
            <a:r>
              <a:rPr sz="2000" spc="40" dirty="0">
                <a:latin typeface="Times New Roman"/>
                <a:cs typeface="Times New Roman"/>
              </a:rPr>
              <a:t> </a:t>
            </a:r>
            <a:r>
              <a:rPr sz="2000" dirty="0">
                <a:latin typeface="Times New Roman"/>
                <a:cs typeface="Times New Roman"/>
              </a:rPr>
              <a:t>drops,</a:t>
            </a:r>
            <a:r>
              <a:rPr sz="2000" spc="-170" dirty="0">
                <a:latin typeface="Times New Roman"/>
                <a:cs typeface="Times New Roman"/>
              </a:rPr>
              <a:t> </a:t>
            </a:r>
            <a:r>
              <a:rPr sz="2000" dirty="0">
                <a:latin typeface="Times New Roman"/>
                <a:cs typeface="Times New Roman"/>
              </a:rPr>
              <a:t>eye</a:t>
            </a:r>
            <a:r>
              <a:rPr sz="2000" spc="40" dirty="0">
                <a:latin typeface="Times New Roman"/>
                <a:cs typeface="Times New Roman"/>
              </a:rPr>
              <a:t> </a:t>
            </a:r>
            <a:r>
              <a:rPr sz="2000" dirty="0">
                <a:latin typeface="Times New Roman"/>
                <a:cs typeface="Times New Roman"/>
              </a:rPr>
              <a:t>ointments,</a:t>
            </a:r>
            <a:r>
              <a:rPr sz="2000" spc="-170" dirty="0">
                <a:latin typeface="Times New Roman"/>
                <a:cs typeface="Times New Roman"/>
              </a:rPr>
              <a:t> </a:t>
            </a:r>
            <a:r>
              <a:rPr sz="2000" dirty="0">
                <a:latin typeface="Times New Roman"/>
                <a:cs typeface="Times New Roman"/>
              </a:rPr>
              <a:t>eye</a:t>
            </a:r>
            <a:r>
              <a:rPr sz="2000" spc="45" dirty="0">
                <a:latin typeface="Times New Roman"/>
                <a:cs typeface="Times New Roman"/>
              </a:rPr>
              <a:t> </a:t>
            </a:r>
            <a:r>
              <a:rPr sz="2000" dirty="0">
                <a:latin typeface="Times New Roman"/>
                <a:cs typeface="Times New Roman"/>
              </a:rPr>
              <a:t>gels,</a:t>
            </a:r>
            <a:r>
              <a:rPr sz="2000" spc="60" dirty="0">
                <a:latin typeface="Times New Roman"/>
                <a:cs typeface="Times New Roman"/>
              </a:rPr>
              <a:t> </a:t>
            </a:r>
            <a:r>
              <a:rPr sz="2000" spc="-25" dirty="0">
                <a:latin typeface="Times New Roman"/>
                <a:cs typeface="Times New Roman"/>
              </a:rPr>
              <a:t>eye </a:t>
            </a:r>
            <a:r>
              <a:rPr sz="2000" dirty="0">
                <a:latin typeface="Times New Roman"/>
                <a:cs typeface="Times New Roman"/>
              </a:rPr>
              <a:t>solutions,</a:t>
            </a:r>
            <a:r>
              <a:rPr sz="2000" spc="-160" dirty="0">
                <a:latin typeface="Times New Roman"/>
                <a:cs typeface="Times New Roman"/>
              </a:rPr>
              <a:t> </a:t>
            </a:r>
            <a:r>
              <a:rPr sz="2000" dirty="0">
                <a:latin typeface="Times New Roman"/>
                <a:cs typeface="Times New Roman"/>
              </a:rPr>
              <a:t>eye</a:t>
            </a:r>
            <a:r>
              <a:rPr sz="2000" spc="-15" dirty="0">
                <a:latin typeface="Times New Roman"/>
                <a:cs typeface="Times New Roman"/>
              </a:rPr>
              <a:t> </a:t>
            </a:r>
            <a:r>
              <a:rPr sz="2000" dirty="0">
                <a:latin typeface="Times New Roman"/>
                <a:cs typeface="Times New Roman"/>
              </a:rPr>
              <a:t>injections,</a:t>
            </a:r>
            <a:r>
              <a:rPr sz="2000" spc="-80" dirty="0">
                <a:latin typeface="Times New Roman"/>
                <a:cs typeface="Times New Roman"/>
              </a:rPr>
              <a:t> </a:t>
            </a:r>
            <a:r>
              <a:rPr sz="2000" dirty="0">
                <a:latin typeface="Times New Roman"/>
                <a:cs typeface="Times New Roman"/>
              </a:rPr>
              <a:t>eye</a:t>
            </a:r>
            <a:r>
              <a:rPr sz="2000" spc="-15" dirty="0">
                <a:latin typeface="Times New Roman"/>
                <a:cs typeface="Times New Roman"/>
              </a:rPr>
              <a:t> </a:t>
            </a:r>
            <a:r>
              <a:rPr sz="2000" dirty="0">
                <a:latin typeface="Times New Roman"/>
                <a:cs typeface="Times New Roman"/>
              </a:rPr>
              <a:t>irritation</a:t>
            </a:r>
            <a:r>
              <a:rPr sz="2000" spc="-60" dirty="0">
                <a:latin typeface="Times New Roman"/>
                <a:cs typeface="Times New Roman"/>
              </a:rPr>
              <a:t> </a:t>
            </a:r>
            <a:r>
              <a:rPr sz="2000" dirty="0">
                <a:latin typeface="Times New Roman"/>
                <a:cs typeface="Times New Roman"/>
              </a:rPr>
              <a:t>solutions,</a:t>
            </a:r>
            <a:r>
              <a:rPr sz="2000" spc="-160" dirty="0">
                <a:latin typeface="Times New Roman"/>
                <a:cs typeface="Times New Roman"/>
              </a:rPr>
              <a:t> </a:t>
            </a:r>
            <a:r>
              <a:rPr sz="2000" dirty="0">
                <a:latin typeface="Times New Roman"/>
                <a:cs typeface="Times New Roman"/>
              </a:rPr>
              <a:t>eye</a:t>
            </a:r>
            <a:r>
              <a:rPr sz="2000" spc="60" dirty="0">
                <a:latin typeface="Times New Roman"/>
                <a:cs typeface="Times New Roman"/>
              </a:rPr>
              <a:t> </a:t>
            </a:r>
            <a:r>
              <a:rPr sz="2000" dirty="0">
                <a:latin typeface="Times New Roman"/>
                <a:cs typeface="Times New Roman"/>
              </a:rPr>
              <a:t>suspensions,</a:t>
            </a:r>
            <a:r>
              <a:rPr sz="2000" spc="-160" dirty="0">
                <a:latin typeface="Times New Roman"/>
                <a:cs typeface="Times New Roman"/>
              </a:rPr>
              <a:t> </a:t>
            </a:r>
            <a:r>
              <a:rPr sz="2000" dirty="0">
                <a:latin typeface="Times New Roman"/>
                <a:cs typeface="Times New Roman"/>
              </a:rPr>
              <a:t>sol</a:t>
            </a:r>
            <a:r>
              <a:rPr sz="2000" spc="20" dirty="0">
                <a:latin typeface="Times New Roman"/>
                <a:cs typeface="Times New Roman"/>
              </a:rPr>
              <a:t> </a:t>
            </a:r>
            <a:r>
              <a:rPr sz="2000" dirty="0">
                <a:latin typeface="Times New Roman"/>
                <a:cs typeface="Times New Roman"/>
              </a:rPr>
              <a:t>to</a:t>
            </a:r>
            <a:r>
              <a:rPr sz="2000" spc="-65" dirty="0">
                <a:latin typeface="Times New Roman"/>
                <a:cs typeface="Times New Roman"/>
              </a:rPr>
              <a:t> </a:t>
            </a:r>
            <a:r>
              <a:rPr sz="2000" dirty="0">
                <a:latin typeface="Times New Roman"/>
                <a:cs typeface="Times New Roman"/>
              </a:rPr>
              <a:t>gel</a:t>
            </a:r>
            <a:r>
              <a:rPr sz="2000" spc="100" dirty="0">
                <a:latin typeface="Times New Roman"/>
                <a:cs typeface="Times New Roman"/>
              </a:rPr>
              <a:t> </a:t>
            </a:r>
            <a:r>
              <a:rPr sz="2000" spc="-10" dirty="0">
                <a:latin typeface="Times New Roman"/>
                <a:cs typeface="Times New Roman"/>
              </a:rPr>
              <a:t>systems. </a:t>
            </a:r>
            <a:r>
              <a:rPr sz="2000" dirty="0">
                <a:latin typeface="Times New Roman"/>
                <a:cs typeface="Times New Roman"/>
              </a:rPr>
              <a:t>The</a:t>
            </a:r>
            <a:r>
              <a:rPr sz="2000" spc="-25" dirty="0">
                <a:latin typeface="Times New Roman"/>
                <a:cs typeface="Times New Roman"/>
              </a:rPr>
              <a:t> </a:t>
            </a:r>
            <a:r>
              <a:rPr sz="2000" dirty="0">
                <a:latin typeface="Times New Roman"/>
                <a:cs typeface="Times New Roman"/>
              </a:rPr>
              <a:t>most</a:t>
            </a:r>
            <a:r>
              <a:rPr sz="2000" spc="10" dirty="0">
                <a:latin typeface="Times New Roman"/>
                <a:cs typeface="Times New Roman"/>
              </a:rPr>
              <a:t> </a:t>
            </a:r>
            <a:r>
              <a:rPr sz="2000" dirty="0">
                <a:latin typeface="Times New Roman"/>
                <a:cs typeface="Times New Roman"/>
              </a:rPr>
              <a:t>widely</a:t>
            </a:r>
            <a:r>
              <a:rPr sz="2000" spc="10" dirty="0">
                <a:latin typeface="Times New Roman"/>
                <a:cs typeface="Times New Roman"/>
              </a:rPr>
              <a:t> </a:t>
            </a:r>
            <a:r>
              <a:rPr sz="2000" dirty="0">
                <a:latin typeface="Times New Roman"/>
                <a:cs typeface="Times New Roman"/>
              </a:rPr>
              <a:t>used</a:t>
            </a:r>
            <a:r>
              <a:rPr sz="2000" spc="-70" dirty="0">
                <a:latin typeface="Times New Roman"/>
                <a:cs typeface="Times New Roman"/>
              </a:rPr>
              <a:t> </a:t>
            </a:r>
            <a:r>
              <a:rPr sz="2000" dirty="0">
                <a:latin typeface="Times New Roman"/>
                <a:cs typeface="Times New Roman"/>
              </a:rPr>
              <a:t>are</a:t>
            </a:r>
            <a:r>
              <a:rPr sz="2000" spc="-20" dirty="0">
                <a:latin typeface="Times New Roman"/>
                <a:cs typeface="Times New Roman"/>
              </a:rPr>
              <a:t> </a:t>
            </a:r>
            <a:r>
              <a:rPr sz="2000" dirty="0">
                <a:latin typeface="Times New Roman"/>
                <a:cs typeface="Times New Roman"/>
              </a:rPr>
              <a:t>eye</a:t>
            </a:r>
            <a:r>
              <a:rPr sz="2000" spc="50" dirty="0">
                <a:latin typeface="Times New Roman"/>
                <a:cs typeface="Times New Roman"/>
              </a:rPr>
              <a:t> </a:t>
            </a:r>
            <a:r>
              <a:rPr sz="2000" dirty="0">
                <a:latin typeface="Times New Roman"/>
                <a:cs typeface="Times New Roman"/>
              </a:rPr>
              <a:t>drops,</a:t>
            </a:r>
            <a:r>
              <a:rPr sz="2000" spc="-165" dirty="0">
                <a:latin typeface="Times New Roman"/>
                <a:cs typeface="Times New Roman"/>
              </a:rPr>
              <a:t> </a:t>
            </a:r>
            <a:r>
              <a:rPr sz="2000" dirty="0">
                <a:latin typeface="Times New Roman"/>
                <a:cs typeface="Times New Roman"/>
              </a:rPr>
              <a:t>eye</a:t>
            </a:r>
            <a:r>
              <a:rPr sz="2000" spc="50" dirty="0">
                <a:latin typeface="Times New Roman"/>
                <a:cs typeface="Times New Roman"/>
              </a:rPr>
              <a:t> </a:t>
            </a:r>
            <a:r>
              <a:rPr sz="2000" dirty="0">
                <a:latin typeface="Times New Roman"/>
                <a:cs typeface="Times New Roman"/>
              </a:rPr>
              <a:t>ointments</a:t>
            </a:r>
            <a:r>
              <a:rPr sz="2000" spc="-140" dirty="0">
                <a:latin typeface="Times New Roman"/>
                <a:cs typeface="Times New Roman"/>
              </a:rPr>
              <a:t> </a:t>
            </a:r>
            <a:r>
              <a:rPr sz="2000" dirty="0">
                <a:latin typeface="Times New Roman"/>
                <a:cs typeface="Times New Roman"/>
              </a:rPr>
              <a:t>and</a:t>
            </a:r>
            <a:r>
              <a:rPr sz="2000" spc="-70" dirty="0">
                <a:latin typeface="Times New Roman"/>
                <a:cs typeface="Times New Roman"/>
              </a:rPr>
              <a:t> </a:t>
            </a:r>
            <a:r>
              <a:rPr sz="2000" dirty="0">
                <a:latin typeface="Times New Roman"/>
                <a:cs typeface="Times New Roman"/>
              </a:rPr>
              <a:t>gels,</a:t>
            </a:r>
            <a:r>
              <a:rPr sz="2000" spc="65" dirty="0">
                <a:latin typeface="Times New Roman"/>
                <a:cs typeface="Times New Roman"/>
              </a:rPr>
              <a:t> </a:t>
            </a:r>
            <a:r>
              <a:rPr sz="2000" dirty="0">
                <a:latin typeface="Times New Roman"/>
                <a:cs typeface="Times New Roman"/>
              </a:rPr>
              <a:t>which</a:t>
            </a:r>
            <a:r>
              <a:rPr sz="2000" spc="10" dirty="0">
                <a:latin typeface="Times New Roman"/>
                <a:cs typeface="Times New Roman"/>
              </a:rPr>
              <a:t> </a:t>
            </a:r>
            <a:r>
              <a:rPr sz="2000" dirty="0">
                <a:latin typeface="Times New Roman"/>
                <a:cs typeface="Times New Roman"/>
              </a:rPr>
              <a:t>constitute</a:t>
            </a:r>
            <a:r>
              <a:rPr sz="2000" spc="-180" dirty="0">
                <a:latin typeface="Times New Roman"/>
                <a:cs typeface="Times New Roman"/>
              </a:rPr>
              <a:t> </a:t>
            </a:r>
            <a:r>
              <a:rPr sz="2000" spc="-25" dirty="0">
                <a:latin typeface="Times New Roman"/>
                <a:cs typeface="Times New Roman"/>
              </a:rPr>
              <a:t>80% </a:t>
            </a:r>
            <a:r>
              <a:rPr sz="2000" dirty="0">
                <a:latin typeface="Times New Roman"/>
                <a:cs typeface="Times New Roman"/>
              </a:rPr>
              <a:t>of</a:t>
            </a:r>
            <a:r>
              <a:rPr sz="2000" spc="55" dirty="0">
                <a:latin typeface="Times New Roman"/>
                <a:cs typeface="Times New Roman"/>
              </a:rPr>
              <a:t> </a:t>
            </a:r>
            <a:r>
              <a:rPr sz="2000" dirty="0">
                <a:latin typeface="Times New Roman"/>
                <a:cs typeface="Times New Roman"/>
              </a:rPr>
              <a:t>the</a:t>
            </a:r>
            <a:r>
              <a:rPr sz="2000" spc="-35" dirty="0">
                <a:latin typeface="Times New Roman"/>
                <a:cs typeface="Times New Roman"/>
              </a:rPr>
              <a:t> </a:t>
            </a:r>
            <a:r>
              <a:rPr sz="2000" dirty="0">
                <a:latin typeface="Times New Roman"/>
                <a:cs typeface="Times New Roman"/>
              </a:rPr>
              <a:t>total</a:t>
            </a:r>
            <a:r>
              <a:rPr sz="2000" spc="-85" dirty="0">
                <a:latin typeface="Times New Roman"/>
                <a:cs typeface="Times New Roman"/>
              </a:rPr>
              <a:t> </a:t>
            </a:r>
            <a:r>
              <a:rPr sz="2000" dirty="0">
                <a:latin typeface="Times New Roman"/>
                <a:cs typeface="Times New Roman"/>
              </a:rPr>
              <a:t>ophthalmic</a:t>
            </a:r>
            <a:r>
              <a:rPr sz="2000" spc="-130" dirty="0">
                <a:latin typeface="Times New Roman"/>
                <a:cs typeface="Times New Roman"/>
              </a:rPr>
              <a:t> </a:t>
            </a:r>
            <a:r>
              <a:rPr sz="2000" spc="-10" dirty="0">
                <a:latin typeface="Times New Roman"/>
                <a:cs typeface="Times New Roman"/>
              </a:rPr>
              <a:t>preparations.</a:t>
            </a:r>
            <a:endParaRPr sz="2000">
              <a:latin typeface="Times New Roman"/>
              <a:cs typeface="Times New Roman"/>
            </a:endParaRPr>
          </a:p>
          <a:p>
            <a:pPr>
              <a:lnSpc>
                <a:spcPct val="100000"/>
              </a:lnSpc>
              <a:spcBef>
                <a:spcPts val="114"/>
              </a:spcBef>
              <a:buFont typeface="Wingdings"/>
              <a:buChar char=""/>
            </a:pPr>
            <a:endParaRPr sz="2000">
              <a:latin typeface="Times New Roman"/>
              <a:cs typeface="Times New Roman"/>
            </a:endParaRPr>
          </a:p>
          <a:p>
            <a:pPr marL="393700" marR="17780" indent="-343535">
              <a:lnSpc>
                <a:spcPct val="100000"/>
              </a:lnSpc>
              <a:buFont typeface="Wingdings"/>
              <a:buChar char=""/>
              <a:tabLst>
                <a:tab pos="393700" algn="l"/>
              </a:tabLst>
            </a:pPr>
            <a:r>
              <a:rPr sz="2000" dirty="0">
                <a:latin typeface="Times New Roman"/>
                <a:cs typeface="Times New Roman"/>
              </a:rPr>
              <a:t>Successful</a:t>
            </a:r>
            <a:r>
              <a:rPr sz="2000" spc="-80" dirty="0">
                <a:latin typeface="Times New Roman"/>
                <a:cs typeface="Times New Roman"/>
              </a:rPr>
              <a:t> </a:t>
            </a:r>
            <a:r>
              <a:rPr sz="2000" dirty="0">
                <a:latin typeface="Times New Roman"/>
                <a:cs typeface="Times New Roman"/>
              </a:rPr>
              <a:t>treatment</a:t>
            </a:r>
            <a:r>
              <a:rPr sz="2000" spc="-155" dirty="0">
                <a:latin typeface="Times New Roman"/>
                <a:cs typeface="Times New Roman"/>
              </a:rPr>
              <a:t> </a:t>
            </a:r>
            <a:r>
              <a:rPr sz="2000" dirty="0">
                <a:latin typeface="Times New Roman"/>
                <a:cs typeface="Times New Roman"/>
              </a:rPr>
              <a:t>of</a:t>
            </a:r>
            <a:r>
              <a:rPr sz="2000" spc="-40" dirty="0">
                <a:latin typeface="Times New Roman"/>
                <a:cs typeface="Times New Roman"/>
              </a:rPr>
              <a:t> </a:t>
            </a:r>
            <a:r>
              <a:rPr sz="2000" dirty="0">
                <a:latin typeface="Times New Roman"/>
                <a:cs typeface="Times New Roman"/>
              </a:rPr>
              <a:t>visual</a:t>
            </a:r>
            <a:r>
              <a:rPr sz="2000" spc="80" dirty="0">
                <a:latin typeface="Times New Roman"/>
                <a:cs typeface="Times New Roman"/>
              </a:rPr>
              <a:t> </a:t>
            </a:r>
            <a:r>
              <a:rPr sz="2000" dirty="0">
                <a:latin typeface="Times New Roman"/>
                <a:cs typeface="Times New Roman"/>
              </a:rPr>
              <a:t>ailments</a:t>
            </a:r>
            <a:r>
              <a:rPr sz="2000" spc="-75" dirty="0">
                <a:latin typeface="Times New Roman"/>
                <a:cs typeface="Times New Roman"/>
              </a:rPr>
              <a:t> </a:t>
            </a:r>
            <a:r>
              <a:rPr sz="2000" dirty="0">
                <a:latin typeface="Times New Roman"/>
                <a:cs typeface="Times New Roman"/>
              </a:rPr>
              <a:t>is a</a:t>
            </a:r>
            <a:r>
              <a:rPr sz="2000" spc="40" dirty="0">
                <a:latin typeface="Times New Roman"/>
                <a:cs typeface="Times New Roman"/>
              </a:rPr>
              <a:t> </a:t>
            </a:r>
            <a:r>
              <a:rPr sz="2000" dirty="0">
                <a:latin typeface="Times New Roman"/>
                <a:cs typeface="Times New Roman"/>
              </a:rPr>
              <a:t>ghastly</a:t>
            </a:r>
            <a:r>
              <a:rPr sz="2000" spc="-75" dirty="0">
                <a:latin typeface="Times New Roman"/>
                <a:cs typeface="Times New Roman"/>
              </a:rPr>
              <a:t> </a:t>
            </a:r>
            <a:r>
              <a:rPr sz="2000" dirty="0">
                <a:latin typeface="Times New Roman"/>
                <a:cs typeface="Times New Roman"/>
              </a:rPr>
              <a:t>test for</a:t>
            </a:r>
            <a:r>
              <a:rPr sz="2000" spc="45" dirty="0">
                <a:latin typeface="Times New Roman"/>
                <a:cs typeface="Times New Roman"/>
              </a:rPr>
              <a:t> </a:t>
            </a:r>
            <a:r>
              <a:rPr sz="2000" dirty="0">
                <a:latin typeface="Times New Roman"/>
                <a:cs typeface="Times New Roman"/>
              </a:rPr>
              <a:t>researchers</a:t>
            </a:r>
            <a:r>
              <a:rPr sz="2000" spc="-155" dirty="0">
                <a:latin typeface="Times New Roman"/>
                <a:cs typeface="Times New Roman"/>
              </a:rPr>
              <a:t> </a:t>
            </a:r>
            <a:r>
              <a:rPr sz="2000" dirty="0">
                <a:latin typeface="Times New Roman"/>
                <a:cs typeface="Times New Roman"/>
              </a:rPr>
              <a:t>in the</a:t>
            </a:r>
            <a:r>
              <a:rPr sz="2000" spc="-110" dirty="0">
                <a:latin typeface="Times New Roman"/>
                <a:cs typeface="Times New Roman"/>
              </a:rPr>
              <a:t> </a:t>
            </a:r>
            <a:r>
              <a:rPr sz="2000" spc="-10" dirty="0">
                <a:latin typeface="Times New Roman"/>
                <a:cs typeface="Times New Roman"/>
              </a:rPr>
              <a:t>field, </a:t>
            </a:r>
            <a:r>
              <a:rPr sz="2000" dirty="0">
                <a:latin typeface="Times New Roman"/>
                <a:cs typeface="Times New Roman"/>
              </a:rPr>
              <a:t>particularly</a:t>
            </a:r>
            <a:r>
              <a:rPr sz="2000" spc="-215" dirty="0">
                <a:latin typeface="Times New Roman"/>
                <a:cs typeface="Times New Roman"/>
              </a:rPr>
              <a:t> </a:t>
            </a:r>
            <a:r>
              <a:rPr sz="2000" dirty="0">
                <a:latin typeface="Times New Roman"/>
                <a:cs typeface="Times New Roman"/>
              </a:rPr>
              <a:t>as</a:t>
            </a:r>
            <a:r>
              <a:rPr sz="2000" spc="30" dirty="0">
                <a:latin typeface="Times New Roman"/>
                <a:cs typeface="Times New Roman"/>
              </a:rPr>
              <a:t> </a:t>
            </a:r>
            <a:r>
              <a:rPr sz="2000" dirty="0">
                <a:latin typeface="Times New Roman"/>
                <a:cs typeface="Times New Roman"/>
              </a:rPr>
              <a:t>a result</a:t>
            </a:r>
            <a:r>
              <a:rPr sz="2000" spc="-50" dirty="0">
                <a:latin typeface="Times New Roman"/>
                <a:cs typeface="Times New Roman"/>
              </a:rPr>
              <a:t> </a:t>
            </a:r>
            <a:r>
              <a:rPr sz="2000" dirty="0">
                <a:latin typeface="Times New Roman"/>
                <a:cs typeface="Times New Roman"/>
              </a:rPr>
              <a:t>of</a:t>
            </a:r>
            <a:r>
              <a:rPr sz="2000" spc="-5" dirty="0">
                <a:latin typeface="Times New Roman"/>
                <a:cs typeface="Times New Roman"/>
              </a:rPr>
              <a:t> </a:t>
            </a:r>
            <a:r>
              <a:rPr sz="2000" dirty="0">
                <a:latin typeface="Times New Roman"/>
                <a:cs typeface="Times New Roman"/>
              </a:rPr>
              <a:t>the</a:t>
            </a:r>
            <a:r>
              <a:rPr sz="2000" spc="-85" dirty="0">
                <a:latin typeface="Times New Roman"/>
                <a:cs typeface="Times New Roman"/>
              </a:rPr>
              <a:t> </a:t>
            </a:r>
            <a:r>
              <a:rPr sz="2000" dirty="0">
                <a:latin typeface="Times New Roman"/>
                <a:cs typeface="Times New Roman"/>
              </a:rPr>
              <a:t>way</a:t>
            </a:r>
            <a:r>
              <a:rPr sz="2000" spc="30" dirty="0">
                <a:latin typeface="Times New Roman"/>
                <a:cs typeface="Times New Roman"/>
              </a:rPr>
              <a:t> </a:t>
            </a:r>
            <a:r>
              <a:rPr sz="2000" dirty="0">
                <a:latin typeface="Times New Roman"/>
                <a:cs typeface="Times New Roman"/>
              </a:rPr>
              <a:t>of</a:t>
            </a:r>
            <a:r>
              <a:rPr sz="2000" spc="-5" dirty="0">
                <a:latin typeface="Times New Roman"/>
                <a:cs typeface="Times New Roman"/>
              </a:rPr>
              <a:t> </a:t>
            </a:r>
            <a:r>
              <a:rPr sz="2000" dirty="0">
                <a:latin typeface="Times New Roman"/>
                <a:cs typeface="Times New Roman"/>
              </a:rPr>
              <a:t>infections</a:t>
            </a:r>
            <a:r>
              <a:rPr sz="2000" spc="-50" dirty="0">
                <a:latin typeface="Times New Roman"/>
                <a:cs typeface="Times New Roman"/>
              </a:rPr>
              <a:t> </a:t>
            </a:r>
            <a:r>
              <a:rPr sz="2000" dirty="0">
                <a:latin typeface="Times New Roman"/>
                <a:cs typeface="Times New Roman"/>
              </a:rPr>
              <a:t>and</a:t>
            </a:r>
            <a:r>
              <a:rPr sz="2000" spc="-50" dirty="0">
                <a:latin typeface="Times New Roman"/>
                <a:cs typeface="Times New Roman"/>
              </a:rPr>
              <a:t> </a:t>
            </a:r>
            <a:r>
              <a:rPr sz="2000" dirty="0">
                <a:latin typeface="Times New Roman"/>
                <a:cs typeface="Times New Roman"/>
              </a:rPr>
              <a:t>nearness</a:t>
            </a:r>
            <a:r>
              <a:rPr sz="2000" spc="-130" dirty="0">
                <a:latin typeface="Times New Roman"/>
                <a:cs typeface="Times New Roman"/>
              </a:rPr>
              <a:t> </a:t>
            </a:r>
            <a:r>
              <a:rPr sz="2000" dirty="0">
                <a:latin typeface="Times New Roman"/>
                <a:cs typeface="Times New Roman"/>
              </a:rPr>
              <a:t>of</a:t>
            </a:r>
            <a:r>
              <a:rPr sz="2000" spc="-5" dirty="0">
                <a:latin typeface="Times New Roman"/>
                <a:cs typeface="Times New Roman"/>
              </a:rPr>
              <a:t> </a:t>
            </a:r>
            <a:r>
              <a:rPr sz="2000" dirty="0">
                <a:latin typeface="Times New Roman"/>
                <a:cs typeface="Times New Roman"/>
              </a:rPr>
              <a:t>the</a:t>
            </a:r>
            <a:r>
              <a:rPr sz="2000" spc="-85" dirty="0">
                <a:latin typeface="Times New Roman"/>
                <a:cs typeface="Times New Roman"/>
              </a:rPr>
              <a:t> </a:t>
            </a:r>
            <a:r>
              <a:rPr sz="2000" dirty="0">
                <a:latin typeface="Times New Roman"/>
                <a:cs typeface="Times New Roman"/>
              </a:rPr>
              <a:t>visual</a:t>
            </a:r>
            <a:r>
              <a:rPr sz="2000" spc="114" dirty="0">
                <a:latin typeface="Times New Roman"/>
                <a:cs typeface="Times New Roman"/>
              </a:rPr>
              <a:t> </a:t>
            </a:r>
            <a:r>
              <a:rPr sz="2000" spc="-10" dirty="0">
                <a:latin typeface="Times New Roman"/>
                <a:cs typeface="Times New Roman"/>
              </a:rPr>
              <a:t>boundaries </a:t>
            </a:r>
            <a:r>
              <a:rPr sz="2000" dirty="0">
                <a:latin typeface="Times New Roman"/>
                <a:cs typeface="Times New Roman"/>
              </a:rPr>
              <a:t>particularly</a:t>
            </a:r>
            <a:r>
              <a:rPr sz="2000" spc="-215" dirty="0">
                <a:latin typeface="Times New Roman"/>
                <a:cs typeface="Times New Roman"/>
              </a:rPr>
              <a:t> </a:t>
            </a:r>
            <a:r>
              <a:rPr sz="2000" dirty="0">
                <a:latin typeface="Times New Roman"/>
                <a:cs typeface="Times New Roman"/>
              </a:rPr>
              <a:t>in</a:t>
            </a:r>
            <a:r>
              <a:rPr sz="2000" spc="30" dirty="0">
                <a:latin typeface="Times New Roman"/>
                <a:cs typeface="Times New Roman"/>
              </a:rPr>
              <a:t> </a:t>
            </a:r>
            <a:r>
              <a:rPr sz="2000" dirty="0">
                <a:latin typeface="Times New Roman"/>
                <a:cs typeface="Times New Roman"/>
              </a:rPr>
              <a:t>back</a:t>
            </a:r>
            <a:r>
              <a:rPr sz="2000" spc="-45" dirty="0">
                <a:latin typeface="Times New Roman"/>
                <a:cs typeface="Times New Roman"/>
              </a:rPr>
              <a:t> </a:t>
            </a:r>
            <a:r>
              <a:rPr sz="2000" dirty="0">
                <a:latin typeface="Times New Roman"/>
                <a:cs typeface="Times New Roman"/>
              </a:rPr>
              <a:t>visual</a:t>
            </a:r>
            <a:r>
              <a:rPr sz="2000" spc="200" dirty="0">
                <a:latin typeface="Times New Roman"/>
                <a:cs typeface="Times New Roman"/>
              </a:rPr>
              <a:t> </a:t>
            </a:r>
            <a:r>
              <a:rPr sz="2000" dirty="0">
                <a:latin typeface="Times New Roman"/>
                <a:cs typeface="Times New Roman"/>
              </a:rPr>
              <a:t>portions.</a:t>
            </a:r>
            <a:r>
              <a:rPr sz="2000" spc="-150" dirty="0">
                <a:latin typeface="Times New Roman"/>
                <a:cs typeface="Times New Roman"/>
              </a:rPr>
              <a:t> </a:t>
            </a:r>
            <a:r>
              <a:rPr sz="2000" dirty="0">
                <a:latin typeface="Times New Roman"/>
                <a:cs typeface="Times New Roman"/>
              </a:rPr>
              <a:t>In</a:t>
            </a:r>
            <a:r>
              <a:rPr sz="2000" spc="114" dirty="0">
                <a:latin typeface="Times New Roman"/>
                <a:cs typeface="Times New Roman"/>
              </a:rPr>
              <a:t> </a:t>
            </a:r>
            <a:r>
              <a:rPr sz="2000" dirty="0">
                <a:latin typeface="Times New Roman"/>
                <a:cs typeface="Times New Roman"/>
              </a:rPr>
              <a:t>order</a:t>
            </a:r>
            <a:r>
              <a:rPr sz="2000" spc="-85" dirty="0">
                <a:latin typeface="Times New Roman"/>
                <a:cs typeface="Times New Roman"/>
              </a:rPr>
              <a:t> </a:t>
            </a:r>
            <a:r>
              <a:rPr sz="2000" dirty="0">
                <a:latin typeface="Times New Roman"/>
                <a:cs typeface="Times New Roman"/>
              </a:rPr>
              <a:t>to</a:t>
            </a:r>
            <a:r>
              <a:rPr sz="2000" spc="-55" dirty="0">
                <a:latin typeface="Times New Roman"/>
                <a:cs typeface="Times New Roman"/>
              </a:rPr>
              <a:t> </a:t>
            </a:r>
            <a:r>
              <a:rPr sz="2000" dirty="0">
                <a:latin typeface="Times New Roman"/>
                <a:cs typeface="Times New Roman"/>
              </a:rPr>
              <a:t>remove</a:t>
            </a:r>
            <a:r>
              <a:rPr sz="2000" spc="160" dirty="0">
                <a:latin typeface="Times New Roman"/>
                <a:cs typeface="Times New Roman"/>
              </a:rPr>
              <a:t> </a:t>
            </a:r>
            <a:r>
              <a:rPr sz="2000" dirty="0">
                <a:latin typeface="Times New Roman"/>
                <a:cs typeface="Times New Roman"/>
              </a:rPr>
              <a:t>the</a:t>
            </a:r>
            <a:r>
              <a:rPr sz="2000" spc="-85" dirty="0">
                <a:latin typeface="Times New Roman"/>
                <a:cs typeface="Times New Roman"/>
              </a:rPr>
              <a:t> </a:t>
            </a:r>
            <a:r>
              <a:rPr sz="2000" dirty="0">
                <a:latin typeface="Times New Roman"/>
                <a:cs typeface="Times New Roman"/>
              </a:rPr>
              <a:t>constraints</a:t>
            </a:r>
            <a:r>
              <a:rPr sz="2000" spc="-210" dirty="0">
                <a:latin typeface="Times New Roman"/>
                <a:cs typeface="Times New Roman"/>
              </a:rPr>
              <a:t> </a:t>
            </a:r>
            <a:r>
              <a:rPr sz="2000" dirty="0">
                <a:latin typeface="Times New Roman"/>
                <a:cs typeface="Times New Roman"/>
              </a:rPr>
              <a:t>placed</a:t>
            </a:r>
            <a:r>
              <a:rPr sz="2000" spc="-135" dirty="0">
                <a:latin typeface="Times New Roman"/>
                <a:cs typeface="Times New Roman"/>
              </a:rPr>
              <a:t> </a:t>
            </a:r>
            <a:r>
              <a:rPr sz="2000" spc="-25" dirty="0">
                <a:latin typeface="Times New Roman"/>
                <a:cs typeface="Times New Roman"/>
              </a:rPr>
              <a:t>by </a:t>
            </a:r>
            <a:r>
              <a:rPr sz="2000" dirty="0">
                <a:latin typeface="Times New Roman"/>
                <a:cs typeface="Times New Roman"/>
              </a:rPr>
              <a:t>these</a:t>
            </a:r>
            <a:r>
              <a:rPr sz="2000" spc="-35" dirty="0">
                <a:latin typeface="Times New Roman"/>
                <a:cs typeface="Times New Roman"/>
              </a:rPr>
              <a:t> </a:t>
            </a:r>
            <a:r>
              <a:rPr sz="2000" dirty="0">
                <a:latin typeface="Times New Roman"/>
                <a:cs typeface="Times New Roman"/>
              </a:rPr>
              <a:t>conventional</a:t>
            </a:r>
            <a:r>
              <a:rPr sz="2000" spc="-90" dirty="0">
                <a:latin typeface="Times New Roman"/>
                <a:cs typeface="Times New Roman"/>
              </a:rPr>
              <a:t> </a:t>
            </a:r>
            <a:r>
              <a:rPr sz="2000" dirty="0">
                <a:latin typeface="Times New Roman"/>
                <a:cs typeface="Times New Roman"/>
              </a:rPr>
              <a:t>ocular</a:t>
            </a:r>
            <a:r>
              <a:rPr sz="2000" spc="-125" dirty="0">
                <a:latin typeface="Times New Roman"/>
                <a:cs typeface="Times New Roman"/>
              </a:rPr>
              <a:t> </a:t>
            </a:r>
            <a:r>
              <a:rPr sz="2000" dirty="0">
                <a:latin typeface="Times New Roman"/>
                <a:cs typeface="Times New Roman"/>
              </a:rPr>
              <a:t>therapies.</a:t>
            </a:r>
            <a:r>
              <a:rPr sz="2000" spc="-105" dirty="0">
                <a:latin typeface="Times New Roman"/>
                <a:cs typeface="Times New Roman"/>
              </a:rPr>
              <a:t> </a:t>
            </a:r>
            <a:r>
              <a:rPr sz="2000" dirty="0">
                <a:latin typeface="Times New Roman"/>
                <a:cs typeface="Times New Roman"/>
              </a:rPr>
              <a:t>A</a:t>
            </a:r>
            <a:r>
              <a:rPr sz="2000" spc="-175" dirty="0">
                <a:latin typeface="Times New Roman"/>
                <a:cs typeface="Times New Roman"/>
              </a:rPr>
              <a:t> </a:t>
            </a:r>
            <a:r>
              <a:rPr sz="2000" dirty="0">
                <a:latin typeface="Times New Roman"/>
                <a:cs typeface="Times New Roman"/>
              </a:rPr>
              <a:t>newer</a:t>
            </a:r>
            <a:r>
              <a:rPr sz="2000" spc="60" dirty="0">
                <a:latin typeface="Times New Roman"/>
                <a:cs typeface="Times New Roman"/>
              </a:rPr>
              <a:t> </a:t>
            </a:r>
            <a:r>
              <a:rPr sz="2000" dirty="0">
                <a:latin typeface="Times New Roman"/>
                <a:cs typeface="Times New Roman"/>
              </a:rPr>
              <a:t>approach</a:t>
            </a:r>
            <a:r>
              <a:rPr sz="2000" spc="-85" dirty="0">
                <a:latin typeface="Times New Roman"/>
                <a:cs typeface="Times New Roman"/>
              </a:rPr>
              <a:t> </a:t>
            </a:r>
            <a:r>
              <a:rPr sz="2000" dirty="0">
                <a:latin typeface="Times New Roman"/>
                <a:cs typeface="Times New Roman"/>
              </a:rPr>
              <a:t>for</a:t>
            </a:r>
            <a:r>
              <a:rPr sz="2000" spc="60" dirty="0">
                <a:latin typeface="Times New Roman"/>
                <a:cs typeface="Times New Roman"/>
              </a:rPr>
              <a:t> </a:t>
            </a:r>
            <a:r>
              <a:rPr sz="2000" dirty="0">
                <a:latin typeface="Times New Roman"/>
                <a:cs typeface="Times New Roman"/>
              </a:rPr>
              <a:t>ocular</a:t>
            </a:r>
            <a:r>
              <a:rPr sz="2000" spc="-125" dirty="0">
                <a:latin typeface="Times New Roman"/>
                <a:cs typeface="Times New Roman"/>
              </a:rPr>
              <a:t> </a:t>
            </a:r>
            <a:r>
              <a:rPr sz="2000" dirty="0">
                <a:latin typeface="Times New Roman"/>
                <a:cs typeface="Times New Roman"/>
              </a:rPr>
              <a:t>drug</a:t>
            </a:r>
            <a:r>
              <a:rPr sz="2000" spc="5" dirty="0">
                <a:latin typeface="Times New Roman"/>
                <a:cs typeface="Times New Roman"/>
              </a:rPr>
              <a:t> </a:t>
            </a:r>
            <a:r>
              <a:rPr sz="2000" spc="-10" dirty="0">
                <a:latin typeface="Times New Roman"/>
                <a:cs typeface="Times New Roman"/>
              </a:rPr>
              <a:t>delivery </a:t>
            </a:r>
            <a:r>
              <a:rPr sz="2000" dirty="0">
                <a:latin typeface="Times New Roman"/>
                <a:cs typeface="Times New Roman"/>
              </a:rPr>
              <a:t>systems</a:t>
            </a:r>
            <a:r>
              <a:rPr sz="2000" spc="160" dirty="0">
                <a:latin typeface="Times New Roman"/>
                <a:cs typeface="Times New Roman"/>
              </a:rPr>
              <a:t> </a:t>
            </a:r>
            <a:r>
              <a:rPr sz="2000" dirty="0">
                <a:latin typeface="Times New Roman"/>
                <a:cs typeface="Times New Roman"/>
              </a:rPr>
              <a:t>are</a:t>
            </a:r>
            <a:r>
              <a:rPr sz="2000" spc="40" dirty="0">
                <a:latin typeface="Times New Roman"/>
                <a:cs typeface="Times New Roman"/>
              </a:rPr>
              <a:t> </a:t>
            </a:r>
            <a:r>
              <a:rPr sz="2000" dirty="0">
                <a:latin typeface="Times New Roman"/>
                <a:cs typeface="Times New Roman"/>
              </a:rPr>
              <a:t>being</a:t>
            </a:r>
            <a:r>
              <a:rPr sz="2000" spc="-15" dirty="0">
                <a:latin typeface="Times New Roman"/>
                <a:cs typeface="Times New Roman"/>
              </a:rPr>
              <a:t> </a:t>
            </a:r>
            <a:r>
              <a:rPr sz="2000" dirty="0">
                <a:latin typeface="Times New Roman"/>
                <a:cs typeface="Times New Roman"/>
              </a:rPr>
              <a:t>explored</a:t>
            </a:r>
            <a:r>
              <a:rPr sz="2000" spc="-105" dirty="0">
                <a:latin typeface="Times New Roman"/>
                <a:cs typeface="Times New Roman"/>
              </a:rPr>
              <a:t> </a:t>
            </a:r>
            <a:r>
              <a:rPr sz="2000" dirty="0">
                <a:latin typeface="Times New Roman"/>
                <a:cs typeface="Times New Roman"/>
              </a:rPr>
              <a:t>to</a:t>
            </a:r>
            <a:r>
              <a:rPr sz="2000" spc="-15" dirty="0">
                <a:latin typeface="Times New Roman"/>
                <a:cs typeface="Times New Roman"/>
              </a:rPr>
              <a:t> </a:t>
            </a:r>
            <a:r>
              <a:rPr sz="2000" dirty="0">
                <a:latin typeface="Times New Roman"/>
                <a:cs typeface="Times New Roman"/>
              </a:rPr>
              <a:t>develop</a:t>
            </a:r>
            <a:r>
              <a:rPr sz="2000" spc="-15" dirty="0">
                <a:latin typeface="Times New Roman"/>
                <a:cs typeface="Times New Roman"/>
              </a:rPr>
              <a:t> </a:t>
            </a:r>
            <a:r>
              <a:rPr sz="2000" dirty="0">
                <a:latin typeface="Times New Roman"/>
                <a:cs typeface="Times New Roman"/>
              </a:rPr>
              <a:t>extended</a:t>
            </a:r>
            <a:r>
              <a:rPr sz="2000" spc="-105" dirty="0">
                <a:latin typeface="Times New Roman"/>
                <a:cs typeface="Times New Roman"/>
              </a:rPr>
              <a:t> </a:t>
            </a:r>
            <a:r>
              <a:rPr sz="2000" dirty="0">
                <a:latin typeface="Times New Roman"/>
                <a:cs typeface="Times New Roman"/>
              </a:rPr>
              <a:t>duration</a:t>
            </a:r>
            <a:r>
              <a:rPr sz="2000" spc="-185" dirty="0">
                <a:latin typeface="Times New Roman"/>
                <a:cs typeface="Times New Roman"/>
              </a:rPr>
              <a:t> </a:t>
            </a:r>
            <a:r>
              <a:rPr sz="2000" dirty="0">
                <a:latin typeface="Times New Roman"/>
                <a:cs typeface="Times New Roman"/>
              </a:rPr>
              <a:t>and</a:t>
            </a:r>
            <a:r>
              <a:rPr sz="2000" spc="-15" dirty="0">
                <a:latin typeface="Times New Roman"/>
                <a:cs typeface="Times New Roman"/>
              </a:rPr>
              <a:t> </a:t>
            </a:r>
            <a:r>
              <a:rPr sz="2000" dirty="0">
                <a:latin typeface="Times New Roman"/>
                <a:cs typeface="Times New Roman"/>
              </a:rPr>
              <a:t>controlled</a:t>
            </a:r>
            <a:r>
              <a:rPr sz="2000" spc="-190" dirty="0">
                <a:latin typeface="Times New Roman"/>
                <a:cs typeface="Times New Roman"/>
              </a:rPr>
              <a:t> </a:t>
            </a:r>
            <a:r>
              <a:rPr sz="2000" spc="-10" dirty="0">
                <a:latin typeface="Times New Roman"/>
                <a:cs typeface="Times New Roman"/>
              </a:rPr>
              <a:t>units</a:t>
            </a:r>
            <a:r>
              <a:rPr sz="2000" spc="500" dirty="0">
                <a:latin typeface="Times New Roman"/>
                <a:cs typeface="Times New Roman"/>
              </a:rPr>
              <a:t>  </a:t>
            </a:r>
            <a:r>
              <a:rPr sz="2000" dirty="0">
                <a:latin typeface="Times New Roman"/>
                <a:cs typeface="Times New Roman"/>
              </a:rPr>
              <a:t>release</a:t>
            </a:r>
            <a:r>
              <a:rPr sz="2000" spc="-80" dirty="0">
                <a:latin typeface="Times New Roman"/>
                <a:cs typeface="Times New Roman"/>
              </a:rPr>
              <a:t> </a:t>
            </a:r>
            <a:r>
              <a:rPr sz="2000" spc="-10" dirty="0">
                <a:latin typeface="Times New Roman"/>
                <a:cs typeface="Times New Roman"/>
              </a:rPr>
              <a:t>strategy.</a:t>
            </a:r>
            <a:endParaRPr sz="2000">
              <a:latin typeface="Times New Roman"/>
              <a:cs typeface="Times New Roman"/>
            </a:endParaRPr>
          </a:p>
          <a:p>
            <a:pPr>
              <a:lnSpc>
                <a:spcPct val="100000"/>
              </a:lnSpc>
              <a:spcBef>
                <a:spcPts val="125"/>
              </a:spcBef>
              <a:buFont typeface="Wingdings"/>
              <a:buChar char=""/>
            </a:pPr>
            <a:endParaRPr sz="2000">
              <a:latin typeface="Times New Roman"/>
              <a:cs typeface="Times New Roman"/>
            </a:endParaRPr>
          </a:p>
          <a:p>
            <a:pPr marL="251460" marR="88265" indent="-201295">
              <a:lnSpc>
                <a:spcPct val="100000"/>
              </a:lnSpc>
              <a:buFont typeface="Wingdings"/>
              <a:buChar char=""/>
              <a:tabLst>
                <a:tab pos="251460" algn="l"/>
                <a:tab pos="393700" algn="l"/>
              </a:tabLst>
            </a:pPr>
            <a:r>
              <a:rPr sz="2000" dirty="0">
                <a:latin typeface="Times New Roman"/>
                <a:cs typeface="Times New Roman"/>
              </a:rPr>
              <a:t>	Ocular</a:t>
            </a:r>
            <a:r>
              <a:rPr sz="2000" spc="-100" dirty="0">
                <a:latin typeface="Times New Roman"/>
                <a:cs typeface="Times New Roman"/>
              </a:rPr>
              <a:t> </a:t>
            </a:r>
            <a:r>
              <a:rPr sz="2000" dirty="0">
                <a:latin typeface="Times New Roman"/>
                <a:cs typeface="Times New Roman"/>
              </a:rPr>
              <a:t>drug</a:t>
            </a:r>
            <a:r>
              <a:rPr sz="2000" spc="-60" dirty="0">
                <a:latin typeface="Times New Roman"/>
                <a:cs typeface="Times New Roman"/>
              </a:rPr>
              <a:t> </a:t>
            </a:r>
            <a:r>
              <a:rPr sz="2000" dirty="0">
                <a:latin typeface="Times New Roman"/>
                <a:cs typeface="Times New Roman"/>
              </a:rPr>
              <a:t>delivery</a:t>
            </a:r>
            <a:r>
              <a:rPr sz="2000" spc="-60" dirty="0">
                <a:latin typeface="Times New Roman"/>
                <a:cs typeface="Times New Roman"/>
              </a:rPr>
              <a:t> </a:t>
            </a:r>
            <a:r>
              <a:rPr sz="2000" dirty="0">
                <a:latin typeface="Times New Roman"/>
                <a:cs typeface="Times New Roman"/>
              </a:rPr>
              <a:t>is</a:t>
            </a:r>
            <a:r>
              <a:rPr sz="2000" spc="100" dirty="0">
                <a:latin typeface="Times New Roman"/>
                <a:cs typeface="Times New Roman"/>
              </a:rPr>
              <a:t> </a:t>
            </a:r>
            <a:r>
              <a:rPr sz="2000" dirty="0">
                <a:latin typeface="Times New Roman"/>
                <a:cs typeface="Times New Roman"/>
              </a:rPr>
              <a:t>one</a:t>
            </a:r>
            <a:r>
              <a:rPr sz="2000" spc="-95" dirty="0">
                <a:latin typeface="Times New Roman"/>
                <a:cs typeface="Times New Roman"/>
              </a:rPr>
              <a:t> </a:t>
            </a:r>
            <a:r>
              <a:rPr sz="2000" dirty="0">
                <a:latin typeface="Times New Roman"/>
                <a:cs typeface="Times New Roman"/>
              </a:rPr>
              <a:t>of</a:t>
            </a:r>
            <a:r>
              <a:rPr sz="2000" spc="-20" dirty="0">
                <a:latin typeface="Times New Roman"/>
                <a:cs typeface="Times New Roman"/>
              </a:rPr>
              <a:t> </a:t>
            </a:r>
            <a:r>
              <a:rPr sz="2000" dirty="0">
                <a:latin typeface="Times New Roman"/>
                <a:cs typeface="Times New Roman"/>
              </a:rPr>
              <a:t>the</a:t>
            </a:r>
            <a:r>
              <a:rPr sz="2000" spc="-95" dirty="0">
                <a:latin typeface="Times New Roman"/>
                <a:cs typeface="Times New Roman"/>
              </a:rPr>
              <a:t> </a:t>
            </a:r>
            <a:r>
              <a:rPr sz="2000" dirty="0">
                <a:latin typeface="Times New Roman"/>
                <a:cs typeface="Times New Roman"/>
              </a:rPr>
              <a:t>most</a:t>
            </a:r>
            <a:r>
              <a:rPr sz="2000" spc="20" dirty="0">
                <a:latin typeface="Times New Roman"/>
                <a:cs typeface="Times New Roman"/>
              </a:rPr>
              <a:t> </a:t>
            </a:r>
            <a:r>
              <a:rPr sz="2000" dirty="0">
                <a:latin typeface="Times New Roman"/>
                <a:cs typeface="Times New Roman"/>
              </a:rPr>
              <a:t>challenging</a:t>
            </a:r>
            <a:r>
              <a:rPr sz="2000" spc="-140" dirty="0">
                <a:latin typeface="Times New Roman"/>
                <a:cs typeface="Times New Roman"/>
              </a:rPr>
              <a:t> </a:t>
            </a:r>
            <a:r>
              <a:rPr sz="2000" dirty="0">
                <a:latin typeface="Times New Roman"/>
                <a:cs typeface="Times New Roman"/>
              </a:rPr>
              <a:t>tasks</a:t>
            </a:r>
            <a:r>
              <a:rPr sz="2000" spc="20" dirty="0">
                <a:latin typeface="Times New Roman"/>
                <a:cs typeface="Times New Roman"/>
              </a:rPr>
              <a:t> </a:t>
            </a:r>
            <a:r>
              <a:rPr sz="2000" dirty="0">
                <a:latin typeface="Times New Roman"/>
                <a:cs typeface="Times New Roman"/>
              </a:rPr>
              <a:t>faced</a:t>
            </a:r>
            <a:r>
              <a:rPr sz="2000" spc="20" dirty="0">
                <a:latin typeface="Times New Roman"/>
                <a:cs typeface="Times New Roman"/>
              </a:rPr>
              <a:t> </a:t>
            </a:r>
            <a:r>
              <a:rPr sz="2000" dirty="0">
                <a:latin typeface="Times New Roman"/>
                <a:cs typeface="Times New Roman"/>
              </a:rPr>
              <a:t>by</a:t>
            </a:r>
            <a:r>
              <a:rPr sz="2000" spc="15" dirty="0">
                <a:latin typeface="Times New Roman"/>
                <a:cs typeface="Times New Roman"/>
              </a:rPr>
              <a:t> </a:t>
            </a:r>
            <a:r>
              <a:rPr sz="2000" spc="-10" dirty="0">
                <a:latin typeface="Times New Roman"/>
                <a:cs typeface="Times New Roman"/>
              </a:rPr>
              <a:t>Pharmaceutical </a:t>
            </a:r>
            <a:r>
              <a:rPr sz="2000" dirty="0">
                <a:latin typeface="Times New Roman"/>
                <a:cs typeface="Times New Roman"/>
              </a:rPr>
              <a:t>researchers.</a:t>
            </a:r>
            <a:r>
              <a:rPr sz="2000" spc="-65" dirty="0">
                <a:latin typeface="Times New Roman"/>
                <a:cs typeface="Times New Roman"/>
              </a:rPr>
              <a:t> </a:t>
            </a:r>
            <a:r>
              <a:rPr sz="2000" dirty="0">
                <a:latin typeface="Times New Roman"/>
                <a:cs typeface="Times New Roman"/>
              </a:rPr>
              <a:t>The ophthalmic</a:t>
            </a:r>
            <a:r>
              <a:rPr sz="2000" spc="-160" dirty="0">
                <a:latin typeface="Times New Roman"/>
                <a:cs typeface="Times New Roman"/>
              </a:rPr>
              <a:t> </a:t>
            </a:r>
            <a:r>
              <a:rPr sz="2000" dirty="0">
                <a:latin typeface="Times New Roman"/>
                <a:cs typeface="Times New Roman"/>
              </a:rPr>
              <a:t>preparations</a:t>
            </a:r>
            <a:r>
              <a:rPr sz="2000" spc="-210" dirty="0">
                <a:latin typeface="Times New Roman"/>
                <a:cs typeface="Times New Roman"/>
              </a:rPr>
              <a:t> </a:t>
            </a:r>
            <a:r>
              <a:rPr sz="2000" dirty="0">
                <a:latin typeface="Times New Roman"/>
                <a:cs typeface="Times New Roman"/>
              </a:rPr>
              <a:t>are available</a:t>
            </a:r>
            <a:r>
              <a:rPr sz="2000" spc="5" dirty="0">
                <a:latin typeface="Times New Roman"/>
                <a:cs typeface="Times New Roman"/>
              </a:rPr>
              <a:t> </a:t>
            </a:r>
            <a:r>
              <a:rPr sz="2000" dirty="0">
                <a:latin typeface="Times New Roman"/>
                <a:cs typeface="Times New Roman"/>
              </a:rPr>
              <a:t>as</a:t>
            </a:r>
            <a:r>
              <a:rPr sz="2000" spc="35" dirty="0">
                <a:latin typeface="Times New Roman"/>
                <a:cs typeface="Times New Roman"/>
              </a:rPr>
              <a:t> </a:t>
            </a:r>
            <a:r>
              <a:rPr sz="2000" dirty="0">
                <a:latin typeface="Times New Roman"/>
                <a:cs typeface="Times New Roman"/>
              </a:rPr>
              <a:t>sterile,</a:t>
            </a:r>
            <a:r>
              <a:rPr sz="2000" spc="-60" dirty="0">
                <a:latin typeface="Times New Roman"/>
                <a:cs typeface="Times New Roman"/>
              </a:rPr>
              <a:t> </a:t>
            </a:r>
            <a:r>
              <a:rPr sz="2000" dirty="0">
                <a:latin typeface="Times New Roman"/>
                <a:cs typeface="Times New Roman"/>
              </a:rPr>
              <a:t>buffered,</a:t>
            </a:r>
            <a:r>
              <a:rPr sz="2000" spc="-65" dirty="0">
                <a:latin typeface="Times New Roman"/>
                <a:cs typeface="Times New Roman"/>
              </a:rPr>
              <a:t> </a:t>
            </a:r>
            <a:r>
              <a:rPr sz="2000" spc="-10" dirty="0">
                <a:latin typeface="Times New Roman"/>
                <a:cs typeface="Times New Roman"/>
              </a:rPr>
              <a:t>isotonic </a:t>
            </a:r>
            <a:r>
              <a:rPr sz="2000" dirty="0">
                <a:latin typeface="Times New Roman"/>
                <a:cs typeface="Times New Roman"/>
              </a:rPr>
              <a:t>solution.</a:t>
            </a:r>
            <a:r>
              <a:rPr sz="2000" spc="-250" dirty="0">
                <a:latin typeface="Times New Roman"/>
                <a:cs typeface="Times New Roman"/>
              </a:rPr>
              <a:t> </a:t>
            </a:r>
            <a:r>
              <a:rPr sz="2000" dirty="0">
                <a:latin typeface="Times New Roman"/>
                <a:cs typeface="Times New Roman"/>
              </a:rPr>
              <a:t>Several</a:t>
            </a:r>
            <a:r>
              <a:rPr sz="2000" spc="5" dirty="0">
                <a:latin typeface="Times New Roman"/>
                <a:cs typeface="Times New Roman"/>
              </a:rPr>
              <a:t> </a:t>
            </a:r>
            <a:r>
              <a:rPr sz="2000" dirty="0">
                <a:latin typeface="Times New Roman"/>
                <a:cs typeface="Times New Roman"/>
              </a:rPr>
              <a:t>types</a:t>
            </a:r>
            <a:r>
              <a:rPr sz="2000" spc="-70" dirty="0">
                <a:latin typeface="Times New Roman"/>
                <a:cs typeface="Times New Roman"/>
              </a:rPr>
              <a:t> </a:t>
            </a:r>
            <a:r>
              <a:rPr sz="2000" dirty="0">
                <a:latin typeface="Times New Roman"/>
                <a:cs typeface="Times New Roman"/>
              </a:rPr>
              <a:t>of</a:t>
            </a:r>
            <a:r>
              <a:rPr sz="2000" spc="-30" dirty="0">
                <a:latin typeface="Times New Roman"/>
                <a:cs typeface="Times New Roman"/>
              </a:rPr>
              <a:t> </a:t>
            </a:r>
            <a:r>
              <a:rPr sz="2000" dirty="0">
                <a:latin typeface="Times New Roman"/>
                <a:cs typeface="Times New Roman"/>
              </a:rPr>
              <a:t>dosage</a:t>
            </a:r>
            <a:r>
              <a:rPr sz="2000" spc="50" dirty="0">
                <a:latin typeface="Times New Roman"/>
                <a:cs typeface="Times New Roman"/>
              </a:rPr>
              <a:t> </a:t>
            </a:r>
            <a:r>
              <a:rPr sz="2000" dirty="0">
                <a:latin typeface="Times New Roman"/>
                <a:cs typeface="Times New Roman"/>
              </a:rPr>
              <a:t>forms</a:t>
            </a:r>
            <a:r>
              <a:rPr sz="2000" spc="5" dirty="0">
                <a:latin typeface="Times New Roman"/>
                <a:cs typeface="Times New Roman"/>
              </a:rPr>
              <a:t> </a:t>
            </a:r>
            <a:r>
              <a:rPr sz="2000" dirty="0">
                <a:latin typeface="Times New Roman"/>
                <a:cs typeface="Times New Roman"/>
              </a:rPr>
              <a:t>are</a:t>
            </a:r>
            <a:r>
              <a:rPr sz="2000" spc="45" dirty="0">
                <a:latin typeface="Times New Roman"/>
                <a:cs typeface="Times New Roman"/>
              </a:rPr>
              <a:t> </a:t>
            </a:r>
            <a:r>
              <a:rPr sz="2000" dirty="0">
                <a:latin typeface="Times New Roman"/>
                <a:cs typeface="Times New Roman"/>
              </a:rPr>
              <a:t>applied</a:t>
            </a:r>
            <a:r>
              <a:rPr sz="2000" spc="-150" dirty="0">
                <a:latin typeface="Times New Roman"/>
                <a:cs typeface="Times New Roman"/>
              </a:rPr>
              <a:t> </a:t>
            </a:r>
            <a:r>
              <a:rPr sz="2000" dirty="0">
                <a:latin typeface="Times New Roman"/>
                <a:cs typeface="Times New Roman"/>
              </a:rPr>
              <a:t>as</a:t>
            </a:r>
            <a:r>
              <a:rPr sz="2000" spc="-70" dirty="0">
                <a:latin typeface="Times New Roman"/>
                <a:cs typeface="Times New Roman"/>
              </a:rPr>
              <a:t> </a:t>
            </a:r>
            <a:r>
              <a:rPr sz="2000" dirty="0">
                <a:latin typeface="Times New Roman"/>
                <a:cs typeface="Times New Roman"/>
              </a:rPr>
              <a:t>the</a:t>
            </a:r>
            <a:r>
              <a:rPr sz="2000" spc="-25" dirty="0">
                <a:latin typeface="Times New Roman"/>
                <a:cs typeface="Times New Roman"/>
              </a:rPr>
              <a:t> </a:t>
            </a:r>
            <a:r>
              <a:rPr sz="2000" dirty="0">
                <a:latin typeface="Times New Roman"/>
                <a:cs typeface="Times New Roman"/>
              </a:rPr>
              <a:t>delivery</a:t>
            </a:r>
            <a:r>
              <a:rPr sz="2000" spc="-70" dirty="0">
                <a:latin typeface="Times New Roman"/>
                <a:cs typeface="Times New Roman"/>
              </a:rPr>
              <a:t> </a:t>
            </a:r>
            <a:r>
              <a:rPr sz="2000" dirty="0">
                <a:latin typeface="Times New Roman"/>
                <a:cs typeface="Times New Roman"/>
              </a:rPr>
              <a:t>system</a:t>
            </a:r>
            <a:r>
              <a:rPr sz="2000" spc="50" dirty="0">
                <a:latin typeface="Times New Roman"/>
                <a:cs typeface="Times New Roman"/>
              </a:rPr>
              <a:t> </a:t>
            </a:r>
            <a:r>
              <a:rPr sz="2000" dirty="0">
                <a:latin typeface="Times New Roman"/>
                <a:cs typeface="Times New Roman"/>
              </a:rPr>
              <a:t>for</a:t>
            </a:r>
            <a:r>
              <a:rPr sz="2000" spc="45" dirty="0">
                <a:latin typeface="Times New Roman"/>
                <a:cs typeface="Times New Roman"/>
              </a:rPr>
              <a:t> </a:t>
            </a:r>
            <a:r>
              <a:rPr sz="2000" spc="-25" dirty="0">
                <a:latin typeface="Times New Roman"/>
                <a:cs typeface="Times New Roman"/>
              </a:rPr>
              <a:t>the </a:t>
            </a:r>
            <a:r>
              <a:rPr sz="2000" dirty="0">
                <a:latin typeface="Times New Roman"/>
                <a:cs typeface="Times New Roman"/>
              </a:rPr>
              <a:t>ocular</a:t>
            </a:r>
            <a:r>
              <a:rPr sz="2000" spc="-190" dirty="0">
                <a:latin typeface="Times New Roman"/>
                <a:cs typeface="Times New Roman"/>
              </a:rPr>
              <a:t> </a:t>
            </a:r>
            <a:r>
              <a:rPr sz="2000" dirty="0">
                <a:latin typeface="Times New Roman"/>
                <a:cs typeface="Times New Roman"/>
              </a:rPr>
              <a:t>delivery</a:t>
            </a:r>
            <a:r>
              <a:rPr sz="2000" spc="5" dirty="0">
                <a:latin typeface="Times New Roman"/>
                <a:cs typeface="Times New Roman"/>
              </a:rPr>
              <a:t> </a:t>
            </a:r>
            <a:r>
              <a:rPr sz="2000" dirty="0">
                <a:latin typeface="Times New Roman"/>
                <a:cs typeface="Times New Roman"/>
              </a:rPr>
              <a:t>of</a:t>
            </a:r>
            <a:r>
              <a:rPr sz="2000" spc="-35" dirty="0">
                <a:latin typeface="Times New Roman"/>
                <a:cs typeface="Times New Roman"/>
              </a:rPr>
              <a:t> </a:t>
            </a:r>
            <a:r>
              <a:rPr sz="2000" dirty="0">
                <a:latin typeface="Times New Roman"/>
                <a:cs typeface="Times New Roman"/>
              </a:rPr>
              <a:t>drugs.</a:t>
            </a:r>
            <a:r>
              <a:rPr sz="2000" spc="-10" dirty="0">
                <a:latin typeface="Times New Roman"/>
                <a:cs typeface="Times New Roman"/>
              </a:rPr>
              <a:t> </a:t>
            </a:r>
            <a:r>
              <a:rPr sz="2000" dirty="0">
                <a:latin typeface="Times New Roman"/>
                <a:cs typeface="Times New Roman"/>
              </a:rPr>
              <a:t>The</a:t>
            </a:r>
            <a:r>
              <a:rPr sz="2000" spc="-30" dirty="0">
                <a:latin typeface="Times New Roman"/>
                <a:cs typeface="Times New Roman"/>
              </a:rPr>
              <a:t> </a:t>
            </a:r>
            <a:r>
              <a:rPr sz="2000" dirty="0">
                <a:latin typeface="Times New Roman"/>
                <a:cs typeface="Times New Roman"/>
              </a:rPr>
              <a:t>most prescribed</a:t>
            </a:r>
            <a:r>
              <a:rPr sz="2000" spc="-75" dirty="0">
                <a:latin typeface="Times New Roman"/>
                <a:cs typeface="Times New Roman"/>
              </a:rPr>
              <a:t> </a:t>
            </a:r>
            <a:r>
              <a:rPr sz="2000" dirty="0">
                <a:latin typeface="Times New Roman"/>
                <a:cs typeface="Times New Roman"/>
              </a:rPr>
              <a:t>dosage</a:t>
            </a:r>
            <a:r>
              <a:rPr sz="2000" spc="45" dirty="0">
                <a:latin typeface="Times New Roman"/>
                <a:cs typeface="Times New Roman"/>
              </a:rPr>
              <a:t> </a:t>
            </a:r>
            <a:r>
              <a:rPr sz="2000" dirty="0">
                <a:latin typeface="Times New Roman"/>
                <a:cs typeface="Times New Roman"/>
              </a:rPr>
              <a:t>form</a:t>
            </a:r>
            <a:r>
              <a:rPr sz="2000" spc="-35" dirty="0">
                <a:latin typeface="Times New Roman"/>
                <a:cs typeface="Times New Roman"/>
              </a:rPr>
              <a:t> </a:t>
            </a:r>
            <a:r>
              <a:rPr sz="2000" dirty="0">
                <a:latin typeface="Times New Roman"/>
                <a:cs typeface="Times New Roman"/>
              </a:rPr>
              <a:t>is</a:t>
            </a:r>
            <a:r>
              <a:rPr sz="2000" spc="5" dirty="0">
                <a:latin typeface="Times New Roman"/>
                <a:cs typeface="Times New Roman"/>
              </a:rPr>
              <a:t> </a:t>
            </a:r>
            <a:r>
              <a:rPr sz="2000" dirty="0">
                <a:latin typeface="Times New Roman"/>
                <a:cs typeface="Times New Roman"/>
              </a:rPr>
              <a:t>the</a:t>
            </a:r>
            <a:r>
              <a:rPr sz="2000" spc="-110" dirty="0">
                <a:latin typeface="Times New Roman"/>
                <a:cs typeface="Times New Roman"/>
              </a:rPr>
              <a:t> </a:t>
            </a:r>
            <a:r>
              <a:rPr sz="2000" dirty="0">
                <a:latin typeface="Times New Roman"/>
                <a:cs typeface="Times New Roman"/>
              </a:rPr>
              <a:t>eye</a:t>
            </a:r>
            <a:r>
              <a:rPr sz="2000" spc="45" dirty="0">
                <a:latin typeface="Times New Roman"/>
                <a:cs typeface="Times New Roman"/>
              </a:rPr>
              <a:t> </a:t>
            </a:r>
            <a:r>
              <a:rPr sz="2000" dirty="0">
                <a:latin typeface="Times New Roman"/>
                <a:cs typeface="Times New Roman"/>
              </a:rPr>
              <a:t>drop</a:t>
            </a:r>
            <a:r>
              <a:rPr sz="2000" spc="-75" dirty="0">
                <a:latin typeface="Times New Roman"/>
                <a:cs typeface="Times New Roman"/>
              </a:rPr>
              <a:t> </a:t>
            </a:r>
            <a:r>
              <a:rPr sz="2000" spc="-10" dirty="0">
                <a:latin typeface="Times New Roman"/>
                <a:cs typeface="Times New Roman"/>
              </a:rPr>
              <a:t>solution</a:t>
            </a:r>
            <a:r>
              <a:rPr sz="2000" spc="500" dirty="0">
                <a:latin typeface="Times New Roman"/>
                <a:cs typeface="Times New Roman"/>
              </a:rPr>
              <a:t>  </a:t>
            </a:r>
            <a:r>
              <a:rPr sz="2000" dirty="0">
                <a:latin typeface="Times New Roman"/>
                <a:cs typeface="Times New Roman"/>
              </a:rPr>
              <a:t>as</a:t>
            </a:r>
            <a:r>
              <a:rPr sz="2000" spc="55" dirty="0">
                <a:latin typeface="Times New Roman"/>
                <a:cs typeface="Times New Roman"/>
              </a:rPr>
              <a:t> </a:t>
            </a:r>
            <a:r>
              <a:rPr sz="2000" dirty="0">
                <a:latin typeface="Times New Roman"/>
                <a:cs typeface="Times New Roman"/>
              </a:rPr>
              <a:t>drops</a:t>
            </a:r>
            <a:r>
              <a:rPr sz="2000" spc="-114" dirty="0">
                <a:latin typeface="Times New Roman"/>
                <a:cs typeface="Times New Roman"/>
              </a:rPr>
              <a:t> </a:t>
            </a:r>
            <a:r>
              <a:rPr sz="2000" dirty="0">
                <a:latin typeface="Times New Roman"/>
                <a:cs typeface="Times New Roman"/>
              </a:rPr>
              <a:t>are</a:t>
            </a:r>
            <a:r>
              <a:rPr sz="2000" spc="20" dirty="0">
                <a:latin typeface="Times New Roman"/>
                <a:cs typeface="Times New Roman"/>
              </a:rPr>
              <a:t> </a:t>
            </a:r>
            <a:r>
              <a:rPr sz="2000" dirty="0">
                <a:latin typeface="Times New Roman"/>
                <a:cs typeface="Times New Roman"/>
              </a:rPr>
              <a:t>easier</a:t>
            </a:r>
            <a:r>
              <a:rPr sz="2000" spc="25" dirty="0">
                <a:latin typeface="Times New Roman"/>
                <a:cs typeface="Times New Roman"/>
              </a:rPr>
              <a:t> </a:t>
            </a:r>
            <a:r>
              <a:rPr sz="2000" dirty="0">
                <a:latin typeface="Times New Roman"/>
                <a:cs typeface="Times New Roman"/>
              </a:rPr>
              <a:t>to</a:t>
            </a:r>
            <a:r>
              <a:rPr sz="2000" spc="55" dirty="0">
                <a:latin typeface="Times New Roman"/>
                <a:cs typeface="Times New Roman"/>
              </a:rPr>
              <a:t> </a:t>
            </a:r>
            <a:r>
              <a:rPr sz="2000" spc="-10" dirty="0">
                <a:latin typeface="Times New Roman"/>
                <a:cs typeface="Times New Roman"/>
              </a:rPr>
              <a:t>administer.</a:t>
            </a:r>
            <a:r>
              <a:rPr sz="2000" spc="-50" dirty="0">
                <a:latin typeface="Times New Roman"/>
                <a:cs typeface="Times New Roman"/>
              </a:rPr>
              <a:t> </a:t>
            </a:r>
            <a:r>
              <a:rPr sz="2000" dirty="0">
                <a:latin typeface="Times New Roman"/>
                <a:cs typeface="Times New Roman"/>
              </a:rPr>
              <a:t>Characteristics</a:t>
            </a:r>
            <a:r>
              <a:rPr sz="2000" spc="-110" dirty="0">
                <a:latin typeface="Times New Roman"/>
                <a:cs typeface="Times New Roman"/>
              </a:rPr>
              <a:t> </a:t>
            </a:r>
            <a:r>
              <a:rPr sz="2000" dirty="0">
                <a:latin typeface="Times New Roman"/>
                <a:cs typeface="Times New Roman"/>
              </a:rPr>
              <a:t>of</a:t>
            </a:r>
            <a:r>
              <a:rPr sz="2000" spc="-70" dirty="0">
                <a:latin typeface="Times New Roman"/>
                <a:cs typeface="Times New Roman"/>
              </a:rPr>
              <a:t> </a:t>
            </a:r>
            <a:r>
              <a:rPr sz="2000" dirty="0">
                <a:latin typeface="Times New Roman"/>
                <a:cs typeface="Times New Roman"/>
              </a:rPr>
              <a:t>ophthalmic</a:t>
            </a:r>
            <a:r>
              <a:rPr sz="2000" spc="-65" dirty="0">
                <a:latin typeface="Times New Roman"/>
                <a:cs typeface="Times New Roman"/>
              </a:rPr>
              <a:t> </a:t>
            </a:r>
            <a:r>
              <a:rPr sz="2000" dirty="0">
                <a:latin typeface="Times New Roman"/>
                <a:cs typeface="Times New Roman"/>
              </a:rPr>
              <a:t>preparations</a:t>
            </a:r>
            <a:r>
              <a:rPr sz="2000" spc="-195" dirty="0">
                <a:latin typeface="Times New Roman"/>
                <a:cs typeface="Times New Roman"/>
              </a:rPr>
              <a:t> </a:t>
            </a:r>
            <a:r>
              <a:rPr sz="2000" spc="-10" dirty="0">
                <a:latin typeface="Times New Roman"/>
                <a:cs typeface="Times New Roman"/>
              </a:rPr>
              <a:t>should</a:t>
            </a:r>
            <a:r>
              <a:rPr sz="2000" spc="500" dirty="0">
                <a:latin typeface="Times New Roman"/>
                <a:cs typeface="Times New Roman"/>
              </a:rPr>
              <a:t> </a:t>
            </a:r>
            <a:r>
              <a:rPr sz="2000" dirty="0">
                <a:latin typeface="Times New Roman"/>
                <a:cs typeface="Times New Roman"/>
              </a:rPr>
              <a:t>be</a:t>
            </a:r>
            <a:r>
              <a:rPr sz="2000" spc="25" dirty="0">
                <a:latin typeface="Times New Roman"/>
                <a:cs typeface="Times New Roman"/>
              </a:rPr>
              <a:t> </a:t>
            </a:r>
            <a:r>
              <a:rPr sz="2000" dirty="0">
                <a:latin typeface="Times New Roman"/>
                <a:cs typeface="Times New Roman"/>
              </a:rPr>
              <a:t>non-irritating</a:t>
            </a:r>
            <a:r>
              <a:rPr sz="2000" spc="-195" dirty="0">
                <a:latin typeface="Times New Roman"/>
                <a:cs typeface="Times New Roman"/>
              </a:rPr>
              <a:t> </a:t>
            </a:r>
            <a:r>
              <a:rPr sz="2000" dirty="0">
                <a:latin typeface="Times New Roman"/>
                <a:cs typeface="Times New Roman"/>
              </a:rPr>
              <a:t>to</a:t>
            </a:r>
            <a:r>
              <a:rPr sz="2000" spc="-25" dirty="0">
                <a:latin typeface="Times New Roman"/>
                <a:cs typeface="Times New Roman"/>
              </a:rPr>
              <a:t> </a:t>
            </a:r>
            <a:r>
              <a:rPr sz="2000" dirty="0">
                <a:latin typeface="Times New Roman"/>
                <a:cs typeface="Times New Roman"/>
              </a:rPr>
              <a:t>the</a:t>
            </a:r>
            <a:r>
              <a:rPr sz="2000" spc="30" dirty="0">
                <a:latin typeface="Times New Roman"/>
                <a:cs typeface="Times New Roman"/>
              </a:rPr>
              <a:t> </a:t>
            </a:r>
            <a:r>
              <a:rPr sz="2000" dirty="0">
                <a:latin typeface="Times New Roman"/>
                <a:cs typeface="Times New Roman"/>
              </a:rPr>
              <a:t>ocular</a:t>
            </a:r>
            <a:r>
              <a:rPr sz="2000" spc="-150" dirty="0">
                <a:latin typeface="Times New Roman"/>
                <a:cs typeface="Times New Roman"/>
              </a:rPr>
              <a:t> </a:t>
            </a:r>
            <a:r>
              <a:rPr sz="2000" dirty="0">
                <a:latin typeface="Times New Roman"/>
                <a:cs typeface="Times New Roman"/>
              </a:rPr>
              <a:t>tissue,</a:t>
            </a:r>
            <a:r>
              <a:rPr sz="2000" spc="45" dirty="0">
                <a:latin typeface="Times New Roman"/>
                <a:cs typeface="Times New Roman"/>
              </a:rPr>
              <a:t> </a:t>
            </a:r>
            <a:r>
              <a:rPr sz="2000" dirty="0">
                <a:latin typeface="Times New Roman"/>
                <a:cs typeface="Times New Roman"/>
              </a:rPr>
              <a:t>homogenous,</a:t>
            </a:r>
            <a:r>
              <a:rPr sz="2000" spc="-130" dirty="0">
                <a:latin typeface="Times New Roman"/>
                <a:cs typeface="Times New Roman"/>
              </a:rPr>
              <a:t> </a:t>
            </a:r>
            <a:r>
              <a:rPr sz="2000" dirty="0">
                <a:latin typeface="Times New Roman"/>
                <a:cs typeface="Times New Roman"/>
              </a:rPr>
              <a:t>relatively</a:t>
            </a:r>
            <a:r>
              <a:rPr sz="2000" spc="-20" dirty="0">
                <a:latin typeface="Times New Roman"/>
                <a:cs typeface="Times New Roman"/>
              </a:rPr>
              <a:t> </a:t>
            </a:r>
            <a:r>
              <a:rPr sz="2000" spc="50" dirty="0">
                <a:latin typeface="Times New Roman"/>
                <a:cs typeface="Times New Roman"/>
              </a:rPr>
              <a:t>non-</a:t>
            </a:r>
            <a:r>
              <a:rPr sz="2000" spc="-35" dirty="0">
                <a:latin typeface="Times New Roman"/>
                <a:cs typeface="Times New Roman"/>
              </a:rPr>
              <a:t>greasy,</a:t>
            </a:r>
            <a:r>
              <a:rPr sz="2000" spc="55" dirty="0">
                <a:latin typeface="Times New Roman"/>
                <a:cs typeface="Times New Roman"/>
              </a:rPr>
              <a:t> </a:t>
            </a:r>
            <a:r>
              <a:rPr sz="2000" dirty="0">
                <a:latin typeface="Times New Roman"/>
                <a:cs typeface="Times New Roman"/>
              </a:rPr>
              <a:t>should</a:t>
            </a:r>
            <a:r>
              <a:rPr sz="2000" spc="-110" dirty="0">
                <a:latin typeface="Times New Roman"/>
                <a:cs typeface="Times New Roman"/>
              </a:rPr>
              <a:t> </a:t>
            </a:r>
            <a:r>
              <a:rPr sz="2000" spc="-25" dirty="0">
                <a:latin typeface="Times New Roman"/>
                <a:cs typeface="Times New Roman"/>
              </a:rPr>
              <a:t>not </a:t>
            </a:r>
            <a:r>
              <a:rPr sz="2000" dirty="0">
                <a:latin typeface="Times New Roman"/>
                <a:cs typeface="Times New Roman"/>
              </a:rPr>
              <a:t>cause</a:t>
            </a:r>
            <a:r>
              <a:rPr sz="2000" spc="-15" dirty="0">
                <a:latin typeface="Times New Roman"/>
                <a:cs typeface="Times New Roman"/>
              </a:rPr>
              <a:t> </a:t>
            </a:r>
            <a:r>
              <a:rPr sz="2000" dirty="0">
                <a:latin typeface="Times New Roman"/>
                <a:cs typeface="Times New Roman"/>
              </a:rPr>
              <a:t>blurred</a:t>
            </a:r>
            <a:r>
              <a:rPr sz="2000" spc="-140" dirty="0">
                <a:latin typeface="Times New Roman"/>
                <a:cs typeface="Times New Roman"/>
              </a:rPr>
              <a:t> </a:t>
            </a:r>
            <a:r>
              <a:rPr sz="2000" dirty="0">
                <a:latin typeface="Times New Roman"/>
                <a:cs typeface="Times New Roman"/>
              </a:rPr>
              <a:t>vision.</a:t>
            </a:r>
            <a:r>
              <a:rPr sz="2000" spc="80" dirty="0">
                <a:latin typeface="Times New Roman"/>
                <a:cs typeface="Times New Roman"/>
              </a:rPr>
              <a:t> </a:t>
            </a:r>
            <a:r>
              <a:rPr sz="2000" dirty="0">
                <a:latin typeface="Times New Roman"/>
                <a:cs typeface="Times New Roman"/>
              </a:rPr>
              <a:t>Prolonged</a:t>
            </a:r>
            <a:r>
              <a:rPr sz="2000" spc="-140" dirty="0">
                <a:latin typeface="Times New Roman"/>
                <a:cs typeface="Times New Roman"/>
              </a:rPr>
              <a:t> </a:t>
            </a:r>
            <a:r>
              <a:rPr sz="2000" dirty="0">
                <a:latin typeface="Times New Roman"/>
                <a:cs typeface="Times New Roman"/>
              </a:rPr>
              <a:t>drug</a:t>
            </a:r>
            <a:r>
              <a:rPr sz="2000" spc="-135" dirty="0">
                <a:latin typeface="Times New Roman"/>
                <a:cs typeface="Times New Roman"/>
              </a:rPr>
              <a:t> </a:t>
            </a:r>
            <a:r>
              <a:rPr sz="2000" dirty="0">
                <a:latin typeface="Times New Roman"/>
                <a:cs typeface="Times New Roman"/>
              </a:rPr>
              <a:t>release</a:t>
            </a:r>
            <a:r>
              <a:rPr sz="2000" spc="-10" dirty="0">
                <a:latin typeface="Times New Roman"/>
                <a:cs typeface="Times New Roman"/>
              </a:rPr>
              <a:t> </a:t>
            </a:r>
            <a:r>
              <a:rPr sz="2000" dirty="0">
                <a:latin typeface="Times New Roman"/>
                <a:cs typeface="Times New Roman"/>
              </a:rPr>
              <a:t>can</a:t>
            </a:r>
            <a:r>
              <a:rPr sz="2000" spc="-60" dirty="0">
                <a:latin typeface="Times New Roman"/>
                <a:cs typeface="Times New Roman"/>
              </a:rPr>
              <a:t> </a:t>
            </a:r>
            <a:r>
              <a:rPr sz="2000" dirty="0">
                <a:latin typeface="Times New Roman"/>
                <a:cs typeface="Times New Roman"/>
              </a:rPr>
              <a:t>be</a:t>
            </a:r>
            <a:r>
              <a:rPr sz="2000" spc="-10" dirty="0">
                <a:latin typeface="Times New Roman"/>
                <a:cs typeface="Times New Roman"/>
              </a:rPr>
              <a:t> </a:t>
            </a:r>
            <a:r>
              <a:rPr sz="2000" dirty="0">
                <a:latin typeface="Times New Roman"/>
                <a:cs typeface="Times New Roman"/>
              </a:rPr>
              <a:t>achieved</a:t>
            </a:r>
            <a:r>
              <a:rPr sz="2000" spc="100" dirty="0">
                <a:latin typeface="Times New Roman"/>
                <a:cs typeface="Times New Roman"/>
              </a:rPr>
              <a:t> </a:t>
            </a:r>
            <a:r>
              <a:rPr sz="2000" dirty="0">
                <a:latin typeface="Times New Roman"/>
                <a:cs typeface="Times New Roman"/>
              </a:rPr>
              <a:t>using</a:t>
            </a:r>
            <a:r>
              <a:rPr sz="2000" spc="-60" dirty="0">
                <a:latin typeface="Times New Roman"/>
                <a:cs typeface="Times New Roman"/>
              </a:rPr>
              <a:t> </a:t>
            </a:r>
            <a:r>
              <a:rPr sz="2000" spc="-10" dirty="0">
                <a:latin typeface="Times New Roman"/>
                <a:cs typeface="Times New Roman"/>
              </a:rPr>
              <a:t>ophthalmic </a:t>
            </a:r>
            <a:r>
              <a:rPr sz="1350" spc="-7" baseline="74074" dirty="0">
                <a:solidFill>
                  <a:srgbClr val="888888"/>
                </a:solidFill>
                <a:latin typeface="Trebuchet MS"/>
                <a:cs typeface="Trebuchet MS"/>
              </a:rPr>
              <a:t>V</a:t>
            </a:r>
            <a:r>
              <a:rPr sz="1350" spc="-44" baseline="74074" dirty="0">
                <a:solidFill>
                  <a:srgbClr val="888888"/>
                </a:solidFill>
                <a:latin typeface="Trebuchet MS"/>
                <a:cs typeface="Trebuchet MS"/>
              </a:rPr>
              <a:t>I</a:t>
            </a:r>
            <a:r>
              <a:rPr sz="1350" spc="-104" baseline="74074" dirty="0">
                <a:solidFill>
                  <a:srgbClr val="888888"/>
                </a:solidFill>
                <a:latin typeface="Trebuchet MS"/>
                <a:cs typeface="Trebuchet MS"/>
              </a:rPr>
              <a:t>S</a:t>
            </a:r>
            <a:r>
              <a:rPr sz="2000" spc="-480" dirty="0">
                <a:latin typeface="Times New Roman"/>
                <a:cs typeface="Times New Roman"/>
              </a:rPr>
              <a:t>i</a:t>
            </a:r>
            <a:r>
              <a:rPr sz="1350" spc="-225" baseline="74074" dirty="0">
                <a:solidFill>
                  <a:srgbClr val="888888"/>
                </a:solidFill>
                <a:latin typeface="Trebuchet MS"/>
                <a:cs typeface="Trebuchet MS"/>
              </a:rPr>
              <a:t>H</a:t>
            </a:r>
            <a:r>
              <a:rPr sz="2000" spc="-855" dirty="0">
                <a:latin typeface="Times New Roman"/>
                <a:cs typeface="Times New Roman"/>
              </a:rPr>
              <a:t>n</a:t>
            </a:r>
            <a:r>
              <a:rPr sz="1350" spc="-15" baseline="74074" dirty="0">
                <a:solidFill>
                  <a:srgbClr val="888888"/>
                </a:solidFill>
                <a:latin typeface="Trebuchet MS"/>
                <a:cs typeface="Trebuchet MS"/>
              </a:rPr>
              <a:t>A</a:t>
            </a:r>
            <a:r>
              <a:rPr sz="1350" spc="-135" baseline="74074" dirty="0">
                <a:solidFill>
                  <a:srgbClr val="888888"/>
                </a:solidFill>
                <a:latin typeface="Trebuchet MS"/>
                <a:cs typeface="Trebuchet MS"/>
              </a:rPr>
              <a:t>L</a:t>
            </a:r>
            <a:r>
              <a:rPr sz="2000" spc="-409" dirty="0">
                <a:latin typeface="Times New Roman"/>
                <a:cs typeface="Times New Roman"/>
              </a:rPr>
              <a:t>s</a:t>
            </a:r>
            <a:r>
              <a:rPr sz="1350" spc="-254" baseline="74074" dirty="0">
                <a:solidFill>
                  <a:srgbClr val="888888"/>
                </a:solidFill>
                <a:latin typeface="Trebuchet MS"/>
                <a:cs typeface="Trebuchet MS"/>
              </a:rPr>
              <a:t>C</a:t>
            </a:r>
            <a:r>
              <a:rPr sz="2000" spc="-745" dirty="0">
                <a:latin typeface="Times New Roman"/>
                <a:cs typeface="Times New Roman"/>
              </a:rPr>
              <a:t>e</a:t>
            </a:r>
            <a:r>
              <a:rPr sz="1350" spc="22" baseline="74074" dirty="0">
                <a:solidFill>
                  <a:srgbClr val="888888"/>
                </a:solidFill>
                <a:latin typeface="Trebuchet MS"/>
                <a:cs typeface="Trebuchet MS"/>
              </a:rPr>
              <a:t>S</a:t>
            </a:r>
            <a:r>
              <a:rPr sz="1350" spc="-60" baseline="74074" dirty="0">
                <a:solidFill>
                  <a:srgbClr val="888888"/>
                </a:solidFill>
                <a:latin typeface="Trebuchet MS"/>
                <a:cs typeface="Trebuchet MS"/>
              </a:rPr>
              <a:t>,</a:t>
            </a:r>
            <a:r>
              <a:rPr sz="2000" spc="-670" dirty="0">
                <a:latin typeface="Times New Roman"/>
                <a:cs typeface="Times New Roman"/>
              </a:rPr>
              <a:t>r</a:t>
            </a:r>
            <a:r>
              <a:rPr sz="1350" spc="-7" baseline="74074" dirty="0">
                <a:solidFill>
                  <a:srgbClr val="888888"/>
                </a:solidFill>
                <a:latin typeface="Trebuchet MS"/>
                <a:cs typeface="Trebuchet MS"/>
              </a:rPr>
              <a:t>R</a:t>
            </a:r>
            <a:r>
              <a:rPr sz="1350" spc="-569" baseline="74074" dirty="0">
                <a:solidFill>
                  <a:srgbClr val="888888"/>
                </a:solidFill>
                <a:latin typeface="Trebuchet MS"/>
                <a:cs typeface="Trebuchet MS"/>
              </a:rPr>
              <a:t>R</a:t>
            </a:r>
            <a:r>
              <a:rPr sz="2000" spc="-185" dirty="0">
                <a:latin typeface="Times New Roman"/>
                <a:cs typeface="Times New Roman"/>
              </a:rPr>
              <a:t>t</a:t>
            </a:r>
            <a:r>
              <a:rPr sz="1350" spc="-487" baseline="74074" dirty="0">
                <a:solidFill>
                  <a:srgbClr val="888888"/>
                </a:solidFill>
                <a:latin typeface="Trebuchet MS"/>
                <a:cs typeface="Trebuchet MS"/>
              </a:rPr>
              <a:t>C</a:t>
            </a:r>
            <a:r>
              <a:rPr sz="2000" spc="-484" dirty="0">
                <a:latin typeface="Times New Roman"/>
                <a:cs typeface="Times New Roman"/>
              </a:rPr>
              <a:t>s</a:t>
            </a:r>
            <a:r>
              <a:rPr sz="1350" spc="-89" baseline="74074" dirty="0">
                <a:solidFill>
                  <a:srgbClr val="888888"/>
                </a:solidFill>
                <a:latin typeface="Trebuchet MS"/>
                <a:cs typeface="Trebuchet MS"/>
              </a:rPr>
              <a:t>P</a:t>
            </a:r>
            <a:r>
              <a:rPr sz="2000" dirty="0">
                <a:latin typeface="Times New Roman"/>
                <a:cs typeface="Times New Roman"/>
              </a:rPr>
              <a:t>,</a:t>
            </a:r>
            <a:r>
              <a:rPr sz="2000" spc="-5" dirty="0">
                <a:latin typeface="Times New Roman"/>
                <a:cs typeface="Times New Roman"/>
              </a:rPr>
              <a:t> </a:t>
            </a:r>
            <a:r>
              <a:rPr sz="2000" dirty="0">
                <a:latin typeface="Times New Roman"/>
                <a:cs typeface="Times New Roman"/>
              </a:rPr>
              <a:t>solid</a:t>
            </a:r>
            <a:r>
              <a:rPr sz="2000" spc="-65" dirty="0">
                <a:latin typeface="Times New Roman"/>
                <a:cs typeface="Times New Roman"/>
              </a:rPr>
              <a:t> </a:t>
            </a:r>
            <a:r>
              <a:rPr sz="2000" dirty="0">
                <a:latin typeface="Times New Roman"/>
                <a:cs typeface="Times New Roman"/>
              </a:rPr>
              <a:t>devices</a:t>
            </a:r>
            <a:r>
              <a:rPr sz="2000" spc="15" dirty="0">
                <a:latin typeface="Times New Roman"/>
                <a:cs typeface="Times New Roman"/>
              </a:rPr>
              <a:t> </a:t>
            </a:r>
            <a:r>
              <a:rPr sz="2000" dirty="0">
                <a:latin typeface="Times New Roman"/>
                <a:cs typeface="Times New Roman"/>
              </a:rPr>
              <a:t>placed</a:t>
            </a:r>
            <a:r>
              <a:rPr sz="2000" spc="-65" dirty="0">
                <a:latin typeface="Times New Roman"/>
                <a:cs typeface="Times New Roman"/>
              </a:rPr>
              <a:t> </a:t>
            </a:r>
            <a:r>
              <a:rPr sz="2000" dirty="0">
                <a:latin typeface="Times New Roman"/>
                <a:cs typeface="Times New Roman"/>
              </a:rPr>
              <a:t>in</a:t>
            </a:r>
            <a:r>
              <a:rPr sz="2000" spc="15" dirty="0">
                <a:latin typeface="Times New Roman"/>
                <a:cs typeface="Times New Roman"/>
              </a:rPr>
              <a:t> </a:t>
            </a:r>
            <a:r>
              <a:rPr sz="2000" dirty="0">
                <a:latin typeface="Times New Roman"/>
                <a:cs typeface="Times New Roman"/>
              </a:rPr>
              <a:t>the</a:t>
            </a:r>
            <a:r>
              <a:rPr sz="2000" spc="-100" dirty="0">
                <a:latin typeface="Times New Roman"/>
                <a:cs typeface="Times New Roman"/>
              </a:rPr>
              <a:t> </a:t>
            </a:r>
            <a:r>
              <a:rPr sz="2000" dirty="0">
                <a:latin typeface="Times New Roman"/>
                <a:cs typeface="Times New Roman"/>
              </a:rPr>
              <a:t>eye, but</a:t>
            </a:r>
            <a:r>
              <a:rPr sz="2000" spc="-65" dirty="0">
                <a:latin typeface="Times New Roman"/>
                <a:cs typeface="Times New Roman"/>
              </a:rPr>
              <a:t> </a:t>
            </a:r>
            <a:r>
              <a:rPr sz="2000" dirty="0">
                <a:latin typeface="Times New Roman"/>
                <a:cs typeface="Times New Roman"/>
              </a:rPr>
              <a:t>the</a:t>
            </a:r>
            <a:r>
              <a:rPr sz="2000" spc="-100" dirty="0">
                <a:latin typeface="Times New Roman"/>
                <a:cs typeface="Times New Roman"/>
              </a:rPr>
              <a:t> </a:t>
            </a:r>
            <a:r>
              <a:rPr sz="2000" dirty="0">
                <a:latin typeface="Times New Roman"/>
                <a:cs typeface="Times New Roman"/>
              </a:rPr>
              <a:t>inserts</a:t>
            </a:r>
            <a:r>
              <a:rPr sz="2000" spc="-60" dirty="0">
                <a:latin typeface="Times New Roman"/>
                <a:cs typeface="Times New Roman"/>
              </a:rPr>
              <a:t> </a:t>
            </a:r>
            <a:r>
              <a:rPr sz="2000" dirty="0">
                <a:latin typeface="Times New Roman"/>
                <a:cs typeface="Times New Roman"/>
              </a:rPr>
              <a:t>must</a:t>
            </a:r>
            <a:r>
              <a:rPr sz="2000" spc="95" dirty="0">
                <a:latin typeface="Times New Roman"/>
                <a:cs typeface="Times New Roman"/>
              </a:rPr>
              <a:t> </a:t>
            </a:r>
            <a:r>
              <a:rPr sz="2000" dirty="0">
                <a:latin typeface="Times New Roman"/>
                <a:cs typeface="Times New Roman"/>
              </a:rPr>
              <a:t>then</a:t>
            </a:r>
            <a:r>
              <a:rPr sz="2000" spc="-145" dirty="0">
                <a:latin typeface="Times New Roman"/>
                <a:cs typeface="Times New Roman"/>
              </a:rPr>
              <a:t> </a:t>
            </a:r>
            <a:r>
              <a:rPr sz="2000" dirty="0">
                <a:latin typeface="Times New Roman"/>
                <a:cs typeface="Times New Roman"/>
              </a:rPr>
              <a:t>be</a:t>
            </a:r>
            <a:r>
              <a:rPr sz="2000" spc="-20" dirty="0">
                <a:latin typeface="Times New Roman"/>
                <a:cs typeface="Times New Roman"/>
              </a:rPr>
              <a:t> </a:t>
            </a:r>
            <a:r>
              <a:rPr sz="2000" dirty="0">
                <a:latin typeface="Times New Roman"/>
                <a:cs typeface="Times New Roman"/>
              </a:rPr>
              <a:t>removed</a:t>
            </a:r>
            <a:r>
              <a:rPr sz="2000" spc="95" dirty="0">
                <a:latin typeface="Times New Roman"/>
                <a:cs typeface="Times New Roman"/>
              </a:rPr>
              <a:t> </a:t>
            </a:r>
            <a:r>
              <a:rPr sz="2000" spc="150" dirty="0">
                <a:latin typeface="Times New Roman"/>
                <a:cs typeface="Times New Roman"/>
              </a:rPr>
              <a:t>w</a:t>
            </a:r>
            <a:r>
              <a:rPr sz="2000" spc="220" dirty="0">
                <a:latin typeface="Times New Roman"/>
                <a:cs typeface="Times New Roman"/>
              </a:rPr>
              <a:t>h</a:t>
            </a:r>
            <a:r>
              <a:rPr sz="2000" spc="190" dirty="0">
                <a:latin typeface="Times New Roman"/>
                <a:cs typeface="Times New Roman"/>
              </a:rPr>
              <a:t>e</a:t>
            </a:r>
            <a:r>
              <a:rPr sz="2000" spc="-800" dirty="0">
                <a:latin typeface="Times New Roman"/>
                <a:cs typeface="Times New Roman"/>
              </a:rPr>
              <a:t>n</a:t>
            </a:r>
            <a:r>
              <a:rPr sz="1350" spc="284" baseline="74074" dirty="0">
                <a:solidFill>
                  <a:srgbClr val="5FCAEE"/>
                </a:solidFill>
                <a:latin typeface="Trebuchet MS"/>
                <a:cs typeface="Trebuchet MS"/>
              </a:rPr>
              <a:t>3</a:t>
            </a:r>
            <a:r>
              <a:rPr sz="1350" spc="-15" baseline="74074" dirty="0">
                <a:solidFill>
                  <a:srgbClr val="5FCAEE"/>
                </a:solidFill>
                <a:latin typeface="Trebuchet MS"/>
                <a:cs typeface="Trebuchet MS"/>
              </a:rPr>
              <a:t> </a:t>
            </a:r>
            <a:r>
              <a:rPr sz="2000" dirty="0">
                <a:latin typeface="Times New Roman"/>
                <a:cs typeface="Times New Roman"/>
              </a:rPr>
              <a:t>they</a:t>
            </a:r>
            <a:r>
              <a:rPr sz="2000" spc="-125" dirty="0">
                <a:latin typeface="Times New Roman"/>
                <a:cs typeface="Times New Roman"/>
              </a:rPr>
              <a:t> </a:t>
            </a:r>
            <a:r>
              <a:rPr sz="2000" dirty="0">
                <a:latin typeface="Times New Roman"/>
                <a:cs typeface="Times New Roman"/>
              </a:rPr>
              <a:t>are</a:t>
            </a:r>
            <a:r>
              <a:rPr sz="2000" spc="80" dirty="0">
                <a:latin typeface="Times New Roman"/>
                <a:cs typeface="Times New Roman"/>
              </a:rPr>
              <a:t> </a:t>
            </a:r>
            <a:r>
              <a:rPr sz="2000" dirty="0">
                <a:latin typeface="Times New Roman"/>
                <a:cs typeface="Times New Roman"/>
              </a:rPr>
              <a:t>no</a:t>
            </a:r>
            <a:r>
              <a:rPr sz="2000" spc="-45" dirty="0">
                <a:latin typeface="Times New Roman"/>
                <a:cs typeface="Times New Roman"/>
              </a:rPr>
              <a:t> </a:t>
            </a:r>
            <a:r>
              <a:rPr sz="2000" dirty="0">
                <a:latin typeface="Times New Roman"/>
                <a:cs typeface="Times New Roman"/>
              </a:rPr>
              <a:t>longer</a:t>
            </a:r>
            <a:r>
              <a:rPr sz="2000" spc="5" dirty="0">
                <a:latin typeface="Times New Roman"/>
                <a:cs typeface="Times New Roman"/>
              </a:rPr>
              <a:t> </a:t>
            </a:r>
            <a:r>
              <a:rPr sz="2000" spc="-10" dirty="0">
                <a:latin typeface="Times New Roman"/>
                <a:cs typeface="Times New Roman"/>
              </a:rPr>
              <a:t>needed.</a:t>
            </a:r>
            <a:endParaRPr sz="2000">
              <a:latin typeface="Times New Roman"/>
              <a:cs typeface="Times New Roman"/>
            </a:endParaRPr>
          </a:p>
        </p:txBody>
      </p:sp>
      <p:sp>
        <p:nvSpPr>
          <p:cNvPr id="3" name="Footer Placeholder 2"/>
          <p:cNvSpPr>
            <a:spLocks noGrp="1"/>
          </p:cNvSpPr>
          <p:nvPr>
            <p:ph type="ftr" sz="quarter" idx="11"/>
          </p:nvPr>
        </p:nvSpPr>
        <p:spPr/>
        <p:txBody>
          <a:bodyPr/>
          <a:lstStyle/>
          <a:p>
            <a:pPr marL="12700">
              <a:lnSpc>
                <a:spcPct val="100000"/>
              </a:lnSpc>
              <a:spcBef>
                <a:spcPts val="45"/>
              </a:spcBef>
            </a:pPr>
            <a:r>
              <a:rPr lang="en-US" smtClean="0"/>
              <a:t>RDP</a:t>
            </a:r>
            <a:endParaRPr lang="en-US" spc="-10" dirty="0"/>
          </a:p>
        </p:txBody>
      </p:sp>
      <p:sp>
        <p:nvSpPr>
          <p:cNvPr id="4" name="Slide Number Placeholder 3"/>
          <p:cNvSpPr>
            <a:spLocks noGrp="1"/>
          </p:cNvSpPr>
          <p:nvPr>
            <p:ph type="sldNum" sz="quarter" idx="12"/>
          </p:nvPr>
        </p:nvSpPr>
        <p:spPr/>
        <p:txBody>
          <a:bodyPr/>
          <a:lstStyle/>
          <a:p>
            <a:pPr marL="38100">
              <a:lnSpc>
                <a:spcPct val="100000"/>
              </a:lnSpc>
              <a:spcBef>
                <a:spcPts val="45"/>
              </a:spcBef>
            </a:pPr>
            <a:fld id="{81D60167-4931-47E6-BA6A-407CBD079E47}" type="slidenum">
              <a:rPr lang="en-US" spc="-25" smtClean="0"/>
              <a:t>3</a:t>
            </a:fld>
            <a:endParaRPr lang="en-US" spc="-25"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895600" y="0"/>
            <a:ext cx="5143500"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30</a:t>
            </a:fld>
            <a:endParaRPr spc="-25"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609850" y="0"/>
            <a:ext cx="5381625"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31</a:t>
            </a:fld>
            <a:endParaRPr spc="-25"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286000" y="0"/>
            <a:ext cx="4476750"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32</a:t>
            </a:fld>
            <a:endParaRPr spc="-25"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5617" y="318833"/>
            <a:ext cx="8666480" cy="2963545"/>
          </a:xfrm>
          <a:prstGeom prst="rect">
            <a:avLst/>
          </a:prstGeom>
        </p:spPr>
        <p:txBody>
          <a:bodyPr vert="horz" wrap="square" lIns="0" tIns="107950" rIns="0" bIns="0" rtlCol="0">
            <a:spAutoFit/>
          </a:bodyPr>
          <a:lstStyle/>
          <a:p>
            <a:pPr marL="12700">
              <a:lnSpc>
                <a:spcPct val="100000"/>
              </a:lnSpc>
              <a:spcBef>
                <a:spcPts val="850"/>
              </a:spcBef>
            </a:pPr>
            <a:r>
              <a:rPr sz="2000" b="1" spc="-20" dirty="0">
                <a:latin typeface="Times New Roman"/>
                <a:cs typeface="Times New Roman"/>
              </a:rPr>
              <a:t>SKIN</a:t>
            </a:r>
            <a:endParaRPr sz="2000">
              <a:latin typeface="Times New Roman"/>
              <a:cs typeface="Times New Roman"/>
            </a:endParaRPr>
          </a:p>
          <a:p>
            <a:pPr marL="12700" marR="5080" algn="just">
              <a:lnSpc>
                <a:spcPct val="100000"/>
              </a:lnSpc>
              <a:spcBef>
                <a:spcPts val="755"/>
              </a:spcBef>
            </a:pPr>
            <a:r>
              <a:rPr sz="2000" dirty="0">
                <a:latin typeface="Times New Roman"/>
                <a:cs typeface="Times New Roman"/>
              </a:rPr>
              <a:t>The</a:t>
            </a:r>
            <a:r>
              <a:rPr sz="2000" spc="310" dirty="0">
                <a:latin typeface="Times New Roman"/>
                <a:cs typeface="Times New Roman"/>
              </a:rPr>
              <a:t> </a:t>
            </a:r>
            <a:r>
              <a:rPr sz="2000" dirty="0">
                <a:latin typeface="Times New Roman"/>
                <a:cs typeface="Times New Roman"/>
              </a:rPr>
              <a:t>skin</a:t>
            </a:r>
            <a:r>
              <a:rPr sz="2000" spc="270" dirty="0">
                <a:latin typeface="Times New Roman"/>
                <a:cs typeface="Times New Roman"/>
              </a:rPr>
              <a:t> </a:t>
            </a:r>
            <a:r>
              <a:rPr sz="2000" dirty="0">
                <a:latin typeface="Times New Roman"/>
                <a:cs typeface="Times New Roman"/>
              </a:rPr>
              <a:t>often</a:t>
            </a:r>
            <a:r>
              <a:rPr sz="2000" spc="280" dirty="0">
                <a:latin typeface="Times New Roman"/>
                <a:cs typeface="Times New Roman"/>
              </a:rPr>
              <a:t> </a:t>
            </a:r>
            <a:r>
              <a:rPr sz="2000" dirty="0">
                <a:latin typeface="Times New Roman"/>
                <a:cs typeface="Times New Roman"/>
              </a:rPr>
              <a:t>has</a:t>
            </a:r>
            <a:r>
              <a:rPr sz="2000" spc="195" dirty="0">
                <a:latin typeface="Times New Roman"/>
                <a:cs typeface="Times New Roman"/>
              </a:rPr>
              <a:t> </a:t>
            </a:r>
            <a:r>
              <a:rPr sz="2000" dirty="0">
                <a:latin typeface="Times New Roman"/>
                <a:cs typeface="Times New Roman"/>
              </a:rPr>
              <a:t>been</a:t>
            </a:r>
            <a:r>
              <a:rPr sz="2000" spc="275" dirty="0">
                <a:latin typeface="Times New Roman"/>
                <a:cs typeface="Times New Roman"/>
              </a:rPr>
              <a:t> </a:t>
            </a:r>
            <a:r>
              <a:rPr sz="2000" dirty="0">
                <a:latin typeface="Times New Roman"/>
                <a:cs typeface="Times New Roman"/>
              </a:rPr>
              <a:t>referred</a:t>
            </a:r>
            <a:r>
              <a:rPr sz="2000" spc="275" dirty="0">
                <a:latin typeface="Times New Roman"/>
                <a:cs typeface="Times New Roman"/>
              </a:rPr>
              <a:t> </a:t>
            </a:r>
            <a:r>
              <a:rPr sz="2000" dirty="0">
                <a:latin typeface="Times New Roman"/>
                <a:cs typeface="Times New Roman"/>
              </a:rPr>
              <a:t>to</a:t>
            </a:r>
            <a:r>
              <a:rPr sz="2000" spc="270" dirty="0">
                <a:latin typeface="Times New Roman"/>
                <a:cs typeface="Times New Roman"/>
              </a:rPr>
              <a:t> </a:t>
            </a:r>
            <a:r>
              <a:rPr sz="2000" dirty="0">
                <a:latin typeface="Times New Roman"/>
                <a:cs typeface="Times New Roman"/>
              </a:rPr>
              <a:t>as</a:t>
            </a:r>
            <a:r>
              <a:rPr sz="2000" spc="195" dirty="0">
                <a:latin typeface="Times New Roman"/>
                <a:cs typeface="Times New Roman"/>
              </a:rPr>
              <a:t> </a:t>
            </a:r>
            <a:r>
              <a:rPr sz="2000" dirty="0">
                <a:latin typeface="Times New Roman"/>
                <a:cs typeface="Times New Roman"/>
              </a:rPr>
              <a:t>the</a:t>
            </a:r>
            <a:r>
              <a:rPr sz="2000" spc="240" dirty="0">
                <a:latin typeface="Times New Roman"/>
                <a:cs typeface="Times New Roman"/>
              </a:rPr>
              <a:t> </a:t>
            </a:r>
            <a:r>
              <a:rPr sz="2000" dirty="0">
                <a:latin typeface="Times New Roman"/>
                <a:cs typeface="Times New Roman"/>
              </a:rPr>
              <a:t>largest</a:t>
            </a:r>
            <a:r>
              <a:rPr sz="2000" spc="350" dirty="0">
                <a:latin typeface="Times New Roman"/>
                <a:cs typeface="Times New Roman"/>
              </a:rPr>
              <a:t> </a:t>
            </a:r>
            <a:r>
              <a:rPr sz="2000" dirty="0">
                <a:latin typeface="Times New Roman"/>
                <a:cs typeface="Times New Roman"/>
              </a:rPr>
              <a:t>of</a:t>
            </a:r>
            <a:r>
              <a:rPr sz="2000" spc="155" dirty="0">
                <a:latin typeface="Times New Roman"/>
                <a:cs typeface="Times New Roman"/>
              </a:rPr>
              <a:t> </a:t>
            </a:r>
            <a:r>
              <a:rPr sz="2000" dirty="0">
                <a:latin typeface="Times New Roman"/>
                <a:cs typeface="Times New Roman"/>
              </a:rPr>
              <a:t>the</a:t>
            </a:r>
            <a:r>
              <a:rPr sz="2000" spc="235" dirty="0">
                <a:latin typeface="Times New Roman"/>
                <a:cs typeface="Times New Roman"/>
              </a:rPr>
              <a:t> </a:t>
            </a:r>
            <a:r>
              <a:rPr sz="2000" dirty="0">
                <a:latin typeface="Times New Roman"/>
                <a:cs typeface="Times New Roman"/>
              </a:rPr>
              <a:t>body</a:t>
            </a:r>
            <a:r>
              <a:rPr sz="2000" spc="200" dirty="0">
                <a:latin typeface="Times New Roman"/>
                <a:cs typeface="Times New Roman"/>
              </a:rPr>
              <a:t> </a:t>
            </a:r>
            <a:r>
              <a:rPr sz="2000" dirty="0">
                <a:latin typeface="Times New Roman"/>
                <a:cs typeface="Times New Roman"/>
              </a:rPr>
              <a:t>organs:</a:t>
            </a:r>
            <a:r>
              <a:rPr sz="2000" spc="195" dirty="0">
                <a:latin typeface="Times New Roman"/>
                <a:cs typeface="Times New Roman"/>
              </a:rPr>
              <a:t> </a:t>
            </a:r>
            <a:r>
              <a:rPr sz="2000" dirty="0">
                <a:latin typeface="Times New Roman"/>
                <a:cs typeface="Times New Roman"/>
              </a:rPr>
              <a:t>an</a:t>
            </a:r>
            <a:r>
              <a:rPr sz="2000" spc="345" dirty="0">
                <a:latin typeface="Times New Roman"/>
                <a:cs typeface="Times New Roman"/>
              </a:rPr>
              <a:t> </a:t>
            </a:r>
            <a:r>
              <a:rPr sz="2000" spc="-10" dirty="0">
                <a:latin typeface="Times New Roman"/>
                <a:cs typeface="Times New Roman"/>
              </a:rPr>
              <a:t>average </a:t>
            </a:r>
            <a:r>
              <a:rPr sz="2000" dirty="0">
                <a:latin typeface="Times New Roman"/>
                <a:cs typeface="Times New Roman"/>
              </a:rPr>
              <a:t>adult’s</a:t>
            </a:r>
            <a:r>
              <a:rPr sz="2000" spc="125" dirty="0">
                <a:latin typeface="Times New Roman"/>
                <a:cs typeface="Times New Roman"/>
              </a:rPr>
              <a:t> </a:t>
            </a:r>
            <a:r>
              <a:rPr sz="2000" dirty="0">
                <a:latin typeface="Times New Roman"/>
                <a:cs typeface="Times New Roman"/>
              </a:rPr>
              <a:t>skin</a:t>
            </a:r>
            <a:r>
              <a:rPr sz="2000" spc="120" dirty="0">
                <a:latin typeface="Times New Roman"/>
                <a:cs typeface="Times New Roman"/>
              </a:rPr>
              <a:t> </a:t>
            </a:r>
            <a:r>
              <a:rPr sz="2000" dirty="0">
                <a:latin typeface="Times New Roman"/>
                <a:cs typeface="Times New Roman"/>
              </a:rPr>
              <a:t>has</a:t>
            </a:r>
            <a:r>
              <a:rPr sz="2000" spc="125" dirty="0">
                <a:latin typeface="Times New Roman"/>
                <a:cs typeface="Times New Roman"/>
              </a:rPr>
              <a:t> </a:t>
            </a:r>
            <a:r>
              <a:rPr sz="2000" dirty="0">
                <a:latin typeface="Times New Roman"/>
                <a:cs typeface="Times New Roman"/>
              </a:rPr>
              <a:t>a</a:t>
            </a:r>
            <a:r>
              <a:rPr sz="2000" spc="160" dirty="0">
                <a:latin typeface="Times New Roman"/>
                <a:cs typeface="Times New Roman"/>
              </a:rPr>
              <a:t> </a:t>
            </a:r>
            <a:r>
              <a:rPr sz="2000" dirty="0">
                <a:latin typeface="Times New Roman"/>
                <a:cs typeface="Times New Roman"/>
              </a:rPr>
              <a:t>surface</a:t>
            </a:r>
            <a:r>
              <a:rPr sz="2000" spc="170" dirty="0">
                <a:latin typeface="Times New Roman"/>
                <a:cs typeface="Times New Roman"/>
              </a:rPr>
              <a:t> </a:t>
            </a:r>
            <a:r>
              <a:rPr sz="2000" dirty="0">
                <a:latin typeface="Times New Roman"/>
                <a:cs typeface="Times New Roman"/>
              </a:rPr>
              <a:t>area</a:t>
            </a:r>
            <a:r>
              <a:rPr sz="2000" spc="85" dirty="0">
                <a:latin typeface="Times New Roman"/>
                <a:cs typeface="Times New Roman"/>
              </a:rPr>
              <a:t> </a:t>
            </a:r>
            <a:r>
              <a:rPr sz="2000" dirty="0">
                <a:latin typeface="Times New Roman"/>
                <a:cs typeface="Times New Roman"/>
              </a:rPr>
              <a:t>of</a:t>
            </a:r>
            <a:r>
              <a:rPr sz="2000" spc="90" dirty="0">
                <a:latin typeface="Times New Roman"/>
                <a:cs typeface="Times New Roman"/>
              </a:rPr>
              <a:t> </a:t>
            </a:r>
            <a:r>
              <a:rPr sz="2000" dirty="0">
                <a:latin typeface="Times New Roman"/>
                <a:cs typeface="Times New Roman"/>
              </a:rPr>
              <a:t>about</a:t>
            </a:r>
            <a:r>
              <a:rPr sz="2000" spc="200" dirty="0">
                <a:latin typeface="Times New Roman"/>
                <a:cs typeface="Times New Roman"/>
              </a:rPr>
              <a:t> </a:t>
            </a:r>
            <a:r>
              <a:rPr sz="2000" dirty="0">
                <a:latin typeface="Times New Roman"/>
                <a:cs typeface="Times New Roman"/>
              </a:rPr>
              <a:t>2</a:t>
            </a:r>
            <a:r>
              <a:rPr sz="2000" spc="195" dirty="0">
                <a:latin typeface="Times New Roman"/>
                <a:cs typeface="Times New Roman"/>
              </a:rPr>
              <a:t> </a:t>
            </a:r>
            <a:r>
              <a:rPr sz="2000" dirty="0">
                <a:latin typeface="Times New Roman"/>
                <a:cs typeface="Times New Roman"/>
              </a:rPr>
              <a:t>meter</a:t>
            </a:r>
            <a:r>
              <a:rPr sz="2000" spc="170" dirty="0">
                <a:latin typeface="Times New Roman"/>
                <a:cs typeface="Times New Roman"/>
              </a:rPr>
              <a:t> </a:t>
            </a:r>
            <a:r>
              <a:rPr sz="2000" dirty="0">
                <a:latin typeface="Times New Roman"/>
                <a:cs typeface="Times New Roman"/>
              </a:rPr>
              <a:t>square</a:t>
            </a:r>
            <a:r>
              <a:rPr sz="2000" spc="165" dirty="0">
                <a:latin typeface="Times New Roman"/>
                <a:cs typeface="Times New Roman"/>
              </a:rPr>
              <a:t> </a:t>
            </a:r>
            <a:r>
              <a:rPr sz="2000" dirty="0">
                <a:latin typeface="Times New Roman"/>
                <a:cs typeface="Times New Roman"/>
              </a:rPr>
              <a:t>.The</a:t>
            </a:r>
            <a:r>
              <a:rPr sz="2000" spc="90" dirty="0">
                <a:latin typeface="Times New Roman"/>
                <a:cs typeface="Times New Roman"/>
              </a:rPr>
              <a:t> </a:t>
            </a:r>
            <a:r>
              <a:rPr sz="2000" dirty="0">
                <a:latin typeface="Times New Roman"/>
                <a:cs typeface="Times New Roman"/>
              </a:rPr>
              <a:t>ease</a:t>
            </a:r>
            <a:r>
              <a:rPr sz="2000" spc="160" dirty="0">
                <a:latin typeface="Times New Roman"/>
                <a:cs typeface="Times New Roman"/>
              </a:rPr>
              <a:t> </a:t>
            </a:r>
            <a:r>
              <a:rPr sz="2000" dirty="0">
                <a:latin typeface="Times New Roman"/>
                <a:cs typeface="Times New Roman"/>
              </a:rPr>
              <a:t>with</a:t>
            </a:r>
            <a:r>
              <a:rPr sz="2000" spc="125" dirty="0">
                <a:latin typeface="Times New Roman"/>
                <a:cs typeface="Times New Roman"/>
              </a:rPr>
              <a:t> </a:t>
            </a:r>
            <a:r>
              <a:rPr sz="2000" dirty="0">
                <a:latin typeface="Times New Roman"/>
                <a:cs typeface="Times New Roman"/>
              </a:rPr>
              <a:t>which</a:t>
            </a:r>
            <a:r>
              <a:rPr sz="2000" spc="125" dirty="0">
                <a:latin typeface="Times New Roman"/>
                <a:cs typeface="Times New Roman"/>
              </a:rPr>
              <a:t> </a:t>
            </a:r>
            <a:r>
              <a:rPr sz="2000" spc="-20" dirty="0">
                <a:latin typeface="Times New Roman"/>
                <a:cs typeface="Times New Roman"/>
              </a:rPr>
              <a:t>some </a:t>
            </a:r>
            <a:r>
              <a:rPr sz="2000" dirty="0">
                <a:latin typeface="Times New Roman"/>
                <a:cs typeface="Times New Roman"/>
              </a:rPr>
              <a:t>drugs</a:t>
            </a:r>
            <a:r>
              <a:rPr sz="2000" spc="265" dirty="0">
                <a:latin typeface="Times New Roman"/>
                <a:cs typeface="Times New Roman"/>
              </a:rPr>
              <a:t> </a:t>
            </a:r>
            <a:r>
              <a:rPr sz="2000" dirty="0">
                <a:latin typeface="Times New Roman"/>
                <a:cs typeface="Times New Roman"/>
              </a:rPr>
              <a:t>can</a:t>
            </a:r>
            <a:r>
              <a:rPr sz="2000" spc="340" dirty="0">
                <a:latin typeface="Times New Roman"/>
                <a:cs typeface="Times New Roman"/>
              </a:rPr>
              <a:t> </a:t>
            </a:r>
            <a:r>
              <a:rPr sz="2000" dirty="0">
                <a:latin typeface="Times New Roman"/>
                <a:cs typeface="Times New Roman"/>
              </a:rPr>
              <a:t>pass</a:t>
            </a:r>
            <a:r>
              <a:rPr sz="2000" spc="265" dirty="0">
                <a:latin typeface="Times New Roman"/>
                <a:cs typeface="Times New Roman"/>
              </a:rPr>
              <a:t> </a:t>
            </a:r>
            <a:r>
              <a:rPr sz="2000" dirty="0">
                <a:latin typeface="Times New Roman"/>
                <a:cs typeface="Times New Roman"/>
              </a:rPr>
              <a:t>through</a:t>
            </a:r>
            <a:r>
              <a:rPr sz="2000" spc="350" dirty="0">
                <a:latin typeface="Times New Roman"/>
                <a:cs typeface="Times New Roman"/>
              </a:rPr>
              <a:t> </a:t>
            </a:r>
            <a:r>
              <a:rPr sz="2000" dirty="0">
                <a:latin typeface="Times New Roman"/>
                <a:cs typeface="Times New Roman"/>
              </a:rPr>
              <a:t>the</a:t>
            </a:r>
            <a:r>
              <a:rPr sz="2000" spc="300" dirty="0">
                <a:latin typeface="Times New Roman"/>
                <a:cs typeface="Times New Roman"/>
              </a:rPr>
              <a:t> </a:t>
            </a:r>
            <a:r>
              <a:rPr sz="2000" dirty="0">
                <a:latin typeface="Times New Roman"/>
                <a:cs typeface="Times New Roman"/>
              </a:rPr>
              <a:t>skin</a:t>
            </a:r>
            <a:r>
              <a:rPr sz="2000" spc="265" dirty="0">
                <a:latin typeface="Times New Roman"/>
                <a:cs typeface="Times New Roman"/>
              </a:rPr>
              <a:t> </a:t>
            </a:r>
            <a:r>
              <a:rPr sz="2000" dirty="0">
                <a:latin typeface="Times New Roman"/>
                <a:cs typeface="Times New Roman"/>
              </a:rPr>
              <a:t>barrier</a:t>
            </a:r>
            <a:r>
              <a:rPr sz="2000" spc="310" dirty="0">
                <a:latin typeface="Times New Roman"/>
                <a:cs typeface="Times New Roman"/>
              </a:rPr>
              <a:t> </a:t>
            </a:r>
            <a:r>
              <a:rPr sz="2000" dirty="0">
                <a:latin typeface="Times New Roman"/>
                <a:cs typeface="Times New Roman"/>
              </a:rPr>
              <a:t>into</a:t>
            </a:r>
            <a:r>
              <a:rPr sz="2000" spc="340" dirty="0">
                <a:latin typeface="Times New Roman"/>
                <a:cs typeface="Times New Roman"/>
              </a:rPr>
              <a:t> </a:t>
            </a:r>
            <a:r>
              <a:rPr sz="2000" dirty="0">
                <a:latin typeface="Times New Roman"/>
                <a:cs typeface="Times New Roman"/>
              </a:rPr>
              <a:t>the</a:t>
            </a:r>
            <a:r>
              <a:rPr sz="2000" spc="300" dirty="0">
                <a:latin typeface="Times New Roman"/>
                <a:cs typeface="Times New Roman"/>
              </a:rPr>
              <a:t> </a:t>
            </a:r>
            <a:r>
              <a:rPr sz="2000" dirty="0">
                <a:latin typeface="Times New Roman"/>
                <a:cs typeface="Times New Roman"/>
              </a:rPr>
              <a:t>circulating</a:t>
            </a:r>
            <a:r>
              <a:rPr sz="2000" spc="200" dirty="0">
                <a:latin typeface="Times New Roman"/>
                <a:cs typeface="Times New Roman"/>
              </a:rPr>
              <a:t> </a:t>
            </a:r>
            <a:r>
              <a:rPr sz="2000" dirty="0">
                <a:latin typeface="Times New Roman"/>
                <a:cs typeface="Times New Roman"/>
              </a:rPr>
              <a:t>blood</a:t>
            </a:r>
            <a:r>
              <a:rPr sz="2000" spc="345" dirty="0">
                <a:latin typeface="Times New Roman"/>
                <a:cs typeface="Times New Roman"/>
              </a:rPr>
              <a:t> </a:t>
            </a:r>
            <a:r>
              <a:rPr sz="2000" dirty="0">
                <a:latin typeface="Times New Roman"/>
                <a:cs typeface="Times New Roman"/>
              </a:rPr>
              <a:t>means</a:t>
            </a:r>
            <a:r>
              <a:rPr sz="2000" spc="270" dirty="0">
                <a:latin typeface="Times New Roman"/>
                <a:cs typeface="Times New Roman"/>
              </a:rPr>
              <a:t> </a:t>
            </a:r>
            <a:r>
              <a:rPr sz="2000" dirty="0">
                <a:latin typeface="Times New Roman"/>
                <a:cs typeface="Times New Roman"/>
              </a:rPr>
              <a:t>that</a:t>
            </a:r>
            <a:r>
              <a:rPr sz="2000" spc="270" dirty="0">
                <a:latin typeface="Times New Roman"/>
                <a:cs typeface="Times New Roman"/>
              </a:rPr>
              <a:t> </a:t>
            </a:r>
            <a:r>
              <a:rPr sz="2000" spc="-25" dirty="0">
                <a:latin typeface="Times New Roman"/>
                <a:cs typeface="Times New Roman"/>
              </a:rPr>
              <a:t>the </a:t>
            </a:r>
            <a:r>
              <a:rPr sz="2000" dirty="0">
                <a:latin typeface="Times New Roman"/>
                <a:cs typeface="Times New Roman"/>
              </a:rPr>
              <a:t>transdermal</a:t>
            </a:r>
            <a:r>
              <a:rPr sz="2000" spc="-100" dirty="0">
                <a:latin typeface="Times New Roman"/>
                <a:cs typeface="Times New Roman"/>
              </a:rPr>
              <a:t> </a:t>
            </a:r>
            <a:r>
              <a:rPr sz="2000" dirty="0">
                <a:latin typeface="Times New Roman"/>
                <a:cs typeface="Times New Roman"/>
              </a:rPr>
              <a:t>route</a:t>
            </a:r>
            <a:r>
              <a:rPr sz="2000" spc="-145" dirty="0">
                <a:latin typeface="Times New Roman"/>
                <a:cs typeface="Times New Roman"/>
              </a:rPr>
              <a:t> </a:t>
            </a:r>
            <a:r>
              <a:rPr sz="2000" dirty="0">
                <a:latin typeface="Times New Roman"/>
                <a:cs typeface="Times New Roman"/>
              </a:rPr>
              <a:t>of</a:t>
            </a:r>
            <a:r>
              <a:rPr sz="2000" spc="20" dirty="0">
                <a:latin typeface="Times New Roman"/>
                <a:cs typeface="Times New Roman"/>
              </a:rPr>
              <a:t> </a:t>
            </a:r>
            <a:r>
              <a:rPr sz="2000" dirty="0">
                <a:latin typeface="Times New Roman"/>
                <a:cs typeface="Times New Roman"/>
              </a:rPr>
              <a:t>medication</a:t>
            </a:r>
            <a:r>
              <a:rPr sz="2000" spc="-5" dirty="0">
                <a:latin typeface="Times New Roman"/>
                <a:cs typeface="Times New Roman"/>
              </a:rPr>
              <a:t> </a:t>
            </a:r>
            <a:r>
              <a:rPr sz="2000" dirty="0">
                <a:latin typeface="Times New Roman"/>
                <a:cs typeface="Times New Roman"/>
              </a:rPr>
              <a:t>is</a:t>
            </a:r>
            <a:r>
              <a:rPr sz="2000" spc="65" dirty="0">
                <a:latin typeface="Times New Roman"/>
                <a:cs typeface="Times New Roman"/>
              </a:rPr>
              <a:t> </a:t>
            </a:r>
            <a:r>
              <a:rPr sz="2000" dirty="0">
                <a:latin typeface="Times New Roman"/>
                <a:cs typeface="Times New Roman"/>
              </a:rPr>
              <a:t>a</a:t>
            </a:r>
            <a:r>
              <a:rPr sz="2000" spc="110" dirty="0">
                <a:latin typeface="Times New Roman"/>
                <a:cs typeface="Times New Roman"/>
              </a:rPr>
              <a:t> </a:t>
            </a:r>
            <a:r>
              <a:rPr sz="2000" dirty="0">
                <a:latin typeface="Times New Roman"/>
                <a:cs typeface="Times New Roman"/>
              </a:rPr>
              <a:t>possible</a:t>
            </a:r>
            <a:r>
              <a:rPr sz="2000" spc="-50" dirty="0">
                <a:latin typeface="Times New Roman"/>
                <a:cs typeface="Times New Roman"/>
              </a:rPr>
              <a:t> </a:t>
            </a:r>
            <a:r>
              <a:rPr sz="2000" dirty="0">
                <a:latin typeface="Times New Roman"/>
                <a:cs typeface="Times New Roman"/>
              </a:rPr>
              <a:t>substitute</a:t>
            </a:r>
            <a:r>
              <a:rPr sz="2000" spc="-135" dirty="0">
                <a:latin typeface="Times New Roman"/>
                <a:cs typeface="Times New Roman"/>
              </a:rPr>
              <a:t> </a:t>
            </a:r>
            <a:r>
              <a:rPr sz="2000" dirty="0">
                <a:latin typeface="Times New Roman"/>
                <a:cs typeface="Times New Roman"/>
              </a:rPr>
              <a:t>to</a:t>
            </a:r>
            <a:r>
              <a:rPr sz="2000" spc="-25" dirty="0">
                <a:latin typeface="Times New Roman"/>
                <a:cs typeface="Times New Roman"/>
              </a:rPr>
              <a:t> </a:t>
            </a:r>
            <a:r>
              <a:rPr sz="2000" dirty="0">
                <a:latin typeface="Times New Roman"/>
                <a:cs typeface="Times New Roman"/>
              </a:rPr>
              <a:t>the</a:t>
            </a:r>
            <a:r>
              <a:rPr sz="2000" spc="-60" dirty="0">
                <a:latin typeface="Times New Roman"/>
                <a:cs typeface="Times New Roman"/>
              </a:rPr>
              <a:t> </a:t>
            </a:r>
            <a:r>
              <a:rPr sz="2000" dirty="0">
                <a:latin typeface="Times New Roman"/>
                <a:cs typeface="Times New Roman"/>
              </a:rPr>
              <a:t>oral</a:t>
            </a:r>
            <a:r>
              <a:rPr sz="2000" spc="-20" dirty="0">
                <a:latin typeface="Times New Roman"/>
                <a:cs typeface="Times New Roman"/>
              </a:rPr>
              <a:t> </a:t>
            </a:r>
            <a:r>
              <a:rPr sz="2000" spc="-10" dirty="0">
                <a:latin typeface="Times New Roman"/>
                <a:cs typeface="Times New Roman"/>
              </a:rPr>
              <a:t>route</a:t>
            </a:r>
            <a:endParaRPr sz="2000">
              <a:latin typeface="Times New Roman"/>
              <a:cs typeface="Times New Roman"/>
            </a:endParaRPr>
          </a:p>
          <a:p>
            <a:pPr>
              <a:lnSpc>
                <a:spcPct val="100000"/>
              </a:lnSpc>
              <a:spcBef>
                <a:spcPts val="110"/>
              </a:spcBef>
            </a:pPr>
            <a:endParaRPr sz="2000">
              <a:latin typeface="Times New Roman"/>
              <a:cs typeface="Times New Roman"/>
            </a:endParaRPr>
          </a:p>
          <a:p>
            <a:pPr marL="12700" marR="11430" algn="just">
              <a:lnSpc>
                <a:spcPct val="100000"/>
              </a:lnSpc>
              <a:spcBef>
                <a:spcPts val="5"/>
              </a:spcBef>
            </a:pPr>
            <a:r>
              <a:rPr sz="2000" dirty="0">
                <a:latin typeface="Times New Roman"/>
                <a:cs typeface="Times New Roman"/>
              </a:rPr>
              <a:t>Skin</a:t>
            </a:r>
            <a:r>
              <a:rPr sz="2000" spc="140" dirty="0">
                <a:latin typeface="Times New Roman"/>
                <a:cs typeface="Times New Roman"/>
              </a:rPr>
              <a:t> </a:t>
            </a:r>
            <a:r>
              <a:rPr sz="2000" dirty="0">
                <a:latin typeface="Times New Roman"/>
                <a:cs typeface="Times New Roman"/>
              </a:rPr>
              <a:t>is</a:t>
            </a:r>
            <a:r>
              <a:rPr sz="2000" spc="70" dirty="0">
                <a:latin typeface="Times New Roman"/>
                <a:cs typeface="Times New Roman"/>
              </a:rPr>
              <a:t> </a:t>
            </a:r>
            <a:r>
              <a:rPr sz="2000" dirty="0">
                <a:latin typeface="Times New Roman"/>
                <a:cs typeface="Times New Roman"/>
              </a:rPr>
              <a:t>one</a:t>
            </a:r>
            <a:r>
              <a:rPr sz="2000" spc="25" dirty="0">
                <a:latin typeface="Times New Roman"/>
                <a:cs typeface="Times New Roman"/>
              </a:rPr>
              <a:t> </a:t>
            </a:r>
            <a:r>
              <a:rPr sz="2000" dirty="0">
                <a:latin typeface="Times New Roman"/>
                <a:cs typeface="Times New Roman"/>
              </a:rPr>
              <a:t>of</a:t>
            </a:r>
            <a:r>
              <a:rPr sz="2000" spc="25" dirty="0">
                <a:latin typeface="Times New Roman"/>
                <a:cs typeface="Times New Roman"/>
              </a:rPr>
              <a:t> </a:t>
            </a:r>
            <a:r>
              <a:rPr sz="2000" dirty="0">
                <a:latin typeface="Times New Roman"/>
                <a:cs typeface="Times New Roman"/>
              </a:rPr>
              <a:t>the</a:t>
            </a:r>
            <a:r>
              <a:rPr sz="2000" spc="110" dirty="0">
                <a:latin typeface="Times New Roman"/>
                <a:cs typeface="Times New Roman"/>
              </a:rPr>
              <a:t> </a:t>
            </a:r>
            <a:r>
              <a:rPr sz="2000" dirty="0">
                <a:latin typeface="Times New Roman"/>
                <a:cs typeface="Times New Roman"/>
              </a:rPr>
              <a:t>most</a:t>
            </a:r>
            <a:r>
              <a:rPr sz="2000" spc="150" dirty="0">
                <a:latin typeface="Times New Roman"/>
                <a:cs typeface="Times New Roman"/>
              </a:rPr>
              <a:t> </a:t>
            </a:r>
            <a:r>
              <a:rPr sz="2000" dirty="0">
                <a:latin typeface="Times New Roman"/>
                <a:cs typeface="Times New Roman"/>
              </a:rPr>
              <a:t>readily</a:t>
            </a:r>
            <a:r>
              <a:rPr sz="2000" spc="70" dirty="0">
                <a:latin typeface="Times New Roman"/>
                <a:cs typeface="Times New Roman"/>
              </a:rPr>
              <a:t> </a:t>
            </a:r>
            <a:r>
              <a:rPr sz="2000" dirty="0">
                <a:latin typeface="Times New Roman"/>
                <a:cs typeface="Times New Roman"/>
              </a:rPr>
              <a:t>accessible</a:t>
            </a:r>
            <a:r>
              <a:rPr sz="2000" spc="20" dirty="0">
                <a:latin typeface="Times New Roman"/>
                <a:cs typeface="Times New Roman"/>
              </a:rPr>
              <a:t> </a:t>
            </a:r>
            <a:r>
              <a:rPr sz="2000" dirty="0">
                <a:latin typeface="Times New Roman"/>
                <a:cs typeface="Times New Roman"/>
              </a:rPr>
              <a:t>organs</a:t>
            </a:r>
            <a:r>
              <a:rPr sz="2000" spc="70" dirty="0">
                <a:latin typeface="Times New Roman"/>
                <a:cs typeface="Times New Roman"/>
              </a:rPr>
              <a:t> </a:t>
            </a:r>
            <a:r>
              <a:rPr sz="2000" dirty="0">
                <a:latin typeface="Times New Roman"/>
                <a:cs typeface="Times New Roman"/>
              </a:rPr>
              <a:t>of</a:t>
            </a:r>
            <a:r>
              <a:rPr sz="2000" spc="35" dirty="0">
                <a:latin typeface="Times New Roman"/>
                <a:cs typeface="Times New Roman"/>
              </a:rPr>
              <a:t> </a:t>
            </a:r>
            <a:r>
              <a:rPr sz="2000" dirty="0">
                <a:latin typeface="Times New Roman"/>
                <a:cs typeface="Times New Roman"/>
              </a:rPr>
              <a:t>the</a:t>
            </a:r>
            <a:r>
              <a:rPr sz="2000" spc="30" dirty="0">
                <a:latin typeface="Times New Roman"/>
                <a:cs typeface="Times New Roman"/>
              </a:rPr>
              <a:t> </a:t>
            </a:r>
            <a:r>
              <a:rPr sz="2000" dirty="0">
                <a:latin typeface="Times New Roman"/>
                <a:cs typeface="Times New Roman"/>
              </a:rPr>
              <a:t>human</a:t>
            </a:r>
            <a:r>
              <a:rPr sz="2000" spc="70" dirty="0">
                <a:latin typeface="Times New Roman"/>
                <a:cs typeface="Times New Roman"/>
              </a:rPr>
              <a:t> </a:t>
            </a:r>
            <a:r>
              <a:rPr sz="2000" dirty="0">
                <a:latin typeface="Times New Roman"/>
                <a:cs typeface="Times New Roman"/>
              </a:rPr>
              <a:t>body</a:t>
            </a:r>
            <a:r>
              <a:rPr sz="2000" spc="65" dirty="0">
                <a:latin typeface="Times New Roman"/>
                <a:cs typeface="Times New Roman"/>
              </a:rPr>
              <a:t> </a:t>
            </a:r>
            <a:r>
              <a:rPr sz="2000" dirty="0">
                <a:latin typeface="Times New Roman"/>
                <a:cs typeface="Times New Roman"/>
              </a:rPr>
              <a:t>.There</a:t>
            </a:r>
            <a:r>
              <a:rPr sz="2000" spc="114" dirty="0">
                <a:latin typeface="Times New Roman"/>
                <a:cs typeface="Times New Roman"/>
              </a:rPr>
              <a:t> </a:t>
            </a:r>
            <a:r>
              <a:rPr sz="2000" dirty="0">
                <a:latin typeface="Times New Roman"/>
                <a:cs typeface="Times New Roman"/>
              </a:rPr>
              <a:t>are</a:t>
            </a:r>
            <a:r>
              <a:rPr sz="2000" spc="30" dirty="0">
                <a:latin typeface="Times New Roman"/>
                <a:cs typeface="Times New Roman"/>
              </a:rPr>
              <a:t> </a:t>
            </a:r>
            <a:r>
              <a:rPr sz="2000" spc="-25" dirty="0">
                <a:latin typeface="Times New Roman"/>
                <a:cs typeface="Times New Roman"/>
              </a:rPr>
              <a:t>two </a:t>
            </a:r>
            <a:r>
              <a:rPr sz="2000" dirty="0">
                <a:latin typeface="Times New Roman"/>
                <a:cs typeface="Times New Roman"/>
              </a:rPr>
              <a:t>kinds</a:t>
            </a:r>
            <a:r>
              <a:rPr sz="2000" spc="140" dirty="0">
                <a:latin typeface="Times New Roman"/>
                <a:cs typeface="Times New Roman"/>
              </a:rPr>
              <a:t> </a:t>
            </a:r>
            <a:r>
              <a:rPr sz="2000" dirty="0">
                <a:latin typeface="Times New Roman"/>
                <a:cs typeface="Times New Roman"/>
              </a:rPr>
              <a:t>of</a:t>
            </a:r>
            <a:r>
              <a:rPr sz="2000" spc="100" dirty="0">
                <a:latin typeface="Times New Roman"/>
                <a:cs typeface="Times New Roman"/>
              </a:rPr>
              <a:t> </a:t>
            </a:r>
            <a:r>
              <a:rPr sz="2000" dirty="0">
                <a:latin typeface="Times New Roman"/>
                <a:cs typeface="Times New Roman"/>
              </a:rPr>
              <a:t>human</a:t>
            </a:r>
            <a:r>
              <a:rPr sz="2000" spc="215" dirty="0">
                <a:latin typeface="Times New Roman"/>
                <a:cs typeface="Times New Roman"/>
              </a:rPr>
              <a:t> </a:t>
            </a:r>
            <a:r>
              <a:rPr sz="2000" dirty="0">
                <a:latin typeface="Times New Roman"/>
                <a:cs typeface="Times New Roman"/>
              </a:rPr>
              <a:t>skin;</a:t>
            </a:r>
            <a:r>
              <a:rPr sz="2000" spc="135" dirty="0">
                <a:latin typeface="Times New Roman"/>
                <a:cs typeface="Times New Roman"/>
              </a:rPr>
              <a:t> </a:t>
            </a:r>
            <a:r>
              <a:rPr sz="2000" dirty="0">
                <a:latin typeface="Times New Roman"/>
                <a:cs typeface="Times New Roman"/>
              </a:rPr>
              <a:t>one</a:t>
            </a:r>
            <a:r>
              <a:rPr sz="2000" spc="175" dirty="0">
                <a:latin typeface="Times New Roman"/>
                <a:cs typeface="Times New Roman"/>
              </a:rPr>
              <a:t> </a:t>
            </a:r>
            <a:r>
              <a:rPr sz="2000" dirty="0">
                <a:latin typeface="Times New Roman"/>
                <a:cs typeface="Times New Roman"/>
              </a:rPr>
              <a:t>that</a:t>
            </a:r>
            <a:r>
              <a:rPr sz="2000" spc="215" dirty="0">
                <a:latin typeface="Times New Roman"/>
                <a:cs typeface="Times New Roman"/>
              </a:rPr>
              <a:t> </a:t>
            </a:r>
            <a:r>
              <a:rPr sz="2000" dirty="0">
                <a:latin typeface="Times New Roman"/>
                <a:cs typeface="Times New Roman"/>
              </a:rPr>
              <a:t>is</a:t>
            </a:r>
            <a:r>
              <a:rPr sz="2000" spc="135" dirty="0">
                <a:latin typeface="Times New Roman"/>
                <a:cs typeface="Times New Roman"/>
              </a:rPr>
              <a:t> </a:t>
            </a:r>
            <a:r>
              <a:rPr sz="2000" spc="-20" dirty="0">
                <a:latin typeface="Times New Roman"/>
                <a:cs typeface="Times New Roman"/>
              </a:rPr>
              <a:t>hair-</a:t>
            </a:r>
            <a:r>
              <a:rPr sz="2000" dirty="0">
                <a:latin typeface="Times New Roman"/>
                <a:cs typeface="Times New Roman"/>
              </a:rPr>
              <a:t>less</a:t>
            </a:r>
            <a:r>
              <a:rPr sz="2000" spc="135" dirty="0">
                <a:latin typeface="Times New Roman"/>
                <a:cs typeface="Times New Roman"/>
              </a:rPr>
              <a:t> </a:t>
            </a:r>
            <a:r>
              <a:rPr sz="2000" dirty="0">
                <a:latin typeface="Times New Roman"/>
                <a:cs typeface="Times New Roman"/>
              </a:rPr>
              <a:t>such</a:t>
            </a:r>
            <a:r>
              <a:rPr sz="2000" spc="210" dirty="0">
                <a:latin typeface="Times New Roman"/>
                <a:cs typeface="Times New Roman"/>
              </a:rPr>
              <a:t> </a:t>
            </a:r>
            <a:r>
              <a:rPr sz="2000" dirty="0">
                <a:latin typeface="Times New Roman"/>
                <a:cs typeface="Times New Roman"/>
              </a:rPr>
              <a:t>as</a:t>
            </a:r>
            <a:r>
              <a:rPr sz="2000" spc="135" dirty="0">
                <a:latin typeface="Times New Roman"/>
                <a:cs typeface="Times New Roman"/>
              </a:rPr>
              <a:t> </a:t>
            </a:r>
            <a:r>
              <a:rPr sz="2000" dirty="0">
                <a:latin typeface="Times New Roman"/>
                <a:cs typeface="Times New Roman"/>
              </a:rPr>
              <a:t>soles</a:t>
            </a:r>
            <a:r>
              <a:rPr sz="2000" spc="140" dirty="0">
                <a:latin typeface="Times New Roman"/>
                <a:cs typeface="Times New Roman"/>
              </a:rPr>
              <a:t> </a:t>
            </a:r>
            <a:r>
              <a:rPr sz="2000" dirty="0">
                <a:latin typeface="Times New Roman"/>
                <a:cs typeface="Times New Roman"/>
              </a:rPr>
              <a:t>of</a:t>
            </a:r>
            <a:r>
              <a:rPr sz="2000" spc="95" dirty="0">
                <a:latin typeface="Times New Roman"/>
                <a:cs typeface="Times New Roman"/>
              </a:rPr>
              <a:t> </a:t>
            </a:r>
            <a:r>
              <a:rPr sz="2000" dirty="0">
                <a:latin typeface="Times New Roman"/>
                <a:cs typeface="Times New Roman"/>
              </a:rPr>
              <a:t>foot</a:t>
            </a:r>
            <a:r>
              <a:rPr sz="2000" spc="210" dirty="0">
                <a:latin typeface="Times New Roman"/>
                <a:cs typeface="Times New Roman"/>
              </a:rPr>
              <a:t> </a:t>
            </a:r>
            <a:r>
              <a:rPr sz="2000" dirty="0">
                <a:latin typeface="Times New Roman"/>
                <a:cs typeface="Times New Roman"/>
              </a:rPr>
              <a:t>and</a:t>
            </a:r>
            <a:r>
              <a:rPr sz="2000" spc="140" dirty="0">
                <a:latin typeface="Times New Roman"/>
                <a:cs typeface="Times New Roman"/>
              </a:rPr>
              <a:t> </a:t>
            </a:r>
            <a:r>
              <a:rPr sz="2000" dirty="0">
                <a:latin typeface="Times New Roman"/>
                <a:cs typeface="Times New Roman"/>
              </a:rPr>
              <a:t>palms</a:t>
            </a:r>
            <a:r>
              <a:rPr sz="2000" spc="140" dirty="0">
                <a:latin typeface="Times New Roman"/>
                <a:cs typeface="Times New Roman"/>
              </a:rPr>
              <a:t> </a:t>
            </a:r>
            <a:r>
              <a:rPr sz="2000" dirty="0">
                <a:latin typeface="Times New Roman"/>
                <a:cs typeface="Times New Roman"/>
              </a:rPr>
              <a:t>of</a:t>
            </a:r>
            <a:r>
              <a:rPr sz="2000" spc="100" dirty="0">
                <a:latin typeface="Times New Roman"/>
                <a:cs typeface="Times New Roman"/>
              </a:rPr>
              <a:t> </a:t>
            </a:r>
            <a:r>
              <a:rPr sz="2000" spc="-10" dirty="0">
                <a:latin typeface="Times New Roman"/>
                <a:cs typeface="Times New Roman"/>
              </a:rPr>
              <a:t>hand, </a:t>
            </a:r>
            <a:r>
              <a:rPr sz="2000" dirty="0">
                <a:latin typeface="Times New Roman"/>
                <a:cs typeface="Times New Roman"/>
              </a:rPr>
              <a:t>and</a:t>
            </a:r>
            <a:r>
              <a:rPr sz="2000" spc="-40" dirty="0">
                <a:latin typeface="Times New Roman"/>
                <a:cs typeface="Times New Roman"/>
              </a:rPr>
              <a:t> </a:t>
            </a:r>
            <a:r>
              <a:rPr sz="2000" dirty="0">
                <a:latin typeface="Times New Roman"/>
                <a:cs typeface="Times New Roman"/>
              </a:rPr>
              <a:t>the</a:t>
            </a:r>
            <a:r>
              <a:rPr sz="2000" spc="-80" dirty="0">
                <a:latin typeface="Times New Roman"/>
                <a:cs typeface="Times New Roman"/>
              </a:rPr>
              <a:t> </a:t>
            </a:r>
            <a:r>
              <a:rPr sz="2000" dirty="0">
                <a:latin typeface="Times New Roman"/>
                <a:cs typeface="Times New Roman"/>
              </a:rPr>
              <a:t>other</a:t>
            </a:r>
            <a:r>
              <a:rPr sz="2000" spc="-85" dirty="0">
                <a:latin typeface="Times New Roman"/>
                <a:cs typeface="Times New Roman"/>
              </a:rPr>
              <a:t> </a:t>
            </a:r>
            <a:r>
              <a:rPr sz="2000" dirty="0">
                <a:latin typeface="Times New Roman"/>
                <a:cs typeface="Times New Roman"/>
              </a:rPr>
              <a:t>kind</a:t>
            </a:r>
            <a:r>
              <a:rPr sz="2000" spc="50" dirty="0">
                <a:latin typeface="Times New Roman"/>
                <a:cs typeface="Times New Roman"/>
              </a:rPr>
              <a:t> </a:t>
            </a:r>
            <a:r>
              <a:rPr sz="2000" dirty="0">
                <a:latin typeface="Times New Roman"/>
                <a:cs typeface="Times New Roman"/>
              </a:rPr>
              <a:t>which</a:t>
            </a:r>
            <a:r>
              <a:rPr sz="2000" spc="-40" dirty="0">
                <a:latin typeface="Times New Roman"/>
                <a:cs typeface="Times New Roman"/>
              </a:rPr>
              <a:t> </a:t>
            </a:r>
            <a:r>
              <a:rPr sz="2000" dirty="0">
                <a:latin typeface="Times New Roman"/>
                <a:cs typeface="Times New Roman"/>
              </a:rPr>
              <a:t>bears</a:t>
            </a:r>
            <a:r>
              <a:rPr sz="2000" spc="-40" dirty="0">
                <a:latin typeface="Times New Roman"/>
                <a:cs typeface="Times New Roman"/>
              </a:rPr>
              <a:t> </a:t>
            </a:r>
            <a:r>
              <a:rPr sz="2000" dirty="0">
                <a:latin typeface="Times New Roman"/>
                <a:cs typeface="Times New Roman"/>
              </a:rPr>
              <a:t>hair</a:t>
            </a:r>
            <a:r>
              <a:rPr sz="2000" spc="-5" dirty="0">
                <a:latin typeface="Times New Roman"/>
                <a:cs typeface="Times New Roman"/>
              </a:rPr>
              <a:t> </a:t>
            </a:r>
            <a:r>
              <a:rPr sz="2000" dirty="0">
                <a:latin typeface="Times New Roman"/>
                <a:cs typeface="Times New Roman"/>
              </a:rPr>
              <a:t>and</a:t>
            </a:r>
            <a:r>
              <a:rPr sz="2000" spc="-40" dirty="0">
                <a:latin typeface="Times New Roman"/>
                <a:cs typeface="Times New Roman"/>
              </a:rPr>
              <a:t> </a:t>
            </a:r>
            <a:r>
              <a:rPr sz="2000" dirty="0">
                <a:latin typeface="Times New Roman"/>
                <a:cs typeface="Times New Roman"/>
              </a:rPr>
              <a:t>sebaceous</a:t>
            </a:r>
            <a:r>
              <a:rPr sz="2000" spc="-135" dirty="0">
                <a:latin typeface="Times New Roman"/>
                <a:cs typeface="Times New Roman"/>
              </a:rPr>
              <a:t> </a:t>
            </a:r>
            <a:r>
              <a:rPr sz="2000" dirty="0">
                <a:latin typeface="Times New Roman"/>
                <a:cs typeface="Times New Roman"/>
              </a:rPr>
              <a:t>glands</a:t>
            </a:r>
            <a:r>
              <a:rPr sz="2000" spc="-30" dirty="0">
                <a:latin typeface="Times New Roman"/>
                <a:cs typeface="Times New Roman"/>
              </a:rPr>
              <a:t> </a:t>
            </a:r>
            <a:r>
              <a:rPr sz="2000" dirty="0">
                <a:latin typeface="Times New Roman"/>
                <a:cs typeface="Times New Roman"/>
              </a:rPr>
              <a:t>such</a:t>
            </a:r>
            <a:r>
              <a:rPr sz="2000" spc="40" dirty="0">
                <a:latin typeface="Times New Roman"/>
                <a:cs typeface="Times New Roman"/>
              </a:rPr>
              <a:t> </a:t>
            </a:r>
            <a:r>
              <a:rPr sz="2000" dirty="0">
                <a:latin typeface="Times New Roman"/>
                <a:cs typeface="Times New Roman"/>
              </a:rPr>
              <a:t>as</a:t>
            </a:r>
            <a:r>
              <a:rPr sz="2000" spc="40" dirty="0">
                <a:latin typeface="Times New Roman"/>
                <a:cs typeface="Times New Roman"/>
              </a:rPr>
              <a:t> </a:t>
            </a:r>
            <a:r>
              <a:rPr sz="2000" dirty="0">
                <a:latin typeface="Times New Roman"/>
                <a:cs typeface="Times New Roman"/>
              </a:rPr>
              <a:t>arms</a:t>
            </a:r>
            <a:r>
              <a:rPr sz="2000" spc="40" dirty="0">
                <a:latin typeface="Times New Roman"/>
                <a:cs typeface="Times New Roman"/>
              </a:rPr>
              <a:t> </a:t>
            </a:r>
            <a:r>
              <a:rPr sz="2000" dirty="0">
                <a:latin typeface="Times New Roman"/>
                <a:cs typeface="Times New Roman"/>
              </a:rPr>
              <a:t>and</a:t>
            </a:r>
            <a:r>
              <a:rPr sz="2000" spc="-40" dirty="0">
                <a:latin typeface="Times New Roman"/>
                <a:cs typeface="Times New Roman"/>
              </a:rPr>
              <a:t> </a:t>
            </a:r>
            <a:r>
              <a:rPr sz="2000" spc="-10" dirty="0">
                <a:latin typeface="Times New Roman"/>
                <a:cs typeface="Times New Roman"/>
              </a:rPr>
              <a:t>face.</a:t>
            </a:r>
            <a:endParaRPr sz="2000">
              <a:latin typeface="Times New Roman"/>
              <a:cs typeface="Times New Roman"/>
            </a:endParaRPr>
          </a:p>
        </p:txBody>
      </p:sp>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33</a:t>
            </a:fld>
            <a:endParaRPr spc="-25"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33375" y="647700"/>
            <a:ext cx="9108326" cy="5210175"/>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34</a:t>
            </a:fld>
            <a:endParaRPr spc="-25"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35292" y="338772"/>
            <a:ext cx="8948420" cy="5828665"/>
          </a:xfrm>
          <a:prstGeom prst="rect">
            <a:avLst/>
          </a:prstGeom>
        </p:spPr>
        <p:txBody>
          <a:bodyPr vert="horz" wrap="square" lIns="0" tIns="15875" rIns="0" bIns="0" rtlCol="0">
            <a:spAutoFit/>
          </a:bodyPr>
          <a:lstStyle/>
          <a:p>
            <a:pPr marL="12700">
              <a:lnSpc>
                <a:spcPct val="100000"/>
              </a:lnSpc>
              <a:spcBef>
                <a:spcPts val="125"/>
              </a:spcBef>
            </a:pPr>
            <a:r>
              <a:rPr sz="2000" b="1" dirty="0">
                <a:latin typeface="Times New Roman"/>
                <a:cs typeface="Times New Roman"/>
              </a:rPr>
              <a:t>1) </a:t>
            </a:r>
            <a:r>
              <a:rPr sz="2000" b="1" spc="-10" dirty="0">
                <a:latin typeface="Times New Roman"/>
                <a:cs typeface="Times New Roman"/>
              </a:rPr>
              <a:t>EPIDERMIS</a:t>
            </a:r>
            <a:endParaRPr sz="2000">
              <a:latin typeface="Times New Roman"/>
              <a:cs typeface="Times New Roman"/>
            </a:endParaRPr>
          </a:p>
          <a:p>
            <a:pPr marL="12700" marR="5080">
              <a:lnSpc>
                <a:spcPct val="100000"/>
              </a:lnSpc>
              <a:spcBef>
                <a:spcPts val="5"/>
              </a:spcBef>
              <a:tabLst>
                <a:tab pos="2614930" algn="l"/>
                <a:tab pos="3358515" algn="l"/>
                <a:tab pos="4530725" algn="l"/>
                <a:tab pos="5026660" algn="l"/>
                <a:tab pos="5713095" algn="l"/>
                <a:tab pos="6417945" algn="l"/>
                <a:tab pos="7104380" algn="l"/>
                <a:tab pos="8668385" algn="l"/>
              </a:tabLst>
            </a:pPr>
            <a:r>
              <a:rPr sz="2000" dirty="0">
                <a:latin typeface="Times New Roman"/>
                <a:cs typeface="Times New Roman"/>
              </a:rPr>
              <a:t>Non-viable</a:t>
            </a:r>
            <a:r>
              <a:rPr sz="2000" spc="155" dirty="0">
                <a:latin typeface="Times New Roman"/>
                <a:cs typeface="Times New Roman"/>
              </a:rPr>
              <a:t> </a:t>
            </a:r>
            <a:r>
              <a:rPr sz="2000" dirty="0">
                <a:latin typeface="Times New Roman"/>
                <a:cs typeface="Times New Roman"/>
              </a:rPr>
              <a:t>epidermis</a:t>
            </a:r>
            <a:r>
              <a:rPr sz="2000" spc="110" dirty="0">
                <a:latin typeface="Times New Roman"/>
                <a:cs typeface="Times New Roman"/>
              </a:rPr>
              <a:t> </a:t>
            </a:r>
            <a:r>
              <a:rPr sz="2000" dirty="0">
                <a:latin typeface="Times New Roman"/>
                <a:cs typeface="Times New Roman"/>
              </a:rPr>
              <a:t>and</a:t>
            </a:r>
            <a:r>
              <a:rPr sz="2000" spc="190" dirty="0">
                <a:latin typeface="Times New Roman"/>
                <a:cs typeface="Times New Roman"/>
              </a:rPr>
              <a:t> </a:t>
            </a:r>
            <a:r>
              <a:rPr sz="2000" dirty="0">
                <a:latin typeface="Times New Roman"/>
                <a:cs typeface="Times New Roman"/>
              </a:rPr>
              <a:t>viable</a:t>
            </a:r>
            <a:r>
              <a:rPr sz="2000" spc="160" dirty="0">
                <a:latin typeface="Times New Roman"/>
                <a:cs typeface="Times New Roman"/>
              </a:rPr>
              <a:t> </a:t>
            </a:r>
            <a:r>
              <a:rPr sz="2000" dirty="0">
                <a:latin typeface="Times New Roman"/>
                <a:cs typeface="Times New Roman"/>
              </a:rPr>
              <a:t>epidermis</a:t>
            </a:r>
            <a:r>
              <a:rPr sz="2000" spc="125" dirty="0">
                <a:latin typeface="Times New Roman"/>
                <a:cs typeface="Times New Roman"/>
              </a:rPr>
              <a:t> </a:t>
            </a:r>
            <a:r>
              <a:rPr sz="2000" dirty="0">
                <a:latin typeface="Times New Roman"/>
                <a:cs typeface="Times New Roman"/>
              </a:rPr>
              <a:t>together</a:t>
            </a:r>
            <a:r>
              <a:rPr sz="2000" spc="160" dirty="0">
                <a:latin typeface="Times New Roman"/>
                <a:cs typeface="Times New Roman"/>
              </a:rPr>
              <a:t> </a:t>
            </a:r>
            <a:r>
              <a:rPr sz="2000" dirty="0">
                <a:latin typeface="Times New Roman"/>
                <a:cs typeface="Times New Roman"/>
              </a:rPr>
              <a:t>makes</a:t>
            </a:r>
            <a:r>
              <a:rPr sz="2000" spc="114" dirty="0">
                <a:latin typeface="Times New Roman"/>
                <a:cs typeface="Times New Roman"/>
              </a:rPr>
              <a:t> </a:t>
            </a:r>
            <a:r>
              <a:rPr sz="2000" dirty="0">
                <a:latin typeface="Times New Roman"/>
                <a:cs typeface="Times New Roman"/>
              </a:rPr>
              <a:t>up</a:t>
            </a:r>
            <a:r>
              <a:rPr sz="2000" spc="114" dirty="0">
                <a:latin typeface="Times New Roman"/>
                <a:cs typeface="Times New Roman"/>
              </a:rPr>
              <a:t> </a:t>
            </a:r>
            <a:r>
              <a:rPr sz="2000" dirty="0">
                <a:latin typeface="Times New Roman"/>
                <a:cs typeface="Times New Roman"/>
              </a:rPr>
              <a:t>the</a:t>
            </a:r>
            <a:r>
              <a:rPr sz="2000" spc="150" dirty="0">
                <a:latin typeface="Times New Roman"/>
                <a:cs typeface="Times New Roman"/>
              </a:rPr>
              <a:t> </a:t>
            </a:r>
            <a:r>
              <a:rPr sz="2000" dirty="0">
                <a:latin typeface="Times New Roman"/>
                <a:cs typeface="Times New Roman"/>
              </a:rPr>
              <a:t>epidermis.</a:t>
            </a:r>
            <a:r>
              <a:rPr sz="2000" spc="170" dirty="0">
                <a:latin typeface="Times New Roman"/>
                <a:cs typeface="Times New Roman"/>
              </a:rPr>
              <a:t> </a:t>
            </a:r>
            <a:r>
              <a:rPr sz="2000" spc="-10" dirty="0">
                <a:latin typeface="Times New Roman"/>
                <a:cs typeface="Times New Roman"/>
              </a:rPr>
              <a:t>Stratum </a:t>
            </a:r>
            <a:r>
              <a:rPr sz="2000" dirty="0">
                <a:latin typeface="Times New Roman"/>
                <a:cs typeface="Times New Roman"/>
              </a:rPr>
              <a:t>corneum</a:t>
            </a:r>
            <a:r>
              <a:rPr sz="2000" spc="-160" dirty="0">
                <a:latin typeface="Times New Roman"/>
                <a:cs typeface="Times New Roman"/>
              </a:rPr>
              <a:t> </a:t>
            </a:r>
            <a:r>
              <a:rPr sz="2000" dirty="0">
                <a:latin typeface="Times New Roman"/>
                <a:cs typeface="Times New Roman"/>
              </a:rPr>
              <a:t>is</a:t>
            </a:r>
            <a:r>
              <a:rPr sz="2000" spc="65" dirty="0">
                <a:latin typeface="Times New Roman"/>
                <a:cs typeface="Times New Roman"/>
              </a:rPr>
              <a:t> </a:t>
            </a:r>
            <a:r>
              <a:rPr sz="2000" dirty="0">
                <a:latin typeface="Times New Roman"/>
                <a:cs typeface="Times New Roman"/>
              </a:rPr>
              <a:t>known</a:t>
            </a:r>
            <a:r>
              <a:rPr sz="2000" spc="-25" dirty="0">
                <a:latin typeface="Times New Roman"/>
                <a:cs typeface="Times New Roman"/>
              </a:rPr>
              <a:t> </a:t>
            </a:r>
            <a:r>
              <a:rPr sz="2000" dirty="0">
                <a:latin typeface="Times New Roman"/>
                <a:cs typeface="Times New Roman"/>
              </a:rPr>
              <a:t>as</a:t>
            </a:r>
            <a:r>
              <a:rPr sz="2000" spc="65" dirty="0">
                <a:latin typeface="Times New Roman"/>
                <a:cs typeface="Times New Roman"/>
              </a:rPr>
              <a:t> </a:t>
            </a:r>
            <a:r>
              <a:rPr sz="2000" dirty="0">
                <a:latin typeface="Times New Roman"/>
                <a:cs typeface="Times New Roman"/>
              </a:rPr>
              <a:t>the</a:t>
            </a:r>
            <a:r>
              <a:rPr sz="2000" spc="-65" dirty="0">
                <a:latin typeface="Times New Roman"/>
                <a:cs typeface="Times New Roman"/>
              </a:rPr>
              <a:t> </a:t>
            </a:r>
            <a:r>
              <a:rPr sz="2000" dirty="0">
                <a:latin typeface="Times New Roman"/>
                <a:cs typeface="Times New Roman"/>
              </a:rPr>
              <a:t>nonviable</a:t>
            </a:r>
            <a:r>
              <a:rPr sz="2000" spc="-50" dirty="0">
                <a:latin typeface="Times New Roman"/>
                <a:cs typeface="Times New Roman"/>
              </a:rPr>
              <a:t> </a:t>
            </a:r>
            <a:r>
              <a:rPr sz="2000" dirty="0">
                <a:latin typeface="Times New Roman"/>
                <a:cs typeface="Times New Roman"/>
              </a:rPr>
              <a:t>epidermis</a:t>
            </a:r>
            <a:r>
              <a:rPr sz="2000" spc="60" dirty="0">
                <a:latin typeface="Times New Roman"/>
                <a:cs typeface="Times New Roman"/>
              </a:rPr>
              <a:t> </a:t>
            </a:r>
            <a:r>
              <a:rPr sz="2000" dirty="0">
                <a:latin typeface="Times New Roman"/>
                <a:cs typeface="Times New Roman"/>
              </a:rPr>
              <a:t>whereas</a:t>
            </a:r>
            <a:r>
              <a:rPr sz="2000" spc="-15" dirty="0">
                <a:latin typeface="Times New Roman"/>
                <a:cs typeface="Times New Roman"/>
              </a:rPr>
              <a:t> </a:t>
            </a:r>
            <a:r>
              <a:rPr sz="2000" dirty="0">
                <a:latin typeface="Times New Roman"/>
                <a:cs typeface="Times New Roman"/>
              </a:rPr>
              <a:t>the</a:t>
            </a:r>
            <a:r>
              <a:rPr sz="2000" spc="-65" dirty="0">
                <a:latin typeface="Times New Roman"/>
                <a:cs typeface="Times New Roman"/>
              </a:rPr>
              <a:t> </a:t>
            </a:r>
            <a:r>
              <a:rPr sz="2000" dirty="0">
                <a:latin typeface="Times New Roman"/>
                <a:cs typeface="Times New Roman"/>
              </a:rPr>
              <a:t>layer</a:t>
            </a:r>
            <a:r>
              <a:rPr sz="2000" spc="25" dirty="0">
                <a:latin typeface="Times New Roman"/>
                <a:cs typeface="Times New Roman"/>
              </a:rPr>
              <a:t> </a:t>
            </a:r>
            <a:r>
              <a:rPr sz="2000" dirty="0">
                <a:latin typeface="Times New Roman"/>
                <a:cs typeface="Times New Roman"/>
              </a:rPr>
              <a:t>below</a:t>
            </a:r>
            <a:r>
              <a:rPr sz="2000" spc="-200" dirty="0">
                <a:latin typeface="Times New Roman"/>
                <a:cs typeface="Times New Roman"/>
              </a:rPr>
              <a:t> </a:t>
            </a:r>
            <a:r>
              <a:rPr sz="2000" dirty="0">
                <a:latin typeface="Times New Roman"/>
                <a:cs typeface="Times New Roman"/>
              </a:rPr>
              <a:t>the</a:t>
            </a:r>
            <a:r>
              <a:rPr sz="2000" spc="25" dirty="0">
                <a:latin typeface="Times New Roman"/>
                <a:cs typeface="Times New Roman"/>
              </a:rPr>
              <a:t> </a:t>
            </a:r>
            <a:r>
              <a:rPr sz="2000" spc="-10" dirty="0">
                <a:latin typeface="Times New Roman"/>
                <a:cs typeface="Times New Roman"/>
              </a:rPr>
              <a:t>stratum </a:t>
            </a:r>
            <a:r>
              <a:rPr sz="2000" dirty="0">
                <a:latin typeface="Times New Roman"/>
                <a:cs typeface="Times New Roman"/>
              </a:rPr>
              <a:t>corneum</a:t>
            </a:r>
            <a:r>
              <a:rPr sz="2000" spc="5" dirty="0">
                <a:latin typeface="Times New Roman"/>
                <a:cs typeface="Times New Roman"/>
              </a:rPr>
              <a:t> </a:t>
            </a:r>
            <a:r>
              <a:rPr sz="2000" dirty="0">
                <a:latin typeface="Times New Roman"/>
                <a:cs typeface="Times New Roman"/>
              </a:rPr>
              <a:t>is</a:t>
            </a:r>
            <a:r>
              <a:rPr sz="2000" spc="45" dirty="0">
                <a:latin typeface="Times New Roman"/>
                <a:cs typeface="Times New Roman"/>
              </a:rPr>
              <a:t> </a:t>
            </a:r>
            <a:r>
              <a:rPr sz="2000" dirty="0">
                <a:latin typeface="Times New Roman"/>
                <a:cs typeface="Times New Roman"/>
              </a:rPr>
              <a:t>called</a:t>
            </a:r>
            <a:r>
              <a:rPr sz="2000" spc="120" dirty="0">
                <a:latin typeface="Times New Roman"/>
                <a:cs typeface="Times New Roman"/>
              </a:rPr>
              <a:t> </a:t>
            </a:r>
            <a:r>
              <a:rPr sz="2000" dirty="0">
                <a:latin typeface="Times New Roman"/>
                <a:cs typeface="Times New Roman"/>
              </a:rPr>
              <a:t>viable</a:t>
            </a:r>
            <a:r>
              <a:rPr sz="2000" spc="90" dirty="0">
                <a:latin typeface="Times New Roman"/>
                <a:cs typeface="Times New Roman"/>
              </a:rPr>
              <a:t> </a:t>
            </a:r>
            <a:r>
              <a:rPr sz="2000" dirty="0">
                <a:latin typeface="Times New Roman"/>
                <a:cs typeface="Times New Roman"/>
              </a:rPr>
              <a:t>epidermis.</a:t>
            </a:r>
            <a:r>
              <a:rPr sz="2000" spc="100" dirty="0">
                <a:latin typeface="Times New Roman"/>
                <a:cs typeface="Times New Roman"/>
              </a:rPr>
              <a:t> </a:t>
            </a:r>
            <a:r>
              <a:rPr sz="2000" dirty="0">
                <a:latin typeface="Times New Roman"/>
                <a:cs typeface="Times New Roman"/>
              </a:rPr>
              <a:t>The</a:t>
            </a:r>
            <a:r>
              <a:rPr sz="2000" spc="85" dirty="0">
                <a:latin typeface="Times New Roman"/>
                <a:cs typeface="Times New Roman"/>
              </a:rPr>
              <a:t> </a:t>
            </a:r>
            <a:r>
              <a:rPr sz="2000" dirty="0">
                <a:latin typeface="Times New Roman"/>
                <a:cs typeface="Times New Roman"/>
              </a:rPr>
              <a:t>viable</a:t>
            </a:r>
            <a:r>
              <a:rPr sz="2000" spc="90" dirty="0">
                <a:latin typeface="Times New Roman"/>
                <a:cs typeface="Times New Roman"/>
              </a:rPr>
              <a:t> </a:t>
            </a:r>
            <a:r>
              <a:rPr sz="2000" dirty="0">
                <a:latin typeface="Times New Roman"/>
                <a:cs typeface="Times New Roman"/>
              </a:rPr>
              <a:t>epidermis</a:t>
            </a:r>
            <a:r>
              <a:rPr sz="2000" spc="40" dirty="0">
                <a:latin typeface="Times New Roman"/>
                <a:cs typeface="Times New Roman"/>
              </a:rPr>
              <a:t> </a:t>
            </a:r>
            <a:r>
              <a:rPr sz="2000" dirty="0">
                <a:latin typeface="Times New Roman"/>
                <a:cs typeface="Times New Roman"/>
              </a:rPr>
              <a:t>is</a:t>
            </a:r>
            <a:r>
              <a:rPr sz="2000" spc="45" dirty="0">
                <a:latin typeface="Times New Roman"/>
                <a:cs typeface="Times New Roman"/>
              </a:rPr>
              <a:t> </a:t>
            </a:r>
            <a:r>
              <a:rPr sz="2000" dirty="0">
                <a:latin typeface="Times New Roman"/>
                <a:cs typeface="Times New Roman"/>
              </a:rPr>
              <a:t>made</a:t>
            </a:r>
            <a:r>
              <a:rPr sz="2000" spc="90" dirty="0">
                <a:latin typeface="Times New Roman"/>
                <a:cs typeface="Times New Roman"/>
              </a:rPr>
              <a:t> </a:t>
            </a:r>
            <a:r>
              <a:rPr sz="2000" dirty="0">
                <a:latin typeface="Times New Roman"/>
                <a:cs typeface="Times New Roman"/>
              </a:rPr>
              <a:t>of</a:t>
            </a:r>
            <a:r>
              <a:rPr sz="2000" spc="85" dirty="0">
                <a:latin typeface="Times New Roman"/>
                <a:cs typeface="Times New Roman"/>
              </a:rPr>
              <a:t> </a:t>
            </a:r>
            <a:r>
              <a:rPr sz="2000" dirty="0">
                <a:latin typeface="Times New Roman"/>
                <a:cs typeface="Times New Roman"/>
              </a:rPr>
              <a:t>various</a:t>
            </a:r>
            <a:r>
              <a:rPr sz="2000" spc="50" dirty="0">
                <a:latin typeface="Times New Roman"/>
                <a:cs typeface="Times New Roman"/>
              </a:rPr>
              <a:t> </a:t>
            </a:r>
            <a:r>
              <a:rPr sz="2000" spc="-10" dirty="0">
                <a:latin typeface="Times New Roman"/>
                <a:cs typeface="Times New Roman"/>
              </a:rPr>
              <a:t>sublayers </a:t>
            </a:r>
            <a:r>
              <a:rPr sz="2000" dirty="0">
                <a:latin typeface="Times New Roman"/>
                <a:cs typeface="Times New Roman"/>
              </a:rPr>
              <a:t>of</a:t>
            </a:r>
            <a:r>
              <a:rPr sz="2000" spc="300" dirty="0">
                <a:latin typeface="Times New Roman"/>
                <a:cs typeface="Times New Roman"/>
              </a:rPr>
              <a:t> </a:t>
            </a:r>
            <a:r>
              <a:rPr sz="2000" dirty="0">
                <a:latin typeface="Times New Roman"/>
                <a:cs typeface="Times New Roman"/>
              </a:rPr>
              <a:t>epidermis</a:t>
            </a:r>
            <a:r>
              <a:rPr sz="2000" spc="355" dirty="0">
                <a:latin typeface="Times New Roman"/>
                <a:cs typeface="Times New Roman"/>
              </a:rPr>
              <a:t> </a:t>
            </a:r>
            <a:r>
              <a:rPr sz="2000" dirty="0">
                <a:latin typeface="Times New Roman"/>
                <a:cs typeface="Times New Roman"/>
              </a:rPr>
              <a:t>which</a:t>
            </a:r>
            <a:r>
              <a:rPr sz="2000" spc="350" dirty="0">
                <a:latin typeface="Times New Roman"/>
                <a:cs typeface="Times New Roman"/>
              </a:rPr>
              <a:t> </a:t>
            </a:r>
            <a:r>
              <a:rPr sz="2000" dirty="0">
                <a:latin typeface="Times New Roman"/>
                <a:cs typeface="Times New Roman"/>
              </a:rPr>
              <a:t>collectively</a:t>
            </a:r>
            <a:r>
              <a:rPr sz="2000" spc="355" dirty="0">
                <a:latin typeface="Times New Roman"/>
                <a:cs typeface="Times New Roman"/>
              </a:rPr>
              <a:t> </a:t>
            </a:r>
            <a:r>
              <a:rPr sz="2000" dirty="0">
                <a:latin typeface="Times New Roman"/>
                <a:cs typeface="Times New Roman"/>
              </a:rPr>
              <a:t>is</a:t>
            </a:r>
            <a:r>
              <a:rPr sz="2000" spc="345" dirty="0">
                <a:latin typeface="Times New Roman"/>
                <a:cs typeface="Times New Roman"/>
              </a:rPr>
              <a:t> </a:t>
            </a:r>
            <a:r>
              <a:rPr sz="2000" dirty="0">
                <a:latin typeface="Times New Roman"/>
                <a:cs typeface="Times New Roman"/>
              </a:rPr>
              <a:t>50-100</a:t>
            </a:r>
            <a:r>
              <a:rPr sz="2000" spc="415" dirty="0">
                <a:latin typeface="Times New Roman"/>
                <a:cs typeface="Times New Roman"/>
              </a:rPr>
              <a:t> </a:t>
            </a:r>
            <a:r>
              <a:rPr sz="2000" dirty="0">
                <a:latin typeface="Times New Roman"/>
                <a:cs typeface="Times New Roman"/>
              </a:rPr>
              <a:t>μm</a:t>
            </a:r>
            <a:r>
              <a:rPr sz="2000" spc="229" dirty="0">
                <a:latin typeface="Times New Roman"/>
                <a:cs typeface="Times New Roman"/>
              </a:rPr>
              <a:t> </a:t>
            </a:r>
            <a:r>
              <a:rPr sz="2000" dirty="0">
                <a:latin typeface="Times New Roman"/>
                <a:cs typeface="Times New Roman"/>
              </a:rPr>
              <a:t>thick</a:t>
            </a:r>
            <a:r>
              <a:rPr sz="2000" spc="275" dirty="0">
                <a:latin typeface="Times New Roman"/>
                <a:cs typeface="Times New Roman"/>
              </a:rPr>
              <a:t> </a:t>
            </a:r>
            <a:r>
              <a:rPr sz="2000" dirty="0">
                <a:latin typeface="Times New Roman"/>
                <a:cs typeface="Times New Roman"/>
              </a:rPr>
              <a:t>and</a:t>
            </a:r>
            <a:r>
              <a:rPr sz="2000" spc="345" dirty="0">
                <a:latin typeface="Times New Roman"/>
                <a:cs typeface="Times New Roman"/>
              </a:rPr>
              <a:t> </a:t>
            </a:r>
            <a:r>
              <a:rPr sz="2000" dirty="0">
                <a:latin typeface="Times New Roman"/>
                <a:cs typeface="Times New Roman"/>
              </a:rPr>
              <a:t>cells</a:t>
            </a:r>
            <a:r>
              <a:rPr sz="2000" spc="280" dirty="0">
                <a:latin typeface="Times New Roman"/>
                <a:cs typeface="Times New Roman"/>
              </a:rPr>
              <a:t> </a:t>
            </a:r>
            <a:r>
              <a:rPr sz="2000" dirty="0">
                <a:latin typeface="Times New Roman"/>
                <a:cs typeface="Times New Roman"/>
              </a:rPr>
              <a:t>in</a:t>
            </a:r>
            <a:r>
              <a:rPr sz="2000" spc="340" dirty="0">
                <a:latin typeface="Times New Roman"/>
                <a:cs typeface="Times New Roman"/>
              </a:rPr>
              <a:t> </a:t>
            </a:r>
            <a:r>
              <a:rPr sz="2000" dirty="0">
                <a:latin typeface="Times New Roman"/>
                <a:cs typeface="Times New Roman"/>
              </a:rPr>
              <a:t>this</a:t>
            </a:r>
            <a:r>
              <a:rPr sz="2000" spc="345" dirty="0">
                <a:latin typeface="Times New Roman"/>
                <a:cs typeface="Times New Roman"/>
              </a:rPr>
              <a:t> </a:t>
            </a:r>
            <a:r>
              <a:rPr sz="2000" dirty="0">
                <a:latin typeface="Times New Roman"/>
                <a:cs typeface="Times New Roman"/>
              </a:rPr>
              <a:t>layer</a:t>
            </a:r>
            <a:r>
              <a:rPr sz="2000" spc="380" dirty="0">
                <a:latin typeface="Times New Roman"/>
                <a:cs typeface="Times New Roman"/>
              </a:rPr>
              <a:t> </a:t>
            </a:r>
            <a:r>
              <a:rPr sz="2000" dirty="0">
                <a:latin typeface="Times New Roman"/>
                <a:cs typeface="Times New Roman"/>
              </a:rPr>
              <a:t>are</a:t>
            </a:r>
            <a:r>
              <a:rPr sz="2000" spc="310" dirty="0">
                <a:latin typeface="Times New Roman"/>
                <a:cs typeface="Times New Roman"/>
              </a:rPr>
              <a:t> </a:t>
            </a:r>
            <a:r>
              <a:rPr sz="2000" spc="-20" dirty="0">
                <a:latin typeface="Times New Roman"/>
                <a:cs typeface="Times New Roman"/>
              </a:rPr>
              <a:t>held </a:t>
            </a:r>
            <a:r>
              <a:rPr sz="2000" dirty="0">
                <a:latin typeface="Times New Roman"/>
                <a:cs typeface="Times New Roman"/>
              </a:rPr>
              <a:t>together</a:t>
            </a:r>
            <a:r>
              <a:rPr sz="2000" spc="5" dirty="0">
                <a:latin typeface="Times New Roman"/>
                <a:cs typeface="Times New Roman"/>
              </a:rPr>
              <a:t>  </a:t>
            </a:r>
            <a:r>
              <a:rPr sz="2000" dirty="0">
                <a:latin typeface="Times New Roman"/>
                <a:cs typeface="Times New Roman"/>
              </a:rPr>
              <a:t>by</a:t>
            </a:r>
            <a:r>
              <a:rPr sz="2000" spc="480" dirty="0">
                <a:latin typeface="Times New Roman"/>
                <a:cs typeface="Times New Roman"/>
              </a:rPr>
              <a:t> </a:t>
            </a:r>
            <a:r>
              <a:rPr sz="2000" spc="-10" dirty="0">
                <a:latin typeface="Times New Roman"/>
                <a:cs typeface="Times New Roman"/>
              </a:rPr>
              <a:t>tonofibrils.</a:t>
            </a:r>
            <a:r>
              <a:rPr sz="2000" dirty="0">
                <a:latin typeface="Times New Roman"/>
                <a:cs typeface="Times New Roman"/>
              </a:rPr>
              <a:t>	</a:t>
            </a:r>
            <a:r>
              <a:rPr sz="2000" spc="-20" dirty="0">
                <a:latin typeface="Times New Roman"/>
                <a:cs typeface="Times New Roman"/>
              </a:rPr>
              <a:t>Blood</a:t>
            </a:r>
            <a:r>
              <a:rPr sz="2000" dirty="0">
                <a:latin typeface="Times New Roman"/>
                <a:cs typeface="Times New Roman"/>
              </a:rPr>
              <a:t>	</a:t>
            </a:r>
            <a:r>
              <a:rPr sz="2000" spc="-10" dirty="0">
                <a:latin typeface="Times New Roman"/>
                <a:cs typeface="Times New Roman"/>
              </a:rPr>
              <a:t>capillaries</a:t>
            </a:r>
            <a:r>
              <a:rPr sz="2000" dirty="0">
                <a:latin typeface="Times New Roman"/>
                <a:cs typeface="Times New Roman"/>
              </a:rPr>
              <a:t>	</a:t>
            </a:r>
            <a:r>
              <a:rPr sz="2000" spc="-25" dirty="0">
                <a:latin typeface="Times New Roman"/>
                <a:cs typeface="Times New Roman"/>
              </a:rPr>
              <a:t>and</a:t>
            </a:r>
            <a:r>
              <a:rPr sz="2000" dirty="0">
                <a:latin typeface="Times New Roman"/>
                <a:cs typeface="Times New Roman"/>
              </a:rPr>
              <a:t>	</a:t>
            </a:r>
            <a:r>
              <a:rPr sz="2000" spc="-10" dirty="0">
                <a:latin typeface="Times New Roman"/>
                <a:cs typeface="Times New Roman"/>
              </a:rPr>
              <a:t>nerve</a:t>
            </a:r>
            <a:r>
              <a:rPr sz="2000" dirty="0">
                <a:latin typeface="Times New Roman"/>
                <a:cs typeface="Times New Roman"/>
              </a:rPr>
              <a:t>	</a:t>
            </a:r>
            <a:r>
              <a:rPr sz="2000" spc="-10" dirty="0">
                <a:latin typeface="Times New Roman"/>
                <a:cs typeface="Times New Roman"/>
              </a:rPr>
              <a:t>fibers</a:t>
            </a:r>
            <a:r>
              <a:rPr sz="2000" dirty="0">
                <a:latin typeface="Times New Roman"/>
                <a:cs typeface="Times New Roman"/>
              </a:rPr>
              <a:t>	</a:t>
            </a:r>
            <a:r>
              <a:rPr sz="2000" spc="-10" dirty="0">
                <a:latin typeface="Times New Roman"/>
                <a:cs typeface="Times New Roman"/>
              </a:rPr>
              <a:t>reach</a:t>
            </a:r>
            <a:r>
              <a:rPr sz="2000" dirty="0">
                <a:latin typeface="Times New Roman"/>
                <a:cs typeface="Times New Roman"/>
              </a:rPr>
              <a:t>	the</a:t>
            </a:r>
            <a:r>
              <a:rPr sz="2000" spc="495" dirty="0">
                <a:latin typeface="Times New Roman"/>
                <a:cs typeface="Times New Roman"/>
              </a:rPr>
              <a:t> </a:t>
            </a:r>
            <a:r>
              <a:rPr sz="2000" spc="-10" dirty="0">
                <a:latin typeface="Times New Roman"/>
                <a:cs typeface="Times New Roman"/>
              </a:rPr>
              <a:t>epidermis</a:t>
            </a:r>
            <a:r>
              <a:rPr sz="2000" dirty="0">
                <a:latin typeface="Times New Roman"/>
                <a:cs typeface="Times New Roman"/>
              </a:rPr>
              <a:t>	</a:t>
            </a:r>
            <a:r>
              <a:rPr sz="2000" spc="-25" dirty="0">
                <a:latin typeface="Times New Roman"/>
                <a:cs typeface="Times New Roman"/>
              </a:rPr>
              <a:t>by </a:t>
            </a:r>
            <a:r>
              <a:rPr sz="2000" dirty="0">
                <a:latin typeface="Times New Roman"/>
                <a:cs typeface="Times New Roman"/>
              </a:rPr>
              <a:t>passing</a:t>
            </a:r>
            <a:r>
              <a:rPr sz="2000" spc="-35" dirty="0">
                <a:latin typeface="Times New Roman"/>
                <a:cs typeface="Times New Roman"/>
              </a:rPr>
              <a:t> </a:t>
            </a:r>
            <a:r>
              <a:rPr sz="2000" dirty="0">
                <a:latin typeface="Times New Roman"/>
                <a:cs typeface="Times New Roman"/>
              </a:rPr>
              <a:t>through</a:t>
            </a:r>
            <a:r>
              <a:rPr sz="2000" spc="125" dirty="0">
                <a:latin typeface="Times New Roman"/>
                <a:cs typeface="Times New Roman"/>
              </a:rPr>
              <a:t> </a:t>
            </a:r>
            <a:r>
              <a:rPr sz="2000" dirty="0">
                <a:latin typeface="Times New Roman"/>
                <a:cs typeface="Times New Roman"/>
              </a:rPr>
              <a:t>the</a:t>
            </a:r>
            <a:r>
              <a:rPr sz="2000" spc="85" dirty="0">
                <a:latin typeface="Times New Roman"/>
                <a:cs typeface="Times New Roman"/>
              </a:rPr>
              <a:t> </a:t>
            </a:r>
            <a:r>
              <a:rPr sz="2000" dirty="0">
                <a:latin typeface="Times New Roman"/>
                <a:cs typeface="Times New Roman"/>
              </a:rPr>
              <a:t>dermis</a:t>
            </a:r>
            <a:r>
              <a:rPr sz="2000" spc="45" dirty="0">
                <a:latin typeface="Times New Roman"/>
                <a:cs typeface="Times New Roman"/>
              </a:rPr>
              <a:t> </a:t>
            </a:r>
            <a:r>
              <a:rPr sz="2000" dirty="0">
                <a:latin typeface="Times New Roman"/>
                <a:cs typeface="Times New Roman"/>
              </a:rPr>
              <a:t>and</a:t>
            </a:r>
            <a:r>
              <a:rPr sz="2000" spc="120" dirty="0">
                <a:latin typeface="Times New Roman"/>
                <a:cs typeface="Times New Roman"/>
              </a:rPr>
              <a:t> </a:t>
            </a:r>
            <a:r>
              <a:rPr sz="2000" dirty="0">
                <a:latin typeface="Times New Roman"/>
                <a:cs typeface="Times New Roman"/>
              </a:rPr>
              <a:t>subcutaneous</a:t>
            </a:r>
            <a:r>
              <a:rPr sz="2000" spc="45" dirty="0">
                <a:latin typeface="Times New Roman"/>
                <a:cs typeface="Times New Roman"/>
              </a:rPr>
              <a:t> </a:t>
            </a:r>
            <a:r>
              <a:rPr sz="2000" dirty="0">
                <a:latin typeface="Times New Roman"/>
                <a:cs typeface="Times New Roman"/>
              </a:rPr>
              <a:t>fat</a:t>
            </a:r>
            <a:r>
              <a:rPr sz="2000" spc="120" dirty="0">
                <a:latin typeface="Times New Roman"/>
                <a:cs typeface="Times New Roman"/>
              </a:rPr>
              <a:t> </a:t>
            </a:r>
            <a:r>
              <a:rPr sz="2000" dirty="0">
                <a:latin typeface="Times New Roman"/>
                <a:cs typeface="Times New Roman"/>
              </a:rPr>
              <a:t>layer.</a:t>
            </a:r>
            <a:r>
              <a:rPr sz="2000" spc="105" dirty="0">
                <a:latin typeface="Times New Roman"/>
                <a:cs typeface="Times New Roman"/>
              </a:rPr>
              <a:t> </a:t>
            </a:r>
            <a:r>
              <a:rPr sz="2000" u="sng" dirty="0">
                <a:uFill>
                  <a:solidFill>
                    <a:srgbClr val="000000"/>
                  </a:solidFill>
                </a:uFill>
                <a:latin typeface="Times New Roman"/>
                <a:cs typeface="Times New Roman"/>
              </a:rPr>
              <a:t>The</a:t>
            </a:r>
            <a:r>
              <a:rPr sz="2000" u="sng" spc="85" dirty="0">
                <a:uFill>
                  <a:solidFill>
                    <a:srgbClr val="000000"/>
                  </a:solidFill>
                </a:uFill>
                <a:latin typeface="Times New Roman"/>
                <a:cs typeface="Times New Roman"/>
              </a:rPr>
              <a:t> </a:t>
            </a:r>
            <a:r>
              <a:rPr sz="2000" u="sng" dirty="0">
                <a:uFill>
                  <a:solidFill>
                    <a:srgbClr val="000000"/>
                  </a:solidFill>
                </a:uFill>
                <a:latin typeface="Times New Roman"/>
                <a:cs typeface="Times New Roman"/>
              </a:rPr>
              <a:t>main</a:t>
            </a:r>
            <a:r>
              <a:rPr sz="2000" u="sng" spc="125" dirty="0">
                <a:uFill>
                  <a:solidFill>
                    <a:srgbClr val="000000"/>
                  </a:solidFill>
                </a:uFill>
                <a:latin typeface="Times New Roman"/>
                <a:cs typeface="Times New Roman"/>
              </a:rPr>
              <a:t> </a:t>
            </a:r>
            <a:r>
              <a:rPr sz="2000" u="sng" dirty="0">
                <a:uFill>
                  <a:solidFill>
                    <a:srgbClr val="000000"/>
                  </a:solidFill>
                </a:uFill>
                <a:latin typeface="Times New Roman"/>
                <a:cs typeface="Times New Roman"/>
              </a:rPr>
              <a:t>cell</a:t>
            </a:r>
            <a:r>
              <a:rPr sz="2000" u="sng" spc="120" dirty="0">
                <a:uFill>
                  <a:solidFill>
                    <a:srgbClr val="000000"/>
                  </a:solidFill>
                </a:uFill>
                <a:latin typeface="Times New Roman"/>
                <a:cs typeface="Times New Roman"/>
              </a:rPr>
              <a:t> </a:t>
            </a:r>
            <a:r>
              <a:rPr sz="2000" u="sng" dirty="0">
                <a:uFill>
                  <a:solidFill>
                    <a:srgbClr val="000000"/>
                  </a:solidFill>
                </a:uFill>
                <a:latin typeface="Times New Roman"/>
                <a:cs typeface="Times New Roman"/>
              </a:rPr>
              <a:t>of</a:t>
            </a:r>
            <a:r>
              <a:rPr sz="2000" u="sng" spc="15" dirty="0">
                <a:uFill>
                  <a:solidFill>
                    <a:srgbClr val="000000"/>
                  </a:solidFill>
                </a:uFill>
                <a:latin typeface="Times New Roman"/>
                <a:cs typeface="Times New Roman"/>
              </a:rPr>
              <a:t> </a:t>
            </a:r>
            <a:r>
              <a:rPr sz="2000" u="sng" dirty="0">
                <a:uFill>
                  <a:solidFill>
                    <a:srgbClr val="000000"/>
                  </a:solidFill>
                </a:uFill>
                <a:latin typeface="Times New Roman"/>
                <a:cs typeface="Times New Roman"/>
              </a:rPr>
              <a:t>the</a:t>
            </a:r>
            <a:r>
              <a:rPr sz="2000" u="sng" spc="90" dirty="0">
                <a:uFill>
                  <a:solidFill>
                    <a:srgbClr val="000000"/>
                  </a:solidFill>
                </a:uFill>
                <a:latin typeface="Times New Roman"/>
                <a:cs typeface="Times New Roman"/>
              </a:rPr>
              <a:t> </a:t>
            </a:r>
            <a:r>
              <a:rPr sz="2000" u="sng" spc="-10" dirty="0">
                <a:uFill>
                  <a:solidFill>
                    <a:srgbClr val="000000"/>
                  </a:solidFill>
                </a:uFill>
                <a:latin typeface="Times New Roman"/>
                <a:cs typeface="Times New Roman"/>
              </a:rPr>
              <a:t>epidermis</a:t>
            </a:r>
            <a:r>
              <a:rPr sz="2000" u="none" spc="-10" dirty="0">
                <a:latin typeface="Times New Roman"/>
                <a:cs typeface="Times New Roman"/>
              </a:rPr>
              <a:t> </a:t>
            </a:r>
            <a:r>
              <a:rPr sz="2000" u="sng" dirty="0">
                <a:uFill>
                  <a:solidFill>
                    <a:srgbClr val="000000"/>
                  </a:solidFill>
                </a:uFill>
                <a:latin typeface="Times New Roman"/>
                <a:cs typeface="Times New Roman"/>
              </a:rPr>
              <a:t>is</a:t>
            </a:r>
            <a:r>
              <a:rPr sz="2000" u="sng" spc="280" dirty="0">
                <a:uFill>
                  <a:solidFill>
                    <a:srgbClr val="000000"/>
                  </a:solidFill>
                </a:uFill>
                <a:latin typeface="Times New Roman"/>
                <a:cs typeface="Times New Roman"/>
              </a:rPr>
              <a:t> </a:t>
            </a:r>
            <a:r>
              <a:rPr sz="2000" u="sng" dirty="0">
                <a:uFill>
                  <a:solidFill>
                    <a:srgbClr val="000000"/>
                  </a:solidFill>
                </a:uFill>
                <a:latin typeface="Times New Roman"/>
                <a:cs typeface="Times New Roman"/>
              </a:rPr>
              <a:t>the</a:t>
            </a:r>
            <a:r>
              <a:rPr sz="2000" u="sng" spc="325" dirty="0">
                <a:uFill>
                  <a:solidFill>
                    <a:srgbClr val="000000"/>
                  </a:solidFill>
                </a:uFill>
                <a:latin typeface="Times New Roman"/>
                <a:cs typeface="Times New Roman"/>
              </a:rPr>
              <a:t> </a:t>
            </a:r>
            <a:r>
              <a:rPr sz="2000" u="sng" dirty="0">
                <a:uFill>
                  <a:solidFill>
                    <a:srgbClr val="000000"/>
                  </a:solidFill>
                </a:uFill>
                <a:latin typeface="Times New Roman"/>
                <a:cs typeface="Times New Roman"/>
              </a:rPr>
              <a:t>keratinocytes</a:t>
            </a:r>
            <a:r>
              <a:rPr sz="2000" u="sng" spc="295" dirty="0">
                <a:uFill>
                  <a:solidFill>
                    <a:srgbClr val="000000"/>
                  </a:solidFill>
                </a:uFill>
                <a:latin typeface="Times New Roman"/>
                <a:cs typeface="Times New Roman"/>
              </a:rPr>
              <a:t> </a:t>
            </a:r>
            <a:r>
              <a:rPr sz="2000" u="sng" dirty="0">
                <a:uFill>
                  <a:solidFill>
                    <a:srgbClr val="000000"/>
                  </a:solidFill>
                </a:uFill>
                <a:latin typeface="Times New Roman"/>
                <a:cs typeface="Times New Roman"/>
              </a:rPr>
              <a:t>which</a:t>
            </a:r>
            <a:r>
              <a:rPr sz="2000" u="sng" spc="360" dirty="0">
                <a:uFill>
                  <a:solidFill>
                    <a:srgbClr val="000000"/>
                  </a:solidFill>
                </a:uFill>
                <a:latin typeface="Times New Roman"/>
                <a:cs typeface="Times New Roman"/>
              </a:rPr>
              <a:t> </a:t>
            </a:r>
            <a:r>
              <a:rPr sz="2000" u="sng" dirty="0">
                <a:uFill>
                  <a:solidFill>
                    <a:srgbClr val="000000"/>
                  </a:solidFill>
                </a:uFill>
                <a:latin typeface="Times New Roman"/>
                <a:cs typeface="Times New Roman"/>
              </a:rPr>
              <a:t>make</a:t>
            </a:r>
            <a:r>
              <a:rPr sz="2000" u="sng" spc="240" dirty="0">
                <a:uFill>
                  <a:solidFill>
                    <a:srgbClr val="000000"/>
                  </a:solidFill>
                </a:uFill>
                <a:latin typeface="Times New Roman"/>
                <a:cs typeface="Times New Roman"/>
              </a:rPr>
              <a:t> </a:t>
            </a:r>
            <a:r>
              <a:rPr sz="2000" u="sng" dirty="0">
                <a:uFill>
                  <a:solidFill>
                    <a:srgbClr val="000000"/>
                  </a:solidFill>
                </a:uFill>
                <a:latin typeface="Times New Roman"/>
                <a:cs typeface="Times New Roman"/>
              </a:rPr>
              <a:t>up</a:t>
            </a:r>
            <a:r>
              <a:rPr sz="2000" u="sng" spc="285" dirty="0">
                <a:uFill>
                  <a:solidFill>
                    <a:srgbClr val="000000"/>
                  </a:solidFill>
                </a:uFill>
                <a:latin typeface="Times New Roman"/>
                <a:cs typeface="Times New Roman"/>
              </a:rPr>
              <a:t> </a:t>
            </a:r>
            <a:r>
              <a:rPr sz="2000" u="sng" dirty="0">
                <a:uFill>
                  <a:solidFill>
                    <a:srgbClr val="000000"/>
                  </a:solidFill>
                </a:uFill>
                <a:latin typeface="Times New Roman"/>
                <a:cs typeface="Times New Roman"/>
              </a:rPr>
              <a:t>95%</a:t>
            </a:r>
            <a:r>
              <a:rPr sz="2000" u="sng" spc="280" dirty="0">
                <a:uFill>
                  <a:solidFill>
                    <a:srgbClr val="000000"/>
                  </a:solidFill>
                </a:uFill>
                <a:latin typeface="Times New Roman"/>
                <a:cs typeface="Times New Roman"/>
              </a:rPr>
              <a:t> </a:t>
            </a:r>
            <a:r>
              <a:rPr sz="2000" u="sng" dirty="0">
                <a:uFill>
                  <a:solidFill>
                    <a:srgbClr val="000000"/>
                  </a:solidFill>
                </a:uFill>
                <a:latin typeface="Times New Roman"/>
                <a:cs typeface="Times New Roman"/>
              </a:rPr>
              <a:t>of</a:t>
            </a:r>
            <a:r>
              <a:rPr sz="2000" u="sng" spc="250" dirty="0">
                <a:uFill>
                  <a:solidFill>
                    <a:srgbClr val="000000"/>
                  </a:solidFill>
                </a:uFill>
                <a:latin typeface="Times New Roman"/>
                <a:cs typeface="Times New Roman"/>
              </a:rPr>
              <a:t> </a:t>
            </a:r>
            <a:r>
              <a:rPr sz="2000" u="sng" dirty="0">
                <a:uFill>
                  <a:solidFill>
                    <a:srgbClr val="000000"/>
                  </a:solidFill>
                </a:uFill>
                <a:latin typeface="Times New Roman"/>
                <a:cs typeface="Times New Roman"/>
              </a:rPr>
              <a:t>the</a:t>
            </a:r>
            <a:r>
              <a:rPr sz="2000" u="sng" spc="245" dirty="0">
                <a:uFill>
                  <a:solidFill>
                    <a:srgbClr val="000000"/>
                  </a:solidFill>
                </a:uFill>
                <a:latin typeface="Times New Roman"/>
                <a:cs typeface="Times New Roman"/>
              </a:rPr>
              <a:t> </a:t>
            </a:r>
            <a:r>
              <a:rPr sz="2000" u="sng" dirty="0">
                <a:uFill>
                  <a:solidFill>
                    <a:srgbClr val="000000"/>
                  </a:solidFill>
                </a:uFill>
                <a:latin typeface="Times New Roman"/>
                <a:cs typeface="Times New Roman"/>
              </a:rPr>
              <a:t>total</a:t>
            </a:r>
            <a:r>
              <a:rPr sz="2000" u="sng" spc="365" dirty="0">
                <a:uFill>
                  <a:solidFill>
                    <a:srgbClr val="000000"/>
                  </a:solidFill>
                </a:uFill>
                <a:latin typeface="Times New Roman"/>
                <a:cs typeface="Times New Roman"/>
              </a:rPr>
              <a:t> </a:t>
            </a:r>
            <a:r>
              <a:rPr sz="2000" u="sng" dirty="0">
                <a:uFill>
                  <a:solidFill>
                    <a:srgbClr val="000000"/>
                  </a:solidFill>
                </a:uFill>
                <a:latin typeface="Times New Roman"/>
                <a:cs typeface="Times New Roman"/>
              </a:rPr>
              <a:t>cells</a:t>
            </a:r>
            <a:r>
              <a:rPr sz="2000" u="sng" spc="275" dirty="0">
                <a:uFill>
                  <a:solidFill>
                    <a:srgbClr val="000000"/>
                  </a:solidFill>
                </a:uFill>
                <a:latin typeface="Times New Roman"/>
                <a:cs typeface="Times New Roman"/>
              </a:rPr>
              <a:t> </a:t>
            </a:r>
            <a:r>
              <a:rPr sz="2000" u="sng" dirty="0">
                <a:uFill>
                  <a:solidFill>
                    <a:srgbClr val="000000"/>
                  </a:solidFill>
                </a:uFill>
                <a:latin typeface="Times New Roman"/>
                <a:cs typeface="Times New Roman"/>
              </a:rPr>
              <a:t>present</a:t>
            </a:r>
            <a:r>
              <a:rPr sz="2000" u="sng" spc="365" dirty="0">
                <a:uFill>
                  <a:solidFill>
                    <a:srgbClr val="000000"/>
                  </a:solidFill>
                </a:uFill>
                <a:latin typeface="Times New Roman"/>
                <a:cs typeface="Times New Roman"/>
              </a:rPr>
              <a:t> </a:t>
            </a:r>
            <a:r>
              <a:rPr sz="2000" u="sng" dirty="0">
                <a:uFill>
                  <a:solidFill>
                    <a:srgbClr val="000000"/>
                  </a:solidFill>
                </a:uFill>
                <a:latin typeface="Times New Roman"/>
                <a:cs typeface="Times New Roman"/>
              </a:rPr>
              <a:t>in</a:t>
            </a:r>
            <a:r>
              <a:rPr sz="2000" u="sng" spc="280" dirty="0">
                <a:uFill>
                  <a:solidFill>
                    <a:srgbClr val="000000"/>
                  </a:solidFill>
                </a:uFill>
                <a:latin typeface="Times New Roman"/>
                <a:cs typeface="Times New Roman"/>
              </a:rPr>
              <a:t> </a:t>
            </a:r>
            <a:r>
              <a:rPr sz="2000" u="sng" dirty="0">
                <a:uFill>
                  <a:solidFill>
                    <a:srgbClr val="000000"/>
                  </a:solidFill>
                </a:uFill>
                <a:latin typeface="Times New Roman"/>
                <a:cs typeface="Times New Roman"/>
              </a:rPr>
              <a:t>the</a:t>
            </a:r>
            <a:r>
              <a:rPr sz="2000" u="sng" spc="330" dirty="0">
                <a:uFill>
                  <a:solidFill>
                    <a:srgbClr val="000000"/>
                  </a:solidFill>
                </a:uFill>
                <a:latin typeface="Times New Roman"/>
                <a:cs typeface="Times New Roman"/>
              </a:rPr>
              <a:t> </a:t>
            </a:r>
            <a:r>
              <a:rPr sz="2000" u="sng" spc="-10" dirty="0">
                <a:uFill>
                  <a:solidFill>
                    <a:srgbClr val="000000"/>
                  </a:solidFill>
                </a:uFill>
                <a:latin typeface="Times New Roman"/>
                <a:cs typeface="Times New Roman"/>
              </a:rPr>
              <a:t>epidermis.</a:t>
            </a:r>
            <a:r>
              <a:rPr sz="2000" u="none" spc="-10" dirty="0">
                <a:latin typeface="Times New Roman"/>
                <a:cs typeface="Times New Roman"/>
              </a:rPr>
              <a:t> </a:t>
            </a:r>
            <a:r>
              <a:rPr sz="2000" u="none" dirty="0">
                <a:latin typeface="Times New Roman"/>
                <a:cs typeface="Times New Roman"/>
              </a:rPr>
              <a:t>These</a:t>
            </a:r>
            <a:r>
              <a:rPr sz="2000" u="none" spc="-15" dirty="0">
                <a:latin typeface="Times New Roman"/>
                <a:cs typeface="Times New Roman"/>
              </a:rPr>
              <a:t> </a:t>
            </a:r>
            <a:r>
              <a:rPr sz="2000" u="none" dirty="0">
                <a:latin typeface="Times New Roman"/>
                <a:cs typeface="Times New Roman"/>
              </a:rPr>
              <a:t>cells</a:t>
            </a:r>
            <a:r>
              <a:rPr sz="2000" u="none" spc="-50" dirty="0">
                <a:latin typeface="Times New Roman"/>
                <a:cs typeface="Times New Roman"/>
              </a:rPr>
              <a:t> </a:t>
            </a:r>
            <a:r>
              <a:rPr sz="2000" u="none" dirty="0">
                <a:latin typeface="Times New Roman"/>
                <a:cs typeface="Times New Roman"/>
              </a:rPr>
              <a:t>ascend</a:t>
            </a:r>
            <a:r>
              <a:rPr sz="2000" u="none" spc="-60" dirty="0">
                <a:latin typeface="Times New Roman"/>
                <a:cs typeface="Times New Roman"/>
              </a:rPr>
              <a:t> </a:t>
            </a:r>
            <a:r>
              <a:rPr sz="2000" u="none" dirty="0">
                <a:latin typeface="Times New Roman"/>
                <a:cs typeface="Times New Roman"/>
              </a:rPr>
              <a:t>from</a:t>
            </a:r>
            <a:r>
              <a:rPr sz="2000" u="none" spc="-10" dirty="0">
                <a:latin typeface="Times New Roman"/>
                <a:cs typeface="Times New Roman"/>
              </a:rPr>
              <a:t> </a:t>
            </a:r>
            <a:r>
              <a:rPr sz="2000" u="none" dirty="0">
                <a:latin typeface="Times New Roman"/>
                <a:cs typeface="Times New Roman"/>
              </a:rPr>
              <a:t>the</a:t>
            </a:r>
            <a:r>
              <a:rPr sz="2000" u="none" spc="-95" dirty="0">
                <a:latin typeface="Times New Roman"/>
                <a:cs typeface="Times New Roman"/>
              </a:rPr>
              <a:t> </a:t>
            </a:r>
            <a:r>
              <a:rPr sz="2000" u="none" dirty="0">
                <a:latin typeface="Times New Roman"/>
                <a:cs typeface="Times New Roman"/>
              </a:rPr>
              <a:t>epidermal</a:t>
            </a:r>
            <a:r>
              <a:rPr sz="2000" u="none" spc="-60" dirty="0">
                <a:latin typeface="Times New Roman"/>
                <a:cs typeface="Times New Roman"/>
              </a:rPr>
              <a:t> </a:t>
            </a:r>
            <a:r>
              <a:rPr sz="2000" u="none" dirty="0">
                <a:latin typeface="Times New Roman"/>
                <a:cs typeface="Times New Roman"/>
              </a:rPr>
              <a:t>basement</a:t>
            </a:r>
            <a:r>
              <a:rPr sz="2000" u="none" spc="-40" dirty="0">
                <a:latin typeface="Times New Roman"/>
                <a:cs typeface="Times New Roman"/>
              </a:rPr>
              <a:t> </a:t>
            </a:r>
            <a:r>
              <a:rPr sz="2000" u="none" dirty="0">
                <a:latin typeface="Times New Roman"/>
                <a:cs typeface="Times New Roman"/>
              </a:rPr>
              <a:t>membrane</a:t>
            </a:r>
            <a:r>
              <a:rPr sz="2000" u="none" spc="-5" dirty="0">
                <a:latin typeface="Times New Roman"/>
                <a:cs typeface="Times New Roman"/>
              </a:rPr>
              <a:t> </a:t>
            </a:r>
            <a:r>
              <a:rPr sz="2000" u="none" dirty="0">
                <a:latin typeface="Times New Roman"/>
                <a:cs typeface="Times New Roman"/>
              </a:rPr>
              <a:t>towards</a:t>
            </a:r>
            <a:r>
              <a:rPr sz="2000" u="none" spc="-135" dirty="0">
                <a:latin typeface="Times New Roman"/>
                <a:cs typeface="Times New Roman"/>
              </a:rPr>
              <a:t> </a:t>
            </a:r>
            <a:r>
              <a:rPr sz="2000" u="none" dirty="0">
                <a:latin typeface="Times New Roman"/>
                <a:cs typeface="Times New Roman"/>
              </a:rPr>
              <a:t>the</a:t>
            </a:r>
            <a:r>
              <a:rPr sz="2000" u="none" spc="-15" dirty="0">
                <a:latin typeface="Times New Roman"/>
                <a:cs typeface="Times New Roman"/>
              </a:rPr>
              <a:t> </a:t>
            </a:r>
            <a:r>
              <a:rPr sz="2000" u="none" dirty="0">
                <a:latin typeface="Times New Roman"/>
                <a:cs typeface="Times New Roman"/>
              </a:rPr>
              <a:t>skin</a:t>
            </a:r>
            <a:r>
              <a:rPr sz="2000" u="none" spc="105" dirty="0">
                <a:latin typeface="Times New Roman"/>
                <a:cs typeface="Times New Roman"/>
              </a:rPr>
              <a:t> </a:t>
            </a:r>
            <a:r>
              <a:rPr sz="2000" u="none" spc="-10" dirty="0">
                <a:latin typeface="Times New Roman"/>
                <a:cs typeface="Times New Roman"/>
              </a:rPr>
              <a:t>surface, </a:t>
            </a:r>
            <a:r>
              <a:rPr sz="2000" u="none" dirty="0">
                <a:latin typeface="Times New Roman"/>
                <a:cs typeface="Times New Roman"/>
              </a:rPr>
              <a:t>fashioning</a:t>
            </a:r>
            <a:r>
              <a:rPr sz="2000" u="none" spc="-75" dirty="0">
                <a:latin typeface="Times New Roman"/>
                <a:cs typeface="Times New Roman"/>
              </a:rPr>
              <a:t> </a:t>
            </a:r>
            <a:r>
              <a:rPr sz="2000" u="none" dirty="0">
                <a:latin typeface="Times New Roman"/>
                <a:cs typeface="Times New Roman"/>
              </a:rPr>
              <a:t>several</a:t>
            </a:r>
            <a:r>
              <a:rPr sz="2000" u="none" spc="100" dirty="0">
                <a:latin typeface="Times New Roman"/>
                <a:cs typeface="Times New Roman"/>
              </a:rPr>
              <a:t> </a:t>
            </a:r>
            <a:r>
              <a:rPr sz="2000" u="none" dirty="0">
                <a:latin typeface="Times New Roman"/>
                <a:cs typeface="Times New Roman"/>
              </a:rPr>
              <a:t>definite</a:t>
            </a:r>
            <a:r>
              <a:rPr sz="2000" u="none" spc="-15" dirty="0">
                <a:latin typeface="Times New Roman"/>
                <a:cs typeface="Times New Roman"/>
              </a:rPr>
              <a:t> </a:t>
            </a:r>
            <a:r>
              <a:rPr sz="2000" u="none" dirty="0">
                <a:latin typeface="Times New Roman"/>
                <a:cs typeface="Times New Roman"/>
              </a:rPr>
              <a:t>layers</a:t>
            </a:r>
            <a:r>
              <a:rPr sz="2000" u="none" spc="-60" dirty="0">
                <a:latin typeface="Times New Roman"/>
                <a:cs typeface="Times New Roman"/>
              </a:rPr>
              <a:t> </a:t>
            </a:r>
            <a:r>
              <a:rPr sz="2000" u="none" dirty="0">
                <a:latin typeface="Times New Roman"/>
                <a:cs typeface="Times New Roman"/>
              </a:rPr>
              <a:t>during</a:t>
            </a:r>
            <a:r>
              <a:rPr sz="2000" u="none" spc="-65" dirty="0">
                <a:latin typeface="Times New Roman"/>
                <a:cs typeface="Times New Roman"/>
              </a:rPr>
              <a:t> </a:t>
            </a:r>
            <a:r>
              <a:rPr sz="2000" u="none" dirty="0">
                <a:latin typeface="Times New Roman"/>
                <a:cs typeface="Times New Roman"/>
              </a:rPr>
              <a:t>its</a:t>
            </a:r>
            <a:r>
              <a:rPr sz="2000" u="none" spc="15" dirty="0">
                <a:latin typeface="Times New Roman"/>
                <a:cs typeface="Times New Roman"/>
              </a:rPr>
              <a:t> </a:t>
            </a:r>
            <a:r>
              <a:rPr sz="2000" u="none" dirty="0">
                <a:latin typeface="Times New Roman"/>
                <a:cs typeface="Times New Roman"/>
              </a:rPr>
              <a:t>transit.</a:t>
            </a:r>
            <a:r>
              <a:rPr sz="2000" u="none" spc="70" dirty="0">
                <a:latin typeface="Times New Roman"/>
                <a:cs typeface="Times New Roman"/>
              </a:rPr>
              <a:t> </a:t>
            </a:r>
            <a:r>
              <a:rPr sz="2000" u="none" dirty="0">
                <a:latin typeface="Times New Roman"/>
                <a:cs typeface="Times New Roman"/>
              </a:rPr>
              <a:t>The</a:t>
            </a:r>
            <a:r>
              <a:rPr sz="2000" u="none" spc="55" dirty="0">
                <a:latin typeface="Times New Roman"/>
                <a:cs typeface="Times New Roman"/>
              </a:rPr>
              <a:t> </a:t>
            </a:r>
            <a:r>
              <a:rPr sz="2000" u="none" dirty="0">
                <a:latin typeface="Times New Roman"/>
                <a:cs typeface="Times New Roman"/>
              </a:rPr>
              <a:t>separate</a:t>
            </a:r>
            <a:r>
              <a:rPr sz="2000" u="none" spc="-30" dirty="0">
                <a:latin typeface="Times New Roman"/>
                <a:cs typeface="Times New Roman"/>
              </a:rPr>
              <a:t> </a:t>
            </a:r>
            <a:r>
              <a:rPr sz="2000" u="none" dirty="0">
                <a:latin typeface="Times New Roman"/>
                <a:cs typeface="Times New Roman"/>
              </a:rPr>
              <a:t>layers</a:t>
            </a:r>
            <a:r>
              <a:rPr sz="2000" u="none" spc="-65" dirty="0">
                <a:latin typeface="Times New Roman"/>
                <a:cs typeface="Times New Roman"/>
              </a:rPr>
              <a:t> </a:t>
            </a:r>
            <a:r>
              <a:rPr sz="2000" u="none" dirty="0">
                <a:latin typeface="Times New Roman"/>
                <a:cs typeface="Times New Roman"/>
              </a:rPr>
              <a:t>of</a:t>
            </a:r>
            <a:r>
              <a:rPr sz="2000" u="none" spc="-25" dirty="0">
                <a:latin typeface="Times New Roman"/>
                <a:cs typeface="Times New Roman"/>
              </a:rPr>
              <a:t> </a:t>
            </a:r>
            <a:r>
              <a:rPr sz="2000" u="none" dirty="0">
                <a:latin typeface="Times New Roman"/>
                <a:cs typeface="Times New Roman"/>
              </a:rPr>
              <a:t>the</a:t>
            </a:r>
            <a:r>
              <a:rPr sz="2000" u="none" spc="-25" dirty="0">
                <a:latin typeface="Times New Roman"/>
                <a:cs typeface="Times New Roman"/>
              </a:rPr>
              <a:t> </a:t>
            </a:r>
            <a:r>
              <a:rPr sz="2000" u="none" spc="-10" dirty="0">
                <a:latin typeface="Times New Roman"/>
                <a:cs typeface="Times New Roman"/>
              </a:rPr>
              <a:t>epidermis </a:t>
            </a:r>
            <a:r>
              <a:rPr sz="2000" u="none" dirty="0">
                <a:latin typeface="Times New Roman"/>
                <a:cs typeface="Times New Roman"/>
              </a:rPr>
              <a:t>are</a:t>
            </a:r>
            <a:r>
              <a:rPr sz="2000" u="none" spc="-35" dirty="0">
                <a:latin typeface="Times New Roman"/>
                <a:cs typeface="Times New Roman"/>
              </a:rPr>
              <a:t> </a:t>
            </a:r>
            <a:r>
              <a:rPr sz="2000" u="none" dirty="0">
                <a:latin typeface="Times New Roman"/>
                <a:cs typeface="Times New Roman"/>
              </a:rPr>
              <a:t>formed</a:t>
            </a:r>
            <a:r>
              <a:rPr sz="2000" u="none" spc="85" dirty="0">
                <a:latin typeface="Times New Roman"/>
                <a:cs typeface="Times New Roman"/>
              </a:rPr>
              <a:t> </a:t>
            </a:r>
            <a:r>
              <a:rPr sz="2000" u="none" dirty="0">
                <a:latin typeface="Times New Roman"/>
                <a:cs typeface="Times New Roman"/>
              </a:rPr>
              <a:t>by</a:t>
            </a:r>
            <a:r>
              <a:rPr sz="2000" u="none" spc="-75" dirty="0">
                <a:latin typeface="Times New Roman"/>
                <a:cs typeface="Times New Roman"/>
              </a:rPr>
              <a:t> </a:t>
            </a:r>
            <a:r>
              <a:rPr sz="2000" u="none" dirty="0">
                <a:latin typeface="Times New Roman"/>
                <a:cs typeface="Times New Roman"/>
              </a:rPr>
              <a:t>the</a:t>
            </a:r>
            <a:r>
              <a:rPr sz="2000" u="none" spc="-105" dirty="0">
                <a:latin typeface="Times New Roman"/>
                <a:cs typeface="Times New Roman"/>
              </a:rPr>
              <a:t> </a:t>
            </a:r>
            <a:r>
              <a:rPr sz="2000" u="none" dirty="0">
                <a:latin typeface="Times New Roman"/>
                <a:cs typeface="Times New Roman"/>
              </a:rPr>
              <a:t>differing</a:t>
            </a:r>
            <a:r>
              <a:rPr sz="2000" u="none" spc="10" dirty="0">
                <a:latin typeface="Times New Roman"/>
                <a:cs typeface="Times New Roman"/>
              </a:rPr>
              <a:t> </a:t>
            </a:r>
            <a:r>
              <a:rPr sz="2000" u="none" dirty="0">
                <a:latin typeface="Times New Roman"/>
                <a:cs typeface="Times New Roman"/>
              </a:rPr>
              <a:t>stages</a:t>
            </a:r>
            <a:r>
              <a:rPr sz="2000" u="none" spc="95" dirty="0">
                <a:latin typeface="Times New Roman"/>
                <a:cs typeface="Times New Roman"/>
              </a:rPr>
              <a:t> </a:t>
            </a:r>
            <a:r>
              <a:rPr sz="2000" u="none" dirty="0">
                <a:latin typeface="Times New Roman"/>
                <a:cs typeface="Times New Roman"/>
              </a:rPr>
              <a:t>of</a:t>
            </a:r>
            <a:r>
              <a:rPr sz="2000" u="none" spc="-30" dirty="0">
                <a:latin typeface="Times New Roman"/>
                <a:cs typeface="Times New Roman"/>
              </a:rPr>
              <a:t> </a:t>
            </a:r>
            <a:r>
              <a:rPr sz="2000" u="none" dirty="0">
                <a:latin typeface="Times New Roman"/>
                <a:cs typeface="Times New Roman"/>
              </a:rPr>
              <a:t>keratin</a:t>
            </a:r>
            <a:r>
              <a:rPr sz="2000" u="none" spc="-70" dirty="0">
                <a:latin typeface="Times New Roman"/>
                <a:cs typeface="Times New Roman"/>
              </a:rPr>
              <a:t> </a:t>
            </a:r>
            <a:r>
              <a:rPr sz="2000" u="none" dirty="0">
                <a:latin typeface="Times New Roman"/>
                <a:cs typeface="Times New Roman"/>
              </a:rPr>
              <a:t>maturation.</a:t>
            </a:r>
            <a:r>
              <a:rPr sz="2000" u="none" spc="-170" dirty="0">
                <a:latin typeface="Times New Roman"/>
                <a:cs typeface="Times New Roman"/>
              </a:rPr>
              <a:t> </a:t>
            </a:r>
            <a:r>
              <a:rPr sz="2000" u="none" dirty="0">
                <a:latin typeface="Times New Roman"/>
                <a:cs typeface="Times New Roman"/>
              </a:rPr>
              <a:t>The</a:t>
            </a:r>
            <a:r>
              <a:rPr sz="2000" u="none" spc="-30" dirty="0">
                <a:latin typeface="Times New Roman"/>
                <a:cs typeface="Times New Roman"/>
              </a:rPr>
              <a:t> </a:t>
            </a:r>
            <a:r>
              <a:rPr sz="2000" u="none" dirty="0">
                <a:latin typeface="Times New Roman"/>
                <a:cs typeface="Times New Roman"/>
              </a:rPr>
              <a:t>epidermis</a:t>
            </a:r>
            <a:r>
              <a:rPr sz="2000" u="none" spc="-60" dirty="0">
                <a:latin typeface="Times New Roman"/>
                <a:cs typeface="Times New Roman"/>
              </a:rPr>
              <a:t> </a:t>
            </a:r>
            <a:r>
              <a:rPr sz="2000" u="none" dirty="0">
                <a:latin typeface="Times New Roman"/>
                <a:cs typeface="Times New Roman"/>
              </a:rPr>
              <a:t>has</a:t>
            </a:r>
            <a:r>
              <a:rPr sz="2000" u="none" spc="-70" dirty="0">
                <a:latin typeface="Times New Roman"/>
                <a:cs typeface="Times New Roman"/>
              </a:rPr>
              <a:t> </a:t>
            </a:r>
            <a:r>
              <a:rPr sz="2000" u="none" spc="-25" dirty="0">
                <a:latin typeface="Times New Roman"/>
                <a:cs typeface="Times New Roman"/>
              </a:rPr>
              <a:t>the </a:t>
            </a:r>
            <a:r>
              <a:rPr sz="2000" u="none" dirty="0">
                <a:latin typeface="Times New Roman"/>
                <a:cs typeface="Times New Roman"/>
              </a:rPr>
              <a:t>following</a:t>
            </a:r>
            <a:r>
              <a:rPr sz="2000" u="none" spc="-70" dirty="0">
                <a:latin typeface="Times New Roman"/>
                <a:cs typeface="Times New Roman"/>
              </a:rPr>
              <a:t> </a:t>
            </a:r>
            <a:r>
              <a:rPr sz="2000" u="none" spc="-10" dirty="0">
                <a:latin typeface="Times New Roman"/>
                <a:cs typeface="Times New Roman"/>
              </a:rPr>
              <a:t>sublayers:</a:t>
            </a:r>
            <a:endParaRPr sz="2000">
              <a:latin typeface="Times New Roman"/>
              <a:cs typeface="Times New Roman"/>
            </a:endParaRPr>
          </a:p>
          <a:p>
            <a:pPr>
              <a:lnSpc>
                <a:spcPct val="100000"/>
              </a:lnSpc>
              <a:spcBef>
                <a:spcPts val="135"/>
              </a:spcBef>
            </a:pPr>
            <a:endParaRPr sz="2000">
              <a:latin typeface="Times New Roman"/>
              <a:cs typeface="Times New Roman"/>
            </a:endParaRPr>
          </a:p>
          <a:p>
            <a:pPr marL="12700">
              <a:lnSpc>
                <a:spcPct val="100000"/>
              </a:lnSpc>
              <a:spcBef>
                <a:spcPts val="5"/>
              </a:spcBef>
            </a:pPr>
            <a:r>
              <a:rPr sz="2000" b="1" dirty="0">
                <a:latin typeface="Times New Roman"/>
                <a:cs typeface="Times New Roman"/>
              </a:rPr>
              <a:t>(a)</a:t>
            </a:r>
            <a:r>
              <a:rPr sz="2000" b="1" spc="100" dirty="0">
                <a:latin typeface="Times New Roman"/>
                <a:cs typeface="Times New Roman"/>
              </a:rPr>
              <a:t> </a:t>
            </a:r>
            <a:r>
              <a:rPr sz="2000" b="1" dirty="0">
                <a:latin typeface="Times New Roman"/>
                <a:cs typeface="Times New Roman"/>
              </a:rPr>
              <a:t>Stratum</a:t>
            </a:r>
            <a:r>
              <a:rPr sz="2000" b="1" spc="-70" dirty="0">
                <a:latin typeface="Times New Roman"/>
                <a:cs typeface="Times New Roman"/>
              </a:rPr>
              <a:t> </a:t>
            </a:r>
            <a:r>
              <a:rPr sz="2000" b="1" dirty="0">
                <a:latin typeface="Times New Roman"/>
                <a:cs typeface="Times New Roman"/>
              </a:rPr>
              <a:t>basale</a:t>
            </a:r>
            <a:r>
              <a:rPr sz="2000" b="1" spc="-90" dirty="0">
                <a:latin typeface="Times New Roman"/>
                <a:cs typeface="Times New Roman"/>
              </a:rPr>
              <a:t> </a:t>
            </a:r>
            <a:r>
              <a:rPr sz="2000" b="1" dirty="0">
                <a:latin typeface="Times New Roman"/>
                <a:cs typeface="Times New Roman"/>
              </a:rPr>
              <a:t>(basal</a:t>
            </a:r>
            <a:r>
              <a:rPr sz="2000" b="1" spc="-55" dirty="0">
                <a:latin typeface="Times New Roman"/>
                <a:cs typeface="Times New Roman"/>
              </a:rPr>
              <a:t> </a:t>
            </a:r>
            <a:r>
              <a:rPr sz="2000" b="1" dirty="0">
                <a:latin typeface="Times New Roman"/>
                <a:cs typeface="Times New Roman"/>
              </a:rPr>
              <a:t>cell</a:t>
            </a:r>
            <a:r>
              <a:rPr sz="2000" b="1" spc="-55" dirty="0">
                <a:latin typeface="Times New Roman"/>
                <a:cs typeface="Times New Roman"/>
              </a:rPr>
              <a:t> </a:t>
            </a:r>
            <a:r>
              <a:rPr sz="2000" b="1" spc="-10" dirty="0">
                <a:latin typeface="Times New Roman"/>
                <a:cs typeface="Times New Roman"/>
              </a:rPr>
              <a:t>layer)</a:t>
            </a:r>
            <a:endParaRPr sz="2000">
              <a:latin typeface="Times New Roman"/>
              <a:cs typeface="Times New Roman"/>
            </a:endParaRPr>
          </a:p>
          <a:p>
            <a:pPr marL="12700" marR="241935">
              <a:lnSpc>
                <a:spcPct val="100000"/>
              </a:lnSpc>
            </a:pPr>
            <a:r>
              <a:rPr sz="2000" dirty="0">
                <a:latin typeface="Times New Roman"/>
                <a:cs typeface="Times New Roman"/>
              </a:rPr>
              <a:t>It</a:t>
            </a:r>
            <a:r>
              <a:rPr sz="2000" spc="105" dirty="0">
                <a:latin typeface="Times New Roman"/>
                <a:cs typeface="Times New Roman"/>
              </a:rPr>
              <a:t> </a:t>
            </a:r>
            <a:r>
              <a:rPr sz="2000" dirty="0">
                <a:latin typeface="Times New Roman"/>
                <a:cs typeface="Times New Roman"/>
              </a:rPr>
              <a:t>is</a:t>
            </a:r>
            <a:r>
              <a:rPr sz="2000" spc="25" dirty="0">
                <a:latin typeface="Times New Roman"/>
                <a:cs typeface="Times New Roman"/>
              </a:rPr>
              <a:t> </a:t>
            </a:r>
            <a:r>
              <a:rPr sz="2000" dirty="0">
                <a:latin typeface="Times New Roman"/>
                <a:cs typeface="Times New Roman"/>
              </a:rPr>
              <a:t>the</a:t>
            </a:r>
            <a:r>
              <a:rPr sz="2000" spc="-95" dirty="0">
                <a:latin typeface="Times New Roman"/>
                <a:cs typeface="Times New Roman"/>
              </a:rPr>
              <a:t> </a:t>
            </a:r>
            <a:r>
              <a:rPr sz="2000" dirty="0">
                <a:latin typeface="Times New Roman"/>
                <a:cs typeface="Times New Roman"/>
              </a:rPr>
              <a:t>deepest</a:t>
            </a:r>
            <a:r>
              <a:rPr sz="2000" spc="-55" dirty="0">
                <a:latin typeface="Times New Roman"/>
                <a:cs typeface="Times New Roman"/>
              </a:rPr>
              <a:t> </a:t>
            </a:r>
            <a:r>
              <a:rPr sz="2000" dirty="0">
                <a:latin typeface="Times New Roman"/>
                <a:cs typeface="Times New Roman"/>
              </a:rPr>
              <a:t>sublayer</a:t>
            </a:r>
            <a:r>
              <a:rPr sz="2000" spc="-90" dirty="0">
                <a:latin typeface="Times New Roman"/>
                <a:cs typeface="Times New Roman"/>
              </a:rPr>
              <a:t> </a:t>
            </a:r>
            <a:r>
              <a:rPr sz="2000" dirty="0">
                <a:latin typeface="Times New Roman"/>
                <a:cs typeface="Times New Roman"/>
              </a:rPr>
              <a:t>of</a:t>
            </a:r>
            <a:r>
              <a:rPr sz="2000" spc="-90" dirty="0">
                <a:latin typeface="Times New Roman"/>
                <a:cs typeface="Times New Roman"/>
              </a:rPr>
              <a:t> </a:t>
            </a:r>
            <a:r>
              <a:rPr sz="2000" dirty="0">
                <a:latin typeface="Times New Roman"/>
                <a:cs typeface="Times New Roman"/>
              </a:rPr>
              <a:t>the</a:t>
            </a:r>
            <a:r>
              <a:rPr sz="2000" spc="-15" dirty="0">
                <a:latin typeface="Times New Roman"/>
                <a:cs typeface="Times New Roman"/>
              </a:rPr>
              <a:t> </a:t>
            </a:r>
            <a:r>
              <a:rPr sz="2000" dirty="0">
                <a:latin typeface="Times New Roman"/>
                <a:cs typeface="Times New Roman"/>
              </a:rPr>
              <a:t>epidermis</a:t>
            </a:r>
            <a:r>
              <a:rPr sz="2000" spc="-50" dirty="0">
                <a:latin typeface="Times New Roman"/>
                <a:cs typeface="Times New Roman"/>
              </a:rPr>
              <a:t> </a:t>
            </a:r>
            <a:r>
              <a:rPr sz="2000" dirty="0">
                <a:latin typeface="Times New Roman"/>
                <a:cs typeface="Times New Roman"/>
              </a:rPr>
              <a:t>and</a:t>
            </a:r>
            <a:r>
              <a:rPr sz="2000" spc="-55" dirty="0">
                <a:latin typeface="Times New Roman"/>
                <a:cs typeface="Times New Roman"/>
              </a:rPr>
              <a:t> </a:t>
            </a:r>
            <a:r>
              <a:rPr sz="2000" dirty="0">
                <a:latin typeface="Times New Roman"/>
                <a:cs typeface="Times New Roman"/>
              </a:rPr>
              <a:t>is</a:t>
            </a:r>
            <a:r>
              <a:rPr sz="2000" spc="105" dirty="0">
                <a:latin typeface="Times New Roman"/>
                <a:cs typeface="Times New Roman"/>
              </a:rPr>
              <a:t> </a:t>
            </a:r>
            <a:r>
              <a:rPr sz="2000" dirty="0">
                <a:latin typeface="Times New Roman"/>
                <a:cs typeface="Times New Roman"/>
              </a:rPr>
              <a:t>composed</a:t>
            </a:r>
            <a:r>
              <a:rPr sz="2000" spc="-135" dirty="0">
                <a:latin typeface="Times New Roman"/>
                <a:cs typeface="Times New Roman"/>
              </a:rPr>
              <a:t> </a:t>
            </a:r>
            <a:r>
              <a:rPr sz="2000" dirty="0">
                <a:latin typeface="Times New Roman"/>
                <a:cs typeface="Times New Roman"/>
              </a:rPr>
              <a:t>of</a:t>
            </a:r>
            <a:r>
              <a:rPr sz="2000" spc="-15" dirty="0">
                <a:latin typeface="Times New Roman"/>
                <a:cs typeface="Times New Roman"/>
              </a:rPr>
              <a:t> </a:t>
            </a:r>
            <a:r>
              <a:rPr sz="2000" dirty="0">
                <a:latin typeface="Times New Roman"/>
                <a:cs typeface="Times New Roman"/>
              </a:rPr>
              <a:t>a</a:t>
            </a:r>
            <a:r>
              <a:rPr sz="2000" spc="70" dirty="0">
                <a:latin typeface="Times New Roman"/>
                <a:cs typeface="Times New Roman"/>
              </a:rPr>
              <a:t> </a:t>
            </a:r>
            <a:r>
              <a:rPr sz="2000" dirty="0">
                <a:latin typeface="Times New Roman"/>
                <a:cs typeface="Times New Roman"/>
              </a:rPr>
              <a:t>single</a:t>
            </a:r>
            <a:r>
              <a:rPr sz="2000" spc="70" dirty="0">
                <a:latin typeface="Times New Roman"/>
                <a:cs typeface="Times New Roman"/>
              </a:rPr>
              <a:t> </a:t>
            </a:r>
            <a:r>
              <a:rPr sz="2000" dirty="0">
                <a:latin typeface="Times New Roman"/>
                <a:cs typeface="Times New Roman"/>
              </a:rPr>
              <a:t>layer</a:t>
            </a:r>
            <a:r>
              <a:rPr sz="2000" spc="-10" dirty="0">
                <a:latin typeface="Times New Roman"/>
                <a:cs typeface="Times New Roman"/>
              </a:rPr>
              <a:t> </a:t>
            </a:r>
            <a:r>
              <a:rPr sz="2000" dirty="0">
                <a:latin typeface="Times New Roman"/>
                <a:cs typeface="Times New Roman"/>
              </a:rPr>
              <a:t>of</a:t>
            </a:r>
            <a:r>
              <a:rPr sz="2000" spc="-90" dirty="0">
                <a:latin typeface="Times New Roman"/>
                <a:cs typeface="Times New Roman"/>
              </a:rPr>
              <a:t> </a:t>
            </a:r>
            <a:r>
              <a:rPr sz="2000" spc="-10" dirty="0">
                <a:latin typeface="Times New Roman"/>
                <a:cs typeface="Times New Roman"/>
              </a:rPr>
              <a:t>basal </a:t>
            </a:r>
            <a:r>
              <a:rPr sz="2000" dirty="0">
                <a:latin typeface="Times New Roman"/>
                <a:cs typeface="Times New Roman"/>
              </a:rPr>
              <a:t>cells.</a:t>
            </a:r>
            <a:r>
              <a:rPr sz="2000" spc="-45" dirty="0">
                <a:latin typeface="Times New Roman"/>
                <a:cs typeface="Times New Roman"/>
              </a:rPr>
              <a:t> </a:t>
            </a:r>
            <a:r>
              <a:rPr sz="2000" dirty="0">
                <a:latin typeface="Times New Roman"/>
                <a:cs typeface="Times New Roman"/>
              </a:rPr>
              <a:t>Keratinocytes</a:t>
            </a:r>
            <a:r>
              <a:rPr sz="2000" spc="-200" dirty="0">
                <a:latin typeface="Times New Roman"/>
                <a:cs typeface="Times New Roman"/>
              </a:rPr>
              <a:t> </a:t>
            </a:r>
            <a:r>
              <a:rPr sz="2000" dirty="0">
                <a:latin typeface="Times New Roman"/>
                <a:cs typeface="Times New Roman"/>
              </a:rPr>
              <a:t>are</a:t>
            </a:r>
            <a:r>
              <a:rPr sz="2000" spc="105" dirty="0">
                <a:latin typeface="Times New Roman"/>
                <a:cs typeface="Times New Roman"/>
              </a:rPr>
              <a:t> </a:t>
            </a:r>
            <a:r>
              <a:rPr sz="2000" dirty="0">
                <a:latin typeface="Times New Roman"/>
                <a:cs typeface="Times New Roman"/>
              </a:rPr>
              <a:t>produced</a:t>
            </a:r>
            <a:r>
              <a:rPr sz="2000" spc="-114" dirty="0">
                <a:latin typeface="Times New Roman"/>
                <a:cs typeface="Times New Roman"/>
              </a:rPr>
              <a:t> </a:t>
            </a:r>
            <a:r>
              <a:rPr sz="2000" dirty="0">
                <a:latin typeface="Times New Roman"/>
                <a:cs typeface="Times New Roman"/>
              </a:rPr>
              <a:t>in</a:t>
            </a:r>
            <a:r>
              <a:rPr sz="2000" spc="60" dirty="0">
                <a:latin typeface="Times New Roman"/>
                <a:cs typeface="Times New Roman"/>
              </a:rPr>
              <a:t> </a:t>
            </a:r>
            <a:r>
              <a:rPr sz="2000" dirty="0">
                <a:latin typeface="Times New Roman"/>
                <a:cs typeface="Times New Roman"/>
              </a:rPr>
              <a:t>this</a:t>
            </a:r>
            <a:r>
              <a:rPr sz="2000" spc="-20" dirty="0">
                <a:latin typeface="Times New Roman"/>
                <a:cs typeface="Times New Roman"/>
              </a:rPr>
              <a:t> </a:t>
            </a:r>
            <a:r>
              <a:rPr sz="2000" dirty="0">
                <a:latin typeface="Times New Roman"/>
                <a:cs typeface="Times New Roman"/>
              </a:rPr>
              <a:t>sublayer.</a:t>
            </a:r>
            <a:r>
              <a:rPr sz="2000" spc="-140" dirty="0">
                <a:latin typeface="Times New Roman"/>
                <a:cs typeface="Times New Roman"/>
              </a:rPr>
              <a:t> </a:t>
            </a:r>
            <a:r>
              <a:rPr sz="2000" dirty="0">
                <a:latin typeface="Times New Roman"/>
                <a:cs typeface="Times New Roman"/>
              </a:rPr>
              <a:t>Stratum</a:t>
            </a:r>
            <a:r>
              <a:rPr sz="2000" spc="-210" dirty="0">
                <a:latin typeface="Times New Roman"/>
                <a:cs typeface="Times New Roman"/>
              </a:rPr>
              <a:t> </a:t>
            </a:r>
            <a:r>
              <a:rPr sz="2000" dirty="0">
                <a:latin typeface="Times New Roman"/>
                <a:cs typeface="Times New Roman"/>
              </a:rPr>
              <a:t>basale</a:t>
            </a:r>
            <a:r>
              <a:rPr sz="2000" spc="-60" dirty="0">
                <a:latin typeface="Times New Roman"/>
                <a:cs typeface="Times New Roman"/>
              </a:rPr>
              <a:t> </a:t>
            </a:r>
            <a:r>
              <a:rPr sz="2000" dirty="0">
                <a:latin typeface="Times New Roman"/>
                <a:cs typeface="Times New Roman"/>
              </a:rPr>
              <a:t>forms</a:t>
            </a:r>
            <a:r>
              <a:rPr sz="2000" spc="140" dirty="0">
                <a:latin typeface="Times New Roman"/>
                <a:cs typeface="Times New Roman"/>
              </a:rPr>
              <a:t> </a:t>
            </a:r>
            <a:r>
              <a:rPr sz="2000" dirty="0">
                <a:latin typeface="Times New Roman"/>
                <a:cs typeface="Times New Roman"/>
              </a:rPr>
              <a:t>the</a:t>
            </a:r>
            <a:r>
              <a:rPr sz="2000" spc="-75" dirty="0">
                <a:latin typeface="Times New Roman"/>
                <a:cs typeface="Times New Roman"/>
              </a:rPr>
              <a:t> </a:t>
            </a:r>
            <a:r>
              <a:rPr sz="2000" spc="-10" dirty="0">
                <a:latin typeface="Times New Roman"/>
                <a:cs typeface="Times New Roman"/>
              </a:rPr>
              <a:t>boundary </a:t>
            </a:r>
            <a:r>
              <a:rPr sz="2000" dirty="0">
                <a:latin typeface="Times New Roman"/>
                <a:cs typeface="Times New Roman"/>
              </a:rPr>
              <a:t>to</a:t>
            </a:r>
            <a:r>
              <a:rPr sz="2000" spc="-50" dirty="0">
                <a:latin typeface="Times New Roman"/>
                <a:cs typeface="Times New Roman"/>
              </a:rPr>
              <a:t> </a:t>
            </a:r>
            <a:r>
              <a:rPr sz="2000" dirty="0">
                <a:latin typeface="Times New Roman"/>
                <a:cs typeface="Times New Roman"/>
              </a:rPr>
              <a:t>the</a:t>
            </a:r>
            <a:r>
              <a:rPr sz="2000" spc="-90" dirty="0">
                <a:latin typeface="Times New Roman"/>
                <a:cs typeface="Times New Roman"/>
              </a:rPr>
              <a:t> </a:t>
            </a:r>
            <a:r>
              <a:rPr sz="2000" dirty="0">
                <a:latin typeface="Times New Roman"/>
                <a:cs typeface="Times New Roman"/>
              </a:rPr>
              <a:t>dermis.</a:t>
            </a:r>
            <a:r>
              <a:rPr sz="2000" spc="95" dirty="0">
                <a:latin typeface="Times New Roman"/>
                <a:cs typeface="Times New Roman"/>
              </a:rPr>
              <a:t> </a:t>
            </a:r>
            <a:r>
              <a:rPr sz="2000" dirty="0">
                <a:latin typeface="Times New Roman"/>
                <a:cs typeface="Times New Roman"/>
              </a:rPr>
              <a:t>It</a:t>
            </a:r>
            <a:r>
              <a:rPr sz="2000" spc="114" dirty="0">
                <a:latin typeface="Times New Roman"/>
                <a:cs typeface="Times New Roman"/>
              </a:rPr>
              <a:t> </a:t>
            </a:r>
            <a:r>
              <a:rPr sz="2000" dirty="0">
                <a:latin typeface="Times New Roman"/>
                <a:cs typeface="Times New Roman"/>
              </a:rPr>
              <a:t>holds</a:t>
            </a:r>
            <a:r>
              <a:rPr sz="2000" spc="-215" dirty="0">
                <a:latin typeface="Times New Roman"/>
                <a:cs typeface="Times New Roman"/>
              </a:rPr>
              <a:t> </a:t>
            </a:r>
            <a:r>
              <a:rPr sz="2000" dirty="0">
                <a:latin typeface="Times New Roman"/>
                <a:cs typeface="Times New Roman"/>
              </a:rPr>
              <a:t>approximately</a:t>
            </a:r>
            <a:r>
              <a:rPr sz="2000" spc="-125" dirty="0">
                <a:latin typeface="Times New Roman"/>
                <a:cs typeface="Times New Roman"/>
              </a:rPr>
              <a:t> </a:t>
            </a:r>
            <a:r>
              <a:rPr sz="2000" dirty="0">
                <a:latin typeface="Times New Roman"/>
                <a:cs typeface="Times New Roman"/>
              </a:rPr>
              <a:t>8%</a:t>
            </a:r>
            <a:r>
              <a:rPr sz="2000" spc="-45" dirty="0">
                <a:latin typeface="Times New Roman"/>
                <a:cs typeface="Times New Roman"/>
              </a:rPr>
              <a:t> </a:t>
            </a:r>
            <a:r>
              <a:rPr sz="2000" dirty="0">
                <a:latin typeface="Times New Roman"/>
                <a:cs typeface="Times New Roman"/>
              </a:rPr>
              <a:t>of</a:t>
            </a:r>
            <a:r>
              <a:rPr sz="2000" spc="-5" dirty="0">
                <a:latin typeface="Times New Roman"/>
                <a:cs typeface="Times New Roman"/>
              </a:rPr>
              <a:t> </a:t>
            </a:r>
            <a:r>
              <a:rPr sz="2000" dirty="0">
                <a:latin typeface="Times New Roman"/>
                <a:cs typeface="Times New Roman"/>
              </a:rPr>
              <a:t>the</a:t>
            </a:r>
            <a:r>
              <a:rPr sz="2000" spc="-90" dirty="0">
                <a:latin typeface="Times New Roman"/>
                <a:cs typeface="Times New Roman"/>
              </a:rPr>
              <a:t> </a:t>
            </a:r>
            <a:r>
              <a:rPr sz="2000" dirty="0">
                <a:latin typeface="Times New Roman"/>
                <a:cs typeface="Times New Roman"/>
              </a:rPr>
              <a:t>water in</a:t>
            </a:r>
            <a:r>
              <a:rPr sz="2000" spc="35" dirty="0">
                <a:latin typeface="Times New Roman"/>
                <a:cs typeface="Times New Roman"/>
              </a:rPr>
              <a:t> </a:t>
            </a:r>
            <a:r>
              <a:rPr sz="2000" dirty="0">
                <a:latin typeface="Times New Roman"/>
                <a:cs typeface="Times New Roman"/>
              </a:rPr>
              <a:t>the</a:t>
            </a:r>
            <a:r>
              <a:rPr sz="2000" spc="-90" dirty="0">
                <a:latin typeface="Times New Roman"/>
                <a:cs typeface="Times New Roman"/>
              </a:rPr>
              <a:t> </a:t>
            </a:r>
            <a:r>
              <a:rPr sz="2000" dirty="0">
                <a:latin typeface="Times New Roman"/>
                <a:cs typeface="Times New Roman"/>
              </a:rPr>
              <a:t>epidermis.</a:t>
            </a:r>
            <a:r>
              <a:rPr sz="2000" spc="15" dirty="0">
                <a:latin typeface="Times New Roman"/>
                <a:cs typeface="Times New Roman"/>
              </a:rPr>
              <a:t> </a:t>
            </a:r>
            <a:r>
              <a:rPr sz="2000" dirty="0">
                <a:latin typeface="Times New Roman"/>
                <a:cs typeface="Times New Roman"/>
              </a:rPr>
              <a:t>With</a:t>
            </a:r>
            <a:r>
              <a:rPr sz="2000" spc="35" dirty="0">
                <a:latin typeface="Times New Roman"/>
                <a:cs typeface="Times New Roman"/>
              </a:rPr>
              <a:t> </a:t>
            </a:r>
            <a:r>
              <a:rPr sz="2000" spc="-10" dirty="0">
                <a:latin typeface="Times New Roman"/>
                <a:cs typeface="Times New Roman"/>
              </a:rPr>
              <a:t>aging, </a:t>
            </a:r>
            <a:r>
              <a:rPr sz="2000" dirty="0">
                <a:latin typeface="Times New Roman"/>
                <a:cs typeface="Times New Roman"/>
              </a:rPr>
              <a:t>stratum</a:t>
            </a:r>
            <a:r>
              <a:rPr sz="2000" spc="-150" dirty="0">
                <a:latin typeface="Times New Roman"/>
                <a:cs typeface="Times New Roman"/>
              </a:rPr>
              <a:t> </a:t>
            </a:r>
            <a:r>
              <a:rPr sz="2000" dirty="0">
                <a:latin typeface="Times New Roman"/>
                <a:cs typeface="Times New Roman"/>
              </a:rPr>
              <a:t>basale</a:t>
            </a:r>
            <a:r>
              <a:rPr sz="2000" spc="-60" dirty="0">
                <a:latin typeface="Times New Roman"/>
                <a:cs typeface="Times New Roman"/>
              </a:rPr>
              <a:t> </a:t>
            </a:r>
            <a:r>
              <a:rPr sz="2000" dirty="0">
                <a:latin typeface="Times New Roman"/>
                <a:cs typeface="Times New Roman"/>
              </a:rPr>
              <a:t>becomes</a:t>
            </a:r>
            <a:r>
              <a:rPr sz="2000" spc="-10" dirty="0">
                <a:latin typeface="Times New Roman"/>
                <a:cs typeface="Times New Roman"/>
              </a:rPr>
              <a:t> </a:t>
            </a:r>
            <a:r>
              <a:rPr sz="2000" dirty="0">
                <a:latin typeface="Times New Roman"/>
                <a:cs typeface="Times New Roman"/>
              </a:rPr>
              <a:t>thinner</a:t>
            </a:r>
            <a:r>
              <a:rPr sz="2000" spc="-140" dirty="0">
                <a:latin typeface="Times New Roman"/>
                <a:cs typeface="Times New Roman"/>
              </a:rPr>
              <a:t> </a:t>
            </a:r>
            <a:r>
              <a:rPr sz="2000" dirty="0">
                <a:latin typeface="Times New Roman"/>
                <a:cs typeface="Times New Roman"/>
              </a:rPr>
              <a:t>and</a:t>
            </a:r>
            <a:r>
              <a:rPr sz="2000" spc="-20" dirty="0">
                <a:latin typeface="Times New Roman"/>
                <a:cs typeface="Times New Roman"/>
              </a:rPr>
              <a:t> </a:t>
            </a:r>
            <a:r>
              <a:rPr sz="2000" dirty="0">
                <a:latin typeface="Times New Roman"/>
                <a:cs typeface="Times New Roman"/>
              </a:rPr>
              <a:t>loses</a:t>
            </a:r>
            <a:r>
              <a:rPr sz="2000" spc="-10" dirty="0">
                <a:latin typeface="Times New Roman"/>
                <a:cs typeface="Times New Roman"/>
              </a:rPr>
              <a:t> </a:t>
            </a:r>
            <a:r>
              <a:rPr sz="2000" dirty="0">
                <a:latin typeface="Times New Roman"/>
                <a:cs typeface="Times New Roman"/>
              </a:rPr>
              <a:t>the</a:t>
            </a:r>
            <a:r>
              <a:rPr sz="2000" spc="-50" dirty="0">
                <a:latin typeface="Times New Roman"/>
                <a:cs typeface="Times New Roman"/>
              </a:rPr>
              <a:t> </a:t>
            </a:r>
            <a:r>
              <a:rPr sz="2000" dirty="0">
                <a:latin typeface="Times New Roman"/>
                <a:cs typeface="Times New Roman"/>
              </a:rPr>
              <a:t>ability</a:t>
            </a:r>
            <a:r>
              <a:rPr sz="2000" spc="-10" dirty="0">
                <a:latin typeface="Times New Roman"/>
                <a:cs typeface="Times New Roman"/>
              </a:rPr>
              <a:t> </a:t>
            </a:r>
            <a:r>
              <a:rPr sz="2000" dirty="0">
                <a:latin typeface="Times New Roman"/>
                <a:cs typeface="Times New Roman"/>
              </a:rPr>
              <a:t>to</a:t>
            </a:r>
            <a:r>
              <a:rPr sz="2000" spc="-20" dirty="0">
                <a:latin typeface="Times New Roman"/>
                <a:cs typeface="Times New Roman"/>
              </a:rPr>
              <a:t> </a:t>
            </a:r>
            <a:r>
              <a:rPr sz="2000" dirty="0">
                <a:latin typeface="Times New Roman"/>
                <a:cs typeface="Times New Roman"/>
              </a:rPr>
              <a:t>retain</a:t>
            </a:r>
            <a:r>
              <a:rPr sz="2000" spc="-15" dirty="0">
                <a:latin typeface="Times New Roman"/>
                <a:cs typeface="Times New Roman"/>
              </a:rPr>
              <a:t> </a:t>
            </a:r>
            <a:r>
              <a:rPr sz="2000" dirty="0">
                <a:latin typeface="Times New Roman"/>
                <a:cs typeface="Times New Roman"/>
              </a:rPr>
              <a:t>water.</a:t>
            </a:r>
            <a:r>
              <a:rPr sz="2000" spc="55" dirty="0">
                <a:latin typeface="Times New Roman"/>
                <a:cs typeface="Times New Roman"/>
              </a:rPr>
              <a:t> </a:t>
            </a:r>
            <a:r>
              <a:rPr sz="2000" dirty="0">
                <a:latin typeface="Times New Roman"/>
                <a:cs typeface="Times New Roman"/>
              </a:rPr>
              <a:t>Melanocytes</a:t>
            </a:r>
            <a:r>
              <a:rPr sz="2000" spc="-190" dirty="0">
                <a:latin typeface="Times New Roman"/>
                <a:cs typeface="Times New Roman"/>
              </a:rPr>
              <a:t> </a:t>
            </a:r>
            <a:r>
              <a:rPr sz="2000" spc="-20" dirty="0">
                <a:latin typeface="Times New Roman"/>
                <a:cs typeface="Times New Roman"/>
              </a:rPr>
              <a:t>also </a:t>
            </a:r>
            <a:r>
              <a:rPr sz="2000" dirty="0">
                <a:latin typeface="Times New Roman"/>
                <a:cs typeface="Times New Roman"/>
              </a:rPr>
              <a:t>lie</a:t>
            </a:r>
            <a:r>
              <a:rPr sz="2000" spc="-30" dirty="0">
                <a:latin typeface="Times New Roman"/>
                <a:cs typeface="Times New Roman"/>
              </a:rPr>
              <a:t> </a:t>
            </a:r>
            <a:r>
              <a:rPr sz="2000" dirty="0">
                <a:latin typeface="Times New Roman"/>
                <a:cs typeface="Times New Roman"/>
              </a:rPr>
              <a:t>in</a:t>
            </a:r>
            <a:r>
              <a:rPr sz="2000" spc="10" dirty="0">
                <a:latin typeface="Times New Roman"/>
                <a:cs typeface="Times New Roman"/>
              </a:rPr>
              <a:t> </a:t>
            </a:r>
            <a:r>
              <a:rPr sz="2000" dirty="0">
                <a:latin typeface="Times New Roman"/>
                <a:cs typeface="Times New Roman"/>
              </a:rPr>
              <a:t>this</a:t>
            </a:r>
            <a:r>
              <a:rPr sz="2000" spc="-60" dirty="0">
                <a:latin typeface="Times New Roman"/>
                <a:cs typeface="Times New Roman"/>
              </a:rPr>
              <a:t> </a:t>
            </a:r>
            <a:r>
              <a:rPr sz="2000" spc="-10" dirty="0">
                <a:latin typeface="Times New Roman"/>
                <a:cs typeface="Times New Roman"/>
              </a:rPr>
              <a:t>layer.</a:t>
            </a:r>
            <a:endParaRPr sz="2000">
              <a:latin typeface="Times New Roman"/>
              <a:cs typeface="Times New Roman"/>
            </a:endParaRPr>
          </a:p>
        </p:txBody>
      </p:sp>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35</a:t>
            </a:fld>
            <a:endParaRPr spc="-25"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26719" y="320357"/>
            <a:ext cx="8785860" cy="4912995"/>
          </a:xfrm>
          <a:prstGeom prst="rect">
            <a:avLst/>
          </a:prstGeom>
        </p:spPr>
        <p:txBody>
          <a:bodyPr vert="horz" wrap="square" lIns="0" tIns="15875" rIns="0" bIns="0" rtlCol="0">
            <a:spAutoFit/>
          </a:bodyPr>
          <a:lstStyle/>
          <a:p>
            <a:pPr marL="383540" indent="-370840" algn="just">
              <a:lnSpc>
                <a:spcPct val="100000"/>
              </a:lnSpc>
              <a:spcBef>
                <a:spcPts val="125"/>
              </a:spcBef>
              <a:buAutoNum type="alphaLcParenBoth" startAt="2"/>
              <a:tabLst>
                <a:tab pos="383540" algn="l"/>
              </a:tabLst>
            </a:pPr>
            <a:r>
              <a:rPr sz="2000" b="1" dirty="0">
                <a:latin typeface="Times New Roman"/>
                <a:cs typeface="Times New Roman"/>
              </a:rPr>
              <a:t>Stratum</a:t>
            </a:r>
            <a:r>
              <a:rPr sz="2000" b="1" spc="-35" dirty="0">
                <a:latin typeface="Times New Roman"/>
                <a:cs typeface="Times New Roman"/>
              </a:rPr>
              <a:t> </a:t>
            </a:r>
            <a:r>
              <a:rPr sz="2000" b="1" dirty="0">
                <a:latin typeface="Times New Roman"/>
                <a:cs typeface="Times New Roman"/>
              </a:rPr>
              <a:t>spinosum</a:t>
            </a:r>
            <a:r>
              <a:rPr sz="2000" b="1" spc="-130" dirty="0">
                <a:latin typeface="Times New Roman"/>
                <a:cs typeface="Times New Roman"/>
              </a:rPr>
              <a:t> </a:t>
            </a:r>
            <a:r>
              <a:rPr sz="2000" b="1" dirty="0">
                <a:latin typeface="Times New Roman"/>
                <a:cs typeface="Times New Roman"/>
              </a:rPr>
              <a:t>(prickle</a:t>
            </a:r>
            <a:r>
              <a:rPr sz="2000" b="1" spc="-80" dirty="0">
                <a:latin typeface="Times New Roman"/>
                <a:cs typeface="Times New Roman"/>
              </a:rPr>
              <a:t> </a:t>
            </a:r>
            <a:r>
              <a:rPr sz="2000" b="1" dirty="0">
                <a:latin typeface="Times New Roman"/>
                <a:cs typeface="Times New Roman"/>
              </a:rPr>
              <a:t>cell</a:t>
            </a:r>
            <a:r>
              <a:rPr sz="2000" b="1" spc="70" dirty="0">
                <a:latin typeface="Times New Roman"/>
                <a:cs typeface="Times New Roman"/>
              </a:rPr>
              <a:t> </a:t>
            </a:r>
            <a:r>
              <a:rPr sz="2000" b="1" spc="-10" dirty="0">
                <a:latin typeface="Times New Roman"/>
                <a:cs typeface="Times New Roman"/>
              </a:rPr>
              <a:t>layer)</a:t>
            </a:r>
            <a:endParaRPr sz="2000">
              <a:latin typeface="Times New Roman"/>
              <a:cs typeface="Times New Roman"/>
            </a:endParaRPr>
          </a:p>
          <a:p>
            <a:pPr marL="12700" marR="5080" algn="just">
              <a:lnSpc>
                <a:spcPct val="100000"/>
              </a:lnSpc>
              <a:spcBef>
                <a:spcPts val="5"/>
              </a:spcBef>
            </a:pPr>
            <a:r>
              <a:rPr sz="2000" dirty="0">
                <a:latin typeface="Times New Roman"/>
                <a:cs typeface="Times New Roman"/>
              </a:rPr>
              <a:t>It</a:t>
            </a:r>
            <a:r>
              <a:rPr sz="2000" spc="430" dirty="0">
                <a:latin typeface="Times New Roman"/>
                <a:cs typeface="Times New Roman"/>
              </a:rPr>
              <a:t> </a:t>
            </a:r>
            <a:r>
              <a:rPr sz="2000" dirty="0">
                <a:latin typeface="Times New Roman"/>
                <a:cs typeface="Times New Roman"/>
              </a:rPr>
              <a:t>refers</a:t>
            </a:r>
            <a:r>
              <a:rPr sz="2000" spc="360" dirty="0">
                <a:latin typeface="Times New Roman"/>
                <a:cs typeface="Times New Roman"/>
              </a:rPr>
              <a:t> </a:t>
            </a:r>
            <a:r>
              <a:rPr sz="2000" dirty="0">
                <a:latin typeface="Times New Roman"/>
                <a:cs typeface="Times New Roman"/>
              </a:rPr>
              <a:t>to</a:t>
            </a:r>
            <a:r>
              <a:rPr sz="2000" spc="285" dirty="0">
                <a:latin typeface="Times New Roman"/>
                <a:cs typeface="Times New Roman"/>
              </a:rPr>
              <a:t> </a:t>
            </a:r>
            <a:r>
              <a:rPr sz="2000" dirty="0">
                <a:latin typeface="Times New Roman"/>
                <a:cs typeface="Times New Roman"/>
              </a:rPr>
              <a:t>the</a:t>
            </a:r>
            <a:r>
              <a:rPr sz="2000" spc="240" dirty="0">
                <a:latin typeface="Times New Roman"/>
                <a:cs typeface="Times New Roman"/>
              </a:rPr>
              <a:t> </a:t>
            </a:r>
            <a:r>
              <a:rPr sz="2000" dirty="0">
                <a:latin typeface="Times New Roman"/>
                <a:cs typeface="Times New Roman"/>
              </a:rPr>
              <a:t>10</a:t>
            </a:r>
            <a:r>
              <a:rPr sz="2000" spc="285" dirty="0">
                <a:latin typeface="Times New Roman"/>
                <a:cs typeface="Times New Roman"/>
              </a:rPr>
              <a:t> </a:t>
            </a:r>
            <a:r>
              <a:rPr sz="2000" dirty="0">
                <a:latin typeface="Times New Roman"/>
                <a:cs typeface="Times New Roman"/>
              </a:rPr>
              <a:t>to</a:t>
            </a:r>
            <a:r>
              <a:rPr sz="2000" spc="280" dirty="0">
                <a:latin typeface="Times New Roman"/>
                <a:cs typeface="Times New Roman"/>
              </a:rPr>
              <a:t> </a:t>
            </a:r>
            <a:r>
              <a:rPr sz="2000" dirty="0">
                <a:latin typeface="Times New Roman"/>
                <a:cs typeface="Times New Roman"/>
              </a:rPr>
              <a:t>20</a:t>
            </a:r>
            <a:r>
              <a:rPr sz="2000" spc="355" dirty="0">
                <a:latin typeface="Times New Roman"/>
                <a:cs typeface="Times New Roman"/>
              </a:rPr>
              <a:t> </a:t>
            </a:r>
            <a:r>
              <a:rPr sz="2000" dirty="0">
                <a:latin typeface="Times New Roman"/>
                <a:cs typeface="Times New Roman"/>
              </a:rPr>
              <a:t>layers</a:t>
            </a:r>
            <a:r>
              <a:rPr sz="2000" spc="290" dirty="0">
                <a:latin typeface="Times New Roman"/>
                <a:cs typeface="Times New Roman"/>
              </a:rPr>
              <a:t> </a:t>
            </a:r>
            <a:r>
              <a:rPr sz="2000" dirty="0">
                <a:latin typeface="Times New Roman"/>
                <a:cs typeface="Times New Roman"/>
              </a:rPr>
              <a:t>that</a:t>
            </a:r>
            <a:r>
              <a:rPr sz="2000" spc="360" dirty="0">
                <a:latin typeface="Times New Roman"/>
                <a:cs typeface="Times New Roman"/>
              </a:rPr>
              <a:t> </a:t>
            </a:r>
            <a:r>
              <a:rPr sz="2000" dirty="0">
                <a:latin typeface="Times New Roman"/>
                <a:cs typeface="Times New Roman"/>
              </a:rPr>
              <a:t>lie</a:t>
            </a:r>
            <a:r>
              <a:rPr sz="2000" spc="330" dirty="0">
                <a:latin typeface="Times New Roman"/>
                <a:cs typeface="Times New Roman"/>
              </a:rPr>
              <a:t> </a:t>
            </a:r>
            <a:r>
              <a:rPr sz="2000" dirty="0">
                <a:latin typeface="Times New Roman"/>
                <a:cs typeface="Times New Roman"/>
              </a:rPr>
              <a:t>on</a:t>
            </a:r>
            <a:r>
              <a:rPr sz="2000" spc="355" dirty="0">
                <a:latin typeface="Times New Roman"/>
                <a:cs typeface="Times New Roman"/>
              </a:rPr>
              <a:t> </a:t>
            </a:r>
            <a:r>
              <a:rPr sz="2000" dirty="0">
                <a:latin typeface="Times New Roman"/>
                <a:cs typeface="Times New Roman"/>
              </a:rPr>
              <a:t>top</a:t>
            </a:r>
            <a:r>
              <a:rPr sz="2000" spc="355" dirty="0">
                <a:latin typeface="Times New Roman"/>
                <a:cs typeface="Times New Roman"/>
              </a:rPr>
              <a:t> </a:t>
            </a:r>
            <a:r>
              <a:rPr sz="2000" dirty="0">
                <a:latin typeface="Times New Roman"/>
                <a:cs typeface="Times New Roman"/>
              </a:rPr>
              <a:t>of</a:t>
            </a:r>
            <a:r>
              <a:rPr sz="2000" spc="245" dirty="0">
                <a:latin typeface="Times New Roman"/>
                <a:cs typeface="Times New Roman"/>
              </a:rPr>
              <a:t> </a:t>
            </a:r>
            <a:r>
              <a:rPr sz="2000" dirty="0">
                <a:latin typeface="Times New Roman"/>
                <a:cs typeface="Times New Roman"/>
              </a:rPr>
              <a:t>the</a:t>
            </a:r>
            <a:r>
              <a:rPr sz="2000" spc="240" dirty="0">
                <a:latin typeface="Times New Roman"/>
                <a:cs typeface="Times New Roman"/>
              </a:rPr>
              <a:t> </a:t>
            </a:r>
            <a:r>
              <a:rPr sz="2000" dirty="0">
                <a:latin typeface="Times New Roman"/>
                <a:cs typeface="Times New Roman"/>
              </a:rPr>
              <a:t>basal</a:t>
            </a:r>
            <a:r>
              <a:rPr sz="2000" spc="360" dirty="0">
                <a:latin typeface="Times New Roman"/>
                <a:cs typeface="Times New Roman"/>
              </a:rPr>
              <a:t> </a:t>
            </a:r>
            <a:r>
              <a:rPr sz="2000" dirty="0">
                <a:latin typeface="Times New Roman"/>
                <a:cs typeface="Times New Roman"/>
              </a:rPr>
              <a:t>cell</a:t>
            </a:r>
            <a:r>
              <a:rPr sz="2000" spc="360" dirty="0">
                <a:latin typeface="Times New Roman"/>
                <a:cs typeface="Times New Roman"/>
              </a:rPr>
              <a:t> </a:t>
            </a:r>
            <a:r>
              <a:rPr sz="2000" dirty="0">
                <a:latin typeface="Times New Roman"/>
                <a:cs typeface="Times New Roman"/>
              </a:rPr>
              <a:t>layer.</a:t>
            </a:r>
            <a:r>
              <a:rPr sz="2000" spc="340" dirty="0">
                <a:latin typeface="Times New Roman"/>
                <a:cs typeface="Times New Roman"/>
              </a:rPr>
              <a:t> </a:t>
            </a:r>
            <a:r>
              <a:rPr sz="2000" dirty="0">
                <a:latin typeface="Times New Roman"/>
                <a:cs typeface="Times New Roman"/>
              </a:rPr>
              <a:t>Basal</a:t>
            </a:r>
            <a:r>
              <a:rPr sz="2000" spc="360" dirty="0">
                <a:latin typeface="Times New Roman"/>
                <a:cs typeface="Times New Roman"/>
              </a:rPr>
              <a:t> </a:t>
            </a:r>
            <a:r>
              <a:rPr sz="2000" spc="-10" dirty="0">
                <a:latin typeface="Times New Roman"/>
                <a:cs typeface="Times New Roman"/>
              </a:rPr>
              <a:t>cells, </a:t>
            </a:r>
            <a:r>
              <a:rPr sz="2000" dirty="0">
                <a:latin typeface="Times New Roman"/>
                <a:cs typeface="Times New Roman"/>
              </a:rPr>
              <a:t>through</a:t>
            </a:r>
            <a:r>
              <a:rPr sz="2000" spc="260" dirty="0">
                <a:latin typeface="Times New Roman"/>
                <a:cs typeface="Times New Roman"/>
              </a:rPr>
              <a:t> </a:t>
            </a:r>
            <a:r>
              <a:rPr sz="2000" dirty="0">
                <a:latin typeface="Times New Roman"/>
                <a:cs typeface="Times New Roman"/>
              </a:rPr>
              <a:t>the</a:t>
            </a:r>
            <a:r>
              <a:rPr sz="2000" spc="85" dirty="0">
                <a:latin typeface="Times New Roman"/>
                <a:cs typeface="Times New Roman"/>
              </a:rPr>
              <a:t> </a:t>
            </a:r>
            <a:r>
              <a:rPr sz="2000" dirty="0">
                <a:latin typeface="Times New Roman"/>
                <a:cs typeface="Times New Roman"/>
              </a:rPr>
              <a:t>process</a:t>
            </a:r>
            <a:r>
              <a:rPr sz="2000" spc="190" dirty="0">
                <a:latin typeface="Times New Roman"/>
                <a:cs typeface="Times New Roman"/>
              </a:rPr>
              <a:t> </a:t>
            </a:r>
            <a:r>
              <a:rPr sz="2000" dirty="0">
                <a:latin typeface="Times New Roman"/>
                <a:cs typeface="Times New Roman"/>
              </a:rPr>
              <a:t>of</a:t>
            </a:r>
            <a:r>
              <a:rPr sz="2000" spc="80" dirty="0">
                <a:latin typeface="Times New Roman"/>
                <a:cs typeface="Times New Roman"/>
              </a:rPr>
              <a:t> </a:t>
            </a:r>
            <a:r>
              <a:rPr sz="2000" spc="-10" dirty="0">
                <a:latin typeface="Times New Roman"/>
                <a:cs typeface="Times New Roman"/>
              </a:rPr>
              <a:t>turn-</a:t>
            </a:r>
            <a:r>
              <a:rPr sz="2000" dirty="0">
                <a:latin typeface="Times New Roman"/>
                <a:cs typeface="Times New Roman"/>
              </a:rPr>
              <a:t>over,</a:t>
            </a:r>
            <a:r>
              <a:rPr sz="2000" spc="245" dirty="0">
                <a:latin typeface="Times New Roman"/>
                <a:cs typeface="Times New Roman"/>
              </a:rPr>
              <a:t> </a:t>
            </a:r>
            <a:r>
              <a:rPr sz="2000" dirty="0">
                <a:latin typeface="Times New Roman"/>
                <a:cs typeface="Times New Roman"/>
              </a:rPr>
              <a:t>make</a:t>
            </a:r>
            <a:r>
              <a:rPr sz="2000" spc="160" dirty="0">
                <a:latin typeface="Times New Roman"/>
                <a:cs typeface="Times New Roman"/>
              </a:rPr>
              <a:t> </a:t>
            </a:r>
            <a:r>
              <a:rPr sz="2000" dirty="0">
                <a:latin typeface="Times New Roman"/>
                <a:cs typeface="Times New Roman"/>
              </a:rPr>
              <a:t>their</a:t>
            </a:r>
            <a:r>
              <a:rPr sz="2000" spc="225" dirty="0">
                <a:latin typeface="Times New Roman"/>
                <a:cs typeface="Times New Roman"/>
              </a:rPr>
              <a:t> </a:t>
            </a:r>
            <a:r>
              <a:rPr sz="2000" dirty="0">
                <a:latin typeface="Times New Roman"/>
                <a:cs typeface="Times New Roman"/>
              </a:rPr>
              <a:t>shape</a:t>
            </a:r>
            <a:r>
              <a:rPr sz="2000" spc="165" dirty="0">
                <a:latin typeface="Times New Roman"/>
                <a:cs typeface="Times New Roman"/>
              </a:rPr>
              <a:t> </a:t>
            </a:r>
            <a:r>
              <a:rPr sz="2000" dirty="0">
                <a:latin typeface="Times New Roman"/>
                <a:cs typeface="Times New Roman"/>
              </a:rPr>
              <a:t>somewhat</a:t>
            </a:r>
            <a:r>
              <a:rPr sz="2000" spc="190" dirty="0">
                <a:latin typeface="Times New Roman"/>
                <a:cs typeface="Times New Roman"/>
              </a:rPr>
              <a:t> </a:t>
            </a:r>
            <a:r>
              <a:rPr sz="2000" dirty="0">
                <a:latin typeface="Times New Roman"/>
                <a:cs typeface="Times New Roman"/>
              </a:rPr>
              <a:t>flatter</a:t>
            </a:r>
            <a:r>
              <a:rPr sz="2000" spc="160" dirty="0">
                <a:latin typeface="Times New Roman"/>
                <a:cs typeface="Times New Roman"/>
              </a:rPr>
              <a:t> </a:t>
            </a:r>
            <a:r>
              <a:rPr sz="2000" dirty="0">
                <a:latin typeface="Times New Roman"/>
                <a:cs typeface="Times New Roman"/>
              </a:rPr>
              <a:t>and</a:t>
            </a:r>
            <a:r>
              <a:rPr sz="2000" spc="200" dirty="0">
                <a:latin typeface="Times New Roman"/>
                <a:cs typeface="Times New Roman"/>
              </a:rPr>
              <a:t> </a:t>
            </a:r>
            <a:r>
              <a:rPr sz="2000" dirty="0">
                <a:latin typeface="Times New Roman"/>
                <a:cs typeface="Times New Roman"/>
              </a:rPr>
              <a:t>form</a:t>
            </a:r>
            <a:r>
              <a:rPr sz="2000" spc="85" dirty="0">
                <a:latin typeface="Times New Roman"/>
                <a:cs typeface="Times New Roman"/>
              </a:rPr>
              <a:t> </a:t>
            </a:r>
            <a:r>
              <a:rPr sz="2000" spc="-10" dirty="0">
                <a:latin typeface="Times New Roman"/>
                <a:cs typeface="Times New Roman"/>
              </a:rPr>
              <a:t>these </a:t>
            </a:r>
            <a:r>
              <a:rPr sz="2000" dirty="0">
                <a:latin typeface="Times New Roman"/>
                <a:cs typeface="Times New Roman"/>
              </a:rPr>
              <a:t>layers.</a:t>
            </a:r>
            <a:r>
              <a:rPr sz="2000" spc="114" dirty="0">
                <a:latin typeface="Times New Roman"/>
                <a:cs typeface="Times New Roman"/>
              </a:rPr>
              <a:t> </a:t>
            </a:r>
            <a:r>
              <a:rPr sz="2000" dirty="0">
                <a:latin typeface="Times New Roman"/>
                <a:cs typeface="Times New Roman"/>
              </a:rPr>
              <a:t>These</a:t>
            </a:r>
            <a:r>
              <a:rPr sz="2000" spc="100" dirty="0">
                <a:latin typeface="Times New Roman"/>
                <a:cs typeface="Times New Roman"/>
              </a:rPr>
              <a:t> </a:t>
            </a:r>
            <a:r>
              <a:rPr sz="2000" dirty="0">
                <a:latin typeface="Times New Roman"/>
                <a:cs typeface="Times New Roman"/>
              </a:rPr>
              <a:t>cells</a:t>
            </a:r>
            <a:r>
              <a:rPr sz="2000" spc="65" dirty="0">
                <a:latin typeface="Times New Roman"/>
                <a:cs typeface="Times New Roman"/>
              </a:rPr>
              <a:t> </a:t>
            </a:r>
            <a:r>
              <a:rPr sz="2000" dirty="0">
                <a:latin typeface="Times New Roman"/>
                <a:cs typeface="Times New Roman"/>
              </a:rPr>
              <a:t>are</a:t>
            </a:r>
            <a:r>
              <a:rPr sz="2000" spc="30" dirty="0">
                <a:latin typeface="Times New Roman"/>
                <a:cs typeface="Times New Roman"/>
              </a:rPr>
              <a:t> </a:t>
            </a:r>
            <a:r>
              <a:rPr sz="2000" dirty="0">
                <a:latin typeface="Times New Roman"/>
                <a:cs typeface="Times New Roman"/>
              </a:rPr>
              <a:t>hence</a:t>
            </a:r>
            <a:r>
              <a:rPr sz="2000" spc="105" dirty="0">
                <a:latin typeface="Times New Roman"/>
                <a:cs typeface="Times New Roman"/>
              </a:rPr>
              <a:t> </a:t>
            </a:r>
            <a:r>
              <a:rPr sz="2000" dirty="0">
                <a:latin typeface="Times New Roman"/>
                <a:cs typeface="Times New Roman"/>
              </a:rPr>
              <a:t>called</a:t>
            </a:r>
            <a:r>
              <a:rPr sz="2000" spc="65" dirty="0">
                <a:latin typeface="Times New Roman"/>
                <a:cs typeface="Times New Roman"/>
              </a:rPr>
              <a:t> </a:t>
            </a:r>
            <a:r>
              <a:rPr sz="2000" dirty="0">
                <a:latin typeface="Times New Roman"/>
                <a:cs typeface="Times New Roman"/>
              </a:rPr>
              <a:t>prickle</a:t>
            </a:r>
            <a:r>
              <a:rPr sz="2000" spc="95" dirty="0">
                <a:latin typeface="Times New Roman"/>
                <a:cs typeface="Times New Roman"/>
              </a:rPr>
              <a:t> </a:t>
            </a:r>
            <a:r>
              <a:rPr sz="2000" dirty="0">
                <a:latin typeface="Times New Roman"/>
                <a:cs typeface="Times New Roman"/>
              </a:rPr>
              <a:t>cells</a:t>
            </a:r>
            <a:r>
              <a:rPr sz="2000" spc="135" dirty="0">
                <a:latin typeface="Times New Roman"/>
                <a:cs typeface="Times New Roman"/>
              </a:rPr>
              <a:t> </a:t>
            </a:r>
            <a:r>
              <a:rPr sz="2000" dirty="0">
                <a:latin typeface="Times New Roman"/>
                <a:cs typeface="Times New Roman"/>
              </a:rPr>
              <a:t>and</a:t>
            </a:r>
            <a:r>
              <a:rPr sz="2000" spc="135" dirty="0">
                <a:latin typeface="Times New Roman"/>
                <a:cs typeface="Times New Roman"/>
              </a:rPr>
              <a:t> </a:t>
            </a:r>
            <a:r>
              <a:rPr sz="2000" dirty="0">
                <a:latin typeface="Times New Roman"/>
                <a:cs typeface="Times New Roman"/>
              </a:rPr>
              <a:t>have</a:t>
            </a:r>
            <a:r>
              <a:rPr sz="2000" spc="100" dirty="0">
                <a:latin typeface="Times New Roman"/>
                <a:cs typeface="Times New Roman"/>
              </a:rPr>
              <a:t> </a:t>
            </a:r>
            <a:r>
              <a:rPr sz="2000" dirty="0">
                <a:latin typeface="Times New Roman"/>
                <a:cs typeface="Times New Roman"/>
              </a:rPr>
              <a:t>little</a:t>
            </a:r>
            <a:r>
              <a:rPr sz="2000" spc="110" dirty="0">
                <a:latin typeface="Times New Roman"/>
                <a:cs typeface="Times New Roman"/>
              </a:rPr>
              <a:t> </a:t>
            </a:r>
            <a:r>
              <a:rPr sz="2000" dirty="0">
                <a:latin typeface="Times New Roman"/>
                <a:cs typeface="Times New Roman"/>
              </a:rPr>
              <a:t>spines</a:t>
            </a:r>
            <a:r>
              <a:rPr sz="2000" spc="60" dirty="0">
                <a:latin typeface="Times New Roman"/>
                <a:cs typeface="Times New Roman"/>
              </a:rPr>
              <a:t> </a:t>
            </a:r>
            <a:r>
              <a:rPr sz="2000" dirty="0">
                <a:latin typeface="Times New Roman"/>
                <a:cs typeface="Times New Roman"/>
              </a:rPr>
              <a:t>on</a:t>
            </a:r>
            <a:r>
              <a:rPr sz="2000" spc="135" dirty="0">
                <a:latin typeface="Times New Roman"/>
                <a:cs typeface="Times New Roman"/>
              </a:rPr>
              <a:t> </a:t>
            </a:r>
            <a:r>
              <a:rPr sz="2000" dirty="0">
                <a:latin typeface="Times New Roman"/>
                <a:cs typeface="Times New Roman"/>
              </a:rPr>
              <a:t>the</a:t>
            </a:r>
            <a:r>
              <a:rPr sz="2000" spc="25" dirty="0">
                <a:latin typeface="Times New Roman"/>
                <a:cs typeface="Times New Roman"/>
              </a:rPr>
              <a:t> </a:t>
            </a:r>
            <a:r>
              <a:rPr sz="2000" spc="-10" dirty="0">
                <a:latin typeface="Times New Roman"/>
                <a:cs typeface="Times New Roman"/>
              </a:rPr>
              <a:t>outside </a:t>
            </a:r>
            <a:r>
              <a:rPr sz="2000" dirty="0">
                <a:latin typeface="Times New Roman"/>
                <a:cs typeface="Times New Roman"/>
              </a:rPr>
              <a:t>of</a:t>
            </a:r>
            <a:r>
              <a:rPr sz="2000" spc="-5" dirty="0">
                <a:latin typeface="Times New Roman"/>
                <a:cs typeface="Times New Roman"/>
              </a:rPr>
              <a:t> </a:t>
            </a:r>
            <a:r>
              <a:rPr sz="2000" dirty="0">
                <a:latin typeface="Times New Roman"/>
                <a:cs typeface="Times New Roman"/>
              </a:rPr>
              <a:t>their</a:t>
            </a:r>
            <a:r>
              <a:rPr sz="2000" spc="-80" dirty="0">
                <a:latin typeface="Times New Roman"/>
                <a:cs typeface="Times New Roman"/>
              </a:rPr>
              <a:t> </a:t>
            </a:r>
            <a:r>
              <a:rPr sz="2000" dirty="0">
                <a:latin typeface="Times New Roman"/>
                <a:cs typeface="Times New Roman"/>
              </a:rPr>
              <a:t>membrane.</a:t>
            </a:r>
            <a:r>
              <a:rPr sz="2000" spc="-65" dirty="0">
                <a:latin typeface="Times New Roman"/>
                <a:cs typeface="Times New Roman"/>
              </a:rPr>
              <a:t> </a:t>
            </a:r>
            <a:r>
              <a:rPr sz="2000" dirty="0">
                <a:latin typeface="Times New Roman"/>
                <a:cs typeface="Times New Roman"/>
              </a:rPr>
              <a:t>The</a:t>
            </a:r>
            <a:r>
              <a:rPr sz="2000" spc="85" dirty="0">
                <a:latin typeface="Times New Roman"/>
                <a:cs typeface="Times New Roman"/>
              </a:rPr>
              <a:t> </a:t>
            </a:r>
            <a:r>
              <a:rPr sz="2000" dirty="0">
                <a:latin typeface="Times New Roman"/>
                <a:cs typeface="Times New Roman"/>
              </a:rPr>
              <a:t>thickness</a:t>
            </a:r>
            <a:r>
              <a:rPr sz="2000" spc="-130" dirty="0">
                <a:latin typeface="Times New Roman"/>
                <a:cs typeface="Times New Roman"/>
              </a:rPr>
              <a:t> </a:t>
            </a:r>
            <a:r>
              <a:rPr sz="2000" dirty="0">
                <a:latin typeface="Times New Roman"/>
                <a:cs typeface="Times New Roman"/>
              </a:rPr>
              <a:t>of</a:t>
            </a:r>
            <a:r>
              <a:rPr sz="2000" spc="-5" dirty="0">
                <a:latin typeface="Times New Roman"/>
                <a:cs typeface="Times New Roman"/>
              </a:rPr>
              <a:t> </a:t>
            </a:r>
            <a:r>
              <a:rPr sz="2000" dirty="0">
                <a:latin typeface="Times New Roman"/>
                <a:cs typeface="Times New Roman"/>
              </a:rPr>
              <a:t>this</a:t>
            </a:r>
            <a:r>
              <a:rPr sz="2000" spc="-40" dirty="0">
                <a:latin typeface="Times New Roman"/>
                <a:cs typeface="Times New Roman"/>
              </a:rPr>
              <a:t> </a:t>
            </a:r>
            <a:r>
              <a:rPr sz="2000" dirty="0">
                <a:latin typeface="Times New Roman"/>
                <a:cs typeface="Times New Roman"/>
              </a:rPr>
              <a:t>sublayer</a:t>
            </a:r>
            <a:r>
              <a:rPr sz="2000" spc="-90" dirty="0">
                <a:latin typeface="Times New Roman"/>
                <a:cs typeface="Times New Roman"/>
              </a:rPr>
              <a:t> </a:t>
            </a:r>
            <a:r>
              <a:rPr sz="2000" dirty="0">
                <a:latin typeface="Times New Roman"/>
                <a:cs typeface="Times New Roman"/>
              </a:rPr>
              <a:t>is</a:t>
            </a:r>
            <a:r>
              <a:rPr sz="2000" spc="40" dirty="0">
                <a:latin typeface="Times New Roman"/>
                <a:cs typeface="Times New Roman"/>
              </a:rPr>
              <a:t> </a:t>
            </a:r>
            <a:r>
              <a:rPr sz="2000" dirty="0">
                <a:latin typeface="Times New Roman"/>
                <a:cs typeface="Times New Roman"/>
              </a:rPr>
              <a:t>from</a:t>
            </a:r>
            <a:r>
              <a:rPr sz="2000" spc="85" dirty="0">
                <a:latin typeface="Times New Roman"/>
                <a:cs typeface="Times New Roman"/>
              </a:rPr>
              <a:t> </a:t>
            </a:r>
            <a:r>
              <a:rPr sz="2000" dirty="0">
                <a:latin typeface="Times New Roman"/>
                <a:cs typeface="Times New Roman"/>
              </a:rPr>
              <a:t>50</a:t>
            </a:r>
            <a:r>
              <a:rPr sz="2000" spc="-40" dirty="0">
                <a:latin typeface="Times New Roman"/>
                <a:cs typeface="Times New Roman"/>
              </a:rPr>
              <a:t> </a:t>
            </a:r>
            <a:r>
              <a:rPr sz="2000" dirty="0">
                <a:latin typeface="Times New Roman"/>
                <a:cs typeface="Times New Roman"/>
              </a:rPr>
              <a:t>to</a:t>
            </a:r>
            <a:r>
              <a:rPr sz="2000" spc="-45" dirty="0">
                <a:latin typeface="Times New Roman"/>
                <a:cs typeface="Times New Roman"/>
              </a:rPr>
              <a:t> </a:t>
            </a:r>
            <a:r>
              <a:rPr sz="2000" dirty="0">
                <a:latin typeface="Times New Roman"/>
                <a:cs typeface="Times New Roman"/>
              </a:rPr>
              <a:t>150</a:t>
            </a:r>
            <a:r>
              <a:rPr sz="2000" spc="-45" dirty="0">
                <a:latin typeface="Times New Roman"/>
                <a:cs typeface="Times New Roman"/>
              </a:rPr>
              <a:t> </a:t>
            </a:r>
            <a:r>
              <a:rPr sz="2000" spc="-25" dirty="0">
                <a:latin typeface="Times New Roman"/>
                <a:cs typeface="Times New Roman"/>
              </a:rPr>
              <a:t>μm</a:t>
            </a:r>
            <a:endParaRPr sz="2000">
              <a:latin typeface="Times New Roman"/>
              <a:cs typeface="Times New Roman"/>
            </a:endParaRPr>
          </a:p>
          <a:p>
            <a:pPr>
              <a:lnSpc>
                <a:spcPct val="100000"/>
              </a:lnSpc>
              <a:spcBef>
                <a:spcPts val="110"/>
              </a:spcBef>
            </a:pPr>
            <a:endParaRPr sz="2000">
              <a:latin typeface="Times New Roman"/>
              <a:cs typeface="Times New Roman"/>
            </a:endParaRPr>
          </a:p>
          <a:p>
            <a:pPr marL="298450" indent="-293370">
              <a:lnSpc>
                <a:spcPct val="100000"/>
              </a:lnSpc>
              <a:spcBef>
                <a:spcPts val="5"/>
              </a:spcBef>
              <a:buAutoNum type="alphaLcParenBoth" startAt="3"/>
              <a:tabLst>
                <a:tab pos="298450" algn="l"/>
              </a:tabLst>
            </a:pPr>
            <a:r>
              <a:rPr sz="2000" b="1" spc="10" dirty="0">
                <a:latin typeface="Times New Roman"/>
                <a:cs typeface="Times New Roman"/>
              </a:rPr>
              <a:t>Stratum</a:t>
            </a:r>
            <a:r>
              <a:rPr sz="2000" b="1" spc="-95" dirty="0">
                <a:latin typeface="Times New Roman"/>
                <a:cs typeface="Times New Roman"/>
              </a:rPr>
              <a:t> </a:t>
            </a:r>
            <a:r>
              <a:rPr sz="2000" b="1" spc="20" dirty="0">
                <a:latin typeface="Times New Roman"/>
                <a:cs typeface="Times New Roman"/>
              </a:rPr>
              <a:t>granulosum(granular</a:t>
            </a:r>
            <a:r>
              <a:rPr sz="2000" b="1" spc="-110" dirty="0">
                <a:latin typeface="Times New Roman"/>
                <a:cs typeface="Times New Roman"/>
              </a:rPr>
              <a:t> </a:t>
            </a:r>
            <a:r>
              <a:rPr sz="2000" b="1" spc="10" dirty="0">
                <a:latin typeface="Times New Roman"/>
                <a:cs typeface="Times New Roman"/>
              </a:rPr>
              <a:t>cell</a:t>
            </a:r>
            <a:r>
              <a:rPr sz="2000" b="1" spc="-80" dirty="0">
                <a:latin typeface="Times New Roman"/>
                <a:cs typeface="Times New Roman"/>
              </a:rPr>
              <a:t> </a:t>
            </a:r>
            <a:r>
              <a:rPr sz="2000" b="1" spc="-10" dirty="0">
                <a:latin typeface="Times New Roman"/>
                <a:cs typeface="Times New Roman"/>
              </a:rPr>
              <a:t>layer)</a:t>
            </a:r>
            <a:endParaRPr sz="2000">
              <a:latin typeface="Times New Roman"/>
              <a:cs typeface="Times New Roman"/>
            </a:endParaRPr>
          </a:p>
          <a:p>
            <a:pPr marL="12700" marR="5715">
              <a:lnSpc>
                <a:spcPct val="100000"/>
              </a:lnSpc>
              <a:spcBef>
                <a:spcPts val="5"/>
              </a:spcBef>
            </a:pPr>
            <a:r>
              <a:rPr sz="2000" dirty="0">
                <a:latin typeface="Times New Roman"/>
                <a:cs typeface="Times New Roman"/>
              </a:rPr>
              <a:t>It</a:t>
            </a:r>
            <a:r>
              <a:rPr sz="2000" spc="204" dirty="0">
                <a:latin typeface="Times New Roman"/>
                <a:cs typeface="Times New Roman"/>
              </a:rPr>
              <a:t> </a:t>
            </a:r>
            <a:r>
              <a:rPr sz="2000" dirty="0">
                <a:latin typeface="Times New Roman"/>
                <a:cs typeface="Times New Roman"/>
              </a:rPr>
              <a:t>is</a:t>
            </a:r>
            <a:r>
              <a:rPr sz="2000" spc="130" dirty="0">
                <a:latin typeface="Times New Roman"/>
                <a:cs typeface="Times New Roman"/>
              </a:rPr>
              <a:t> </a:t>
            </a:r>
            <a:r>
              <a:rPr sz="2000" dirty="0">
                <a:latin typeface="Times New Roman"/>
                <a:cs typeface="Times New Roman"/>
              </a:rPr>
              <a:t>composed</a:t>
            </a:r>
            <a:r>
              <a:rPr sz="2000" spc="145" dirty="0">
                <a:latin typeface="Times New Roman"/>
                <a:cs typeface="Times New Roman"/>
              </a:rPr>
              <a:t> </a:t>
            </a:r>
            <a:r>
              <a:rPr sz="2000" dirty="0">
                <a:latin typeface="Times New Roman"/>
                <a:cs typeface="Times New Roman"/>
              </a:rPr>
              <a:t>of</a:t>
            </a:r>
            <a:r>
              <a:rPr sz="2000" spc="90" dirty="0">
                <a:latin typeface="Times New Roman"/>
                <a:cs typeface="Times New Roman"/>
              </a:rPr>
              <a:t> </a:t>
            </a:r>
            <a:r>
              <a:rPr sz="2000" dirty="0">
                <a:latin typeface="Times New Roman"/>
                <a:cs typeface="Times New Roman"/>
              </a:rPr>
              <a:t>2</a:t>
            </a:r>
            <a:r>
              <a:rPr sz="2000" spc="130" dirty="0">
                <a:latin typeface="Times New Roman"/>
                <a:cs typeface="Times New Roman"/>
              </a:rPr>
              <a:t> </a:t>
            </a:r>
            <a:r>
              <a:rPr sz="2000" dirty="0">
                <a:latin typeface="Times New Roman"/>
                <a:cs typeface="Times New Roman"/>
              </a:rPr>
              <a:t>to</a:t>
            </a:r>
            <a:r>
              <a:rPr sz="2000" spc="135" dirty="0">
                <a:latin typeface="Times New Roman"/>
                <a:cs typeface="Times New Roman"/>
              </a:rPr>
              <a:t> </a:t>
            </a:r>
            <a:r>
              <a:rPr sz="2000" dirty="0">
                <a:latin typeface="Times New Roman"/>
                <a:cs typeface="Times New Roman"/>
              </a:rPr>
              <a:t>4</a:t>
            </a:r>
            <a:r>
              <a:rPr sz="2000" spc="204" dirty="0">
                <a:latin typeface="Times New Roman"/>
                <a:cs typeface="Times New Roman"/>
              </a:rPr>
              <a:t> </a:t>
            </a:r>
            <a:r>
              <a:rPr sz="2000" dirty="0">
                <a:latin typeface="Times New Roman"/>
                <a:cs typeface="Times New Roman"/>
              </a:rPr>
              <a:t>granular</a:t>
            </a:r>
            <a:r>
              <a:rPr sz="2000" spc="180" dirty="0">
                <a:latin typeface="Times New Roman"/>
                <a:cs typeface="Times New Roman"/>
              </a:rPr>
              <a:t> </a:t>
            </a:r>
            <a:r>
              <a:rPr sz="2000" dirty="0">
                <a:latin typeface="Times New Roman"/>
                <a:cs typeface="Times New Roman"/>
              </a:rPr>
              <a:t>cell</a:t>
            </a:r>
            <a:r>
              <a:rPr sz="2000" spc="135" dirty="0">
                <a:latin typeface="Times New Roman"/>
                <a:cs typeface="Times New Roman"/>
              </a:rPr>
              <a:t> </a:t>
            </a:r>
            <a:r>
              <a:rPr sz="2000" dirty="0">
                <a:latin typeface="Times New Roman"/>
                <a:cs typeface="Times New Roman"/>
              </a:rPr>
              <a:t>layers.</a:t>
            </a:r>
            <a:r>
              <a:rPr sz="2000" spc="185" dirty="0">
                <a:latin typeface="Times New Roman"/>
                <a:cs typeface="Times New Roman"/>
              </a:rPr>
              <a:t> </a:t>
            </a:r>
            <a:r>
              <a:rPr sz="2000" dirty="0">
                <a:latin typeface="Times New Roman"/>
                <a:cs typeface="Times New Roman"/>
              </a:rPr>
              <a:t>The</a:t>
            </a:r>
            <a:r>
              <a:rPr sz="2000" spc="100" dirty="0">
                <a:latin typeface="Times New Roman"/>
                <a:cs typeface="Times New Roman"/>
              </a:rPr>
              <a:t> </a:t>
            </a:r>
            <a:r>
              <a:rPr sz="2000" dirty="0">
                <a:latin typeface="Times New Roman"/>
                <a:cs typeface="Times New Roman"/>
              </a:rPr>
              <a:t>thickness</a:t>
            </a:r>
            <a:r>
              <a:rPr sz="2000" spc="140" dirty="0">
                <a:latin typeface="Times New Roman"/>
                <a:cs typeface="Times New Roman"/>
              </a:rPr>
              <a:t> </a:t>
            </a:r>
            <a:r>
              <a:rPr sz="2000" dirty="0">
                <a:latin typeface="Times New Roman"/>
                <a:cs typeface="Times New Roman"/>
              </a:rPr>
              <a:t>of</a:t>
            </a:r>
            <a:r>
              <a:rPr sz="2000" spc="95" dirty="0">
                <a:latin typeface="Times New Roman"/>
                <a:cs typeface="Times New Roman"/>
              </a:rPr>
              <a:t> </a:t>
            </a:r>
            <a:r>
              <a:rPr sz="2000" dirty="0">
                <a:latin typeface="Times New Roman"/>
                <a:cs typeface="Times New Roman"/>
              </a:rPr>
              <a:t>this</a:t>
            </a:r>
            <a:r>
              <a:rPr sz="2000" spc="135" dirty="0">
                <a:latin typeface="Times New Roman"/>
                <a:cs typeface="Times New Roman"/>
              </a:rPr>
              <a:t> </a:t>
            </a:r>
            <a:r>
              <a:rPr sz="2000" dirty="0">
                <a:latin typeface="Times New Roman"/>
                <a:cs typeface="Times New Roman"/>
              </a:rPr>
              <a:t>layer</a:t>
            </a:r>
            <a:r>
              <a:rPr sz="2000" spc="165" dirty="0">
                <a:latin typeface="Times New Roman"/>
                <a:cs typeface="Times New Roman"/>
              </a:rPr>
              <a:t> </a:t>
            </a:r>
            <a:r>
              <a:rPr sz="2000" dirty="0">
                <a:latin typeface="Times New Roman"/>
                <a:cs typeface="Times New Roman"/>
              </a:rPr>
              <a:t>is</a:t>
            </a:r>
            <a:r>
              <a:rPr sz="2000" spc="135" dirty="0">
                <a:latin typeface="Times New Roman"/>
                <a:cs typeface="Times New Roman"/>
              </a:rPr>
              <a:t> </a:t>
            </a:r>
            <a:r>
              <a:rPr sz="2000" dirty="0">
                <a:latin typeface="Times New Roman"/>
                <a:cs typeface="Times New Roman"/>
              </a:rPr>
              <a:t>3</a:t>
            </a:r>
            <a:r>
              <a:rPr sz="2000" spc="204" dirty="0">
                <a:latin typeface="Times New Roman"/>
                <a:cs typeface="Times New Roman"/>
              </a:rPr>
              <a:t> </a:t>
            </a:r>
            <a:r>
              <a:rPr sz="2000" dirty="0">
                <a:latin typeface="Times New Roman"/>
                <a:cs typeface="Times New Roman"/>
              </a:rPr>
              <a:t>μm.</a:t>
            </a:r>
            <a:r>
              <a:rPr sz="2000" spc="185" dirty="0">
                <a:latin typeface="Times New Roman"/>
                <a:cs typeface="Times New Roman"/>
              </a:rPr>
              <a:t> </a:t>
            </a:r>
            <a:r>
              <a:rPr sz="2000" spc="-25" dirty="0">
                <a:latin typeface="Times New Roman"/>
                <a:cs typeface="Times New Roman"/>
              </a:rPr>
              <a:t>In </a:t>
            </a:r>
            <a:r>
              <a:rPr sz="2000" dirty="0">
                <a:latin typeface="Times New Roman"/>
                <a:cs typeface="Times New Roman"/>
              </a:rPr>
              <a:t>this</a:t>
            </a:r>
            <a:r>
              <a:rPr sz="2000" spc="-55" dirty="0">
                <a:latin typeface="Times New Roman"/>
                <a:cs typeface="Times New Roman"/>
              </a:rPr>
              <a:t> </a:t>
            </a:r>
            <a:r>
              <a:rPr sz="2000" dirty="0">
                <a:latin typeface="Times New Roman"/>
                <a:cs typeface="Times New Roman"/>
              </a:rPr>
              <a:t>sublayer,</a:t>
            </a:r>
            <a:r>
              <a:rPr sz="2000" spc="-160" dirty="0">
                <a:latin typeface="Times New Roman"/>
                <a:cs typeface="Times New Roman"/>
              </a:rPr>
              <a:t> </a:t>
            </a:r>
            <a:r>
              <a:rPr sz="2000" dirty="0">
                <a:latin typeface="Times New Roman"/>
                <a:cs typeface="Times New Roman"/>
              </a:rPr>
              <a:t>cornification</a:t>
            </a:r>
            <a:r>
              <a:rPr sz="2000" spc="-35" dirty="0">
                <a:latin typeface="Times New Roman"/>
                <a:cs typeface="Times New Roman"/>
              </a:rPr>
              <a:t> </a:t>
            </a:r>
            <a:r>
              <a:rPr sz="2000" dirty="0">
                <a:latin typeface="Times New Roman"/>
                <a:cs typeface="Times New Roman"/>
              </a:rPr>
              <a:t>or</a:t>
            </a:r>
            <a:r>
              <a:rPr sz="2000" spc="-10" dirty="0">
                <a:latin typeface="Times New Roman"/>
                <a:cs typeface="Times New Roman"/>
              </a:rPr>
              <a:t> </a:t>
            </a:r>
            <a:r>
              <a:rPr sz="2000" dirty="0">
                <a:latin typeface="Times New Roman"/>
                <a:cs typeface="Times New Roman"/>
              </a:rPr>
              <a:t>keratinization</a:t>
            </a:r>
            <a:r>
              <a:rPr sz="2000" spc="-114" dirty="0">
                <a:latin typeface="Times New Roman"/>
                <a:cs typeface="Times New Roman"/>
              </a:rPr>
              <a:t> </a:t>
            </a:r>
            <a:r>
              <a:rPr sz="2000" dirty="0">
                <a:latin typeface="Times New Roman"/>
                <a:cs typeface="Times New Roman"/>
              </a:rPr>
              <a:t>of</a:t>
            </a:r>
            <a:r>
              <a:rPr sz="2000" spc="-95" dirty="0">
                <a:latin typeface="Times New Roman"/>
                <a:cs typeface="Times New Roman"/>
              </a:rPr>
              <a:t> </a:t>
            </a:r>
            <a:r>
              <a:rPr sz="2000" dirty="0">
                <a:latin typeface="Times New Roman"/>
                <a:cs typeface="Times New Roman"/>
              </a:rPr>
              <a:t>keratinocytes</a:t>
            </a:r>
            <a:r>
              <a:rPr sz="2000" spc="-120" dirty="0">
                <a:latin typeface="Times New Roman"/>
                <a:cs typeface="Times New Roman"/>
              </a:rPr>
              <a:t> </a:t>
            </a:r>
            <a:r>
              <a:rPr sz="2000" dirty="0">
                <a:latin typeface="Times New Roman"/>
                <a:cs typeface="Times New Roman"/>
              </a:rPr>
              <a:t>begins.</a:t>
            </a:r>
            <a:r>
              <a:rPr sz="2000" spc="95" dirty="0">
                <a:latin typeface="Times New Roman"/>
                <a:cs typeface="Times New Roman"/>
              </a:rPr>
              <a:t> </a:t>
            </a:r>
            <a:r>
              <a:rPr sz="2000" dirty="0">
                <a:latin typeface="Times New Roman"/>
                <a:cs typeface="Times New Roman"/>
              </a:rPr>
              <a:t>In</a:t>
            </a:r>
            <a:r>
              <a:rPr sz="2000" spc="110" dirty="0">
                <a:latin typeface="Times New Roman"/>
                <a:cs typeface="Times New Roman"/>
              </a:rPr>
              <a:t> </a:t>
            </a:r>
            <a:r>
              <a:rPr sz="2000" dirty="0">
                <a:latin typeface="Times New Roman"/>
                <a:cs typeface="Times New Roman"/>
              </a:rPr>
              <a:t>this</a:t>
            </a:r>
            <a:r>
              <a:rPr sz="2000" spc="-45" dirty="0">
                <a:latin typeface="Times New Roman"/>
                <a:cs typeface="Times New Roman"/>
              </a:rPr>
              <a:t> </a:t>
            </a:r>
            <a:r>
              <a:rPr sz="2000" spc="-10" dirty="0">
                <a:latin typeface="Times New Roman"/>
                <a:cs typeface="Times New Roman"/>
              </a:rPr>
              <a:t>process, </a:t>
            </a:r>
            <a:r>
              <a:rPr sz="2000" dirty="0">
                <a:latin typeface="Times New Roman"/>
                <a:cs typeface="Times New Roman"/>
              </a:rPr>
              <a:t>organelles</a:t>
            </a:r>
            <a:r>
              <a:rPr sz="2000" spc="-55" dirty="0">
                <a:latin typeface="Times New Roman"/>
                <a:cs typeface="Times New Roman"/>
              </a:rPr>
              <a:t> </a:t>
            </a:r>
            <a:r>
              <a:rPr sz="2000" dirty="0">
                <a:latin typeface="Times New Roman"/>
                <a:cs typeface="Times New Roman"/>
              </a:rPr>
              <a:t>such</a:t>
            </a:r>
            <a:r>
              <a:rPr sz="2000" spc="-45" dirty="0">
                <a:latin typeface="Times New Roman"/>
                <a:cs typeface="Times New Roman"/>
              </a:rPr>
              <a:t> </a:t>
            </a:r>
            <a:r>
              <a:rPr sz="2000" dirty="0">
                <a:latin typeface="Times New Roman"/>
                <a:cs typeface="Times New Roman"/>
              </a:rPr>
              <a:t>as</a:t>
            </a:r>
            <a:r>
              <a:rPr sz="2000" spc="-45" dirty="0">
                <a:latin typeface="Times New Roman"/>
                <a:cs typeface="Times New Roman"/>
              </a:rPr>
              <a:t> </a:t>
            </a:r>
            <a:r>
              <a:rPr sz="2000" dirty="0">
                <a:latin typeface="Times New Roman"/>
                <a:cs typeface="Times New Roman"/>
              </a:rPr>
              <a:t>nuclei</a:t>
            </a:r>
            <a:r>
              <a:rPr sz="2000" spc="-40" dirty="0">
                <a:latin typeface="Times New Roman"/>
                <a:cs typeface="Times New Roman"/>
              </a:rPr>
              <a:t> </a:t>
            </a:r>
            <a:r>
              <a:rPr sz="2000" dirty="0">
                <a:latin typeface="Times New Roman"/>
                <a:cs typeface="Times New Roman"/>
              </a:rPr>
              <a:t>and</a:t>
            </a:r>
            <a:r>
              <a:rPr sz="2000" spc="30" dirty="0">
                <a:latin typeface="Times New Roman"/>
                <a:cs typeface="Times New Roman"/>
              </a:rPr>
              <a:t> </a:t>
            </a:r>
            <a:r>
              <a:rPr sz="2000" dirty="0">
                <a:latin typeface="Times New Roman"/>
                <a:cs typeface="Times New Roman"/>
              </a:rPr>
              <a:t>mitochondria</a:t>
            </a:r>
            <a:r>
              <a:rPr sz="2000" spc="5" dirty="0">
                <a:latin typeface="Times New Roman"/>
                <a:cs typeface="Times New Roman"/>
              </a:rPr>
              <a:t> </a:t>
            </a:r>
            <a:r>
              <a:rPr sz="2000" dirty="0">
                <a:latin typeface="Times New Roman"/>
                <a:cs typeface="Times New Roman"/>
              </a:rPr>
              <a:t>start</a:t>
            </a:r>
            <a:r>
              <a:rPr sz="2000" spc="-40" dirty="0">
                <a:latin typeface="Times New Roman"/>
                <a:cs typeface="Times New Roman"/>
              </a:rPr>
              <a:t> </a:t>
            </a:r>
            <a:r>
              <a:rPr sz="2000" dirty="0">
                <a:latin typeface="Times New Roman"/>
                <a:cs typeface="Times New Roman"/>
              </a:rPr>
              <a:t>to</a:t>
            </a:r>
            <a:r>
              <a:rPr sz="2000" spc="20" dirty="0">
                <a:latin typeface="Times New Roman"/>
                <a:cs typeface="Times New Roman"/>
              </a:rPr>
              <a:t> </a:t>
            </a:r>
            <a:r>
              <a:rPr sz="2000" dirty="0">
                <a:latin typeface="Times New Roman"/>
                <a:cs typeface="Times New Roman"/>
              </a:rPr>
              <a:t>resolve.</a:t>
            </a:r>
            <a:r>
              <a:rPr sz="2000" spc="5" dirty="0">
                <a:latin typeface="Times New Roman"/>
                <a:cs typeface="Times New Roman"/>
              </a:rPr>
              <a:t> </a:t>
            </a:r>
            <a:r>
              <a:rPr sz="2000" dirty="0">
                <a:latin typeface="Times New Roman"/>
                <a:cs typeface="Times New Roman"/>
              </a:rPr>
              <a:t>Cells</a:t>
            </a:r>
            <a:r>
              <a:rPr sz="2000" spc="-110" dirty="0">
                <a:latin typeface="Times New Roman"/>
                <a:cs typeface="Times New Roman"/>
              </a:rPr>
              <a:t> </a:t>
            </a:r>
            <a:r>
              <a:rPr sz="2000" dirty="0">
                <a:latin typeface="Times New Roman"/>
                <a:cs typeface="Times New Roman"/>
              </a:rPr>
              <a:t>become</a:t>
            </a:r>
            <a:r>
              <a:rPr sz="2000" spc="-5" dirty="0">
                <a:latin typeface="Times New Roman"/>
                <a:cs typeface="Times New Roman"/>
              </a:rPr>
              <a:t> </a:t>
            </a:r>
            <a:r>
              <a:rPr sz="2000" spc="-10" dirty="0">
                <a:latin typeface="Times New Roman"/>
                <a:cs typeface="Times New Roman"/>
              </a:rPr>
              <a:t>increasingly </a:t>
            </a:r>
            <a:r>
              <a:rPr sz="2000" dirty="0">
                <a:latin typeface="Times New Roman"/>
                <a:cs typeface="Times New Roman"/>
              </a:rPr>
              <a:t>filled</a:t>
            </a:r>
            <a:r>
              <a:rPr sz="2000" spc="195" dirty="0">
                <a:latin typeface="Times New Roman"/>
                <a:cs typeface="Times New Roman"/>
              </a:rPr>
              <a:t> </a:t>
            </a:r>
            <a:r>
              <a:rPr sz="2000" dirty="0">
                <a:latin typeface="Times New Roman"/>
                <a:cs typeface="Times New Roman"/>
              </a:rPr>
              <a:t>with</a:t>
            </a:r>
            <a:r>
              <a:rPr sz="2000" spc="200" dirty="0">
                <a:latin typeface="Times New Roman"/>
                <a:cs typeface="Times New Roman"/>
              </a:rPr>
              <a:t> </a:t>
            </a:r>
            <a:r>
              <a:rPr sz="2000" dirty="0">
                <a:latin typeface="Times New Roman"/>
                <a:cs typeface="Times New Roman"/>
              </a:rPr>
              <a:t>keratin</a:t>
            </a:r>
            <a:r>
              <a:rPr sz="2000" spc="200" dirty="0">
                <a:latin typeface="Times New Roman"/>
                <a:cs typeface="Times New Roman"/>
              </a:rPr>
              <a:t> </a:t>
            </a:r>
            <a:r>
              <a:rPr sz="2000" dirty="0">
                <a:latin typeface="Times New Roman"/>
                <a:cs typeface="Times New Roman"/>
              </a:rPr>
              <a:t>fibers</a:t>
            </a:r>
            <a:r>
              <a:rPr sz="2000" spc="130" dirty="0">
                <a:latin typeface="Times New Roman"/>
                <a:cs typeface="Times New Roman"/>
              </a:rPr>
              <a:t> </a:t>
            </a:r>
            <a:r>
              <a:rPr sz="2000" dirty="0">
                <a:latin typeface="Times New Roman"/>
                <a:cs typeface="Times New Roman"/>
              </a:rPr>
              <a:t>and</a:t>
            </a:r>
            <a:r>
              <a:rPr sz="2000" spc="125" dirty="0">
                <a:latin typeface="Times New Roman"/>
                <a:cs typeface="Times New Roman"/>
              </a:rPr>
              <a:t> </a:t>
            </a:r>
            <a:r>
              <a:rPr sz="2000" dirty="0">
                <a:latin typeface="Times New Roman"/>
                <a:cs typeface="Times New Roman"/>
              </a:rPr>
              <a:t>contain</a:t>
            </a:r>
            <a:r>
              <a:rPr sz="2000" spc="130" dirty="0">
                <a:latin typeface="Times New Roman"/>
                <a:cs typeface="Times New Roman"/>
              </a:rPr>
              <a:t> </a:t>
            </a:r>
            <a:r>
              <a:rPr sz="2000" dirty="0">
                <a:latin typeface="Times New Roman"/>
                <a:cs typeface="Times New Roman"/>
              </a:rPr>
              <a:t>less</a:t>
            </a:r>
            <a:r>
              <a:rPr sz="2000" spc="125" dirty="0">
                <a:latin typeface="Times New Roman"/>
                <a:cs typeface="Times New Roman"/>
              </a:rPr>
              <a:t> </a:t>
            </a:r>
            <a:r>
              <a:rPr sz="2000" dirty="0">
                <a:latin typeface="Times New Roman"/>
                <a:cs typeface="Times New Roman"/>
              </a:rPr>
              <a:t>moisture</a:t>
            </a:r>
            <a:r>
              <a:rPr sz="2000" spc="100" dirty="0">
                <a:latin typeface="Times New Roman"/>
                <a:cs typeface="Times New Roman"/>
              </a:rPr>
              <a:t> </a:t>
            </a:r>
            <a:r>
              <a:rPr sz="2000" dirty="0">
                <a:latin typeface="Times New Roman"/>
                <a:cs typeface="Times New Roman"/>
              </a:rPr>
              <a:t>as</a:t>
            </a:r>
            <a:r>
              <a:rPr sz="2000" spc="125" dirty="0">
                <a:latin typeface="Times New Roman"/>
                <a:cs typeface="Times New Roman"/>
              </a:rPr>
              <a:t> </a:t>
            </a:r>
            <a:r>
              <a:rPr sz="2000" dirty="0">
                <a:latin typeface="Times New Roman"/>
                <a:cs typeface="Times New Roman"/>
              </a:rPr>
              <a:t>compared</a:t>
            </a:r>
            <a:r>
              <a:rPr sz="2000" spc="130" dirty="0">
                <a:latin typeface="Times New Roman"/>
                <a:cs typeface="Times New Roman"/>
              </a:rPr>
              <a:t> </a:t>
            </a:r>
            <a:r>
              <a:rPr sz="2000" dirty="0">
                <a:latin typeface="Times New Roman"/>
                <a:cs typeface="Times New Roman"/>
              </a:rPr>
              <a:t>to</a:t>
            </a:r>
            <a:r>
              <a:rPr sz="2000" spc="125" dirty="0">
                <a:latin typeface="Times New Roman"/>
                <a:cs typeface="Times New Roman"/>
              </a:rPr>
              <a:t> </a:t>
            </a:r>
            <a:r>
              <a:rPr sz="2000" dirty="0">
                <a:latin typeface="Times New Roman"/>
                <a:cs typeface="Times New Roman"/>
              </a:rPr>
              <a:t>basal</a:t>
            </a:r>
            <a:r>
              <a:rPr sz="2000" spc="120" dirty="0">
                <a:latin typeface="Times New Roman"/>
                <a:cs typeface="Times New Roman"/>
              </a:rPr>
              <a:t> </a:t>
            </a:r>
            <a:r>
              <a:rPr sz="2000" dirty="0">
                <a:latin typeface="Times New Roman"/>
                <a:cs typeface="Times New Roman"/>
              </a:rPr>
              <a:t>and</a:t>
            </a:r>
            <a:r>
              <a:rPr sz="2000" spc="125" dirty="0">
                <a:latin typeface="Times New Roman"/>
                <a:cs typeface="Times New Roman"/>
              </a:rPr>
              <a:t> </a:t>
            </a:r>
            <a:r>
              <a:rPr sz="2000" spc="-10" dirty="0">
                <a:latin typeface="Times New Roman"/>
                <a:cs typeface="Times New Roman"/>
              </a:rPr>
              <a:t>prickle </a:t>
            </a:r>
            <a:r>
              <a:rPr sz="2000" dirty="0">
                <a:latin typeface="Times New Roman"/>
                <a:cs typeface="Times New Roman"/>
              </a:rPr>
              <a:t>cell</a:t>
            </a:r>
            <a:r>
              <a:rPr sz="2000" spc="-30" dirty="0">
                <a:latin typeface="Times New Roman"/>
                <a:cs typeface="Times New Roman"/>
              </a:rPr>
              <a:t> </a:t>
            </a:r>
            <a:r>
              <a:rPr sz="2000" dirty="0">
                <a:latin typeface="Times New Roman"/>
                <a:cs typeface="Times New Roman"/>
              </a:rPr>
              <a:t>layers.</a:t>
            </a:r>
            <a:r>
              <a:rPr sz="2000" spc="-55" dirty="0">
                <a:latin typeface="Times New Roman"/>
                <a:cs typeface="Times New Roman"/>
              </a:rPr>
              <a:t> </a:t>
            </a:r>
            <a:r>
              <a:rPr sz="2000" dirty="0">
                <a:latin typeface="Times New Roman"/>
                <a:cs typeface="Times New Roman"/>
              </a:rPr>
              <a:t>The</a:t>
            </a:r>
            <a:r>
              <a:rPr sz="2000" spc="105" dirty="0">
                <a:latin typeface="Times New Roman"/>
                <a:cs typeface="Times New Roman"/>
              </a:rPr>
              <a:t> </a:t>
            </a:r>
            <a:r>
              <a:rPr sz="2000" dirty="0">
                <a:latin typeface="Times New Roman"/>
                <a:cs typeface="Times New Roman"/>
              </a:rPr>
              <a:t>shape</a:t>
            </a:r>
            <a:r>
              <a:rPr sz="2000" spc="-70" dirty="0">
                <a:latin typeface="Times New Roman"/>
                <a:cs typeface="Times New Roman"/>
              </a:rPr>
              <a:t> </a:t>
            </a:r>
            <a:r>
              <a:rPr sz="2000" dirty="0">
                <a:latin typeface="Times New Roman"/>
                <a:cs typeface="Times New Roman"/>
              </a:rPr>
              <a:t>of</a:t>
            </a:r>
            <a:r>
              <a:rPr sz="2000" spc="15" dirty="0">
                <a:latin typeface="Times New Roman"/>
                <a:cs typeface="Times New Roman"/>
              </a:rPr>
              <a:t> </a:t>
            </a:r>
            <a:r>
              <a:rPr sz="2000" dirty="0">
                <a:latin typeface="Times New Roman"/>
                <a:cs typeface="Times New Roman"/>
              </a:rPr>
              <a:t>these</a:t>
            </a:r>
            <a:r>
              <a:rPr sz="2000" spc="-65" dirty="0">
                <a:latin typeface="Times New Roman"/>
                <a:cs typeface="Times New Roman"/>
              </a:rPr>
              <a:t> </a:t>
            </a:r>
            <a:r>
              <a:rPr sz="2000" dirty="0">
                <a:latin typeface="Times New Roman"/>
                <a:cs typeface="Times New Roman"/>
              </a:rPr>
              <a:t>cells</a:t>
            </a:r>
            <a:r>
              <a:rPr sz="2000" spc="-110" dirty="0">
                <a:latin typeface="Times New Roman"/>
                <a:cs typeface="Times New Roman"/>
              </a:rPr>
              <a:t> </a:t>
            </a:r>
            <a:r>
              <a:rPr sz="2000" dirty="0">
                <a:latin typeface="Times New Roman"/>
                <a:cs typeface="Times New Roman"/>
              </a:rPr>
              <a:t>becomes</a:t>
            </a:r>
            <a:r>
              <a:rPr sz="2000" spc="-20" dirty="0">
                <a:latin typeface="Times New Roman"/>
                <a:cs typeface="Times New Roman"/>
              </a:rPr>
              <a:t> </a:t>
            </a:r>
            <a:r>
              <a:rPr sz="2000" dirty="0">
                <a:latin typeface="Times New Roman"/>
                <a:cs typeface="Times New Roman"/>
              </a:rPr>
              <a:t>much</a:t>
            </a:r>
            <a:r>
              <a:rPr sz="2000" spc="60" dirty="0">
                <a:latin typeface="Times New Roman"/>
                <a:cs typeface="Times New Roman"/>
              </a:rPr>
              <a:t> </a:t>
            </a:r>
            <a:r>
              <a:rPr sz="2000" dirty="0">
                <a:latin typeface="Times New Roman"/>
                <a:cs typeface="Times New Roman"/>
              </a:rPr>
              <a:t>flatter</a:t>
            </a:r>
            <a:r>
              <a:rPr sz="2000" spc="-55" dirty="0">
                <a:latin typeface="Times New Roman"/>
                <a:cs typeface="Times New Roman"/>
              </a:rPr>
              <a:t> </a:t>
            </a:r>
            <a:r>
              <a:rPr sz="2000" dirty="0">
                <a:latin typeface="Times New Roman"/>
                <a:cs typeface="Times New Roman"/>
              </a:rPr>
              <a:t>during</a:t>
            </a:r>
            <a:r>
              <a:rPr sz="2000" spc="-110" dirty="0">
                <a:latin typeface="Times New Roman"/>
                <a:cs typeface="Times New Roman"/>
              </a:rPr>
              <a:t> </a:t>
            </a:r>
            <a:r>
              <a:rPr sz="2000" dirty="0">
                <a:latin typeface="Times New Roman"/>
                <a:cs typeface="Times New Roman"/>
              </a:rPr>
              <a:t>this</a:t>
            </a:r>
            <a:r>
              <a:rPr sz="2000" spc="-30" dirty="0">
                <a:latin typeface="Times New Roman"/>
                <a:cs typeface="Times New Roman"/>
              </a:rPr>
              <a:t> </a:t>
            </a:r>
            <a:r>
              <a:rPr sz="2000" spc="-10" dirty="0">
                <a:latin typeface="Times New Roman"/>
                <a:cs typeface="Times New Roman"/>
              </a:rPr>
              <a:t>process.</a:t>
            </a:r>
            <a:endParaRPr sz="2000">
              <a:latin typeface="Times New Roman"/>
              <a:cs typeface="Times New Roman"/>
            </a:endParaRPr>
          </a:p>
          <a:p>
            <a:pPr>
              <a:lnSpc>
                <a:spcPct val="100000"/>
              </a:lnSpc>
              <a:spcBef>
                <a:spcPts val="114"/>
              </a:spcBef>
            </a:pPr>
            <a:endParaRPr sz="2000">
              <a:latin typeface="Times New Roman"/>
              <a:cs typeface="Times New Roman"/>
            </a:endParaRPr>
          </a:p>
          <a:p>
            <a:pPr marL="383540" indent="-370840">
              <a:lnSpc>
                <a:spcPct val="100000"/>
              </a:lnSpc>
              <a:spcBef>
                <a:spcPts val="5"/>
              </a:spcBef>
              <a:buAutoNum type="alphaLcParenBoth" startAt="4"/>
              <a:tabLst>
                <a:tab pos="383540" algn="l"/>
              </a:tabLst>
            </a:pPr>
            <a:r>
              <a:rPr sz="2000" b="1" dirty="0">
                <a:latin typeface="Times New Roman"/>
                <a:cs typeface="Times New Roman"/>
              </a:rPr>
              <a:t>Stratum</a:t>
            </a:r>
            <a:r>
              <a:rPr sz="2000" b="1" spc="-55" dirty="0">
                <a:latin typeface="Times New Roman"/>
                <a:cs typeface="Times New Roman"/>
              </a:rPr>
              <a:t> </a:t>
            </a:r>
            <a:r>
              <a:rPr sz="2000" b="1" dirty="0">
                <a:latin typeface="Times New Roman"/>
                <a:cs typeface="Times New Roman"/>
              </a:rPr>
              <a:t>lucidum</a:t>
            </a:r>
            <a:r>
              <a:rPr sz="2000" b="1" spc="-55" dirty="0">
                <a:latin typeface="Times New Roman"/>
                <a:cs typeface="Times New Roman"/>
              </a:rPr>
              <a:t> </a:t>
            </a:r>
            <a:r>
              <a:rPr sz="2000" b="1" dirty="0">
                <a:latin typeface="Times New Roman"/>
                <a:cs typeface="Times New Roman"/>
              </a:rPr>
              <a:t>(clear</a:t>
            </a:r>
            <a:r>
              <a:rPr sz="2000" b="1" spc="10" dirty="0">
                <a:latin typeface="Times New Roman"/>
                <a:cs typeface="Times New Roman"/>
              </a:rPr>
              <a:t> </a:t>
            </a:r>
            <a:r>
              <a:rPr sz="2000" b="1" spc="-10" dirty="0">
                <a:latin typeface="Times New Roman"/>
                <a:cs typeface="Times New Roman"/>
              </a:rPr>
              <a:t>layer)</a:t>
            </a:r>
            <a:endParaRPr sz="2000">
              <a:latin typeface="Times New Roman"/>
              <a:cs typeface="Times New Roman"/>
            </a:endParaRPr>
          </a:p>
          <a:p>
            <a:pPr marL="12700">
              <a:lnSpc>
                <a:spcPct val="100000"/>
              </a:lnSpc>
            </a:pPr>
            <a:r>
              <a:rPr sz="2000" dirty="0">
                <a:latin typeface="Times New Roman"/>
                <a:cs typeface="Times New Roman"/>
              </a:rPr>
              <a:t>It</a:t>
            </a:r>
            <a:r>
              <a:rPr sz="2000" spc="270" dirty="0">
                <a:latin typeface="Times New Roman"/>
                <a:cs typeface="Times New Roman"/>
              </a:rPr>
              <a:t> </a:t>
            </a:r>
            <a:r>
              <a:rPr sz="2000" dirty="0">
                <a:latin typeface="Times New Roman"/>
                <a:cs typeface="Times New Roman"/>
              </a:rPr>
              <a:t>can</a:t>
            </a:r>
            <a:r>
              <a:rPr sz="2000" spc="275" dirty="0">
                <a:latin typeface="Times New Roman"/>
                <a:cs typeface="Times New Roman"/>
              </a:rPr>
              <a:t> </a:t>
            </a:r>
            <a:r>
              <a:rPr sz="2000" dirty="0">
                <a:latin typeface="Times New Roman"/>
                <a:cs typeface="Times New Roman"/>
              </a:rPr>
              <a:t>only</a:t>
            </a:r>
            <a:r>
              <a:rPr sz="2000" spc="200" dirty="0">
                <a:latin typeface="Times New Roman"/>
                <a:cs typeface="Times New Roman"/>
              </a:rPr>
              <a:t> </a:t>
            </a:r>
            <a:r>
              <a:rPr sz="2000" dirty="0">
                <a:latin typeface="Times New Roman"/>
                <a:cs typeface="Times New Roman"/>
              </a:rPr>
              <a:t>be</a:t>
            </a:r>
            <a:r>
              <a:rPr sz="2000" spc="235" dirty="0">
                <a:latin typeface="Times New Roman"/>
                <a:cs typeface="Times New Roman"/>
              </a:rPr>
              <a:t> </a:t>
            </a:r>
            <a:r>
              <a:rPr sz="2000" dirty="0">
                <a:latin typeface="Times New Roman"/>
                <a:cs typeface="Times New Roman"/>
              </a:rPr>
              <a:t>found</a:t>
            </a:r>
            <a:r>
              <a:rPr sz="2000" spc="275" dirty="0">
                <a:latin typeface="Times New Roman"/>
                <a:cs typeface="Times New Roman"/>
              </a:rPr>
              <a:t> </a:t>
            </a:r>
            <a:r>
              <a:rPr sz="2000" dirty="0">
                <a:latin typeface="Times New Roman"/>
                <a:cs typeface="Times New Roman"/>
              </a:rPr>
              <a:t>in</a:t>
            </a:r>
            <a:r>
              <a:rPr sz="2000" spc="270" dirty="0">
                <a:latin typeface="Times New Roman"/>
                <a:cs typeface="Times New Roman"/>
              </a:rPr>
              <a:t> </a:t>
            </a:r>
            <a:r>
              <a:rPr sz="2000" dirty="0">
                <a:latin typeface="Times New Roman"/>
                <a:cs typeface="Times New Roman"/>
              </a:rPr>
              <a:t>soles</a:t>
            </a:r>
            <a:r>
              <a:rPr sz="2000" spc="200" dirty="0">
                <a:latin typeface="Times New Roman"/>
                <a:cs typeface="Times New Roman"/>
              </a:rPr>
              <a:t> </a:t>
            </a:r>
            <a:r>
              <a:rPr sz="2000" dirty="0">
                <a:latin typeface="Times New Roman"/>
                <a:cs typeface="Times New Roman"/>
              </a:rPr>
              <a:t>and</a:t>
            </a:r>
            <a:r>
              <a:rPr sz="2000" spc="200" dirty="0">
                <a:latin typeface="Times New Roman"/>
                <a:cs typeface="Times New Roman"/>
              </a:rPr>
              <a:t> </a:t>
            </a:r>
            <a:r>
              <a:rPr sz="2000" dirty="0">
                <a:latin typeface="Times New Roman"/>
                <a:cs typeface="Times New Roman"/>
              </a:rPr>
              <a:t>palms.</a:t>
            </a:r>
            <a:r>
              <a:rPr sz="2000" spc="250" dirty="0">
                <a:latin typeface="Times New Roman"/>
                <a:cs typeface="Times New Roman"/>
              </a:rPr>
              <a:t> </a:t>
            </a:r>
            <a:r>
              <a:rPr sz="2000" dirty="0">
                <a:latin typeface="Times New Roman"/>
                <a:cs typeface="Times New Roman"/>
              </a:rPr>
              <a:t>Its</a:t>
            </a:r>
            <a:r>
              <a:rPr sz="2000" spc="204" dirty="0">
                <a:latin typeface="Times New Roman"/>
                <a:cs typeface="Times New Roman"/>
              </a:rPr>
              <a:t> </a:t>
            </a:r>
            <a:r>
              <a:rPr sz="2000" dirty="0">
                <a:latin typeface="Times New Roman"/>
                <a:cs typeface="Times New Roman"/>
              </a:rPr>
              <a:t>cells</a:t>
            </a:r>
            <a:r>
              <a:rPr sz="2000" spc="204" dirty="0">
                <a:latin typeface="Times New Roman"/>
                <a:cs typeface="Times New Roman"/>
              </a:rPr>
              <a:t> </a:t>
            </a:r>
            <a:r>
              <a:rPr sz="2000" dirty="0">
                <a:latin typeface="Times New Roman"/>
                <a:cs typeface="Times New Roman"/>
              </a:rPr>
              <a:t>become</a:t>
            </a:r>
            <a:r>
              <a:rPr sz="2000" spc="229" dirty="0">
                <a:latin typeface="Times New Roman"/>
                <a:cs typeface="Times New Roman"/>
              </a:rPr>
              <a:t> </a:t>
            </a:r>
            <a:r>
              <a:rPr sz="2000" dirty="0">
                <a:latin typeface="Times New Roman"/>
                <a:cs typeface="Times New Roman"/>
              </a:rPr>
              <a:t>flatter</a:t>
            </a:r>
            <a:r>
              <a:rPr sz="2000" spc="235" dirty="0">
                <a:latin typeface="Times New Roman"/>
                <a:cs typeface="Times New Roman"/>
              </a:rPr>
              <a:t> </a:t>
            </a:r>
            <a:r>
              <a:rPr sz="2000" dirty="0">
                <a:latin typeface="Times New Roman"/>
                <a:cs typeface="Times New Roman"/>
              </a:rPr>
              <a:t>and</a:t>
            </a:r>
            <a:r>
              <a:rPr sz="2000" spc="280" dirty="0">
                <a:latin typeface="Times New Roman"/>
                <a:cs typeface="Times New Roman"/>
              </a:rPr>
              <a:t> </a:t>
            </a:r>
            <a:r>
              <a:rPr sz="2000" dirty="0">
                <a:latin typeface="Times New Roman"/>
                <a:cs typeface="Times New Roman"/>
              </a:rPr>
              <a:t>more</a:t>
            </a:r>
            <a:r>
              <a:rPr sz="2000" spc="235" dirty="0">
                <a:latin typeface="Times New Roman"/>
                <a:cs typeface="Times New Roman"/>
              </a:rPr>
              <a:t> </a:t>
            </a:r>
            <a:r>
              <a:rPr sz="2000" spc="-10" dirty="0">
                <a:latin typeface="Times New Roman"/>
                <a:cs typeface="Times New Roman"/>
              </a:rPr>
              <a:t>densely</a:t>
            </a:r>
            <a:endParaRPr sz="2000">
              <a:latin typeface="Times New Roman"/>
              <a:cs typeface="Times New Roman"/>
            </a:endParaRPr>
          </a:p>
          <a:p>
            <a:pPr marL="12700">
              <a:lnSpc>
                <a:spcPct val="100000"/>
              </a:lnSpc>
              <a:spcBef>
                <a:spcPts val="5"/>
              </a:spcBef>
            </a:pPr>
            <a:r>
              <a:rPr sz="2000" dirty="0">
                <a:latin typeface="Times New Roman"/>
                <a:cs typeface="Times New Roman"/>
              </a:rPr>
              <a:t>packed</a:t>
            </a:r>
            <a:r>
              <a:rPr sz="2000" spc="70" dirty="0">
                <a:latin typeface="Times New Roman"/>
                <a:cs typeface="Times New Roman"/>
              </a:rPr>
              <a:t> </a:t>
            </a:r>
            <a:r>
              <a:rPr sz="2000" dirty="0">
                <a:latin typeface="Times New Roman"/>
                <a:cs typeface="Times New Roman"/>
              </a:rPr>
              <a:t>during</a:t>
            </a:r>
            <a:r>
              <a:rPr sz="2000" spc="-20" dirty="0">
                <a:latin typeface="Times New Roman"/>
                <a:cs typeface="Times New Roman"/>
              </a:rPr>
              <a:t> </a:t>
            </a:r>
            <a:r>
              <a:rPr sz="2000" dirty="0">
                <a:latin typeface="Times New Roman"/>
                <a:cs typeface="Times New Roman"/>
              </a:rPr>
              <a:t>turn-</a:t>
            </a:r>
            <a:r>
              <a:rPr sz="2000" spc="-20" dirty="0">
                <a:latin typeface="Times New Roman"/>
                <a:cs typeface="Times New Roman"/>
              </a:rPr>
              <a:t>over.</a:t>
            </a:r>
            <a:endParaRPr sz="2000">
              <a:latin typeface="Times New Roman"/>
              <a:cs typeface="Times New Roman"/>
            </a:endParaRPr>
          </a:p>
        </p:txBody>
      </p:sp>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36</a:t>
            </a:fld>
            <a:endParaRPr spc="-25"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62267" y="157346"/>
            <a:ext cx="8981440" cy="2509020"/>
          </a:xfrm>
          <a:prstGeom prst="rect">
            <a:avLst/>
          </a:prstGeom>
        </p:spPr>
        <p:txBody>
          <a:bodyPr vert="horz" wrap="square" lIns="0" tIns="15875" rIns="0" bIns="0" rtlCol="0">
            <a:spAutoFit/>
          </a:bodyPr>
          <a:lstStyle/>
          <a:p>
            <a:pPr marL="12700" algn="just">
              <a:lnSpc>
                <a:spcPct val="100000"/>
              </a:lnSpc>
              <a:spcBef>
                <a:spcPts val="125"/>
              </a:spcBef>
            </a:pPr>
            <a:r>
              <a:rPr sz="1800" dirty="0"/>
              <a:t>Stratum</a:t>
            </a:r>
            <a:r>
              <a:rPr sz="1800" spc="-65" dirty="0"/>
              <a:t> </a:t>
            </a:r>
            <a:r>
              <a:rPr sz="1800" dirty="0"/>
              <a:t>corneum</a:t>
            </a:r>
            <a:r>
              <a:rPr sz="1800" spc="35" dirty="0"/>
              <a:t> </a:t>
            </a:r>
            <a:r>
              <a:rPr sz="1800" dirty="0"/>
              <a:t>(horny</a:t>
            </a:r>
            <a:r>
              <a:rPr sz="1800" spc="-65" dirty="0"/>
              <a:t> </a:t>
            </a:r>
            <a:r>
              <a:rPr sz="1800" spc="-10" dirty="0"/>
              <a:t>layer)</a:t>
            </a:r>
          </a:p>
          <a:p>
            <a:pPr marL="12700" marR="5080" algn="just">
              <a:lnSpc>
                <a:spcPct val="100000"/>
              </a:lnSpc>
              <a:spcBef>
                <a:spcPts val="5"/>
              </a:spcBef>
            </a:pPr>
            <a:r>
              <a:rPr sz="1800" b="0" dirty="0">
                <a:latin typeface="Times New Roman"/>
                <a:cs typeface="Times New Roman"/>
              </a:rPr>
              <a:t>The</a:t>
            </a:r>
            <a:r>
              <a:rPr sz="1800" b="0" spc="315" dirty="0">
                <a:latin typeface="Times New Roman"/>
                <a:cs typeface="Times New Roman"/>
              </a:rPr>
              <a:t> </a:t>
            </a:r>
            <a:r>
              <a:rPr sz="1800" b="0" dirty="0">
                <a:latin typeface="Times New Roman"/>
                <a:cs typeface="Times New Roman"/>
              </a:rPr>
              <a:t>outermost</a:t>
            </a:r>
            <a:r>
              <a:rPr sz="1800" b="0" spc="365" dirty="0">
                <a:latin typeface="Times New Roman"/>
                <a:cs typeface="Times New Roman"/>
              </a:rPr>
              <a:t> </a:t>
            </a:r>
            <a:r>
              <a:rPr sz="1800" b="0" dirty="0">
                <a:latin typeface="Times New Roman"/>
                <a:cs typeface="Times New Roman"/>
              </a:rPr>
              <a:t>layer</a:t>
            </a:r>
            <a:r>
              <a:rPr sz="1800" b="0" spc="310" dirty="0">
                <a:latin typeface="Times New Roman"/>
                <a:cs typeface="Times New Roman"/>
              </a:rPr>
              <a:t> </a:t>
            </a:r>
            <a:r>
              <a:rPr sz="1800" b="0" dirty="0">
                <a:latin typeface="Times New Roman"/>
                <a:cs typeface="Times New Roman"/>
              </a:rPr>
              <a:t>of</a:t>
            </a:r>
            <a:r>
              <a:rPr sz="1800" b="0" spc="245" dirty="0">
                <a:latin typeface="Times New Roman"/>
                <a:cs typeface="Times New Roman"/>
              </a:rPr>
              <a:t> </a:t>
            </a:r>
            <a:r>
              <a:rPr sz="1800" b="0" dirty="0">
                <a:latin typeface="Times New Roman"/>
                <a:cs typeface="Times New Roman"/>
              </a:rPr>
              <a:t>the</a:t>
            </a:r>
            <a:r>
              <a:rPr sz="1800" b="0" spc="320" dirty="0">
                <a:latin typeface="Times New Roman"/>
                <a:cs typeface="Times New Roman"/>
              </a:rPr>
              <a:t> </a:t>
            </a:r>
            <a:r>
              <a:rPr sz="1800" b="0" dirty="0">
                <a:latin typeface="Times New Roman"/>
                <a:cs typeface="Times New Roman"/>
              </a:rPr>
              <a:t>skin,</a:t>
            </a:r>
            <a:r>
              <a:rPr sz="1800" b="0" spc="265" dirty="0">
                <a:latin typeface="Times New Roman"/>
                <a:cs typeface="Times New Roman"/>
              </a:rPr>
              <a:t> </a:t>
            </a:r>
            <a:r>
              <a:rPr sz="1800" b="0" dirty="0">
                <a:latin typeface="Times New Roman"/>
                <a:cs typeface="Times New Roman"/>
              </a:rPr>
              <a:t>the</a:t>
            </a:r>
            <a:r>
              <a:rPr sz="1800" b="0" spc="315" dirty="0">
                <a:latin typeface="Times New Roman"/>
                <a:cs typeface="Times New Roman"/>
              </a:rPr>
              <a:t> </a:t>
            </a:r>
            <a:r>
              <a:rPr sz="1800" b="0" dirty="0">
                <a:latin typeface="Times New Roman"/>
                <a:cs typeface="Times New Roman"/>
              </a:rPr>
              <a:t>stratum</a:t>
            </a:r>
            <a:r>
              <a:rPr sz="1800" b="0" spc="325" dirty="0">
                <a:latin typeface="Times New Roman"/>
                <a:cs typeface="Times New Roman"/>
              </a:rPr>
              <a:t> </a:t>
            </a:r>
            <a:r>
              <a:rPr sz="1800" b="0" dirty="0">
                <a:latin typeface="Times New Roman"/>
                <a:cs typeface="Times New Roman"/>
              </a:rPr>
              <a:t>corneum,</a:t>
            </a:r>
            <a:r>
              <a:rPr sz="1800" b="0" spc="409" dirty="0">
                <a:latin typeface="Times New Roman"/>
                <a:cs typeface="Times New Roman"/>
              </a:rPr>
              <a:t> </a:t>
            </a:r>
            <a:r>
              <a:rPr sz="1800" b="0" dirty="0">
                <a:latin typeface="Times New Roman"/>
                <a:cs typeface="Times New Roman"/>
              </a:rPr>
              <a:t>is</a:t>
            </a:r>
            <a:r>
              <a:rPr sz="1800" b="0" spc="355" dirty="0">
                <a:latin typeface="Times New Roman"/>
                <a:cs typeface="Times New Roman"/>
              </a:rPr>
              <a:t> </a:t>
            </a:r>
            <a:r>
              <a:rPr sz="1800" b="0" dirty="0">
                <a:latin typeface="Times New Roman"/>
                <a:cs typeface="Times New Roman"/>
              </a:rPr>
              <a:t>responsible</a:t>
            </a:r>
            <a:r>
              <a:rPr sz="1800" b="0" spc="310" dirty="0">
                <a:latin typeface="Times New Roman"/>
                <a:cs typeface="Times New Roman"/>
              </a:rPr>
              <a:t> </a:t>
            </a:r>
            <a:r>
              <a:rPr sz="1800" b="0" dirty="0">
                <a:latin typeface="Times New Roman"/>
                <a:cs typeface="Times New Roman"/>
              </a:rPr>
              <a:t>for</a:t>
            </a:r>
            <a:r>
              <a:rPr sz="1800" b="0" spc="315" dirty="0">
                <a:latin typeface="Times New Roman"/>
                <a:cs typeface="Times New Roman"/>
              </a:rPr>
              <a:t> </a:t>
            </a:r>
            <a:r>
              <a:rPr sz="1800" b="0" dirty="0">
                <a:latin typeface="Times New Roman"/>
                <a:cs typeface="Times New Roman"/>
              </a:rPr>
              <a:t>the</a:t>
            </a:r>
            <a:r>
              <a:rPr sz="1800" b="0" spc="245" dirty="0">
                <a:latin typeface="Times New Roman"/>
                <a:cs typeface="Times New Roman"/>
              </a:rPr>
              <a:t> </a:t>
            </a:r>
            <a:r>
              <a:rPr sz="1800" b="0" spc="-10" dirty="0">
                <a:latin typeface="Times New Roman"/>
                <a:cs typeface="Times New Roman"/>
              </a:rPr>
              <a:t>barrier </a:t>
            </a:r>
            <a:r>
              <a:rPr sz="1800" b="0" dirty="0">
                <a:latin typeface="Times New Roman"/>
                <a:cs typeface="Times New Roman"/>
              </a:rPr>
              <a:t>function</a:t>
            </a:r>
            <a:r>
              <a:rPr sz="1800" b="0" spc="35" dirty="0">
                <a:latin typeface="Times New Roman"/>
                <a:cs typeface="Times New Roman"/>
              </a:rPr>
              <a:t> </a:t>
            </a:r>
            <a:r>
              <a:rPr sz="1800" b="0" dirty="0">
                <a:latin typeface="Times New Roman"/>
                <a:cs typeface="Times New Roman"/>
              </a:rPr>
              <a:t>of</a:t>
            </a:r>
            <a:r>
              <a:rPr sz="1800" b="0" spc="70" dirty="0">
                <a:latin typeface="Times New Roman"/>
                <a:cs typeface="Times New Roman"/>
              </a:rPr>
              <a:t> </a:t>
            </a:r>
            <a:r>
              <a:rPr sz="1800" b="0" dirty="0">
                <a:latin typeface="Times New Roman"/>
                <a:cs typeface="Times New Roman"/>
              </a:rPr>
              <a:t>the</a:t>
            </a:r>
            <a:r>
              <a:rPr sz="1800" b="0" spc="75" dirty="0">
                <a:latin typeface="Times New Roman"/>
                <a:cs typeface="Times New Roman"/>
              </a:rPr>
              <a:t> </a:t>
            </a:r>
            <a:r>
              <a:rPr sz="1800" b="0" dirty="0">
                <a:latin typeface="Times New Roman"/>
                <a:cs typeface="Times New Roman"/>
              </a:rPr>
              <a:t>skin.</a:t>
            </a:r>
            <a:r>
              <a:rPr sz="1800" b="0" spc="95" dirty="0">
                <a:latin typeface="Times New Roman"/>
                <a:cs typeface="Times New Roman"/>
              </a:rPr>
              <a:t> </a:t>
            </a:r>
            <a:r>
              <a:rPr sz="1800" b="0" dirty="0">
                <a:latin typeface="Times New Roman"/>
                <a:cs typeface="Times New Roman"/>
              </a:rPr>
              <a:t>It</a:t>
            </a:r>
            <a:r>
              <a:rPr sz="1800" b="0" spc="110" dirty="0">
                <a:latin typeface="Times New Roman"/>
                <a:cs typeface="Times New Roman"/>
              </a:rPr>
              <a:t> </a:t>
            </a:r>
            <a:r>
              <a:rPr sz="1800" b="0" dirty="0">
                <a:latin typeface="Times New Roman"/>
                <a:cs typeface="Times New Roman"/>
              </a:rPr>
              <a:t>is</a:t>
            </a:r>
            <a:r>
              <a:rPr sz="1800" b="0" spc="110" dirty="0">
                <a:latin typeface="Times New Roman"/>
                <a:cs typeface="Times New Roman"/>
              </a:rPr>
              <a:t> </a:t>
            </a:r>
            <a:r>
              <a:rPr sz="1800" b="0" dirty="0">
                <a:latin typeface="Times New Roman"/>
                <a:cs typeface="Times New Roman"/>
              </a:rPr>
              <a:t>also</a:t>
            </a:r>
            <a:r>
              <a:rPr sz="1800" b="0" spc="114" dirty="0">
                <a:latin typeface="Times New Roman"/>
                <a:cs typeface="Times New Roman"/>
              </a:rPr>
              <a:t> </a:t>
            </a:r>
            <a:r>
              <a:rPr sz="1800" b="0" dirty="0">
                <a:latin typeface="Times New Roman"/>
                <a:cs typeface="Times New Roman"/>
              </a:rPr>
              <a:t>known</a:t>
            </a:r>
            <a:r>
              <a:rPr sz="1800" b="0" spc="114" dirty="0">
                <a:latin typeface="Times New Roman"/>
                <a:cs typeface="Times New Roman"/>
              </a:rPr>
              <a:t> </a:t>
            </a:r>
            <a:r>
              <a:rPr sz="1800" b="0" dirty="0">
                <a:latin typeface="Times New Roman"/>
                <a:cs typeface="Times New Roman"/>
              </a:rPr>
              <a:t>as</a:t>
            </a:r>
            <a:r>
              <a:rPr sz="1800" b="0" spc="40" dirty="0">
                <a:latin typeface="Times New Roman"/>
                <a:cs typeface="Times New Roman"/>
              </a:rPr>
              <a:t> </a:t>
            </a:r>
            <a:r>
              <a:rPr sz="1800" b="0" spc="-10" dirty="0">
                <a:latin typeface="Times New Roman"/>
                <a:cs typeface="Times New Roman"/>
              </a:rPr>
              <a:t>non-</a:t>
            </a:r>
            <a:r>
              <a:rPr sz="1800" b="0" dirty="0">
                <a:latin typeface="Times New Roman"/>
                <a:cs typeface="Times New Roman"/>
              </a:rPr>
              <a:t>viable</a:t>
            </a:r>
            <a:r>
              <a:rPr sz="1800" b="0" spc="150" dirty="0">
                <a:latin typeface="Times New Roman"/>
                <a:cs typeface="Times New Roman"/>
              </a:rPr>
              <a:t> </a:t>
            </a:r>
            <a:r>
              <a:rPr sz="1800" b="0" dirty="0">
                <a:latin typeface="Times New Roman"/>
                <a:cs typeface="Times New Roman"/>
              </a:rPr>
              <a:t>epidermis.</a:t>
            </a:r>
            <a:r>
              <a:rPr sz="1800" b="0" spc="165" dirty="0">
                <a:latin typeface="Times New Roman"/>
                <a:cs typeface="Times New Roman"/>
              </a:rPr>
              <a:t> </a:t>
            </a:r>
            <a:r>
              <a:rPr sz="1800" b="0" dirty="0">
                <a:latin typeface="Times New Roman"/>
                <a:cs typeface="Times New Roman"/>
              </a:rPr>
              <a:t>The</a:t>
            </a:r>
            <a:r>
              <a:rPr sz="1800" b="0" spc="75" dirty="0">
                <a:latin typeface="Times New Roman"/>
                <a:cs typeface="Times New Roman"/>
              </a:rPr>
              <a:t> </a:t>
            </a:r>
            <a:r>
              <a:rPr sz="1800" b="0" dirty="0">
                <a:latin typeface="Times New Roman"/>
                <a:cs typeface="Times New Roman"/>
              </a:rPr>
              <a:t>stratum</a:t>
            </a:r>
            <a:r>
              <a:rPr sz="1800" b="0" spc="65" dirty="0">
                <a:latin typeface="Times New Roman"/>
                <a:cs typeface="Times New Roman"/>
              </a:rPr>
              <a:t> </a:t>
            </a:r>
            <a:r>
              <a:rPr sz="1800" b="0" dirty="0">
                <a:latin typeface="Times New Roman"/>
                <a:cs typeface="Times New Roman"/>
              </a:rPr>
              <a:t>corneum</a:t>
            </a:r>
            <a:r>
              <a:rPr sz="1800" b="0" spc="70" dirty="0">
                <a:latin typeface="Times New Roman"/>
                <a:cs typeface="Times New Roman"/>
              </a:rPr>
              <a:t> </a:t>
            </a:r>
            <a:r>
              <a:rPr sz="1800" b="0" spc="-25" dirty="0">
                <a:latin typeface="Times New Roman"/>
                <a:cs typeface="Times New Roman"/>
              </a:rPr>
              <a:t>is </a:t>
            </a:r>
            <a:r>
              <a:rPr sz="1800" b="0" dirty="0">
                <a:latin typeface="Times New Roman"/>
                <a:cs typeface="Times New Roman"/>
              </a:rPr>
              <a:t>10-15</a:t>
            </a:r>
            <a:r>
              <a:rPr sz="1800" b="0" spc="110" dirty="0">
                <a:latin typeface="Times New Roman"/>
                <a:cs typeface="Times New Roman"/>
              </a:rPr>
              <a:t>  </a:t>
            </a:r>
            <a:r>
              <a:rPr sz="1800" b="0" dirty="0">
                <a:latin typeface="Times New Roman"/>
                <a:cs typeface="Times New Roman"/>
              </a:rPr>
              <a:t>μm</a:t>
            </a:r>
            <a:r>
              <a:rPr sz="1800" b="0" spc="50" dirty="0">
                <a:latin typeface="Times New Roman"/>
                <a:cs typeface="Times New Roman"/>
              </a:rPr>
              <a:t>  </a:t>
            </a:r>
            <a:r>
              <a:rPr sz="1800" b="0" dirty="0">
                <a:latin typeface="Times New Roman"/>
                <a:cs typeface="Times New Roman"/>
              </a:rPr>
              <a:t>in</a:t>
            </a:r>
            <a:r>
              <a:rPr sz="1800" b="0" spc="110" dirty="0">
                <a:latin typeface="Times New Roman"/>
                <a:cs typeface="Times New Roman"/>
              </a:rPr>
              <a:t>  </a:t>
            </a:r>
            <a:r>
              <a:rPr sz="1800" b="0" dirty="0">
                <a:latin typeface="Times New Roman"/>
                <a:cs typeface="Times New Roman"/>
              </a:rPr>
              <a:t>thickness</a:t>
            </a:r>
            <a:r>
              <a:rPr sz="1800" b="0" spc="75" dirty="0">
                <a:latin typeface="Times New Roman"/>
                <a:cs typeface="Times New Roman"/>
              </a:rPr>
              <a:t>  </a:t>
            </a:r>
            <a:r>
              <a:rPr sz="1800" b="0" dirty="0">
                <a:latin typeface="Times New Roman"/>
                <a:cs typeface="Times New Roman"/>
              </a:rPr>
              <a:t>and</a:t>
            </a:r>
            <a:r>
              <a:rPr sz="1800" b="0" spc="110" dirty="0">
                <a:latin typeface="Times New Roman"/>
                <a:cs typeface="Times New Roman"/>
              </a:rPr>
              <a:t>  </a:t>
            </a:r>
            <a:r>
              <a:rPr sz="1800" b="0" dirty="0">
                <a:latin typeface="Times New Roman"/>
                <a:cs typeface="Times New Roman"/>
              </a:rPr>
              <a:t>is</a:t>
            </a:r>
            <a:r>
              <a:rPr sz="1800" b="0" spc="75" dirty="0">
                <a:latin typeface="Times New Roman"/>
                <a:cs typeface="Times New Roman"/>
              </a:rPr>
              <a:t>  </a:t>
            </a:r>
            <a:r>
              <a:rPr sz="1800" b="0" dirty="0">
                <a:latin typeface="Times New Roman"/>
                <a:cs typeface="Times New Roman"/>
              </a:rPr>
              <a:t>made</a:t>
            </a:r>
            <a:r>
              <a:rPr sz="1800" b="0" spc="55" dirty="0">
                <a:latin typeface="Times New Roman"/>
                <a:cs typeface="Times New Roman"/>
              </a:rPr>
              <a:t>  </a:t>
            </a:r>
            <a:r>
              <a:rPr sz="1800" b="0" dirty="0">
                <a:latin typeface="Times New Roman"/>
                <a:cs typeface="Times New Roman"/>
              </a:rPr>
              <a:t>up</a:t>
            </a:r>
            <a:r>
              <a:rPr sz="1800" b="0" spc="75" dirty="0">
                <a:latin typeface="Times New Roman"/>
                <a:cs typeface="Times New Roman"/>
              </a:rPr>
              <a:t>  </a:t>
            </a:r>
            <a:r>
              <a:rPr sz="1800" b="0" dirty="0">
                <a:latin typeface="Times New Roman"/>
                <a:cs typeface="Times New Roman"/>
              </a:rPr>
              <a:t>of</a:t>
            </a:r>
            <a:r>
              <a:rPr sz="1800" b="0" spc="55" dirty="0">
                <a:latin typeface="Times New Roman"/>
                <a:cs typeface="Times New Roman"/>
              </a:rPr>
              <a:t>  </a:t>
            </a:r>
            <a:r>
              <a:rPr sz="1800" b="0" dirty="0">
                <a:latin typeface="Times New Roman"/>
                <a:cs typeface="Times New Roman"/>
              </a:rPr>
              <a:t>dead</a:t>
            </a:r>
            <a:r>
              <a:rPr sz="1800" b="0" spc="110" dirty="0">
                <a:latin typeface="Times New Roman"/>
                <a:cs typeface="Times New Roman"/>
              </a:rPr>
              <a:t>  </a:t>
            </a:r>
            <a:r>
              <a:rPr sz="1800" b="0" dirty="0">
                <a:latin typeface="Times New Roman"/>
                <a:cs typeface="Times New Roman"/>
              </a:rPr>
              <a:t>flattened</a:t>
            </a:r>
            <a:r>
              <a:rPr sz="1800" b="0" spc="80" dirty="0">
                <a:latin typeface="Times New Roman"/>
                <a:cs typeface="Times New Roman"/>
              </a:rPr>
              <a:t>  </a:t>
            </a:r>
            <a:r>
              <a:rPr sz="1800" b="0" dirty="0">
                <a:latin typeface="Times New Roman"/>
                <a:cs typeface="Times New Roman"/>
              </a:rPr>
              <a:t>corneocytes</a:t>
            </a:r>
            <a:r>
              <a:rPr sz="1800" b="0" spc="75" dirty="0">
                <a:latin typeface="Times New Roman"/>
                <a:cs typeface="Times New Roman"/>
              </a:rPr>
              <a:t>  </a:t>
            </a:r>
            <a:r>
              <a:rPr sz="1800" b="0" dirty="0">
                <a:latin typeface="Times New Roman"/>
                <a:cs typeface="Times New Roman"/>
              </a:rPr>
              <a:t>which</a:t>
            </a:r>
            <a:r>
              <a:rPr sz="1800" b="0" spc="75" dirty="0">
                <a:latin typeface="Times New Roman"/>
                <a:cs typeface="Times New Roman"/>
              </a:rPr>
              <a:t>  </a:t>
            </a:r>
            <a:r>
              <a:rPr sz="1800" b="0" spc="-25" dirty="0">
                <a:latin typeface="Times New Roman"/>
                <a:cs typeface="Times New Roman"/>
              </a:rPr>
              <a:t>is </a:t>
            </a:r>
            <a:r>
              <a:rPr sz="1800" b="0" dirty="0">
                <a:latin typeface="Times New Roman"/>
                <a:cs typeface="Times New Roman"/>
              </a:rPr>
              <a:t>surrounded</a:t>
            </a:r>
            <a:r>
              <a:rPr sz="1800" b="0" spc="340" dirty="0">
                <a:latin typeface="Times New Roman"/>
                <a:cs typeface="Times New Roman"/>
              </a:rPr>
              <a:t> </a:t>
            </a:r>
            <a:r>
              <a:rPr sz="1800" b="0" dirty="0">
                <a:latin typeface="Times New Roman"/>
                <a:cs typeface="Times New Roman"/>
              </a:rPr>
              <a:t>by</a:t>
            </a:r>
            <a:r>
              <a:rPr sz="1800" b="0" spc="275" dirty="0">
                <a:latin typeface="Times New Roman"/>
                <a:cs typeface="Times New Roman"/>
              </a:rPr>
              <a:t> </a:t>
            </a:r>
            <a:r>
              <a:rPr sz="1800" b="0" dirty="0">
                <a:latin typeface="Times New Roman"/>
                <a:cs typeface="Times New Roman"/>
              </a:rPr>
              <a:t>an</a:t>
            </a:r>
            <a:r>
              <a:rPr sz="1800" b="0" spc="430" dirty="0">
                <a:latin typeface="Times New Roman"/>
                <a:cs typeface="Times New Roman"/>
              </a:rPr>
              <a:t> </a:t>
            </a:r>
            <a:r>
              <a:rPr sz="1800" b="0" dirty="0">
                <a:latin typeface="Times New Roman"/>
                <a:cs typeface="Times New Roman"/>
              </a:rPr>
              <a:t>extracellular</a:t>
            </a:r>
            <a:r>
              <a:rPr sz="1800" b="0" spc="330" dirty="0">
                <a:latin typeface="Times New Roman"/>
                <a:cs typeface="Times New Roman"/>
              </a:rPr>
              <a:t> </a:t>
            </a:r>
            <a:r>
              <a:rPr sz="1800" b="0" dirty="0" smtClean="0">
                <a:latin typeface="Times New Roman"/>
                <a:cs typeface="Times New Roman"/>
              </a:rPr>
              <a:t>matrix</a:t>
            </a:r>
            <a:r>
              <a:rPr sz="1800" b="0" spc="285" dirty="0" smtClean="0">
                <a:latin typeface="Times New Roman"/>
                <a:cs typeface="Times New Roman"/>
              </a:rPr>
              <a:t> </a:t>
            </a:r>
            <a:r>
              <a:rPr sz="1800" b="0" dirty="0">
                <a:latin typeface="Times New Roman"/>
                <a:cs typeface="Times New Roman"/>
              </a:rPr>
              <a:t>of</a:t>
            </a:r>
            <a:r>
              <a:rPr sz="1800" b="0" spc="240" dirty="0">
                <a:latin typeface="Times New Roman"/>
                <a:cs typeface="Times New Roman"/>
              </a:rPr>
              <a:t> </a:t>
            </a:r>
            <a:r>
              <a:rPr sz="1800" b="0" dirty="0">
                <a:latin typeface="Times New Roman"/>
                <a:cs typeface="Times New Roman"/>
              </a:rPr>
              <a:t>lipid.</a:t>
            </a:r>
            <a:r>
              <a:rPr sz="1800" b="0" spc="415" dirty="0">
                <a:latin typeface="Times New Roman"/>
                <a:cs typeface="Times New Roman"/>
              </a:rPr>
              <a:t> </a:t>
            </a:r>
            <a:r>
              <a:rPr sz="1800" b="0" dirty="0">
                <a:latin typeface="Times New Roman"/>
                <a:cs typeface="Times New Roman"/>
              </a:rPr>
              <a:t>Corneocytes</a:t>
            </a:r>
            <a:r>
              <a:rPr sz="1800" b="0" spc="290" dirty="0">
                <a:latin typeface="Times New Roman"/>
                <a:cs typeface="Times New Roman"/>
              </a:rPr>
              <a:t> </a:t>
            </a:r>
            <a:r>
              <a:rPr sz="1800" b="0" dirty="0">
                <a:latin typeface="Times New Roman"/>
                <a:cs typeface="Times New Roman"/>
              </a:rPr>
              <a:t>are</a:t>
            </a:r>
            <a:r>
              <a:rPr sz="1800" b="0" spc="320" dirty="0">
                <a:latin typeface="Times New Roman"/>
                <a:cs typeface="Times New Roman"/>
              </a:rPr>
              <a:t> </a:t>
            </a:r>
            <a:r>
              <a:rPr sz="1800" b="0" dirty="0">
                <a:latin typeface="Times New Roman"/>
                <a:cs typeface="Times New Roman"/>
              </a:rPr>
              <a:t>the</a:t>
            </a:r>
            <a:r>
              <a:rPr sz="1800" b="0" spc="315" dirty="0">
                <a:latin typeface="Times New Roman"/>
                <a:cs typeface="Times New Roman"/>
              </a:rPr>
              <a:t> </a:t>
            </a:r>
            <a:r>
              <a:rPr sz="1800" b="0" dirty="0">
                <a:latin typeface="Times New Roman"/>
                <a:cs typeface="Times New Roman"/>
              </a:rPr>
              <a:t>final</a:t>
            </a:r>
            <a:r>
              <a:rPr sz="1800" b="0" spc="285" dirty="0">
                <a:latin typeface="Times New Roman"/>
                <a:cs typeface="Times New Roman"/>
              </a:rPr>
              <a:t> </a:t>
            </a:r>
            <a:r>
              <a:rPr sz="1800" b="0" dirty="0">
                <a:latin typeface="Times New Roman"/>
                <a:cs typeface="Times New Roman"/>
              </a:rPr>
              <a:t>product</a:t>
            </a:r>
            <a:r>
              <a:rPr sz="1800" b="0" spc="350" dirty="0">
                <a:latin typeface="Times New Roman"/>
                <a:cs typeface="Times New Roman"/>
              </a:rPr>
              <a:t> </a:t>
            </a:r>
            <a:r>
              <a:rPr sz="1800" b="0" spc="-25" dirty="0">
                <a:latin typeface="Times New Roman"/>
                <a:cs typeface="Times New Roman"/>
              </a:rPr>
              <a:t>of </a:t>
            </a:r>
            <a:r>
              <a:rPr sz="1800" b="0" dirty="0">
                <a:latin typeface="Times New Roman"/>
                <a:cs typeface="Times New Roman"/>
              </a:rPr>
              <a:t>mortal</a:t>
            </a:r>
            <a:r>
              <a:rPr sz="1800" b="0" spc="240" dirty="0">
                <a:latin typeface="Times New Roman"/>
                <a:cs typeface="Times New Roman"/>
              </a:rPr>
              <a:t> </a:t>
            </a:r>
            <a:r>
              <a:rPr sz="1800" b="0" dirty="0">
                <a:latin typeface="Times New Roman"/>
                <a:cs typeface="Times New Roman"/>
              </a:rPr>
              <a:t>differentiation</a:t>
            </a:r>
            <a:r>
              <a:rPr sz="1800" b="0" spc="254" dirty="0">
                <a:latin typeface="Times New Roman"/>
                <a:cs typeface="Times New Roman"/>
              </a:rPr>
              <a:t> </a:t>
            </a:r>
            <a:r>
              <a:rPr sz="1800" b="0" dirty="0">
                <a:latin typeface="Times New Roman"/>
                <a:cs typeface="Times New Roman"/>
              </a:rPr>
              <a:t>of</a:t>
            </a:r>
            <a:r>
              <a:rPr sz="1800" b="0" spc="204" dirty="0">
                <a:latin typeface="Times New Roman"/>
                <a:cs typeface="Times New Roman"/>
              </a:rPr>
              <a:t> </a:t>
            </a:r>
            <a:r>
              <a:rPr sz="1800" b="0" dirty="0">
                <a:latin typeface="Times New Roman"/>
                <a:cs typeface="Times New Roman"/>
              </a:rPr>
              <a:t>epidermal</a:t>
            </a:r>
            <a:r>
              <a:rPr sz="1800" b="0" spc="325" dirty="0">
                <a:latin typeface="Times New Roman"/>
                <a:cs typeface="Times New Roman"/>
              </a:rPr>
              <a:t> </a:t>
            </a:r>
            <a:r>
              <a:rPr sz="1800" b="0" dirty="0">
                <a:latin typeface="Times New Roman"/>
                <a:cs typeface="Times New Roman"/>
              </a:rPr>
              <a:t>keratinocytes,</a:t>
            </a:r>
            <a:r>
              <a:rPr sz="1800" b="0" spc="285" dirty="0">
                <a:latin typeface="Times New Roman"/>
                <a:cs typeface="Times New Roman"/>
              </a:rPr>
              <a:t> </a:t>
            </a:r>
            <a:r>
              <a:rPr sz="1800" b="0" dirty="0">
                <a:latin typeface="Times New Roman"/>
                <a:cs typeface="Times New Roman"/>
              </a:rPr>
              <a:t>and</a:t>
            </a:r>
            <a:r>
              <a:rPr sz="1800" b="0" spc="245" dirty="0">
                <a:latin typeface="Times New Roman"/>
                <a:cs typeface="Times New Roman"/>
              </a:rPr>
              <a:t> </a:t>
            </a:r>
            <a:r>
              <a:rPr sz="1800" b="0" dirty="0">
                <a:latin typeface="Times New Roman"/>
                <a:cs typeface="Times New Roman"/>
              </a:rPr>
              <a:t>are</a:t>
            </a:r>
            <a:r>
              <a:rPr sz="1800" b="0" spc="210" dirty="0">
                <a:latin typeface="Times New Roman"/>
                <a:cs typeface="Times New Roman"/>
              </a:rPr>
              <a:t> </a:t>
            </a:r>
            <a:r>
              <a:rPr sz="1800" b="0" dirty="0">
                <a:latin typeface="Times New Roman"/>
                <a:cs typeface="Times New Roman"/>
              </a:rPr>
              <a:t>constantly</a:t>
            </a:r>
            <a:r>
              <a:rPr sz="1800" b="0" spc="170" dirty="0">
                <a:latin typeface="Times New Roman"/>
                <a:cs typeface="Times New Roman"/>
              </a:rPr>
              <a:t> </a:t>
            </a:r>
            <a:r>
              <a:rPr sz="1800" b="0" dirty="0">
                <a:latin typeface="Times New Roman"/>
                <a:cs typeface="Times New Roman"/>
              </a:rPr>
              <a:t>renewed.</a:t>
            </a:r>
            <a:r>
              <a:rPr sz="1800" b="0" spc="300" dirty="0">
                <a:latin typeface="Times New Roman"/>
                <a:cs typeface="Times New Roman"/>
              </a:rPr>
              <a:t> </a:t>
            </a:r>
            <a:r>
              <a:rPr sz="1800" b="0" dirty="0">
                <a:latin typeface="Times New Roman"/>
                <a:cs typeface="Times New Roman"/>
              </a:rPr>
              <a:t>It</a:t>
            </a:r>
            <a:r>
              <a:rPr sz="1800" b="0" spc="245" dirty="0">
                <a:latin typeface="Times New Roman"/>
                <a:cs typeface="Times New Roman"/>
              </a:rPr>
              <a:t> </a:t>
            </a:r>
            <a:r>
              <a:rPr sz="1800" b="0" spc="-20" dirty="0">
                <a:latin typeface="Times New Roman"/>
                <a:cs typeface="Times New Roman"/>
              </a:rPr>
              <a:t>also </a:t>
            </a:r>
            <a:r>
              <a:rPr sz="1800" b="0" dirty="0">
                <a:latin typeface="Times New Roman"/>
                <a:cs typeface="Times New Roman"/>
              </a:rPr>
              <a:t>helps</a:t>
            </a:r>
            <a:r>
              <a:rPr sz="1800" b="0" spc="45" dirty="0">
                <a:latin typeface="Times New Roman"/>
                <a:cs typeface="Times New Roman"/>
              </a:rPr>
              <a:t> </a:t>
            </a:r>
            <a:r>
              <a:rPr sz="1800" b="0" dirty="0">
                <a:latin typeface="Times New Roman"/>
                <a:cs typeface="Times New Roman"/>
              </a:rPr>
              <a:t>to</a:t>
            </a:r>
            <a:r>
              <a:rPr sz="1800" b="0" spc="200" dirty="0">
                <a:latin typeface="Times New Roman"/>
                <a:cs typeface="Times New Roman"/>
              </a:rPr>
              <a:t> </a:t>
            </a:r>
            <a:r>
              <a:rPr sz="1800" b="0" dirty="0">
                <a:latin typeface="Times New Roman"/>
                <a:cs typeface="Times New Roman"/>
              </a:rPr>
              <a:t>regulate</a:t>
            </a:r>
            <a:r>
              <a:rPr sz="1800" b="0" spc="95" dirty="0">
                <a:latin typeface="Times New Roman"/>
                <a:cs typeface="Times New Roman"/>
              </a:rPr>
              <a:t> </a:t>
            </a:r>
            <a:r>
              <a:rPr sz="1800" b="0" dirty="0">
                <a:latin typeface="Times New Roman"/>
                <a:cs typeface="Times New Roman"/>
              </a:rPr>
              <a:t>the</a:t>
            </a:r>
            <a:r>
              <a:rPr sz="1800" b="0" spc="90" dirty="0">
                <a:latin typeface="Times New Roman"/>
                <a:cs typeface="Times New Roman"/>
              </a:rPr>
              <a:t> </a:t>
            </a:r>
            <a:r>
              <a:rPr sz="1800" b="0" dirty="0">
                <a:latin typeface="Times New Roman"/>
                <a:cs typeface="Times New Roman"/>
              </a:rPr>
              <a:t>exchange</a:t>
            </a:r>
            <a:r>
              <a:rPr sz="1800" b="0" spc="170" dirty="0">
                <a:latin typeface="Times New Roman"/>
                <a:cs typeface="Times New Roman"/>
              </a:rPr>
              <a:t> </a:t>
            </a:r>
            <a:r>
              <a:rPr sz="1800" b="0" dirty="0">
                <a:latin typeface="Times New Roman"/>
                <a:cs typeface="Times New Roman"/>
              </a:rPr>
              <a:t>of</a:t>
            </a:r>
            <a:r>
              <a:rPr sz="1800" b="0" spc="80" dirty="0">
                <a:latin typeface="Times New Roman"/>
                <a:cs typeface="Times New Roman"/>
              </a:rPr>
              <a:t> </a:t>
            </a:r>
            <a:r>
              <a:rPr sz="1800" b="0" dirty="0">
                <a:latin typeface="Times New Roman"/>
                <a:cs typeface="Times New Roman"/>
              </a:rPr>
              <a:t>moisture</a:t>
            </a:r>
            <a:r>
              <a:rPr sz="1800" b="0" spc="100" dirty="0">
                <a:latin typeface="Times New Roman"/>
                <a:cs typeface="Times New Roman"/>
              </a:rPr>
              <a:t> </a:t>
            </a:r>
            <a:r>
              <a:rPr sz="1800" b="0" dirty="0">
                <a:latin typeface="Times New Roman"/>
                <a:cs typeface="Times New Roman"/>
              </a:rPr>
              <a:t>and</a:t>
            </a:r>
            <a:r>
              <a:rPr sz="1800" b="0" spc="125" dirty="0">
                <a:latin typeface="Times New Roman"/>
                <a:cs typeface="Times New Roman"/>
              </a:rPr>
              <a:t> </a:t>
            </a:r>
            <a:r>
              <a:rPr sz="1800" b="0" dirty="0">
                <a:latin typeface="Times New Roman"/>
                <a:cs typeface="Times New Roman"/>
              </a:rPr>
              <a:t>oxygen</a:t>
            </a:r>
            <a:r>
              <a:rPr sz="1800" b="0" spc="190" dirty="0">
                <a:latin typeface="Times New Roman"/>
                <a:cs typeface="Times New Roman"/>
              </a:rPr>
              <a:t> </a:t>
            </a:r>
            <a:r>
              <a:rPr sz="1800" b="0" dirty="0">
                <a:latin typeface="Times New Roman"/>
                <a:cs typeface="Times New Roman"/>
              </a:rPr>
              <a:t>with</a:t>
            </a:r>
            <a:r>
              <a:rPr sz="1800" b="0" spc="125" dirty="0">
                <a:latin typeface="Times New Roman"/>
                <a:cs typeface="Times New Roman"/>
              </a:rPr>
              <a:t> </a:t>
            </a:r>
            <a:r>
              <a:rPr sz="1800" b="0" dirty="0">
                <a:latin typeface="Times New Roman"/>
                <a:cs typeface="Times New Roman"/>
              </a:rPr>
              <a:t>the</a:t>
            </a:r>
            <a:r>
              <a:rPr sz="1800" b="0" spc="90" dirty="0">
                <a:latin typeface="Times New Roman"/>
                <a:cs typeface="Times New Roman"/>
              </a:rPr>
              <a:t> </a:t>
            </a:r>
            <a:r>
              <a:rPr sz="1800" b="0" dirty="0">
                <a:latin typeface="Times New Roman"/>
                <a:cs typeface="Times New Roman"/>
              </a:rPr>
              <a:t>external</a:t>
            </a:r>
            <a:r>
              <a:rPr sz="1800" b="0" spc="210" dirty="0">
                <a:latin typeface="Times New Roman"/>
                <a:cs typeface="Times New Roman"/>
              </a:rPr>
              <a:t> </a:t>
            </a:r>
            <a:r>
              <a:rPr sz="1800" b="0" spc="-10" dirty="0">
                <a:latin typeface="Times New Roman"/>
                <a:cs typeface="Times New Roman"/>
              </a:rPr>
              <a:t>environment. </a:t>
            </a:r>
            <a:r>
              <a:rPr sz="1800" b="0" dirty="0">
                <a:latin typeface="Times New Roman"/>
                <a:cs typeface="Times New Roman"/>
              </a:rPr>
              <a:t>The</a:t>
            </a:r>
            <a:r>
              <a:rPr sz="1800" b="0" spc="150" dirty="0">
                <a:latin typeface="Times New Roman"/>
                <a:cs typeface="Times New Roman"/>
              </a:rPr>
              <a:t> </a:t>
            </a:r>
            <a:r>
              <a:rPr sz="1800" b="0" dirty="0">
                <a:latin typeface="Times New Roman"/>
                <a:cs typeface="Times New Roman"/>
              </a:rPr>
              <a:t>chief</a:t>
            </a:r>
            <a:r>
              <a:rPr sz="1800" b="0" spc="80" dirty="0">
                <a:latin typeface="Times New Roman"/>
                <a:cs typeface="Times New Roman"/>
              </a:rPr>
              <a:t> </a:t>
            </a:r>
            <a:r>
              <a:rPr sz="1800" b="0" dirty="0">
                <a:latin typeface="Times New Roman"/>
                <a:cs typeface="Times New Roman"/>
              </a:rPr>
              <a:t>route</a:t>
            </a:r>
            <a:r>
              <a:rPr sz="1800" b="0" spc="80" dirty="0">
                <a:latin typeface="Times New Roman"/>
                <a:cs typeface="Times New Roman"/>
              </a:rPr>
              <a:t> </a:t>
            </a:r>
            <a:r>
              <a:rPr sz="1800" b="0" dirty="0">
                <a:latin typeface="Times New Roman"/>
                <a:cs typeface="Times New Roman"/>
              </a:rPr>
              <a:t>of permeation</a:t>
            </a:r>
            <a:r>
              <a:rPr sz="1800" b="0" spc="125" dirty="0">
                <a:latin typeface="Times New Roman"/>
                <a:cs typeface="Times New Roman"/>
              </a:rPr>
              <a:t> </a:t>
            </a:r>
            <a:r>
              <a:rPr sz="1800" b="0" dirty="0">
                <a:latin typeface="Times New Roman"/>
                <a:cs typeface="Times New Roman"/>
              </a:rPr>
              <a:t>is</a:t>
            </a:r>
            <a:r>
              <a:rPr sz="1800" b="0" spc="110" dirty="0">
                <a:latin typeface="Times New Roman"/>
                <a:cs typeface="Times New Roman"/>
              </a:rPr>
              <a:t> </a:t>
            </a:r>
            <a:r>
              <a:rPr sz="1800" b="0" dirty="0">
                <a:latin typeface="Times New Roman"/>
                <a:cs typeface="Times New Roman"/>
              </a:rPr>
              <a:t>around</a:t>
            </a:r>
            <a:r>
              <a:rPr sz="1800" b="0" spc="120" dirty="0">
                <a:latin typeface="Times New Roman"/>
                <a:cs typeface="Times New Roman"/>
              </a:rPr>
              <a:t> </a:t>
            </a:r>
            <a:r>
              <a:rPr sz="1800" b="0" dirty="0">
                <a:latin typeface="Times New Roman"/>
                <a:cs typeface="Times New Roman"/>
              </a:rPr>
              <a:t>the</a:t>
            </a:r>
            <a:r>
              <a:rPr sz="1800" b="0" spc="85" dirty="0">
                <a:latin typeface="Times New Roman"/>
                <a:cs typeface="Times New Roman"/>
              </a:rPr>
              <a:t> </a:t>
            </a:r>
            <a:r>
              <a:rPr sz="1800" b="0" dirty="0">
                <a:latin typeface="Times New Roman"/>
                <a:cs typeface="Times New Roman"/>
              </a:rPr>
              <a:t>corneocytes.</a:t>
            </a:r>
            <a:r>
              <a:rPr sz="1800" b="0" spc="165" dirty="0">
                <a:latin typeface="Times New Roman"/>
                <a:cs typeface="Times New Roman"/>
              </a:rPr>
              <a:t> </a:t>
            </a:r>
            <a:r>
              <a:rPr sz="1800" b="0" dirty="0">
                <a:latin typeface="Times New Roman"/>
                <a:cs typeface="Times New Roman"/>
              </a:rPr>
              <a:t>Therefore,</a:t>
            </a:r>
            <a:r>
              <a:rPr sz="1800" b="0" spc="105" dirty="0">
                <a:latin typeface="Times New Roman"/>
                <a:cs typeface="Times New Roman"/>
              </a:rPr>
              <a:t> </a:t>
            </a:r>
            <a:r>
              <a:rPr sz="1800" b="0" dirty="0">
                <a:latin typeface="Times New Roman"/>
                <a:cs typeface="Times New Roman"/>
              </a:rPr>
              <a:t>the</a:t>
            </a:r>
            <a:r>
              <a:rPr sz="1800" b="0" spc="80" dirty="0">
                <a:latin typeface="Times New Roman"/>
                <a:cs typeface="Times New Roman"/>
              </a:rPr>
              <a:t> </a:t>
            </a:r>
            <a:r>
              <a:rPr sz="1800" b="0" dirty="0">
                <a:latin typeface="Times New Roman"/>
                <a:cs typeface="Times New Roman"/>
              </a:rPr>
              <a:t>larger</a:t>
            </a:r>
            <a:r>
              <a:rPr sz="1800" b="0" spc="155" dirty="0">
                <a:latin typeface="Times New Roman"/>
                <a:cs typeface="Times New Roman"/>
              </a:rPr>
              <a:t> </a:t>
            </a:r>
            <a:r>
              <a:rPr sz="1800" b="0" dirty="0">
                <a:latin typeface="Times New Roman"/>
                <a:cs typeface="Times New Roman"/>
              </a:rPr>
              <a:t>the</a:t>
            </a:r>
            <a:r>
              <a:rPr sz="1800" b="0" spc="150" dirty="0">
                <a:latin typeface="Times New Roman"/>
                <a:cs typeface="Times New Roman"/>
              </a:rPr>
              <a:t> </a:t>
            </a:r>
            <a:r>
              <a:rPr sz="1800" b="0" spc="-20" dirty="0">
                <a:latin typeface="Times New Roman"/>
                <a:cs typeface="Times New Roman"/>
              </a:rPr>
              <a:t>size </a:t>
            </a:r>
            <a:r>
              <a:rPr sz="1800" b="0" dirty="0">
                <a:latin typeface="Times New Roman"/>
                <a:cs typeface="Times New Roman"/>
              </a:rPr>
              <a:t>of</a:t>
            </a:r>
            <a:r>
              <a:rPr sz="1800" b="0" spc="20" dirty="0">
                <a:latin typeface="Times New Roman"/>
                <a:cs typeface="Times New Roman"/>
              </a:rPr>
              <a:t> </a:t>
            </a:r>
            <a:r>
              <a:rPr sz="1800" b="0" dirty="0">
                <a:latin typeface="Times New Roman"/>
                <a:cs typeface="Times New Roman"/>
              </a:rPr>
              <a:t>corneocytes</a:t>
            </a:r>
            <a:r>
              <a:rPr sz="1800" b="0" spc="-180" dirty="0">
                <a:latin typeface="Times New Roman"/>
                <a:cs typeface="Times New Roman"/>
              </a:rPr>
              <a:t> </a:t>
            </a:r>
            <a:r>
              <a:rPr sz="1800" b="0" dirty="0">
                <a:latin typeface="Times New Roman"/>
                <a:cs typeface="Times New Roman"/>
              </a:rPr>
              <a:t>the</a:t>
            </a:r>
            <a:r>
              <a:rPr sz="1800" b="0" spc="-60" dirty="0">
                <a:latin typeface="Times New Roman"/>
                <a:cs typeface="Times New Roman"/>
              </a:rPr>
              <a:t> </a:t>
            </a:r>
            <a:r>
              <a:rPr sz="1800" b="0" dirty="0">
                <a:latin typeface="Times New Roman"/>
                <a:cs typeface="Times New Roman"/>
              </a:rPr>
              <a:t>longer</a:t>
            </a:r>
            <a:r>
              <a:rPr sz="1800" b="0" spc="-50" dirty="0">
                <a:latin typeface="Times New Roman"/>
                <a:cs typeface="Times New Roman"/>
              </a:rPr>
              <a:t> </a:t>
            </a:r>
            <a:r>
              <a:rPr sz="1800" b="0" dirty="0">
                <a:latin typeface="Times New Roman"/>
                <a:cs typeface="Times New Roman"/>
              </a:rPr>
              <a:t>will</a:t>
            </a:r>
            <a:r>
              <a:rPr sz="1800" b="0" spc="75" dirty="0">
                <a:latin typeface="Times New Roman"/>
                <a:cs typeface="Times New Roman"/>
              </a:rPr>
              <a:t> </a:t>
            </a:r>
            <a:r>
              <a:rPr sz="1800" b="0" dirty="0">
                <a:latin typeface="Times New Roman"/>
                <a:cs typeface="Times New Roman"/>
              </a:rPr>
              <a:t>be</a:t>
            </a:r>
            <a:r>
              <a:rPr sz="1800" b="0" spc="30" dirty="0">
                <a:latin typeface="Times New Roman"/>
                <a:cs typeface="Times New Roman"/>
              </a:rPr>
              <a:t> </a:t>
            </a:r>
            <a:r>
              <a:rPr sz="1800" b="0" dirty="0">
                <a:latin typeface="Times New Roman"/>
                <a:cs typeface="Times New Roman"/>
              </a:rPr>
              <a:t>the</a:t>
            </a:r>
            <a:r>
              <a:rPr sz="1800" b="0" spc="-65" dirty="0">
                <a:latin typeface="Times New Roman"/>
                <a:cs typeface="Times New Roman"/>
              </a:rPr>
              <a:t> </a:t>
            </a:r>
            <a:r>
              <a:rPr sz="1800" b="0" dirty="0">
                <a:latin typeface="Times New Roman"/>
                <a:cs typeface="Times New Roman"/>
              </a:rPr>
              <a:t>route</a:t>
            </a:r>
            <a:r>
              <a:rPr sz="1800" b="0" spc="-55" dirty="0">
                <a:latin typeface="Times New Roman"/>
                <a:cs typeface="Times New Roman"/>
              </a:rPr>
              <a:t> </a:t>
            </a:r>
            <a:r>
              <a:rPr sz="1800" b="0" dirty="0">
                <a:latin typeface="Times New Roman"/>
                <a:cs typeface="Times New Roman"/>
              </a:rPr>
              <a:t>for</a:t>
            </a:r>
            <a:r>
              <a:rPr sz="1800" b="0" spc="30" dirty="0">
                <a:latin typeface="Times New Roman"/>
                <a:cs typeface="Times New Roman"/>
              </a:rPr>
              <a:t> </a:t>
            </a:r>
            <a:r>
              <a:rPr sz="1800" b="0" dirty="0">
                <a:latin typeface="Times New Roman"/>
                <a:cs typeface="Times New Roman"/>
              </a:rPr>
              <a:t>the</a:t>
            </a:r>
            <a:r>
              <a:rPr sz="1800" b="0" spc="25" dirty="0">
                <a:latin typeface="Times New Roman"/>
                <a:cs typeface="Times New Roman"/>
              </a:rPr>
              <a:t> </a:t>
            </a:r>
            <a:r>
              <a:rPr sz="1800" b="0" spc="-10" dirty="0">
                <a:latin typeface="Times New Roman"/>
                <a:cs typeface="Times New Roman"/>
              </a:rPr>
              <a:t>permeation.</a:t>
            </a:r>
          </a:p>
        </p:txBody>
      </p:sp>
      <p:sp>
        <p:nvSpPr>
          <p:cNvPr id="3" name="object 3"/>
          <p:cNvSpPr txBox="1"/>
          <p:nvPr/>
        </p:nvSpPr>
        <p:spPr>
          <a:xfrm>
            <a:off x="362267" y="3076003"/>
            <a:ext cx="8986520" cy="2776220"/>
          </a:xfrm>
          <a:prstGeom prst="rect">
            <a:avLst/>
          </a:prstGeom>
        </p:spPr>
        <p:txBody>
          <a:bodyPr vert="horz" wrap="square" lIns="0" tIns="15875" rIns="0" bIns="0" rtlCol="0">
            <a:spAutoFit/>
          </a:bodyPr>
          <a:lstStyle/>
          <a:p>
            <a:pPr marL="12700" marR="5080" algn="just">
              <a:lnSpc>
                <a:spcPct val="100000"/>
              </a:lnSpc>
              <a:spcBef>
                <a:spcPts val="125"/>
              </a:spcBef>
            </a:pPr>
            <a:r>
              <a:rPr sz="2000" dirty="0">
                <a:latin typeface="Times New Roman"/>
                <a:cs typeface="Times New Roman"/>
              </a:rPr>
              <a:t>Corneocyte</a:t>
            </a:r>
            <a:r>
              <a:rPr sz="2000" spc="25" dirty="0">
                <a:latin typeface="Times New Roman"/>
                <a:cs typeface="Times New Roman"/>
              </a:rPr>
              <a:t> </a:t>
            </a:r>
            <a:r>
              <a:rPr sz="2000" dirty="0">
                <a:latin typeface="Times New Roman"/>
                <a:cs typeface="Times New Roman"/>
              </a:rPr>
              <a:t>size</a:t>
            </a:r>
            <a:r>
              <a:rPr sz="2000" spc="30" dirty="0">
                <a:latin typeface="Times New Roman"/>
                <a:cs typeface="Times New Roman"/>
              </a:rPr>
              <a:t> </a:t>
            </a:r>
            <a:r>
              <a:rPr sz="2000" dirty="0">
                <a:latin typeface="Times New Roman"/>
                <a:cs typeface="Times New Roman"/>
              </a:rPr>
              <a:t>relies upon</a:t>
            </a:r>
            <a:r>
              <a:rPr sz="2000" spc="65" dirty="0">
                <a:latin typeface="Times New Roman"/>
                <a:cs typeface="Times New Roman"/>
              </a:rPr>
              <a:t> </a:t>
            </a:r>
            <a:r>
              <a:rPr sz="2000" dirty="0">
                <a:latin typeface="Times New Roman"/>
                <a:cs typeface="Times New Roman"/>
              </a:rPr>
              <a:t>the</a:t>
            </a:r>
            <a:r>
              <a:rPr sz="2000" spc="30" dirty="0">
                <a:latin typeface="Times New Roman"/>
                <a:cs typeface="Times New Roman"/>
              </a:rPr>
              <a:t> </a:t>
            </a:r>
            <a:r>
              <a:rPr sz="2000" dirty="0">
                <a:latin typeface="Times New Roman"/>
                <a:cs typeface="Times New Roman"/>
              </a:rPr>
              <a:t>site</a:t>
            </a:r>
            <a:r>
              <a:rPr sz="2000" spc="-45" dirty="0">
                <a:latin typeface="Times New Roman"/>
                <a:cs typeface="Times New Roman"/>
              </a:rPr>
              <a:t> </a:t>
            </a:r>
            <a:r>
              <a:rPr sz="2000" dirty="0">
                <a:latin typeface="Times New Roman"/>
                <a:cs typeface="Times New Roman"/>
              </a:rPr>
              <a:t>on</a:t>
            </a:r>
            <a:r>
              <a:rPr sz="2000" spc="65" dirty="0">
                <a:latin typeface="Times New Roman"/>
                <a:cs typeface="Times New Roman"/>
              </a:rPr>
              <a:t> </a:t>
            </a:r>
            <a:r>
              <a:rPr sz="2000" dirty="0">
                <a:latin typeface="Times New Roman"/>
                <a:cs typeface="Times New Roman"/>
              </a:rPr>
              <a:t>the</a:t>
            </a:r>
            <a:r>
              <a:rPr sz="2000" spc="-40" dirty="0">
                <a:latin typeface="Times New Roman"/>
                <a:cs typeface="Times New Roman"/>
              </a:rPr>
              <a:t> </a:t>
            </a:r>
            <a:r>
              <a:rPr sz="2000" dirty="0">
                <a:latin typeface="Times New Roman"/>
                <a:cs typeface="Times New Roman"/>
              </a:rPr>
              <a:t>body e.g.</a:t>
            </a:r>
            <a:r>
              <a:rPr sz="2000" spc="50" dirty="0">
                <a:latin typeface="Times New Roman"/>
                <a:cs typeface="Times New Roman"/>
              </a:rPr>
              <a:t> </a:t>
            </a:r>
            <a:r>
              <a:rPr sz="2000" dirty="0">
                <a:latin typeface="Times New Roman"/>
                <a:cs typeface="Times New Roman"/>
              </a:rPr>
              <a:t>the</a:t>
            </a:r>
            <a:r>
              <a:rPr sz="2000" spc="30" dirty="0">
                <a:latin typeface="Times New Roman"/>
                <a:cs typeface="Times New Roman"/>
              </a:rPr>
              <a:t> </a:t>
            </a:r>
            <a:r>
              <a:rPr sz="2000" dirty="0">
                <a:latin typeface="Times New Roman"/>
                <a:cs typeface="Times New Roman"/>
              </a:rPr>
              <a:t>size</a:t>
            </a:r>
            <a:r>
              <a:rPr sz="2000" spc="-45" dirty="0">
                <a:latin typeface="Times New Roman"/>
                <a:cs typeface="Times New Roman"/>
              </a:rPr>
              <a:t> </a:t>
            </a:r>
            <a:r>
              <a:rPr sz="2000" dirty="0">
                <a:latin typeface="Times New Roman"/>
                <a:cs typeface="Times New Roman"/>
              </a:rPr>
              <a:t>of</a:t>
            </a:r>
            <a:r>
              <a:rPr sz="2000" spc="-50" dirty="0">
                <a:latin typeface="Times New Roman"/>
                <a:cs typeface="Times New Roman"/>
              </a:rPr>
              <a:t> </a:t>
            </a:r>
            <a:r>
              <a:rPr sz="2000" dirty="0">
                <a:latin typeface="Times New Roman"/>
                <a:cs typeface="Times New Roman"/>
              </a:rPr>
              <a:t>corneocyte</a:t>
            </a:r>
            <a:r>
              <a:rPr sz="2000" spc="35" dirty="0">
                <a:latin typeface="Times New Roman"/>
                <a:cs typeface="Times New Roman"/>
              </a:rPr>
              <a:t> </a:t>
            </a:r>
            <a:r>
              <a:rPr sz="2000" dirty="0">
                <a:latin typeface="Times New Roman"/>
                <a:cs typeface="Times New Roman"/>
              </a:rPr>
              <a:t>is</a:t>
            </a:r>
            <a:r>
              <a:rPr sz="2000" spc="-10" dirty="0">
                <a:latin typeface="Times New Roman"/>
                <a:cs typeface="Times New Roman"/>
              </a:rPr>
              <a:t> </a:t>
            </a:r>
            <a:r>
              <a:rPr sz="2000" dirty="0">
                <a:latin typeface="Times New Roman"/>
                <a:cs typeface="Times New Roman"/>
              </a:rPr>
              <a:t>smaller</a:t>
            </a:r>
            <a:r>
              <a:rPr sz="2000" spc="45" dirty="0">
                <a:latin typeface="Times New Roman"/>
                <a:cs typeface="Times New Roman"/>
              </a:rPr>
              <a:t> </a:t>
            </a:r>
            <a:r>
              <a:rPr sz="2000" spc="-25" dirty="0">
                <a:latin typeface="Times New Roman"/>
                <a:cs typeface="Times New Roman"/>
              </a:rPr>
              <a:t>in </a:t>
            </a:r>
            <a:r>
              <a:rPr sz="2000" dirty="0">
                <a:latin typeface="Times New Roman"/>
                <a:cs typeface="Times New Roman"/>
              </a:rPr>
              <a:t>the</a:t>
            </a:r>
            <a:r>
              <a:rPr sz="2000" spc="85" dirty="0">
                <a:latin typeface="Times New Roman"/>
                <a:cs typeface="Times New Roman"/>
              </a:rPr>
              <a:t>  </a:t>
            </a:r>
            <a:r>
              <a:rPr sz="2000" dirty="0">
                <a:latin typeface="Times New Roman"/>
                <a:cs typeface="Times New Roman"/>
              </a:rPr>
              <a:t>skin</a:t>
            </a:r>
            <a:r>
              <a:rPr sz="2000" spc="70" dirty="0">
                <a:latin typeface="Times New Roman"/>
                <a:cs typeface="Times New Roman"/>
              </a:rPr>
              <a:t>  </a:t>
            </a:r>
            <a:r>
              <a:rPr sz="2000" dirty="0">
                <a:latin typeface="Times New Roman"/>
                <a:cs typeface="Times New Roman"/>
              </a:rPr>
              <a:t>of</a:t>
            </a:r>
            <a:r>
              <a:rPr sz="2000" spc="50" dirty="0">
                <a:latin typeface="Times New Roman"/>
                <a:cs typeface="Times New Roman"/>
              </a:rPr>
              <a:t>  </a:t>
            </a:r>
            <a:r>
              <a:rPr sz="2000" dirty="0">
                <a:latin typeface="Times New Roman"/>
                <a:cs typeface="Times New Roman"/>
              </a:rPr>
              <a:t>the</a:t>
            </a:r>
            <a:r>
              <a:rPr sz="2000" spc="55" dirty="0">
                <a:latin typeface="Times New Roman"/>
                <a:cs typeface="Times New Roman"/>
              </a:rPr>
              <a:t>  </a:t>
            </a:r>
            <a:r>
              <a:rPr sz="2000" dirty="0">
                <a:latin typeface="Times New Roman"/>
                <a:cs typeface="Times New Roman"/>
              </a:rPr>
              <a:t>face</a:t>
            </a:r>
            <a:r>
              <a:rPr sz="2000" spc="90" dirty="0">
                <a:latin typeface="Times New Roman"/>
                <a:cs typeface="Times New Roman"/>
              </a:rPr>
              <a:t>  </a:t>
            </a:r>
            <a:r>
              <a:rPr sz="2000" dirty="0">
                <a:latin typeface="Times New Roman"/>
                <a:cs typeface="Times New Roman"/>
              </a:rPr>
              <a:t>as</a:t>
            </a:r>
            <a:r>
              <a:rPr sz="2000" spc="30" dirty="0">
                <a:latin typeface="Times New Roman"/>
                <a:cs typeface="Times New Roman"/>
              </a:rPr>
              <a:t>  </a:t>
            </a:r>
            <a:r>
              <a:rPr sz="2000" dirty="0">
                <a:latin typeface="Times New Roman"/>
                <a:cs typeface="Times New Roman"/>
              </a:rPr>
              <a:t>compared</a:t>
            </a:r>
            <a:r>
              <a:rPr sz="2000" spc="75" dirty="0">
                <a:latin typeface="Times New Roman"/>
                <a:cs typeface="Times New Roman"/>
              </a:rPr>
              <a:t>  </a:t>
            </a:r>
            <a:r>
              <a:rPr sz="2000" dirty="0">
                <a:latin typeface="Times New Roman"/>
                <a:cs typeface="Times New Roman"/>
              </a:rPr>
              <a:t>to</a:t>
            </a:r>
            <a:r>
              <a:rPr sz="2000" spc="70" dirty="0">
                <a:latin typeface="Times New Roman"/>
                <a:cs typeface="Times New Roman"/>
              </a:rPr>
              <a:t>  </a:t>
            </a:r>
            <a:r>
              <a:rPr sz="2000" dirty="0">
                <a:latin typeface="Times New Roman"/>
                <a:cs typeface="Times New Roman"/>
              </a:rPr>
              <a:t>the</a:t>
            </a:r>
            <a:r>
              <a:rPr sz="2000" spc="90" dirty="0">
                <a:latin typeface="Times New Roman"/>
                <a:cs typeface="Times New Roman"/>
              </a:rPr>
              <a:t>  </a:t>
            </a:r>
            <a:r>
              <a:rPr sz="2000" dirty="0">
                <a:latin typeface="Times New Roman"/>
                <a:cs typeface="Times New Roman"/>
              </a:rPr>
              <a:t>arm.</a:t>
            </a:r>
            <a:r>
              <a:rPr sz="2000" spc="95" dirty="0">
                <a:latin typeface="Times New Roman"/>
                <a:cs typeface="Times New Roman"/>
              </a:rPr>
              <a:t>  </a:t>
            </a:r>
            <a:r>
              <a:rPr sz="2000" dirty="0">
                <a:latin typeface="Times New Roman"/>
                <a:cs typeface="Times New Roman"/>
              </a:rPr>
              <a:t>The</a:t>
            </a:r>
            <a:r>
              <a:rPr sz="2000" spc="55" dirty="0">
                <a:latin typeface="Times New Roman"/>
                <a:cs typeface="Times New Roman"/>
              </a:rPr>
              <a:t>  </a:t>
            </a:r>
            <a:r>
              <a:rPr sz="2000" dirty="0">
                <a:latin typeface="Times New Roman"/>
                <a:cs typeface="Times New Roman"/>
              </a:rPr>
              <a:t>cells</a:t>
            </a:r>
            <a:r>
              <a:rPr sz="2000" spc="70" dirty="0">
                <a:latin typeface="Times New Roman"/>
                <a:cs typeface="Times New Roman"/>
              </a:rPr>
              <a:t>  </a:t>
            </a:r>
            <a:r>
              <a:rPr sz="2000" dirty="0">
                <a:latin typeface="Times New Roman"/>
                <a:cs typeface="Times New Roman"/>
              </a:rPr>
              <a:t>are</a:t>
            </a:r>
            <a:r>
              <a:rPr sz="2000" spc="50" dirty="0">
                <a:latin typeface="Times New Roman"/>
                <a:cs typeface="Times New Roman"/>
              </a:rPr>
              <a:t>  </a:t>
            </a:r>
            <a:r>
              <a:rPr sz="2000" dirty="0">
                <a:latin typeface="Times New Roman"/>
                <a:cs typeface="Times New Roman"/>
              </a:rPr>
              <a:t>joined</a:t>
            </a:r>
            <a:r>
              <a:rPr sz="2000" spc="70" dirty="0">
                <a:latin typeface="Times New Roman"/>
                <a:cs typeface="Times New Roman"/>
              </a:rPr>
              <a:t>  </a:t>
            </a:r>
            <a:r>
              <a:rPr sz="2000" dirty="0">
                <a:latin typeface="Times New Roman"/>
                <a:cs typeface="Times New Roman"/>
              </a:rPr>
              <a:t>together</a:t>
            </a:r>
            <a:r>
              <a:rPr sz="2000" spc="60" dirty="0">
                <a:latin typeface="Times New Roman"/>
                <a:cs typeface="Times New Roman"/>
              </a:rPr>
              <a:t>  </a:t>
            </a:r>
            <a:r>
              <a:rPr sz="2000" spc="-25" dirty="0">
                <a:latin typeface="Times New Roman"/>
                <a:cs typeface="Times New Roman"/>
              </a:rPr>
              <a:t>by </a:t>
            </a:r>
            <a:r>
              <a:rPr sz="2000" dirty="0">
                <a:latin typeface="Times New Roman"/>
                <a:cs typeface="Times New Roman"/>
              </a:rPr>
              <a:t>desmosomes</a:t>
            </a:r>
            <a:r>
              <a:rPr sz="2000" spc="5" dirty="0">
                <a:latin typeface="Times New Roman"/>
                <a:cs typeface="Times New Roman"/>
              </a:rPr>
              <a:t> </a:t>
            </a:r>
            <a:r>
              <a:rPr sz="2000" dirty="0">
                <a:latin typeface="Times New Roman"/>
                <a:cs typeface="Times New Roman"/>
              </a:rPr>
              <a:t>which</a:t>
            </a:r>
            <a:r>
              <a:rPr sz="2000" spc="-60" dirty="0">
                <a:latin typeface="Times New Roman"/>
                <a:cs typeface="Times New Roman"/>
              </a:rPr>
              <a:t> </a:t>
            </a:r>
            <a:r>
              <a:rPr sz="2000" dirty="0">
                <a:latin typeface="Times New Roman"/>
                <a:cs typeface="Times New Roman"/>
              </a:rPr>
              <a:t>maintains</a:t>
            </a:r>
            <a:r>
              <a:rPr sz="2000" spc="-65" dirty="0">
                <a:latin typeface="Times New Roman"/>
                <a:cs typeface="Times New Roman"/>
              </a:rPr>
              <a:t> </a:t>
            </a:r>
            <a:r>
              <a:rPr sz="2000" dirty="0">
                <a:latin typeface="Times New Roman"/>
                <a:cs typeface="Times New Roman"/>
              </a:rPr>
              <a:t>the</a:t>
            </a:r>
            <a:r>
              <a:rPr sz="2000" spc="-20" dirty="0">
                <a:latin typeface="Times New Roman"/>
                <a:cs typeface="Times New Roman"/>
              </a:rPr>
              <a:t> </a:t>
            </a:r>
            <a:r>
              <a:rPr sz="2000" dirty="0">
                <a:latin typeface="Times New Roman"/>
                <a:cs typeface="Times New Roman"/>
              </a:rPr>
              <a:t>cohesiveness</a:t>
            </a:r>
            <a:r>
              <a:rPr sz="2000" spc="-50" dirty="0">
                <a:latin typeface="Times New Roman"/>
                <a:cs typeface="Times New Roman"/>
              </a:rPr>
              <a:t> </a:t>
            </a:r>
            <a:r>
              <a:rPr sz="2000" dirty="0">
                <a:latin typeface="Times New Roman"/>
                <a:cs typeface="Times New Roman"/>
              </a:rPr>
              <a:t>of</a:t>
            </a:r>
            <a:r>
              <a:rPr sz="2000" spc="-15" dirty="0">
                <a:latin typeface="Times New Roman"/>
                <a:cs typeface="Times New Roman"/>
              </a:rPr>
              <a:t> </a:t>
            </a:r>
            <a:r>
              <a:rPr sz="2000" dirty="0">
                <a:latin typeface="Times New Roman"/>
                <a:cs typeface="Times New Roman"/>
              </a:rPr>
              <a:t>the</a:t>
            </a:r>
            <a:r>
              <a:rPr sz="2000" spc="-95" dirty="0">
                <a:latin typeface="Times New Roman"/>
                <a:cs typeface="Times New Roman"/>
              </a:rPr>
              <a:t> </a:t>
            </a:r>
            <a:r>
              <a:rPr sz="2000" spc="-10" dirty="0">
                <a:latin typeface="Times New Roman"/>
                <a:cs typeface="Times New Roman"/>
              </a:rPr>
              <a:t>layer.</a:t>
            </a:r>
            <a:endParaRPr sz="2000" dirty="0">
              <a:latin typeface="Times New Roman"/>
              <a:cs typeface="Times New Roman"/>
            </a:endParaRPr>
          </a:p>
          <a:p>
            <a:pPr>
              <a:lnSpc>
                <a:spcPct val="100000"/>
              </a:lnSpc>
              <a:spcBef>
                <a:spcPts val="110"/>
              </a:spcBef>
            </a:pPr>
            <a:endParaRPr sz="2000" dirty="0">
              <a:latin typeface="Times New Roman"/>
              <a:cs typeface="Times New Roman"/>
            </a:endParaRPr>
          </a:p>
          <a:p>
            <a:pPr marL="12700" marR="14604" algn="just">
              <a:lnSpc>
                <a:spcPct val="100000"/>
              </a:lnSpc>
              <a:spcBef>
                <a:spcPts val="5"/>
              </a:spcBef>
            </a:pPr>
            <a:r>
              <a:rPr sz="2000" dirty="0">
                <a:latin typeface="Times New Roman"/>
                <a:cs typeface="Times New Roman"/>
              </a:rPr>
              <a:t>The</a:t>
            </a:r>
            <a:r>
              <a:rPr sz="2000" spc="170" dirty="0">
                <a:latin typeface="Times New Roman"/>
                <a:cs typeface="Times New Roman"/>
              </a:rPr>
              <a:t> </a:t>
            </a:r>
            <a:r>
              <a:rPr sz="2000" dirty="0">
                <a:latin typeface="Times New Roman"/>
                <a:cs typeface="Times New Roman"/>
              </a:rPr>
              <a:t>stratum</a:t>
            </a:r>
            <a:r>
              <a:rPr sz="2000" spc="105" dirty="0">
                <a:latin typeface="Times New Roman"/>
                <a:cs typeface="Times New Roman"/>
              </a:rPr>
              <a:t> </a:t>
            </a:r>
            <a:r>
              <a:rPr sz="2000" dirty="0">
                <a:latin typeface="Times New Roman"/>
                <a:cs typeface="Times New Roman"/>
              </a:rPr>
              <a:t>corneum</a:t>
            </a:r>
            <a:r>
              <a:rPr sz="2000" spc="105" dirty="0">
                <a:latin typeface="Times New Roman"/>
                <a:cs typeface="Times New Roman"/>
              </a:rPr>
              <a:t> </a:t>
            </a:r>
            <a:r>
              <a:rPr sz="2000" dirty="0">
                <a:latin typeface="Times New Roman"/>
                <a:cs typeface="Times New Roman"/>
              </a:rPr>
              <a:t>is</a:t>
            </a:r>
            <a:r>
              <a:rPr sz="2000" spc="130" dirty="0">
                <a:latin typeface="Times New Roman"/>
                <a:cs typeface="Times New Roman"/>
              </a:rPr>
              <a:t> </a:t>
            </a:r>
            <a:r>
              <a:rPr sz="2000" dirty="0">
                <a:latin typeface="Times New Roman"/>
                <a:cs typeface="Times New Roman"/>
              </a:rPr>
              <a:t>composed</a:t>
            </a:r>
            <a:r>
              <a:rPr sz="2000" spc="220" dirty="0">
                <a:latin typeface="Times New Roman"/>
                <a:cs typeface="Times New Roman"/>
              </a:rPr>
              <a:t> </a:t>
            </a:r>
            <a:r>
              <a:rPr sz="2000" dirty="0">
                <a:latin typeface="Times New Roman"/>
                <a:cs typeface="Times New Roman"/>
              </a:rPr>
              <a:t>of</a:t>
            </a:r>
            <a:r>
              <a:rPr sz="2000" spc="100" dirty="0">
                <a:latin typeface="Times New Roman"/>
                <a:cs typeface="Times New Roman"/>
              </a:rPr>
              <a:t> </a:t>
            </a:r>
            <a:r>
              <a:rPr sz="2000" dirty="0">
                <a:latin typeface="Times New Roman"/>
                <a:cs typeface="Times New Roman"/>
              </a:rPr>
              <a:t>approximately</a:t>
            </a:r>
            <a:r>
              <a:rPr sz="2000" spc="145" dirty="0">
                <a:latin typeface="Times New Roman"/>
                <a:cs typeface="Times New Roman"/>
              </a:rPr>
              <a:t> </a:t>
            </a:r>
            <a:r>
              <a:rPr sz="2000" dirty="0">
                <a:latin typeface="Times New Roman"/>
                <a:cs typeface="Times New Roman"/>
              </a:rPr>
              <a:t>40%</a:t>
            </a:r>
            <a:r>
              <a:rPr sz="2000" spc="135" dirty="0">
                <a:latin typeface="Times New Roman"/>
                <a:cs typeface="Times New Roman"/>
              </a:rPr>
              <a:t> </a:t>
            </a:r>
            <a:r>
              <a:rPr sz="2000" dirty="0">
                <a:latin typeface="Times New Roman"/>
                <a:cs typeface="Times New Roman"/>
              </a:rPr>
              <a:t>protein,</a:t>
            </a:r>
            <a:r>
              <a:rPr sz="2000" spc="195" dirty="0">
                <a:latin typeface="Times New Roman"/>
                <a:cs typeface="Times New Roman"/>
              </a:rPr>
              <a:t> </a:t>
            </a:r>
            <a:r>
              <a:rPr sz="2000" dirty="0">
                <a:latin typeface="Times New Roman"/>
                <a:cs typeface="Times New Roman"/>
              </a:rPr>
              <a:t>mostly</a:t>
            </a:r>
            <a:r>
              <a:rPr sz="2000" spc="135" dirty="0">
                <a:latin typeface="Times New Roman"/>
                <a:cs typeface="Times New Roman"/>
              </a:rPr>
              <a:t> </a:t>
            </a:r>
            <a:r>
              <a:rPr sz="2000" dirty="0">
                <a:latin typeface="Times New Roman"/>
                <a:cs typeface="Times New Roman"/>
              </a:rPr>
              <a:t>keratin,</a:t>
            </a:r>
            <a:r>
              <a:rPr sz="2000" spc="195" dirty="0">
                <a:latin typeface="Times New Roman"/>
                <a:cs typeface="Times New Roman"/>
              </a:rPr>
              <a:t> </a:t>
            </a:r>
            <a:r>
              <a:rPr sz="2000" spc="-25" dirty="0">
                <a:latin typeface="Times New Roman"/>
                <a:cs typeface="Times New Roman"/>
              </a:rPr>
              <a:t>and </a:t>
            </a:r>
            <a:r>
              <a:rPr sz="2000" dirty="0">
                <a:latin typeface="Times New Roman"/>
                <a:cs typeface="Times New Roman"/>
              </a:rPr>
              <a:t>40%</a:t>
            </a:r>
            <a:r>
              <a:rPr sz="2000" spc="-125" dirty="0">
                <a:latin typeface="Times New Roman"/>
                <a:cs typeface="Times New Roman"/>
              </a:rPr>
              <a:t> </a:t>
            </a:r>
            <a:r>
              <a:rPr sz="2000" dirty="0">
                <a:latin typeface="Times New Roman"/>
                <a:cs typeface="Times New Roman"/>
              </a:rPr>
              <a:t>water,</a:t>
            </a:r>
            <a:r>
              <a:rPr sz="2000" spc="-80" dirty="0">
                <a:latin typeface="Times New Roman"/>
                <a:cs typeface="Times New Roman"/>
              </a:rPr>
              <a:t> </a:t>
            </a:r>
            <a:r>
              <a:rPr sz="2000" dirty="0">
                <a:latin typeface="Times New Roman"/>
                <a:cs typeface="Times New Roman"/>
              </a:rPr>
              <a:t>with</a:t>
            </a:r>
            <a:r>
              <a:rPr sz="2000" spc="30" dirty="0">
                <a:latin typeface="Times New Roman"/>
                <a:cs typeface="Times New Roman"/>
              </a:rPr>
              <a:t> </a:t>
            </a:r>
            <a:r>
              <a:rPr sz="2000" dirty="0">
                <a:latin typeface="Times New Roman"/>
                <a:cs typeface="Times New Roman"/>
              </a:rPr>
              <a:t>the</a:t>
            </a:r>
            <a:r>
              <a:rPr sz="2000" spc="-90" dirty="0">
                <a:latin typeface="Times New Roman"/>
                <a:cs typeface="Times New Roman"/>
              </a:rPr>
              <a:t> </a:t>
            </a:r>
            <a:r>
              <a:rPr sz="2000" dirty="0">
                <a:latin typeface="Times New Roman"/>
                <a:cs typeface="Times New Roman"/>
              </a:rPr>
              <a:t>balance</a:t>
            </a:r>
            <a:r>
              <a:rPr sz="2000" spc="-125" dirty="0">
                <a:latin typeface="Times New Roman"/>
                <a:cs typeface="Times New Roman"/>
              </a:rPr>
              <a:t> </a:t>
            </a:r>
            <a:r>
              <a:rPr sz="2000" dirty="0">
                <a:latin typeface="Times New Roman"/>
                <a:cs typeface="Times New Roman"/>
              </a:rPr>
              <a:t>of</a:t>
            </a:r>
            <a:r>
              <a:rPr sz="2000" spc="-15" dirty="0">
                <a:latin typeface="Times New Roman"/>
                <a:cs typeface="Times New Roman"/>
              </a:rPr>
              <a:t> </a:t>
            </a:r>
            <a:r>
              <a:rPr sz="2000" dirty="0">
                <a:latin typeface="Times New Roman"/>
                <a:cs typeface="Times New Roman"/>
              </a:rPr>
              <a:t>lipid</a:t>
            </a:r>
            <a:r>
              <a:rPr sz="2000" spc="-50" dirty="0">
                <a:latin typeface="Times New Roman"/>
                <a:cs typeface="Times New Roman"/>
              </a:rPr>
              <a:t> </a:t>
            </a:r>
            <a:r>
              <a:rPr sz="2000" dirty="0">
                <a:latin typeface="Times New Roman"/>
                <a:cs typeface="Times New Roman"/>
              </a:rPr>
              <a:t>components.</a:t>
            </a:r>
            <a:r>
              <a:rPr sz="2000" spc="-125" dirty="0">
                <a:latin typeface="Times New Roman"/>
                <a:cs typeface="Times New Roman"/>
              </a:rPr>
              <a:t> </a:t>
            </a:r>
            <a:r>
              <a:rPr sz="2000" dirty="0">
                <a:latin typeface="Times New Roman"/>
                <a:cs typeface="Times New Roman"/>
              </a:rPr>
              <a:t>On</a:t>
            </a:r>
            <a:r>
              <a:rPr sz="2000" spc="30" dirty="0">
                <a:latin typeface="Times New Roman"/>
                <a:cs typeface="Times New Roman"/>
              </a:rPr>
              <a:t> </a:t>
            </a:r>
            <a:r>
              <a:rPr sz="2000" dirty="0">
                <a:latin typeface="Times New Roman"/>
                <a:cs typeface="Times New Roman"/>
              </a:rPr>
              <a:t>the</a:t>
            </a:r>
            <a:r>
              <a:rPr sz="2000" spc="-95" dirty="0">
                <a:latin typeface="Times New Roman"/>
                <a:cs typeface="Times New Roman"/>
              </a:rPr>
              <a:t> </a:t>
            </a:r>
            <a:r>
              <a:rPr sz="2000" dirty="0">
                <a:latin typeface="Times New Roman"/>
                <a:cs typeface="Times New Roman"/>
              </a:rPr>
              <a:t>surface</a:t>
            </a:r>
            <a:r>
              <a:rPr sz="2000" spc="-5" dirty="0">
                <a:latin typeface="Times New Roman"/>
                <a:cs typeface="Times New Roman"/>
              </a:rPr>
              <a:t> </a:t>
            </a:r>
            <a:r>
              <a:rPr sz="2000" dirty="0">
                <a:latin typeface="Times New Roman"/>
                <a:cs typeface="Times New Roman"/>
              </a:rPr>
              <a:t>of</a:t>
            </a:r>
            <a:r>
              <a:rPr sz="2000" spc="-15" dirty="0">
                <a:latin typeface="Times New Roman"/>
                <a:cs typeface="Times New Roman"/>
              </a:rPr>
              <a:t> </a:t>
            </a:r>
            <a:r>
              <a:rPr sz="2000" dirty="0">
                <a:latin typeface="Times New Roman"/>
                <a:cs typeface="Times New Roman"/>
              </a:rPr>
              <a:t>the</a:t>
            </a:r>
            <a:r>
              <a:rPr sz="2000" spc="-90" dirty="0">
                <a:latin typeface="Times New Roman"/>
                <a:cs typeface="Times New Roman"/>
              </a:rPr>
              <a:t> </a:t>
            </a:r>
            <a:r>
              <a:rPr sz="2000" dirty="0">
                <a:latin typeface="Times New Roman"/>
                <a:cs typeface="Times New Roman"/>
              </a:rPr>
              <a:t>skin</a:t>
            </a:r>
            <a:r>
              <a:rPr sz="2000" spc="110" dirty="0">
                <a:latin typeface="Times New Roman"/>
                <a:cs typeface="Times New Roman"/>
              </a:rPr>
              <a:t> </a:t>
            </a:r>
            <a:r>
              <a:rPr sz="2000" dirty="0">
                <a:latin typeface="Times New Roman"/>
                <a:cs typeface="Times New Roman"/>
              </a:rPr>
              <a:t>is</a:t>
            </a:r>
            <a:r>
              <a:rPr sz="2000" spc="110" dirty="0">
                <a:latin typeface="Times New Roman"/>
                <a:cs typeface="Times New Roman"/>
              </a:rPr>
              <a:t> </a:t>
            </a:r>
            <a:r>
              <a:rPr sz="2000" dirty="0">
                <a:latin typeface="Times New Roman"/>
                <a:cs typeface="Times New Roman"/>
              </a:rPr>
              <a:t>a</a:t>
            </a:r>
            <a:r>
              <a:rPr sz="2000" spc="-15" dirty="0">
                <a:latin typeface="Times New Roman"/>
                <a:cs typeface="Times New Roman"/>
              </a:rPr>
              <a:t> </a:t>
            </a:r>
            <a:r>
              <a:rPr sz="2000" dirty="0">
                <a:latin typeface="Times New Roman"/>
                <a:cs typeface="Times New Roman"/>
              </a:rPr>
              <a:t>film</a:t>
            </a:r>
            <a:r>
              <a:rPr sz="2000" spc="75" dirty="0">
                <a:latin typeface="Times New Roman"/>
                <a:cs typeface="Times New Roman"/>
              </a:rPr>
              <a:t> </a:t>
            </a:r>
            <a:r>
              <a:rPr sz="2000" spc="-25" dirty="0">
                <a:latin typeface="Times New Roman"/>
                <a:cs typeface="Times New Roman"/>
              </a:rPr>
              <a:t>of </a:t>
            </a:r>
            <a:r>
              <a:rPr sz="2000" dirty="0">
                <a:latin typeface="Times New Roman"/>
                <a:cs typeface="Times New Roman"/>
              </a:rPr>
              <a:t>emulsified</a:t>
            </a:r>
            <a:r>
              <a:rPr sz="2000" spc="15" dirty="0">
                <a:latin typeface="Times New Roman"/>
                <a:cs typeface="Times New Roman"/>
              </a:rPr>
              <a:t>  </a:t>
            </a:r>
            <a:r>
              <a:rPr sz="2000" dirty="0">
                <a:latin typeface="Times New Roman"/>
                <a:cs typeface="Times New Roman"/>
              </a:rPr>
              <a:t>material</a:t>
            </a:r>
            <a:r>
              <a:rPr sz="2000" spc="25" dirty="0">
                <a:latin typeface="Times New Roman"/>
                <a:cs typeface="Times New Roman"/>
              </a:rPr>
              <a:t>  </a:t>
            </a:r>
            <a:r>
              <a:rPr sz="2000" dirty="0">
                <a:latin typeface="Times New Roman"/>
                <a:cs typeface="Times New Roman"/>
              </a:rPr>
              <a:t>which</a:t>
            </a:r>
            <a:r>
              <a:rPr sz="2000" spc="475" dirty="0">
                <a:latin typeface="Times New Roman"/>
                <a:cs typeface="Times New Roman"/>
              </a:rPr>
              <a:t> </a:t>
            </a:r>
            <a:r>
              <a:rPr sz="2000" dirty="0">
                <a:latin typeface="Times New Roman"/>
                <a:cs typeface="Times New Roman"/>
              </a:rPr>
              <a:t>is</a:t>
            </a:r>
            <a:r>
              <a:rPr sz="2000" spc="475" dirty="0">
                <a:latin typeface="Times New Roman"/>
                <a:cs typeface="Times New Roman"/>
              </a:rPr>
              <a:t> </a:t>
            </a:r>
            <a:r>
              <a:rPr sz="2000" dirty="0">
                <a:latin typeface="Times New Roman"/>
                <a:cs typeface="Times New Roman"/>
              </a:rPr>
              <a:t>composed</a:t>
            </a:r>
            <a:r>
              <a:rPr sz="2000" spc="480" dirty="0">
                <a:latin typeface="Times New Roman"/>
                <a:cs typeface="Times New Roman"/>
              </a:rPr>
              <a:t> </a:t>
            </a:r>
            <a:r>
              <a:rPr sz="2000" dirty="0">
                <a:latin typeface="Times New Roman"/>
                <a:cs typeface="Times New Roman"/>
              </a:rPr>
              <a:t>of</a:t>
            </a:r>
            <a:r>
              <a:rPr sz="2000" spc="370" dirty="0">
                <a:latin typeface="Times New Roman"/>
                <a:cs typeface="Times New Roman"/>
              </a:rPr>
              <a:t> </a:t>
            </a:r>
            <a:r>
              <a:rPr sz="2000" dirty="0">
                <a:latin typeface="Times New Roman"/>
                <a:cs typeface="Times New Roman"/>
              </a:rPr>
              <a:t>a</a:t>
            </a:r>
            <a:r>
              <a:rPr sz="2000" spc="5" dirty="0">
                <a:latin typeface="Times New Roman"/>
                <a:cs typeface="Times New Roman"/>
              </a:rPr>
              <a:t>  </a:t>
            </a:r>
            <a:r>
              <a:rPr sz="2000" dirty="0">
                <a:latin typeface="Times New Roman"/>
                <a:cs typeface="Times New Roman"/>
              </a:rPr>
              <a:t>complex</a:t>
            </a:r>
            <a:r>
              <a:rPr sz="2000" spc="395" dirty="0">
                <a:latin typeface="Times New Roman"/>
                <a:cs typeface="Times New Roman"/>
              </a:rPr>
              <a:t> </a:t>
            </a:r>
            <a:r>
              <a:rPr sz="2000" dirty="0">
                <a:latin typeface="Times New Roman"/>
                <a:cs typeface="Times New Roman"/>
              </a:rPr>
              <a:t>blend</a:t>
            </a:r>
            <a:r>
              <a:rPr sz="2000" spc="405" dirty="0">
                <a:latin typeface="Times New Roman"/>
                <a:cs typeface="Times New Roman"/>
              </a:rPr>
              <a:t> </a:t>
            </a:r>
            <a:r>
              <a:rPr sz="2000" dirty="0">
                <a:latin typeface="Times New Roman"/>
                <a:cs typeface="Times New Roman"/>
              </a:rPr>
              <a:t>of</a:t>
            </a:r>
            <a:r>
              <a:rPr sz="2000" spc="434" dirty="0">
                <a:latin typeface="Times New Roman"/>
                <a:cs typeface="Times New Roman"/>
              </a:rPr>
              <a:t> </a:t>
            </a:r>
            <a:r>
              <a:rPr sz="2000" dirty="0">
                <a:latin typeface="Times New Roman"/>
                <a:cs typeface="Times New Roman"/>
              </a:rPr>
              <a:t>sweat,</a:t>
            </a:r>
            <a:r>
              <a:rPr sz="2000" spc="450" dirty="0">
                <a:latin typeface="Times New Roman"/>
                <a:cs typeface="Times New Roman"/>
              </a:rPr>
              <a:t> </a:t>
            </a:r>
            <a:r>
              <a:rPr sz="2000" dirty="0">
                <a:latin typeface="Times New Roman"/>
                <a:cs typeface="Times New Roman"/>
              </a:rPr>
              <a:t>sebum,</a:t>
            </a:r>
            <a:r>
              <a:rPr sz="2000" spc="455" dirty="0">
                <a:latin typeface="Times New Roman"/>
                <a:cs typeface="Times New Roman"/>
              </a:rPr>
              <a:t> </a:t>
            </a:r>
            <a:r>
              <a:rPr sz="2000" spc="-25" dirty="0">
                <a:latin typeface="Times New Roman"/>
                <a:cs typeface="Times New Roman"/>
              </a:rPr>
              <a:t>and </a:t>
            </a:r>
            <a:r>
              <a:rPr sz="2000" dirty="0">
                <a:latin typeface="Times New Roman"/>
                <a:cs typeface="Times New Roman"/>
              </a:rPr>
              <a:t>desquamating</a:t>
            </a:r>
            <a:r>
              <a:rPr sz="2000" spc="185" dirty="0">
                <a:latin typeface="Times New Roman"/>
                <a:cs typeface="Times New Roman"/>
              </a:rPr>
              <a:t> </a:t>
            </a:r>
            <a:r>
              <a:rPr sz="2000" dirty="0">
                <a:latin typeface="Times New Roman"/>
                <a:cs typeface="Times New Roman"/>
              </a:rPr>
              <a:t>cells</a:t>
            </a:r>
            <a:r>
              <a:rPr sz="2000" spc="275" dirty="0">
                <a:latin typeface="Times New Roman"/>
                <a:cs typeface="Times New Roman"/>
              </a:rPr>
              <a:t> </a:t>
            </a:r>
            <a:r>
              <a:rPr sz="2000" dirty="0">
                <a:latin typeface="Times New Roman"/>
                <a:cs typeface="Times New Roman"/>
              </a:rPr>
              <a:t>of</a:t>
            </a:r>
            <a:r>
              <a:rPr sz="2000" spc="235" dirty="0">
                <a:latin typeface="Times New Roman"/>
                <a:cs typeface="Times New Roman"/>
              </a:rPr>
              <a:t> </a:t>
            </a:r>
            <a:r>
              <a:rPr sz="2000" dirty="0">
                <a:latin typeface="Times New Roman"/>
                <a:cs typeface="Times New Roman"/>
              </a:rPr>
              <a:t>epidermis.</a:t>
            </a:r>
            <a:r>
              <a:rPr sz="2000" spc="320" dirty="0">
                <a:latin typeface="Times New Roman"/>
                <a:cs typeface="Times New Roman"/>
              </a:rPr>
              <a:t> </a:t>
            </a:r>
            <a:r>
              <a:rPr sz="2000" dirty="0">
                <a:latin typeface="Times New Roman"/>
                <a:cs typeface="Times New Roman"/>
              </a:rPr>
              <a:t>However,</a:t>
            </a:r>
            <a:r>
              <a:rPr sz="2000" spc="330" dirty="0">
                <a:latin typeface="Times New Roman"/>
                <a:cs typeface="Times New Roman"/>
              </a:rPr>
              <a:t> </a:t>
            </a:r>
            <a:r>
              <a:rPr sz="2000" dirty="0">
                <a:latin typeface="Times New Roman"/>
                <a:cs typeface="Times New Roman"/>
              </a:rPr>
              <a:t>this</a:t>
            </a:r>
            <a:r>
              <a:rPr sz="2000" spc="275" dirty="0">
                <a:latin typeface="Times New Roman"/>
                <a:cs typeface="Times New Roman"/>
              </a:rPr>
              <a:t> </a:t>
            </a:r>
            <a:r>
              <a:rPr sz="2000" dirty="0">
                <a:latin typeface="Times New Roman"/>
                <a:cs typeface="Times New Roman"/>
              </a:rPr>
              <a:t>layer</a:t>
            </a:r>
            <a:r>
              <a:rPr sz="2000" spc="305" dirty="0">
                <a:latin typeface="Times New Roman"/>
                <a:cs typeface="Times New Roman"/>
              </a:rPr>
              <a:t> </a:t>
            </a:r>
            <a:r>
              <a:rPr sz="2000" dirty="0">
                <a:latin typeface="Times New Roman"/>
                <a:cs typeface="Times New Roman"/>
              </a:rPr>
              <a:t>offers</a:t>
            </a:r>
            <a:r>
              <a:rPr sz="2000" spc="270" dirty="0">
                <a:latin typeface="Times New Roman"/>
                <a:cs typeface="Times New Roman"/>
              </a:rPr>
              <a:t> </a:t>
            </a:r>
            <a:r>
              <a:rPr sz="2000" dirty="0">
                <a:latin typeface="Times New Roman"/>
                <a:cs typeface="Times New Roman"/>
              </a:rPr>
              <a:t>little</a:t>
            </a:r>
            <a:r>
              <a:rPr sz="2000" spc="235" dirty="0">
                <a:latin typeface="Times New Roman"/>
                <a:cs typeface="Times New Roman"/>
              </a:rPr>
              <a:t> </a:t>
            </a:r>
            <a:r>
              <a:rPr sz="2000" dirty="0">
                <a:latin typeface="Times New Roman"/>
                <a:cs typeface="Times New Roman"/>
              </a:rPr>
              <a:t>obstruction</a:t>
            </a:r>
            <a:r>
              <a:rPr sz="2000" spc="340" dirty="0">
                <a:latin typeface="Times New Roman"/>
                <a:cs typeface="Times New Roman"/>
              </a:rPr>
              <a:t> </a:t>
            </a:r>
            <a:r>
              <a:rPr sz="2000" dirty="0">
                <a:latin typeface="Times New Roman"/>
                <a:cs typeface="Times New Roman"/>
              </a:rPr>
              <a:t>for</a:t>
            </a:r>
            <a:r>
              <a:rPr sz="2000" spc="229" dirty="0">
                <a:latin typeface="Times New Roman"/>
                <a:cs typeface="Times New Roman"/>
              </a:rPr>
              <a:t> </a:t>
            </a:r>
            <a:r>
              <a:rPr sz="2000" spc="-25" dirty="0">
                <a:latin typeface="Times New Roman"/>
                <a:cs typeface="Times New Roman"/>
              </a:rPr>
              <a:t>the </a:t>
            </a:r>
            <a:r>
              <a:rPr sz="2000" dirty="0">
                <a:latin typeface="Times New Roman"/>
                <a:cs typeface="Times New Roman"/>
              </a:rPr>
              <a:t>drug</a:t>
            </a:r>
            <a:r>
              <a:rPr sz="2000" spc="35" dirty="0">
                <a:latin typeface="Times New Roman"/>
                <a:cs typeface="Times New Roman"/>
              </a:rPr>
              <a:t>  </a:t>
            </a:r>
            <a:r>
              <a:rPr sz="2000" dirty="0">
                <a:latin typeface="Times New Roman"/>
                <a:cs typeface="Times New Roman"/>
              </a:rPr>
              <a:t>to</a:t>
            </a:r>
            <a:r>
              <a:rPr sz="2000" spc="110" dirty="0">
                <a:latin typeface="Times New Roman"/>
                <a:cs typeface="Times New Roman"/>
              </a:rPr>
              <a:t>  </a:t>
            </a:r>
            <a:r>
              <a:rPr sz="2000" dirty="0">
                <a:latin typeface="Times New Roman"/>
                <a:cs typeface="Times New Roman"/>
              </a:rPr>
              <a:t>permeate</a:t>
            </a:r>
            <a:r>
              <a:rPr sz="2000" spc="95" dirty="0">
                <a:latin typeface="Times New Roman"/>
                <a:cs typeface="Times New Roman"/>
              </a:rPr>
              <a:t>  </a:t>
            </a:r>
            <a:r>
              <a:rPr sz="2000" dirty="0">
                <a:latin typeface="Times New Roman"/>
                <a:cs typeface="Times New Roman"/>
              </a:rPr>
              <a:t>.</a:t>
            </a:r>
            <a:r>
              <a:rPr sz="2000" spc="100" dirty="0">
                <a:latin typeface="Times New Roman"/>
                <a:cs typeface="Times New Roman"/>
              </a:rPr>
              <a:t>  </a:t>
            </a:r>
            <a:r>
              <a:rPr sz="2000" dirty="0">
                <a:latin typeface="Times New Roman"/>
                <a:cs typeface="Times New Roman"/>
              </a:rPr>
              <a:t>The</a:t>
            </a:r>
            <a:r>
              <a:rPr sz="2000" spc="90" dirty="0">
                <a:latin typeface="Times New Roman"/>
                <a:cs typeface="Times New Roman"/>
              </a:rPr>
              <a:t>  </a:t>
            </a:r>
            <a:r>
              <a:rPr sz="2000" dirty="0">
                <a:latin typeface="Times New Roman"/>
                <a:cs typeface="Times New Roman"/>
              </a:rPr>
              <a:t>major</a:t>
            </a:r>
            <a:r>
              <a:rPr sz="2000" spc="95" dirty="0">
                <a:latin typeface="Times New Roman"/>
                <a:cs typeface="Times New Roman"/>
              </a:rPr>
              <a:t>  </a:t>
            </a:r>
            <a:r>
              <a:rPr sz="2000" dirty="0">
                <a:latin typeface="Times New Roman"/>
                <a:cs typeface="Times New Roman"/>
              </a:rPr>
              <a:t>lipid</a:t>
            </a:r>
            <a:r>
              <a:rPr sz="2000" spc="114" dirty="0">
                <a:latin typeface="Times New Roman"/>
                <a:cs typeface="Times New Roman"/>
              </a:rPr>
              <a:t>  </a:t>
            </a:r>
            <a:r>
              <a:rPr sz="2000" dirty="0">
                <a:latin typeface="Times New Roman"/>
                <a:cs typeface="Times New Roman"/>
              </a:rPr>
              <a:t>classes</a:t>
            </a:r>
            <a:r>
              <a:rPr sz="2000" spc="75" dirty="0">
                <a:latin typeface="Times New Roman"/>
                <a:cs typeface="Times New Roman"/>
              </a:rPr>
              <a:t>  </a:t>
            </a:r>
            <a:r>
              <a:rPr sz="2000" dirty="0">
                <a:latin typeface="Times New Roman"/>
                <a:cs typeface="Times New Roman"/>
              </a:rPr>
              <a:t>in</a:t>
            </a:r>
            <a:r>
              <a:rPr sz="2000" spc="110" dirty="0">
                <a:latin typeface="Times New Roman"/>
                <a:cs typeface="Times New Roman"/>
              </a:rPr>
              <a:t>  </a:t>
            </a:r>
            <a:r>
              <a:rPr sz="2000" dirty="0">
                <a:latin typeface="Times New Roman"/>
                <a:cs typeface="Times New Roman"/>
              </a:rPr>
              <a:t>human</a:t>
            </a:r>
            <a:r>
              <a:rPr sz="2000" spc="110" dirty="0">
                <a:latin typeface="Times New Roman"/>
                <a:cs typeface="Times New Roman"/>
              </a:rPr>
              <a:t>  </a:t>
            </a:r>
            <a:r>
              <a:rPr sz="2000" dirty="0">
                <a:latin typeface="Times New Roman"/>
                <a:cs typeface="Times New Roman"/>
              </a:rPr>
              <a:t>stratum</a:t>
            </a:r>
            <a:r>
              <a:rPr sz="2000" spc="55" dirty="0">
                <a:latin typeface="Times New Roman"/>
                <a:cs typeface="Times New Roman"/>
              </a:rPr>
              <a:t>  </a:t>
            </a:r>
            <a:r>
              <a:rPr sz="2000" dirty="0">
                <a:latin typeface="Times New Roman"/>
                <a:cs typeface="Times New Roman"/>
              </a:rPr>
              <a:t>corneum</a:t>
            </a:r>
            <a:r>
              <a:rPr sz="2000" spc="60" dirty="0">
                <a:latin typeface="Times New Roman"/>
                <a:cs typeface="Times New Roman"/>
              </a:rPr>
              <a:t>  </a:t>
            </a:r>
            <a:r>
              <a:rPr sz="2000" spc="-10" dirty="0">
                <a:latin typeface="Times New Roman"/>
                <a:cs typeface="Times New Roman"/>
              </a:rPr>
              <a:t>involve</a:t>
            </a:r>
            <a:endParaRPr sz="2000" dirty="0">
              <a:latin typeface="Times New Roman"/>
              <a:cs typeface="Times New Roman"/>
            </a:endParaRPr>
          </a:p>
        </p:txBody>
      </p:sp>
      <p:sp>
        <p:nvSpPr>
          <p:cNvPr id="4" name="object 4"/>
          <p:cNvSpPr txBox="1"/>
          <p:nvPr/>
        </p:nvSpPr>
        <p:spPr>
          <a:xfrm>
            <a:off x="362267" y="5779037"/>
            <a:ext cx="8971280" cy="535305"/>
          </a:xfrm>
          <a:prstGeom prst="rect">
            <a:avLst/>
          </a:prstGeom>
        </p:spPr>
        <p:txBody>
          <a:bodyPr vert="horz" wrap="square" lIns="0" tIns="59690" rIns="0" bIns="0" rtlCol="0">
            <a:spAutoFit/>
          </a:bodyPr>
          <a:lstStyle/>
          <a:p>
            <a:pPr marL="12700">
              <a:lnSpc>
                <a:spcPct val="100000"/>
              </a:lnSpc>
              <a:spcBef>
                <a:spcPts val="470"/>
              </a:spcBef>
              <a:tabLst>
                <a:tab pos="1299210" algn="l"/>
                <a:tab pos="2605405" algn="l"/>
                <a:tab pos="3158490" algn="l"/>
                <a:tab pos="4254500" algn="l"/>
                <a:tab pos="4893310" algn="l"/>
                <a:tab pos="5646420" algn="l"/>
                <a:tab pos="6294120" algn="l"/>
                <a:tab pos="7066280" algn="l"/>
                <a:tab pos="8086090" algn="l"/>
              </a:tabLst>
            </a:pPr>
            <a:r>
              <a:rPr sz="2000" spc="-10" dirty="0">
                <a:latin typeface="Times New Roman"/>
                <a:cs typeface="Times New Roman"/>
              </a:rPr>
              <a:t>ceramides,</a:t>
            </a:r>
            <a:r>
              <a:rPr sz="2000" dirty="0">
                <a:latin typeface="Times New Roman"/>
                <a:cs typeface="Times New Roman"/>
              </a:rPr>
              <a:t>	</a:t>
            </a:r>
            <a:r>
              <a:rPr sz="2000" spc="-10" dirty="0">
                <a:latin typeface="Times New Roman"/>
                <a:cs typeface="Times New Roman"/>
              </a:rPr>
              <a:t>cholesterol</a:t>
            </a:r>
            <a:r>
              <a:rPr sz="2000" dirty="0">
                <a:latin typeface="Times New Roman"/>
                <a:cs typeface="Times New Roman"/>
              </a:rPr>
              <a:t>	</a:t>
            </a:r>
            <a:r>
              <a:rPr sz="2000" spc="-25" dirty="0">
                <a:latin typeface="Times New Roman"/>
                <a:cs typeface="Times New Roman"/>
              </a:rPr>
              <a:t>and</a:t>
            </a:r>
            <a:r>
              <a:rPr sz="2000" dirty="0">
                <a:latin typeface="Times New Roman"/>
                <a:cs typeface="Times New Roman"/>
              </a:rPr>
              <a:t>	</a:t>
            </a:r>
            <a:r>
              <a:rPr sz="2000" spc="-10" dirty="0">
                <a:latin typeface="Times New Roman"/>
                <a:cs typeface="Times New Roman"/>
              </a:rPr>
              <a:t>saturated</a:t>
            </a:r>
            <a:r>
              <a:rPr sz="2000" dirty="0">
                <a:latin typeface="Times New Roman"/>
                <a:cs typeface="Times New Roman"/>
              </a:rPr>
              <a:t>	</a:t>
            </a:r>
            <a:r>
              <a:rPr sz="2000" spc="-20" dirty="0">
                <a:latin typeface="Times New Roman"/>
                <a:cs typeface="Times New Roman"/>
              </a:rPr>
              <a:t>long</a:t>
            </a:r>
            <a:r>
              <a:rPr sz="2000" dirty="0">
                <a:latin typeface="Times New Roman"/>
                <a:cs typeface="Times New Roman"/>
              </a:rPr>
              <a:t>	</a:t>
            </a:r>
            <a:r>
              <a:rPr sz="2000" spc="-10" dirty="0">
                <a:latin typeface="Times New Roman"/>
                <a:cs typeface="Times New Roman"/>
              </a:rPr>
              <a:t>chain</a:t>
            </a:r>
            <a:r>
              <a:rPr sz="2000" dirty="0">
                <a:latin typeface="Times New Roman"/>
                <a:cs typeface="Times New Roman"/>
              </a:rPr>
              <a:t>	</a:t>
            </a:r>
            <a:r>
              <a:rPr sz="2000" spc="-10" dirty="0">
                <a:latin typeface="Times New Roman"/>
                <a:cs typeface="Times New Roman"/>
              </a:rPr>
              <a:t>fatty</a:t>
            </a:r>
            <a:r>
              <a:rPr sz="2000" dirty="0">
                <a:latin typeface="Times New Roman"/>
                <a:cs typeface="Times New Roman"/>
              </a:rPr>
              <a:t>	</a:t>
            </a:r>
            <a:r>
              <a:rPr sz="2000" spc="-10" dirty="0">
                <a:latin typeface="Times New Roman"/>
                <a:cs typeface="Times New Roman"/>
              </a:rPr>
              <a:t>acids.</a:t>
            </a:r>
            <a:r>
              <a:rPr sz="2000" dirty="0">
                <a:latin typeface="Times New Roman"/>
                <a:cs typeface="Times New Roman"/>
              </a:rPr>
              <a:t>	</a:t>
            </a:r>
            <a:r>
              <a:rPr sz="2000" spc="-10" dirty="0">
                <a:latin typeface="Times New Roman"/>
                <a:cs typeface="Times New Roman"/>
              </a:rPr>
              <a:t>Another</a:t>
            </a:r>
            <a:r>
              <a:rPr sz="2000" dirty="0">
                <a:latin typeface="Times New Roman"/>
                <a:cs typeface="Times New Roman"/>
              </a:rPr>
              <a:t>	</a:t>
            </a:r>
            <a:r>
              <a:rPr sz="2000" spc="-10" dirty="0">
                <a:latin typeface="Times New Roman"/>
                <a:cs typeface="Times New Roman"/>
              </a:rPr>
              <a:t>essential</a:t>
            </a:r>
            <a:endParaRPr sz="2000" dirty="0">
              <a:latin typeface="Times New Roman"/>
              <a:cs typeface="Times New Roman"/>
            </a:endParaRPr>
          </a:p>
          <a:p>
            <a:pPr marR="130810" algn="r">
              <a:lnSpc>
                <a:spcPct val="100000"/>
              </a:lnSpc>
              <a:spcBef>
                <a:spcPts val="160"/>
              </a:spcBef>
            </a:pPr>
            <a:r>
              <a:rPr sz="900" spc="-25" dirty="0">
                <a:solidFill>
                  <a:srgbClr val="5FCAEE"/>
                </a:solidFill>
                <a:latin typeface="Trebuchet MS"/>
                <a:cs typeface="Trebuchet MS"/>
              </a:rPr>
              <a:t>37</a:t>
            </a:r>
            <a:endParaRPr sz="900" dirty="0">
              <a:latin typeface="Trebuchet MS"/>
              <a:cs typeface="Trebuchet MS"/>
            </a:endParaRPr>
          </a:p>
        </p:txBody>
      </p:sp>
      <p:sp>
        <p:nvSpPr>
          <p:cNvPr id="5" name="object 5"/>
          <p:cNvSpPr txBox="1"/>
          <p:nvPr/>
        </p:nvSpPr>
        <p:spPr>
          <a:xfrm>
            <a:off x="336867" y="6128067"/>
            <a:ext cx="7249159" cy="640080"/>
          </a:xfrm>
          <a:prstGeom prst="rect">
            <a:avLst/>
          </a:prstGeom>
        </p:spPr>
        <p:txBody>
          <a:bodyPr vert="horz" wrap="square" lIns="0" tIns="15875" rIns="0" bIns="0" rtlCol="0">
            <a:spAutoFit/>
          </a:bodyPr>
          <a:lstStyle/>
          <a:p>
            <a:pPr marL="38100" marR="30480">
              <a:lnSpc>
                <a:spcPct val="100000"/>
              </a:lnSpc>
              <a:spcBef>
                <a:spcPts val="125"/>
              </a:spcBef>
            </a:pPr>
            <a:r>
              <a:rPr sz="2000" dirty="0">
                <a:latin typeface="Times New Roman"/>
                <a:cs typeface="Times New Roman"/>
              </a:rPr>
              <a:t>c</a:t>
            </a:r>
            <a:r>
              <a:rPr sz="2000" spc="35" dirty="0">
                <a:latin typeface="Times New Roman"/>
                <a:cs typeface="Times New Roman"/>
              </a:rPr>
              <a:t>o</a:t>
            </a:r>
            <a:r>
              <a:rPr sz="2000" spc="-425" dirty="0">
                <a:latin typeface="Times New Roman"/>
                <a:cs typeface="Times New Roman"/>
              </a:rPr>
              <a:t>m</a:t>
            </a:r>
            <a:r>
              <a:rPr sz="1350" spc="-277" baseline="58641" dirty="0">
                <a:solidFill>
                  <a:srgbClr val="888888"/>
                </a:solidFill>
                <a:latin typeface="Trebuchet MS"/>
                <a:cs typeface="Trebuchet MS"/>
              </a:rPr>
              <a:t>V</a:t>
            </a:r>
            <a:r>
              <a:rPr sz="2000" spc="-835" dirty="0">
                <a:latin typeface="Times New Roman"/>
                <a:cs typeface="Times New Roman"/>
              </a:rPr>
              <a:t>p</a:t>
            </a:r>
            <a:r>
              <a:rPr sz="1350" spc="-44" baseline="58641" dirty="0">
                <a:solidFill>
                  <a:srgbClr val="888888"/>
                </a:solidFill>
                <a:latin typeface="Trebuchet MS"/>
                <a:cs typeface="Trebuchet MS"/>
              </a:rPr>
              <a:t>I</a:t>
            </a:r>
            <a:r>
              <a:rPr sz="1350" spc="22" baseline="58641" dirty="0">
                <a:solidFill>
                  <a:srgbClr val="888888"/>
                </a:solidFill>
                <a:latin typeface="Trebuchet MS"/>
                <a:cs typeface="Trebuchet MS"/>
              </a:rPr>
              <a:t>S</a:t>
            </a:r>
            <a:r>
              <a:rPr sz="1350" spc="-592" baseline="58641" dirty="0">
                <a:solidFill>
                  <a:srgbClr val="888888"/>
                </a:solidFill>
                <a:latin typeface="Trebuchet MS"/>
                <a:cs typeface="Trebuchet MS"/>
              </a:rPr>
              <a:t>H</a:t>
            </a:r>
            <a:r>
              <a:rPr sz="2000" spc="-610" dirty="0">
                <a:latin typeface="Times New Roman"/>
                <a:cs typeface="Times New Roman"/>
              </a:rPr>
              <a:t>o</a:t>
            </a:r>
            <a:r>
              <a:rPr sz="1350" spc="-15" baseline="58641" dirty="0">
                <a:solidFill>
                  <a:srgbClr val="888888"/>
                </a:solidFill>
                <a:latin typeface="Trebuchet MS"/>
                <a:cs typeface="Trebuchet MS"/>
              </a:rPr>
              <a:t>A</a:t>
            </a:r>
            <a:r>
              <a:rPr sz="1350" spc="-502" baseline="58641" dirty="0">
                <a:solidFill>
                  <a:srgbClr val="888888"/>
                </a:solidFill>
                <a:latin typeface="Trebuchet MS"/>
                <a:cs typeface="Trebuchet MS"/>
              </a:rPr>
              <a:t>L</a:t>
            </a:r>
            <a:r>
              <a:rPr sz="2000" spc="-395" dirty="0">
                <a:latin typeface="Times New Roman"/>
                <a:cs typeface="Times New Roman"/>
              </a:rPr>
              <a:t>n</a:t>
            </a:r>
            <a:r>
              <a:rPr sz="1350" spc="-172" baseline="58641" dirty="0">
                <a:solidFill>
                  <a:srgbClr val="888888"/>
                </a:solidFill>
                <a:latin typeface="Trebuchet MS"/>
                <a:cs typeface="Trebuchet MS"/>
              </a:rPr>
              <a:t>C</a:t>
            </a:r>
            <a:r>
              <a:rPr sz="2000" spc="-800" dirty="0">
                <a:latin typeface="Times New Roman"/>
                <a:cs typeface="Times New Roman"/>
              </a:rPr>
              <a:t>e</a:t>
            </a:r>
            <a:r>
              <a:rPr sz="1350" spc="22" baseline="58641" dirty="0">
                <a:solidFill>
                  <a:srgbClr val="888888"/>
                </a:solidFill>
                <a:latin typeface="Trebuchet MS"/>
                <a:cs typeface="Trebuchet MS"/>
              </a:rPr>
              <a:t>S</a:t>
            </a:r>
            <a:r>
              <a:rPr sz="1350" spc="-52" baseline="58641" dirty="0">
                <a:solidFill>
                  <a:srgbClr val="888888"/>
                </a:solidFill>
                <a:latin typeface="Trebuchet MS"/>
                <a:cs typeface="Trebuchet MS"/>
              </a:rPr>
              <a:t>,</a:t>
            </a:r>
            <a:r>
              <a:rPr sz="1350" spc="-712" baseline="58641" dirty="0">
                <a:solidFill>
                  <a:srgbClr val="888888"/>
                </a:solidFill>
                <a:latin typeface="Trebuchet MS"/>
                <a:cs typeface="Trebuchet MS"/>
              </a:rPr>
              <a:t>R</a:t>
            </a:r>
            <a:r>
              <a:rPr sz="2000" spc="-540" dirty="0">
                <a:latin typeface="Times New Roman"/>
                <a:cs typeface="Times New Roman"/>
              </a:rPr>
              <a:t>n</a:t>
            </a:r>
            <a:r>
              <a:rPr sz="1350" spc="-7" baseline="58641" dirty="0">
                <a:solidFill>
                  <a:srgbClr val="888888"/>
                </a:solidFill>
                <a:latin typeface="Trebuchet MS"/>
                <a:cs typeface="Trebuchet MS"/>
              </a:rPr>
              <a:t>R</a:t>
            </a:r>
            <a:r>
              <a:rPr sz="1350" spc="-735" baseline="58641" dirty="0">
                <a:solidFill>
                  <a:srgbClr val="888888"/>
                </a:solidFill>
                <a:latin typeface="Trebuchet MS"/>
                <a:cs typeface="Trebuchet MS"/>
              </a:rPr>
              <a:t>C</a:t>
            </a:r>
            <a:r>
              <a:rPr sz="2000" spc="-95" dirty="0">
                <a:latin typeface="Times New Roman"/>
                <a:cs typeface="Times New Roman"/>
              </a:rPr>
              <a:t>t</a:t>
            </a:r>
            <a:r>
              <a:rPr sz="1350" spc="-225" baseline="58641" dirty="0">
                <a:solidFill>
                  <a:srgbClr val="888888"/>
                </a:solidFill>
                <a:latin typeface="Trebuchet MS"/>
                <a:cs typeface="Trebuchet MS"/>
              </a:rPr>
              <a:t>P</a:t>
            </a:r>
            <a:r>
              <a:rPr sz="2000" spc="35" dirty="0">
                <a:latin typeface="Times New Roman"/>
                <a:cs typeface="Times New Roman"/>
              </a:rPr>
              <a:t>o</a:t>
            </a:r>
            <a:r>
              <a:rPr sz="2000" dirty="0">
                <a:latin typeface="Times New Roman"/>
                <a:cs typeface="Times New Roman"/>
              </a:rPr>
              <a:t>f</a:t>
            </a:r>
            <a:r>
              <a:rPr sz="2000" spc="5" dirty="0">
                <a:latin typeface="Times New Roman"/>
                <a:cs typeface="Times New Roman"/>
              </a:rPr>
              <a:t> </a:t>
            </a:r>
            <a:r>
              <a:rPr sz="2000" dirty="0">
                <a:latin typeface="Times New Roman"/>
                <a:cs typeface="Times New Roman"/>
              </a:rPr>
              <a:t>stratum</a:t>
            </a:r>
            <a:r>
              <a:rPr sz="2000" spc="-160" dirty="0">
                <a:latin typeface="Times New Roman"/>
                <a:cs typeface="Times New Roman"/>
              </a:rPr>
              <a:t> </a:t>
            </a:r>
            <a:r>
              <a:rPr sz="2000" dirty="0">
                <a:latin typeface="Times New Roman"/>
                <a:cs typeface="Times New Roman"/>
              </a:rPr>
              <a:t>corneum</a:t>
            </a:r>
            <a:r>
              <a:rPr sz="2000" spc="-155" dirty="0">
                <a:latin typeface="Times New Roman"/>
                <a:cs typeface="Times New Roman"/>
              </a:rPr>
              <a:t> </a:t>
            </a:r>
            <a:r>
              <a:rPr sz="2000" dirty="0">
                <a:latin typeface="Times New Roman"/>
                <a:cs typeface="Times New Roman"/>
              </a:rPr>
              <a:t>is</a:t>
            </a:r>
            <a:r>
              <a:rPr sz="2000" spc="45" dirty="0">
                <a:latin typeface="Times New Roman"/>
                <a:cs typeface="Times New Roman"/>
              </a:rPr>
              <a:t> </a:t>
            </a:r>
            <a:r>
              <a:rPr sz="2000" dirty="0">
                <a:latin typeface="Times New Roman"/>
                <a:cs typeface="Times New Roman"/>
              </a:rPr>
              <a:t>water</a:t>
            </a:r>
            <a:r>
              <a:rPr sz="2000" spc="5" dirty="0">
                <a:latin typeface="Times New Roman"/>
                <a:cs typeface="Times New Roman"/>
              </a:rPr>
              <a:t> </a:t>
            </a:r>
            <a:r>
              <a:rPr sz="2000" dirty="0">
                <a:latin typeface="Times New Roman"/>
                <a:cs typeface="Times New Roman"/>
              </a:rPr>
              <a:t>which</a:t>
            </a:r>
            <a:r>
              <a:rPr sz="2000" spc="45" dirty="0">
                <a:latin typeface="Times New Roman"/>
                <a:cs typeface="Times New Roman"/>
              </a:rPr>
              <a:t> </a:t>
            </a:r>
            <a:r>
              <a:rPr sz="2000" dirty="0">
                <a:latin typeface="Times New Roman"/>
                <a:cs typeface="Times New Roman"/>
              </a:rPr>
              <a:t>acts</a:t>
            </a:r>
            <a:r>
              <a:rPr sz="2000" spc="-30" dirty="0">
                <a:latin typeface="Times New Roman"/>
                <a:cs typeface="Times New Roman"/>
              </a:rPr>
              <a:t> </a:t>
            </a:r>
            <a:r>
              <a:rPr sz="2000" dirty="0">
                <a:latin typeface="Times New Roman"/>
                <a:cs typeface="Times New Roman"/>
              </a:rPr>
              <a:t>as</a:t>
            </a:r>
            <a:r>
              <a:rPr sz="2000" spc="45" dirty="0">
                <a:latin typeface="Times New Roman"/>
                <a:cs typeface="Times New Roman"/>
              </a:rPr>
              <a:t> </a:t>
            </a:r>
            <a:r>
              <a:rPr sz="2000" dirty="0">
                <a:latin typeface="Times New Roman"/>
                <a:cs typeface="Times New Roman"/>
              </a:rPr>
              <a:t>a</a:t>
            </a:r>
            <a:r>
              <a:rPr sz="2000" spc="5" dirty="0">
                <a:latin typeface="Times New Roman"/>
                <a:cs typeface="Times New Roman"/>
              </a:rPr>
              <a:t> </a:t>
            </a:r>
            <a:r>
              <a:rPr sz="2000" dirty="0">
                <a:latin typeface="Times New Roman"/>
                <a:cs typeface="Times New Roman"/>
              </a:rPr>
              <a:t>plasticizer</a:t>
            </a:r>
            <a:r>
              <a:rPr sz="2000" spc="-65" dirty="0">
                <a:latin typeface="Times New Roman"/>
                <a:cs typeface="Times New Roman"/>
              </a:rPr>
              <a:t> </a:t>
            </a:r>
            <a:r>
              <a:rPr sz="2000" spc="-25" dirty="0">
                <a:latin typeface="Times New Roman"/>
                <a:cs typeface="Times New Roman"/>
              </a:rPr>
              <a:t>and </a:t>
            </a:r>
            <a:r>
              <a:rPr sz="2000" dirty="0">
                <a:latin typeface="Times New Roman"/>
                <a:cs typeface="Times New Roman"/>
              </a:rPr>
              <a:t>prevents</a:t>
            </a:r>
            <a:r>
              <a:rPr sz="2000" spc="-60" dirty="0">
                <a:latin typeface="Times New Roman"/>
                <a:cs typeface="Times New Roman"/>
              </a:rPr>
              <a:t> </a:t>
            </a:r>
            <a:r>
              <a:rPr sz="2000" dirty="0">
                <a:latin typeface="Times New Roman"/>
                <a:cs typeface="Times New Roman"/>
              </a:rPr>
              <a:t>cracking</a:t>
            </a:r>
            <a:r>
              <a:rPr sz="2000" spc="-45" dirty="0">
                <a:latin typeface="Times New Roman"/>
                <a:cs typeface="Times New Roman"/>
              </a:rPr>
              <a:t> </a:t>
            </a:r>
            <a:r>
              <a:rPr sz="2000" dirty="0">
                <a:latin typeface="Times New Roman"/>
                <a:cs typeface="Times New Roman"/>
              </a:rPr>
              <a:t>and</a:t>
            </a:r>
            <a:r>
              <a:rPr sz="2000" spc="-45" dirty="0">
                <a:latin typeface="Times New Roman"/>
                <a:cs typeface="Times New Roman"/>
              </a:rPr>
              <a:t> </a:t>
            </a:r>
            <a:r>
              <a:rPr sz="2000" dirty="0">
                <a:latin typeface="Times New Roman"/>
                <a:cs typeface="Times New Roman"/>
              </a:rPr>
              <a:t>provides</a:t>
            </a:r>
            <a:r>
              <a:rPr sz="2000" spc="40" dirty="0">
                <a:latin typeface="Times New Roman"/>
                <a:cs typeface="Times New Roman"/>
              </a:rPr>
              <a:t> </a:t>
            </a:r>
            <a:r>
              <a:rPr sz="2000" spc="-10" dirty="0">
                <a:latin typeface="Times New Roman"/>
                <a:cs typeface="Times New Roman"/>
              </a:rPr>
              <a:t>flexibility</a:t>
            </a:r>
            <a:endParaRPr sz="2000" dirty="0">
              <a:latin typeface="Times New Roman"/>
              <a:cs typeface="Times New Roman"/>
            </a:endParaRPr>
          </a:p>
        </p:txBody>
      </p:sp>
      <p:sp>
        <p:nvSpPr>
          <p:cNvPr id="6" name="Footer Placeholder 5"/>
          <p:cNvSpPr>
            <a:spLocks noGrp="1"/>
          </p:cNvSpPr>
          <p:nvPr>
            <p:ph type="ftr" sz="quarter" idx="11"/>
          </p:nvPr>
        </p:nvSpPr>
        <p:spPr/>
        <p:txBody>
          <a:bodyPr/>
          <a:lstStyle/>
          <a:p>
            <a:pPr marL="12700">
              <a:lnSpc>
                <a:spcPct val="100000"/>
              </a:lnSpc>
              <a:spcBef>
                <a:spcPts val="45"/>
              </a:spcBef>
            </a:pPr>
            <a:r>
              <a:rPr lang="en-US" smtClean="0"/>
              <a:t>RDP</a:t>
            </a:r>
            <a:endParaRPr lang="en-US" spc="-10" dirty="0"/>
          </a:p>
        </p:txBody>
      </p:sp>
      <p:sp>
        <p:nvSpPr>
          <p:cNvPr id="7" name="Slide Number Placeholder 6"/>
          <p:cNvSpPr>
            <a:spLocks noGrp="1"/>
          </p:cNvSpPr>
          <p:nvPr>
            <p:ph type="sldNum" sz="quarter" idx="12"/>
          </p:nvPr>
        </p:nvSpPr>
        <p:spPr/>
        <p:txBody>
          <a:bodyPr/>
          <a:lstStyle/>
          <a:p>
            <a:pPr marL="38100">
              <a:lnSpc>
                <a:spcPct val="100000"/>
              </a:lnSpc>
              <a:spcBef>
                <a:spcPts val="45"/>
              </a:spcBef>
            </a:pPr>
            <a:fld id="{81D60167-4931-47E6-BA6A-407CBD079E47}" type="slidenum">
              <a:rPr lang="en-US" spc="-25" smtClean="0"/>
              <a:t>37</a:t>
            </a:fld>
            <a:endParaRPr lang="en-US" spc="-25"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1934" y="150812"/>
            <a:ext cx="1107440" cy="334645"/>
          </a:xfrm>
          <a:prstGeom prst="rect">
            <a:avLst/>
          </a:prstGeom>
        </p:spPr>
        <p:txBody>
          <a:bodyPr vert="horz" wrap="square" lIns="0" tIns="15875" rIns="0" bIns="0" rtlCol="0">
            <a:spAutoFit/>
          </a:bodyPr>
          <a:lstStyle/>
          <a:p>
            <a:pPr marL="12700">
              <a:lnSpc>
                <a:spcPct val="100000"/>
              </a:lnSpc>
              <a:spcBef>
                <a:spcPts val="125"/>
              </a:spcBef>
            </a:pPr>
            <a:r>
              <a:rPr dirty="0"/>
              <a:t>2)</a:t>
            </a:r>
            <a:r>
              <a:rPr spc="-5" dirty="0"/>
              <a:t> </a:t>
            </a:r>
            <a:r>
              <a:rPr spc="-10" dirty="0"/>
              <a:t>Dermis</a:t>
            </a:r>
          </a:p>
        </p:txBody>
      </p:sp>
      <p:sp>
        <p:nvSpPr>
          <p:cNvPr id="4" name="object 4"/>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5" name="object 5"/>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38</a:t>
            </a:fld>
            <a:endParaRPr spc="-25" dirty="0"/>
          </a:p>
        </p:txBody>
      </p:sp>
      <p:sp>
        <p:nvSpPr>
          <p:cNvPr id="3" name="object 3"/>
          <p:cNvSpPr txBox="1"/>
          <p:nvPr/>
        </p:nvSpPr>
        <p:spPr>
          <a:xfrm>
            <a:off x="241934" y="761428"/>
            <a:ext cx="9342755" cy="4607560"/>
          </a:xfrm>
          <a:prstGeom prst="rect">
            <a:avLst/>
          </a:prstGeom>
        </p:spPr>
        <p:txBody>
          <a:bodyPr vert="horz" wrap="square" lIns="0" tIns="15875" rIns="0" bIns="0" rtlCol="0">
            <a:spAutoFit/>
          </a:bodyPr>
          <a:lstStyle/>
          <a:p>
            <a:pPr marL="12700" marR="8255" algn="just">
              <a:lnSpc>
                <a:spcPct val="100000"/>
              </a:lnSpc>
              <a:spcBef>
                <a:spcPts val="125"/>
              </a:spcBef>
            </a:pPr>
            <a:r>
              <a:rPr sz="2000" dirty="0">
                <a:latin typeface="Times New Roman"/>
                <a:cs typeface="Times New Roman"/>
              </a:rPr>
              <a:t>Once</a:t>
            </a:r>
            <a:r>
              <a:rPr sz="2000" spc="465" dirty="0">
                <a:latin typeface="Times New Roman"/>
                <a:cs typeface="Times New Roman"/>
              </a:rPr>
              <a:t> </a:t>
            </a:r>
            <a:r>
              <a:rPr sz="2000" dirty="0">
                <a:latin typeface="Times New Roman"/>
                <a:cs typeface="Times New Roman"/>
              </a:rPr>
              <a:t>drug</a:t>
            </a:r>
            <a:r>
              <a:rPr sz="2000" spc="355" dirty="0">
                <a:latin typeface="Times New Roman"/>
                <a:cs typeface="Times New Roman"/>
              </a:rPr>
              <a:t> </a:t>
            </a:r>
            <a:r>
              <a:rPr sz="2000" dirty="0">
                <a:latin typeface="Times New Roman"/>
                <a:cs typeface="Times New Roman"/>
              </a:rPr>
              <a:t>molecule</a:t>
            </a:r>
            <a:r>
              <a:rPr sz="2000" spc="480" dirty="0">
                <a:latin typeface="Times New Roman"/>
                <a:cs typeface="Times New Roman"/>
              </a:rPr>
              <a:t> </a:t>
            </a:r>
            <a:r>
              <a:rPr sz="2000" dirty="0">
                <a:latin typeface="Times New Roman"/>
                <a:cs typeface="Times New Roman"/>
              </a:rPr>
              <a:t>is</a:t>
            </a:r>
            <a:r>
              <a:rPr sz="2000" spc="425" dirty="0">
                <a:latin typeface="Times New Roman"/>
                <a:cs typeface="Times New Roman"/>
              </a:rPr>
              <a:t> </a:t>
            </a:r>
            <a:r>
              <a:rPr sz="2000" dirty="0">
                <a:latin typeface="Times New Roman"/>
                <a:cs typeface="Times New Roman"/>
              </a:rPr>
              <a:t>through  the</a:t>
            </a:r>
            <a:r>
              <a:rPr sz="2000" spc="475" dirty="0">
                <a:latin typeface="Times New Roman"/>
                <a:cs typeface="Times New Roman"/>
              </a:rPr>
              <a:t> </a:t>
            </a:r>
            <a:r>
              <a:rPr sz="2000" dirty="0">
                <a:latin typeface="Times New Roman"/>
                <a:cs typeface="Times New Roman"/>
              </a:rPr>
              <a:t>stratum</a:t>
            </a:r>
            <a:r>
              <a:rPr sz="2000" spc="400" dirty="0">
                <a:latin typeface="Times New Roman"/>
                <a:cs typeface="Times New Roman"/>
              </a:rPr>
              <a:t> </a:t>
            </a:r>
            <a:r>
              <a:rPr sz="2000" dirty="0">
                <a:latin typeface="Times New Roman"/>
                <a:cs typeface="Times New Roman"/>
              </a:rPr>
              <a:t>corneum,</a:t>
            </a:r>
            <a:r>
              <a:rPr sz="2000" spc="484" dirty="0">
                <a:latin typeface="Times New Roman"/>
                <a:cs typeface="Times New Roman"/>
              </a:rPr>
              <a:t> </a:t>
            </a:r>
            <a:r>
              <a:rPr sz="2000" dirty="0">
                <a:latin typeface="Times New Roman"/>
                <a:cs typeface="Times New Roman"/>
              </a:rPr>
              <a:t>it</a:t>
            </a:r>
            <a:r>
              <a:rPr sz="2000" spc="434" dirty="0">
                <a:latin typeface="Times New Roman"/>
                <a:cs typeface="Times New Roman"/>
              </a:rPr>
              <a:t> </a:t>
            </a:r>
            <a:r>
              <a:rPr sz="2000" dirty="0">
                <a:latin typeface="Times New Roman"/>
                <a:cs typeface="Times New Roman"/>
              </a:rPr>
              <a:t>may</a:t>
            </a:r>
            <a:r>
              <a:rPr sz="2000" spc="425" dirty="0">
                <a:latin typeface="Times New Roman"/>
                <a:cs typeface="Times New Roman"/>
              </a:rPr>
              <a:t> </a:t>
            </a:r>
            <a:r>
              <a:rPr sz="2000" dirty="0">
                <a:latin typeface="Times New Roman"/>
                <a:cs typeface="Times New Roman"/>
              </a:rPr>
              <a:t>pass</a:t>
            </a:r>
            <a:r>
              <a:rPr sz="2000" spc="425" dirty="0">
                <a:latin typeface="Times New Roman"/>
                <a:cs typeface="Times New Roman"/>
              </a:rPr>
              <a:t> </a:t>
            </a:r>
            <a:r>
              <a:rPr sz="2000" dirty="0">
                <a:latin typeface="Times New Roman"/>
                <a:cs typeface="Times New Roman"/>
              </a:rPr>
              <a:t>through  the</a:t>
            </a:r>
            <a:r>
              <a:rPr sz="2000" spc="475" dirty="0">
                <a:latin typeface="Times New Roman"/>
                <a:cs typeface="Times New Roman"/>
              </a:rPr>
              <a:t> </a:t>
            </a:r>
            <a:r>
              <a:rPr sz="2000" spc="-10" dirty="0">
                <a:latin typeface="Times New Roman"/>
                <a:cs typeface="Times New Roman"/>
              </a:rPr>
              <a:t>deeper </a:t>
            </a:r>
            <a:r>
              <a:rPr sz="2000" dirty="0">
                <a:latin typeface="Times New Roman"/>
                <a:cs typeface="Times New Roman"/>
              </a:rPr>
              <a:t>epidermal</a:t>
            </a:r>
            <a:r>
              <a:rPr sz="2000" spc="114" dirty="0">
                <a:latin typeface="Times New Roman"/>
                <a:cs typeface="Times New Roman"/>
              </a:rPr>
              <a:t> </a:t>
            </a:r>
            <a:r>
              <a:rPr sz="2000" dirty="0">
                <a:latin typeface="Times New Roman"/>
                <a:cs typeface="Times New Roman"/>
              </a:rPr>
              <a:t>tissues</a:t>
            </a:r>
            <a:r>
              <a:rPr sz="2000" spc="50" dirty="0">
                <a:latin typeface="Times New Roman"/>
                <a:cs typeface="Times New Roman"/>
              </a:rPr>
              <a:t> </a:t>
            </a:r>
            <a:r>
              <a:rPr sz="2000" dirty="0">
                <a:latin typeface="Times New Roman"/>
                <a:cs typeface="Times New Roman"/>
              </a:rPr>
              <a:t>and</a:t>
            </a:r>
            <a:r>
              <a:rPr sz="2000" spc="125" dirty="0">
                <a:latin typeface="Times New Roman"/>
                <a:cs typeface="Times New Roman"/>
              </a:rPr>
              <a:t> </a:t>
            </a:r>
            <a:r>
              <a:rPr sz="2000" dirty="0">
                <a:latin typeface="Times New Roman"/>
                <a:cs typeface="Times New Roman"/>
              </a:rPr>
              <a:t>enter</a:t>
            </a:r>
            <a:r>
              <a:rPr sz="2000" spc="95" dirty="0">
                <a:latin typeface="Times New Roman"/>
                <a:cs typeface="Times New Roman"/>
              </a:rPr>
              <a:t> </a:t>
            </a:r>
            <a:r>
              <a:rPr sz="2000" dirty="0">
                <a:latin typeface="Times New Roman"/>
                <a:cs typeface="Times New Roman"/>
              </a:rPr>
              <a:t>into</a:t>
            </a:r>
            <a:r>
              <a:rPr sz="2000" spc="114" dirty="0">
                <a:latin typeface="Times New Roman"/>
                <a:cs typeface="Times New Roman"/>
              </a:rPr>
              <a:t> </a:t>
            </a:r>
            <a:r>
              <a:rPr sz="2000" dirty="0">
                <a:latin typeface="Times New Roman"/>
                <a:cs typeface="Times New Roman"/>
              </a:rPr>
              <a:t>the</a:t>
            </a:r>
            <a:r>
              <a:rPr sz="2000" spc="20" dirty="0">
                <a:latin typeface="Times New Roman"/>
                <a:cs typeface="Times New Roman"/>
              </a:rPr>
              <a:t> </a:t>
            </a:r>
            <a:r>
              <a:rPr sz="2000" dirty="0">
                <a:latin typeface="Times New Roman"/>
                <a:cs typeface="Times New Roman"/>
              </a:rPr>
              <a:t>dermis.</a:t>
            </a:r>
            <a:r>
              <a:rPr sz="2000" spc="105" dirty="0">
                <a:latin typeface="Times New Roman"/>
                <a:cs typeface="Times New Roman"/>
              </a:rPr>
              <a:t> </a:t>
            </a:r>
            <a:r>
              <a:rPr sz="2000" dirty="0">
                <a:latin typeface="Times New Roman"/>
                <a:cs typeface="Times New Roman"/>
              </a:rPr>
              <a:t>It</a:t>
            </a:r>
            <a:r>
              <a:rPr sz="2000" spc="120" dirty="0">
                <a:latin typeface="Times New Roman"/>
                <a:cs typeface="Times New Roman"/>
              </a:rPr>
              <a:t> </a:t>
            </a:r>
            <a:r>
              <a:rPr sz="2000" dirty="0">
                <a:latin typeface="Times New Roman"/>
                <a:cs typeface="Times New Roman"/>
              </a:rPr>
              <a:t>is</a:t>
            </a:r>
            <a:r>
              <a:rPr sz="2000" spc="120" dirty="0">
                <a:latin typeface="Times New Roman"/>
                <a:cs typeface="Times New Roman"/>
              </a:rPr>
              <a:t> </a:t>
            </a:r>
            <a:r>
              <a:rPr sz="2000" dirty="0">
                <a:latin typeface="Times New Roman"/>
                <a:cs typeface="Times New Roman"/>
              </a:rPr>
              <a:t>mainly</a:t>
            </a:r>
            <a:r>
              <a:rPr sz="2000" spc="60" dirty="0">
                <a:latin typeface="Times New Roman"/>
                <a:cs typeface="Times New Roman"/>
              </a:rPr>
              <a:t> </a:t>
            </a:r>
            <a:r>
              <a:rPr sz="2000" dirty="0">
                <a:latin typeface="Times New Roman"/>
                <a:cs typeface="Times New Roman"/>
              </a:rPr>
              <a:t>made</a:t>
            </a:r>
            <a:r>
              <a:rPr sz="2000" spc="85" dirty="0">
                <a:latin typeface="Times New Roman"/>
                <a:cs typeface="Times New Roman"/>
              </a:rPr>
              <a:t> </a:t>
            </a:r>
            <a:r>
              <a:rPr sz="2000" dirty="0">
                <a:latin typeface="Times New Roman"/>
                <a:cs typeface="Times New Roman"/>
              </a:rPr>
              <a:t>of</a:t>
            </a:r>
            <a:r>
              <a:rPr sz="2000" spc="15" dirty="0">
                <a:latin typeface="Times New Roman"/>
                <a:cs typeface="Times New Roman"/>
              </a:rPr>
              <a:t> </a:t>
            </a:r>
            <a:r>
              <a:rPr sz="2000" dirty="0">
                <a:latin typeface="Times New Roman"/>
                <a:cs typeface="Times New Roman"/>
              </a:rPr>
              <a:t>fibrous</a:t>
            </a:r>
            <a:r>
              <a:rPr sz="2000" spc="55" dirty="0">
                <a:latin typeface="Times New Roman"/>
                <a:cs typeface="Times New Roman"/>
              </a:rPr>
              <a:t> </a:t>
            </a:r>
            <a:r>
              <a:rPr sz="2000" dirty="0">
                <a:latin typeface="Times New Roman"/>
                <a:cs typeface="Times New Roman"/>
              </a:rPr>
              <a:t>tissues</a:t>
            </a:r>
            <a:r>
              <a:rPr sz="2000" spc="55" dirty="0">
                <a:latin typeface="Times New Roman"/>
                <a:cs typeface="Times New Roman"/>
              </a:rPr>
              <a:t> </a:t>
            </a:r>
            <a:r>
              <a:rPr sz="2000" dirty="0">
                <a:latin typeface="Times New Roman"/>
                <a:cs typeface="Times New Roman"/>
              </a:rPr>
              <a:t>and</a:t>
            </a:r>
            <a:r>
              <a:rPr sz="2000" spc="120" dirty="0">
                <a:latin typeface="Times New Roman"/>
                <a:cs typeface="Times New Roman"/>
              </a:rPr>
              <a:t> </a:t>
            </a:r>
            <a:r>
              <a:rPr sz="2000" dirty="0">
                <a:latin typeface="Times New Roman"/>
                <a:cs typeface="Times New Roman"/>
              </a:rPr>
              <a:t>is</a:t>
            </a:r>
            <a:r>
              <a:rPr sz="2000" spc="45" dirty="0">
                <a:latin typeface="Times New Roman"/>
                <a:cs typeface="Times New Roman"/>
              </a:rPr>
              <a:t> </a:t>
            </a:r>
            <a:r>
              <a:rPr sz="2000" spc="-20" dirty="0">
                <a:latin typeface="Times New Roman"/>
                <a:cs typeface="Times New Roman"/>
              </a:rPr>
              <a:t>1-</a:t>
            </a:r>
            <a:r>
              <a:rPr sz="2000" spc="-50" dirty="0">
                <a:latin typeface="Times New Roman"/>
                <a:cs typeface="Times New Roman"/>
              </a:rPr>
              <a:t>2 </a:t>
            </a:r>
            <a:r>
              <a:rPr sz="2000" dirty="0">
                <a:latin typeface="Times New Roman"/>
                <a:cs typeface="Times New Roman"/>
              </a:rPr>
              <a:t>mm</a:t>
            </a:r>
            <a:r>
              <a:rPr sz="2000" spc="-55" dirty="0">
                <a:latin typeface="Times New Roman"/>
                <a:cs typeface="Times New Roman"/>
              </a:rPr>
              <a:t> </a:t>
            </a:r>
            <a:r>
              <a:rPr sz="2000" dirty="0">
                <a:latin typeface="Times New Roman"/>
                <a:cs typeface="Times New Roman"/>
              </a:rPr>
              <a:t>thick.</a:t>
            </a:r>
            <a:r>
              <a:rPr sz="2000" spc="40" dirty="0">
                <a:latin typeface="Times New Roman"/>
                <a:cs typeface="Times New Roman"/>
              </a:rPr>
              <a:t> </a:t>
            </a:r>
            <a:r>
              <a:rPr sz="2000" dirty="0">
                <a:latin typeface="Times New Roman"/>
                <a:cs typeface="Times New Roman"/>
              </a:rPr>
              <a:t>The</a:t>
            </a:r>
            <a:r>
              <a:rPr sz="2000" spc="-50" dirty="0">
                <a:latin typeface="Times New Roman"/>
                <a:cs typeface="Times New Roman"/>
              </a:rPr>
              <a:t> </a:t>
            </a:r>
            <a:r>
              <a:rPr sz="2000" dirty="0">
                <a:latin typeface="Times New Roman"/>
                <a:cs typeface="Times New Roman"/>
              </a:rPr>
              <a:t>dermis</a:t>
            </a:r>
            <a:r>
              <a:rPr sz="2000" spc="-20" dirty="0">
                <a:latin typeface="Times New Roman"/>
                <a:cs typeface="Times New Roman"/>
              </a:rPr>
              <a:t> </a:t>
            </a:r>
            <a:r>
              <a:rPr sz="2000" dirty="0">
                <a:latin typeface="Times New Roman"/>
                <a:cs typeface="Times New Roman"/>
              </a:rPr>
              <a:t>has</a:t>
            </a:r>
            <a:r>
              <a:rPr sz="2000" spc="-10" dirty="0">
                <a:latin typeface="Times New Roman"/>
                <a:cs typeface="Times New Roman"/>
              </a:rPr>
              <a:t> </a:t>
            </a:r>
            <a:r>
              <a:rPr sz="2000" dirty="0">
                <a:latin typeface="Times New Roman"/>
                <a:cs typeface="Times New Roman"/>
              </a:rPr>
              <a:t>a</a:t>
            </a:r>
            <a:r>
              <a:rPr sz="2000" spc="-50" dirty="0">
                <a:latin typeface="Times New Roman"/>
                <a:cs typeface="Times New Roman"/>
              </a:rPr>
              <a:t> </a:t>
            </a:r>
            <a:r>
              <a:rPr sz="2000" dirty="0">
                <a:latin typeface="Times New Roman"/>
                <a:cs typeface="Times New Roman"/>
              </a:rPr>
              <a:t>rich</a:t>
            </a:r>
            <a:r>
              <a:rPr sz="2000" spc="-20" dirty="0">
                <a:latin typeface="Times New Roman"/>
                <a:cs typeface="Times New Roman"/>
              </a:rPr>
              <a:t> </a:t>
            </a:r>
            <a:r>
              <a:rPr sz="2000" dirty="0">
                <a:latin typeface="Times New Roman"/>
                <a:cs typeface="Times New Roman"/>
              </a:rPr>
              <a:t>supply</a:t>
            </a:r>
            <a:r>
              <a:rPr sz="2000" spc="-85" dirty="0">
                <a:latin typeface="Times New Roman"/>
                <a:cs typeface="Times New Roman"/>
              </a:rPr>
              <a:t> </a:t>
            </a:r>
            <a:r>
              <a:rPr sz="2000" dirty="0">
                <a:latin typeface="Times New Roman"/>
                <a:cs typeface="Times New Roman"/>
              </a:rPr>
              <a:t>of</a:t>
            </a:r>
            <a:r>
              <a:rPr sz="2000" spc="-50" dirty="0">
                <a:latin typeface="Times New Roman"/>
                <a:cs typeface="Times New Roman"/>
              </a:rPr>
              <a:t> </a:t>
            </a:r>
            <a:r>
              <a:rPr sz="2000" dirty="0">
                <a:latin typeface="Times New Roman"/>
                <a:cs typeface="Times New Roman"/>
              </a:rPr>
              <a:t>blood</a:t>
            </a:r>
            <a:r>
              <a:rPr sz="2000" spc="60" dirty="0">
                <a:latin typeface="Times New Roman"/>
                <a:cs typeface="Times New Roman"/>
              </a:rPr>
              <a:t> </a:t>
            </a:r>
            <a:r>
              <a:rPr sz="2000" dirty="0">
                <a:latin typeface="Times New Roman"/>
                <a:cs typeface="Times New Roman"/>
              </a:rPr>
              <a:t>vessels</a:t>
            </a:r>
            <a:r>
              <a:rPr sz="2000" spc="-10" dirty="0">
                <a:latin typeface="Times New Roman"/>
                <a:cs typeface="Times New Roman"/>
              </a:rPr>
              <a:t> </a:t>
            </a:r>
            <a:r>
              <a:rPr sz="2000" dirty="0">
                <a:latin typeface="Times New Roman"/>
                <a:cs typeface="Times New Roman"/>
              </a:rPr>
              <a:t>from</a:t>
            </a:r>
            <a:r>
              <a:rPr sz="2000" spc="-50" dirty="0">
                <a:latin typeface="Times New Roman"/>
                <a:cs typeface="Times New Roman"/>
              </a:rPr>
              <a:t> </a:t>
            </a:r>
            <a:r>
              <a:rPr sz="2000" dirty="0">
                <a:latin typeface="Times New Roman"/>
                <a:cs typeface="Times New Roman"/>
              </a:rPr>
              <a:t>where</a:t>
            </a:r>
            <a:r>
              <a:rPr sz="2000" spc="30" dirty="0">
                <a:latin typeface="Times New Roman"/>
                <a:cs typeface="Times New Roman"/>
              </a:rPr>
              <a:t> </a:t>
            </a:r>
            <a:r>
              <a:rPr sz="2000" dirty="0">
                <a:latin typeface="Times New Roman"/>
                <a:cs typeface="Times New Roman"/>
              </a:rPr>
              <a:t>the</a:t>
            </a:r>
            <a:r>
              <a:rPr sz="2000" spc="-55" dirty="0">
                <a:latin typeface="Times New Roman"/>
                <a:cs typeface="Times New Roman"/>
              </a:rPr>
              <a:t> </a:t>
            </a:r>
            <a:r>
              <a:rPr sz="2000" dirty="0">
                <a:latin typeface="Times New Roman"/>
                <a:cs typeface="Times New Roman"/>
              </a:rPr>
              <a:t>drug</a:t>
            </a:r>
            <a:r>
              <a:rPr sz="2000" spc="-85" dirty="0">
                <a:latin typeface="Times New Roman"/>
                <a:cs typeface="Times New Roman"/>
              </a:rPr>
              <a:t> </a:t>
            </a:r>
            <a:r>
              <a:rPr sz="2000" dirty="0">
                <a:latin typeface="Times New Roman"/>
                <a:cs typeface="Times New Roman"/>
              </a:rPr>
              <a:t>gets</a:t>
            </a:r>
            <a:r>
              <a:rPr sz="2000" spc="-10" dirty="0">
                <a:latin typeface="Times New Roman"/>
                <a:cs typeface="Times New Roman"/>
              </a:rPr>
              <a:t> absorbed </a:t>
            </a:r>
            <a:r>
              <a:rPr sz="2000" dirty="0">
                <a:latin typeface="Times New Roman"/>
                <a:cs typeface="Times New Roman"/>
              </a:rPr>
              <a:t>into</a:t>
            </a:r>
            <a:r>
              <a:rPr sz="2000" spc="105" dirty="0">
                <a:latin typeface="Times New Roman"/>
                <a:cs typeface="Times New Roman"/>
              </a:rPr>
              <a:t> </a:t>
            </a:r>
            <a:r>
              <a:rPr sz="2000" dirty="0">
                <a:latin typeface="Times New Roman"/>
                <a:cs typeface="Times New Roman"/>
              </a:rPr>
              <a:t>the</a:t>
            </a:r>
            <a:r>
              <a:rPr sz="2000" spc="75" dirty="0">
                <a:latin typeface="Times New Roman"/>
                <a:cs typeface="Times New Roman"/>
              </a:rPr>
              <a:t> </a:t>
            </a:r>
            <a:r>
              <a:rPr sz="2000" dirty="0">
                <a:latin typeface="Times New Roman"/>
                <a:cs typeface="Times New Roman"/>
              </a:rPr>
              <a:t>general</a:t>
            </a:r>
            <a:r>
              <a:rPr sz="2000" spc="114" dirty="0">
                <a:latin typeface="Times New Roman"/>
                <a:cs typeface="Times New Roman"/>
              </a:rPr>
              <a:t> </a:t>
            </a:r>
            <a:r>
              <a:rPr sz="2000" dirty="0">
                <a:latin typeface="Times New Roman"/>
                <a:cs typeface="Times New Roman"/>
              </a:rPr>
              <a:t>circulation</a:t>
            </a:r>
            <a:r>
              <a:rPr sz="2000" spc="45" dirty="0">
                <a:latin typeface="Times New Roman"/>
                <a:cs typeface="Times New Roman"/>
              </a:rPr>
              <a:t> </a:t>
            </a:r>
            <a:r>
              <a:rPr sz="2000" dirty="0">
                <a:latin typeface="Times New Roman"/>
                <a:cs typeface="Times New Roman"/>
              </a:rPr>
              <a:t>.</a:t>
            </a:r>
            <a:r>
              <a:rPr sz="2000" spc="95" dirty="0">
                <a:latin typeface="Times New Roman"/>
                <a:cs typeface="Times New Roman"/>
              </a:rPr>
              <a:t> </a:t>
            </a:r>
            <a:r>
              <a:rPr sz="2000" dirty="0">
                <a:latin typeface="Times New Roman"/>
                <a:cs typeface="Times New Roman"/>
              </a:rPr>
              <a:t>Sebaceous</a:t>
            </a:r>
            <a:r>
              <a:rPr sz="2000" spc="45" dirty="0">
                <a:latin typeface="Times New Roman"/>
                <a:cs typeface="Times New Roman"/>
              </a:rPr>
              <a:t> </a:t>
            </a:r>
            <a:r>
              <a:rPr sz="2000" dirty="0">
                <a:latin typeface="Times New Roman"/>
                <a:cs typeface="Times New Roman"/>
              </a:rPr>
              <a:t>glands,</a:t>
            </a:r>
            <a:r>
              <a:rPr sz="2000" spc="100" dirty="0">
                <a:latin typeface="Times New Roman"/>
                <a:cs typeface="Times New Roman"/>
              </a:rPr>
              <a:t> </a:t>
            </a:r>
            <a:r>
              <a:rPr sz="2000" dirty="0">
                <a:latin typeface="Times New Roman"/>
                <a:cs typeface="Times New Roman"/>
              </a:rPr>
              <a:t>sweat</a:t>
            </a:r>
            <a:r>
              <a:rPr sz="2000" spc="110" dirty="0">
                <a:latin typeface="Times New Roman"/>
                <a:cs typeface="Times New Roman"/>
              </a:rPr>
              <a:t> </a:t>
            </a:r>
            <a:r>
              <a:rPr sz="2000" dirty="0">
                <a:latin typeface="Times New Roman"/>
                <a:cs typeface="Times New Roman"/>
              </a:rPr>
              <a:t>glands,</a:t>
            </a:r>
            <a:r>
              <a:rPr sz="2000" spc="25" dirty="0">
                <a:latin typeface="Times New Roman"/>
                <a:cs typeface="Times New Roman"/>
              </a:rPr>
              <a:t> </a:t>
            </a:r>
            <a:r>
              <a:rPr sz="2000" dirty="0">
                <a:latin typeface="Times New Roman"/>
                <a:cs typeface="Times New Roman"/>
              </a:rPr>
              <a:t>and</a:t>
            </a:r>
            <a:r>
              <a:rPr sz="2000" spc="35" dirty="0">
                <a:latin typeface="Times New Roman"/>
                <a:cs typeface="Times New Roman"/>
              </a:rPr>
              <a:t> </a:t>
            </a:r>
            <a:r>
              <a:rPr sz="2000" dirty="0">
                <a:latin typeface="Times New Roman"/>
                <a:cs typeface="Times New Roman"/>
              </a:rPr>
              <a:t>hair</a:t>
            </a:r>
            <a:r>
              <a:rPr sz="2000" spc="75" dirty="0">
                <a:latin typeface="Times New Roman"/>
                <a:cs typeface="Times New Roman"/>
              </a:rPr>
              <a:t> </a:t>
            </a:r>
            <a:r>
              <a:rPr sz="2000" dirty="0">
                <a:latin typeface="Times New Roman"/>
                <a:cs typeface="Times New Roman"/>
              </a:rPr>
              <a:t>follicles</a:t>
            </a:r>
            <a:r>
              <a:rPr sz="2000" spc="40" dirty="0">
                <a:latin typeface="Times New Roman"/>
                <a:cs typeface="Times New Roman"/>
              </a:rPr>
              <a:t> </a:t>
            </a:r>
            <a:r>
              <a:rPr sz="2000" dirty="0">
                <a:latin typeface="Times New Roman"/>
                <a:cs typeface="Times New Roman"/>
              </a:rPr>
              <a:t>rises</a:t>
            </a:r>
            <a:r>
              <a:rPr sz="2000" spc="35" dirty="0">
                <a:latin typeface="Times New Roman"/>
                <a:cs typeface="Times New Roman"/>
              </a:rPr>
              <a:t> </a:t>
            </a:r>
            <a:r>
              <a:rPr sz="2000" dirty="0">
                <a:latin typeface="Times New Roman"/>
                <a:cs typeface="Times New Roman"/>
              </a:rPr>
              <a:t>to</a:t>
            </a:r>
            <a:r>
              <a:rPr sz="2000" spc="35" dirty="0">
                <a:latin typeface="Times New Roman"/>
                <a:cs typeface="Times New Roman"/>
              </a:rPr>
              <a:t> </a:t>
            </a:r>
            <a:r>
              <a:rPr sz="2000" spc="-25" dirty="0">
                <a:latin typeface="Times New Roman"/>
                <a:cs typeface="Times New Roman"/>
              </a:rPr>
              <a:t>the </a:t>
            </a:r>
            <a:r>
              <a:rPr sz="2000" dirty="0">
                <a:latin typeface="Times New Roman"/>
                <a:cs typeface="Times New Roman"/>
              </a:rPr>
              <a:t>surface</a:t>
            </a:r>
            <a:r>
              <a:rPr sz="2000" spc="-20" dirty="0">
                <a:latin typeface="Times New Roman"/>
                <a:cs typeface="Times New Roman"/>
              </a:rPr>
              <a:t> </a:t>
            </a:r>
            <a:r>
              <a:rPr sz="2000" dirty="0">
                <a:latin typeface="Times New Roman"/>
                <a:cs typeface="Times New Roman"/>
              </a:rPr>
              <a:t>of</a:t>
            </a:r>
            <a:r>
              <a:rPr sz="2000" spc="-20" dirty="0">
                <a:latin typeface="Times New Roman"/>
                <a:cs typeface="Times New Roman"/>
              </a:rPr>
              <a:t> </a:t>
            </a:r>
            <a:r>
              <a:rPr sz="2000" dirty="0">
                <a:latin typeface="Times New Roman"/>
                <a:cs typeface="Times New Roman"/>
              </a:rPr>
              <a:t>the</a:t>
            </a:r>
            <a:r>
              <a:rPr sz="2000" spc="-90" dirty="0">
                <a:latin typeface="Times New Roman"/>
                <a:cs typeface="Times New Roman"/>
              </a:rPr>
              <a:t> </a:t>
            </a:r>
            <a:r>
              <a:rPr sz="2000" dirty="0">
                <a:latin typeface="Times New Roman"/>
                <a:cs typeface="Times New Roman"/>
              </a:rPr>
              <a:t>skin</a:t>
            </a:r>
            <a:r>
              <a:rPr sz="2000" spc="105" dirty="0">
                <a:latin typeface="Times New Roman"/>
                <a:cs typeface="Times New Roman"/>
              </a:rPr>
              <a:t> </a:t>
            </a:r>
            <a:r>
              <a:rPr sz="2000" dirty="0">
                <a:latin typeface="Times New Roman"/>
                <a:cs typeface="Times New Roman"/>
              </a:rPr>
              <a:t>from</a:t>
            </a:r>
            <a:r>
              <a:rPr sz="2000" spc="70" dirty="0">
                <a:latin typeface="Times New Roman"/>
                <a:cs typeface="Times New Roman"/>
              </a:rPr>
              <a:t> </a:t>
            </a:r>
            <a:r>
              <a:rPr sz="2000" dirty="0">
                <a:latin typeface="Times New Roman"/>
                <a:cs typeface="Times New Roman"/>
              </a:rPr>
              <a:t>dermis</a:t>
            </a:r>
            <a:r>
              <a:rPr sz="2000" spc="25" dirty="0">
                <a:latin typeface="Times New Roman"/>
                <a:cs typeface="Times New Roman"/>
              </a:rPr>
              <a:t> </a:t>
            </a:r>
            <a:r>
              <a:rPr sz="2000" dirty="0">
                <a:latin typeface="Times New Roman"/>
                <a:cs typeface="Times New Roman"/>
              </a:rPr>
              <a:t>and</a:t>
            </a:r>
            <a:r>
              <a:rPr sz="2000" spc="-55" dirty="0">
                <a:latin typeface="Times New Roman"/>
                <a:cs typeface="Times New Roman"/>
              </a:rPr>
              <a:t> </a:t>
            </a:r>
            <a:r>
              <a:rPr sz="2000" dirty="0">
                <a:latin typeface="Times New Roman"/>
                <a:cs typeface="Times New Roman"/>
              </a:rPr>
              <a:t>subcutaneous</a:t>
            </a:r>
            <a:r>
              <a:rPr sz="2000" spc="-225" dirty="0">
                <a:latin typeface="Times New Roman"/>
                <a:cs typeface="Times New Roman"/>
              </a:rPr>
              <a:t> </a:t>
            </a:r>
            <a:r>
              <a:rPr sz="2000" dirty="0">
                <a:latin typeface="Times New Roman"/>
                <a:cs typeface="Times New Roman"/>
              </a:rPr>
              <a:t>layer</a:t>
            </a:r>
            <a:r>
              <a:rPr sz="2000" spc="-10" dirty="0">
                <a:latin typeface="Times New Roman"/>
                <a:cs typeface="Times New Roman"/>
              </a:rPr>
              <a:t> </a:t>
            </a:r>
            <a:r>
              <a:rPr sz="2000" dirty="0">
                <a:latin typeface="Times New Roman"/>
                <a:cs typeface="Times New Roman"/>
              </a:rPr>
              <a:t>where</a:t>
            </a:r>
            <a:r>
              <a:rPr sz="2000" spc="-15" dirty="0">
                <a:latin typeface="Times New Roman"/>
                <a:cs typeface="Times New Roman"/>
              </a:rPr>
              <a:t> </a:t>
            </a:r>
            <a:r>
              <a:rPr sz="2000" dirty="0">
                <a:latin typeface="Times New Roman"/>
                <a:cs typeface="Times New Roman"/>
              </a:rPr>
              <a:t>they</a:t>
            </a:r>
            <a:r>
              <a:rPr sz="2000" spc="-130" dirty="0">
                <a:latin typeface="Times New Roman"/>
                <a:cs typeface="Times New Roman"/>
              </a:rPr>
              <a:t> </a:t>
            </a:r>
            <a:r>
              <a:rPr sz="2000" spc="-10" dirty="0">
                <a:latin typeface="Times New Roman"/>
                <a:cs typeface="Times New Roman"/>
              </a:rPr>
              <a:t>originates.</a:t>
            </a:r>
            <a:endParaRPr sz="2000">
              <a:latin typeface="Times New Roman"/>
              <a:cs typeface="Times New Roman"/>
            </a:endParaRPr>
          </a:p>
          <a:p>
            <a:pPr>
              <a:lnSpc>
                <a:spcPct val="100000"/>
              </a:lnSpc>
              <a:spcBef>
                <a:spcPts val="120"/>
              </a:spcBef>
            </a:pPr>
            <a:endParaRPr sz="2000">
              <a:latin typeface="Times New Roman"/>
              <a:cs typeface="Times New Roman"/>
            </a:endParaRPr>
          </a:p>
          <a:p>
            <a:pPr marL="12700" marR="12700" algn="just">
              <a:lnSpc>
                <a:spcPct val="100000"/>
              </a:lnSpc>
            </a:pPr>
            <a:r>
              <a:rPr sz="2000" dirty="0">
                <a:latin typeface="Times New Roman"/>
                <a:cs typeface="Times New Roman"/>
              </a:rPr>
              <a:t>The</a:t>
            </a:r>
            <a:r>
              <a:rPr sz="2000" spc="145" dirty="0">
                <a:latin typeface="Times New Roman"/>
                <a:cs typeface="Times New Roman"/>
              </a:rPr>
              <a:t> </a:t>
            </a:r>
            <a:r>
              <a:rPr sz="2000" dirty="0">
                <a:latin typeface="Times New Roman"/>
                <a:cs typeface="Times New Roman"/>
              </a:rPr>
              <a:t>skin</a:t>
            </a:r>
            <a:r>
              <a:rPr sz="2000" spc="175" dirty="0">
                <a:latin typeface="Times New Roman"/>
                <a:cs typeface="Times New Roman"/>
              </a:rPr>
              <a:t> </a:t>
            </a:r>
            <a:r>
              <a:rPr sz="2000" dirty="0">
                <a:latin typeface="Times New Roman"/>
                <a:cs typeface="Times New Roman"/>
              </a:rPr>
              <a:t>surface</a:t>
            </a:r>
            <a:r>
              <a:rPr sz="2000" spc="150" dirty="0">
                <a:latin typeface="Times New Roman"/>
                <a:cs typeface="Times New Roman"/>
              </a:rPr>
              <a:t> </a:t>
            </a:r>
            <a:r>
              <a:rPr sz="2000" dirty="0">
                <a:latin typeface="Times New Roman"/>
                <a:cs typeface="Times New Roman"/>
              </a:rPr>
              <a:t>of human</a:t>
            </a:r>
            <a:r>
              <a:rPr sz="2000" spc="185" dirty="0">
                <a:latin typeface="Times New Roman"/>
                <a:cs typeface="Times New Roman"/>
              </a:rPr>
              <a:t> </a:t>
            </a:r>
            <a:r>
              <a:rPr sz="2000" dirty="0">
                <a:latin typeface="Times New Roman"/>
                <a:cs typeface="Times New Roman"/>
              </a:rPr>
              <a:t>is</a:t>
            </a:r>
            <a:r>
              <a:rPr sz="2000" spc="105" dirty="0">
                <a:latin typeface="Times New Roman"/>
                <a:cs typeface="Times New Roman"/>
              </a:rPr>
              <a:t> </a:t>
            </a:r>
            <a:r>
              <a:rPr sz="2000" dirty="0">
                <a:latin typeface="Times New Roman"/>
                <a:cs typeface="Times New Roman"/>
              </a:rPr>
              <a:t>recognized</a:t>
            </a:r>
            <a:r>
              <a:rPr sz="2000" spc="120" dirty="0">
                <a:latin typeface="Times New Roman"/>
                <a:cs typeface="Times New Roman"/>
              </a:rPr>
              <a:t> </a:t>
            </a:r>
            <a:r>
              <a:rPr sz="2000" dirty="0">
                <a:latin typeface="Times New Roman"/>
                <a:cs typeface="Times New Roman"/>
              </a:rPr>
              <a:t>to</a:t>
            </a:r>
            <a:r>
              <a:rPr sz="2000" spc="105" dirty="0">
                <a:latin typeface="Times New Roman"/>
                <a:cs typeface="Times New Roman"/>
              </a:rPr>
              <a:t> </a:t>
            </a:r>
            <a:r>
              <a:rPr sz="2000" dirty="0">
                <a:latin typeface="Times New Roman"/>
                <a:cs typeface="Times New Roman"/>
              </a:rPr>
              <a:t>contain</a:t>
            </a:r>
            <a:r>
              <a:rPr sz="2000" spc="114" dirty="0">
                <a:latin typeface="Times New Roman"/>
                <a:cs typeface="Times New Roman"/>
              </a:rPr>
              <a:t> </a:t>
            </a:r>
            <a:r>
              <a:rPr sz="2000" dirty="0">
                <a:latin typeface="Times New Roman"/>
                <a:cs typeface="Times New Roman"/>
              </a:rPr>
              <a:t>an</a:t>
            </a:r>
            <a:r>
              <a:rPr sz="2000" spc="105" dirty="0">
                <a:latin typeface="Times New Roman"/>
                <a:cs typeface="Times New Roman"/>
              </a:rPr>
              <a:t> </a:t>
            </a:r>
            <a:r>
              <a:rPr sz="2000" dirty="0">
                <a:latin typeface="Times New Roman"/>
                <a:cs typeface="Times New Roman"/>
              </a:rPr>
              <a:t>average</a:t>
            </a:r>
            <a:r>
              <a:rPr sz="2000" spc="140" dirty="0">
                <a:latin typeface="Times New Roman"/>
                <a:cs typeface="Times New Roman"/>
              </a:rPr>
              <a:t> </a:t>
            </a:r>
            <a:r>
              <a:rPr sz="2000" dirty="0">
                <a:latin typeface="Times New Roman"/>
                <a:cs typeface="Times New Roman"/>
              </a:rPr>
              <a:t>of</a:t>
            </a:r>
            <a:r>
              <a:rPr sz="2000" spc="75" dirty="0">
                <a:latin typeface="Times New Roman"/>
                <a:cs typeface="Times New Roman"/>
              </a:rPr>
              <a:t> </a:t>
            </a:r>
            <a:r>
              <a:rPr sz="2000" dirty="0">
                <a:latin typeface="Times New Roman"/>
                <a:cs typeface="Times New Roman"/>
              </a:rPr>
              <a:t>10-70</a:t>
            </a:r>
            <a:r>
              <a:rPr sz="2000" spc="110" dirty="0">
                <a:latin typeface="Times New Roman"/>
                <a:cs typeface="Times New Roman"/>
              </a:rPr>
              <a:t> </a:t>
            </a:r>
            <a:r>
              <a:rPr sz="2000" dirty="0">
                <a:latin typeface="Times New Roman"/>
                <a:cs typeface="Times New Roman"/>
              </a:rPr>
              <a:t>hair</a:t>
            </a:r>
            <a:r>
              <a:rPr sz="2000" spc="145" dirty="0">
                <a:latin typeface="Times New Roman"/>
                <a:cs typeface="Times New Roman"/>
              </a:rPr>
              <a:t> </a:t>
            </a:r>
            <a:r>
              <a:rPr sz="2000" dirty="0">
                <a:latin typeface="Times New Roman"/>
                <a:cs typeface="Times New Roman"/>
              </a:rPr>
              <a:t>follicles</a:t>
            </a:r>
            <a:r>
              <a:rPr sz="2000" spc="114" dirty="0">
                <a:latin typeface="Times New Roman"/>
                <a:cs typeface="Times New Roman"/>
              </a:rPr>
              <a:t> </a:t>
            </a:r>
            <a:r>
              <a:rPr sz="2000" spc="-25" dirty="0">
                <a:latin typeface="Times New Roman"/>
                <a:cs typeface="Times New Roman"/>
              </a:rPr>
              <a:t>and </a:t>
            </a:r>
            <a:r>
              <a:rPr sz="2000" dirty="0">
                <a:latin typeface="Times New Roman"/>
                <a:cs typeface="Times New Roman"/>
              </a:rPr>
              <a:t>200-250</a:t>
            </a:r>
            <a:r>
              <a:rPr sz="2000" spc="-135" dirty="0">
                <a:latin typeface="Times New Roman"/>
                <a:cs typeface="Times New Roman"/>
              </a:rPr>
              <a:t> </a:t>
            </a:r>
            <a:r>
              <a:rPr sz="2000" dirty="0">
                <a:latin typeface="Times New Roman"/>
                <a:cs typeface="Times New Roman"/>
              </a:rPr>
              <a:t>sweat</a:t>
            </a:r>
            <a:r>
              <a:rPr sz="2000" spc="25" dirty="0">
                <a:latin typeface="Times New Roman"/>
                <a:cs typeface="Times New Roman"/>
              </a:rPr>
              <a:t> </a:t>
            </a:r>
            <a:r>
              <a:rPr sz="2000" dirty="0">
                <a:latin typeface="Times New Roman"/>
                <a:cs typeface="Times New Roman"/>
              </a:rPr>
              <a:t>glands</a:t>
            </a:r>
            <a:r>
              <a:rPr sz="2000" spc="-50" dirty="0">
                <a:latin typeface="Times New Roman"/>
                <a:cs typeface="Times New Roman"/>
              </a:rPr>
              <a:t> </a:t>
            </a:r>
            <a:r>
              <a:rPr sz="2000" dirty="0">
                <a:latin typeface="Times New Roman"/>
                <a:cs typeface="Times New Roman"/>
              </a:rPr>
              <a:t>on</a:t>
            </a:r>
            <a:r>
              <a:rPr sz="2000" spc="-55" dirty="0">
                <a:latin typeface="Times New Roman"/>
                <a:cs typeface="Times New Roman"/>
              </a:rPr>
              <a:t> </a:t>
            </a:r>
            <a:r>
              <a:rPr sz="2000" dirty="0">
                <a:latin typeface="Times New Roman"/>
                <a:cs typeface="Times New Roman"/>
              </a:rPr>
              <a:t>every</a:t>
            </a:r>
            <a:r>
              <a:rPr sz="2000" spc="105" dirty="0">
                <a:latin typeface="Times New Roman"/>
                <a:cs typeface="Times New Roman"/>
              </a:rPr>
              <a:t> </a:t>
            </a:r>
            <a:r>
              <a:rPr sz="2000" dirty="0">
                <a:latin typeface="Times New Roman"/>
                <a:cs typeface="Times New Roman"/>
              </a:rPr>
              <a:t>centimeter</a:t>
            </a:r>
            <a:r>
              <a:rPr sz="2000" spc="-100" dirty="0">
                <a:latin typeface="Times New Roman"/>
                <a:cs typeface="Times New Roman"/>
              </a:rPr>
              <a:t> </a:t>
            </a:r>
            <a:r>
              <a:rPr sz="2000" dirty="0">
                <a:latin typeface="Times New Roman"/>
                <a:cs typeface="Times New Roman"/>
              </a:rPr>
              <a:t>square</a:t>
            </a:r>
            <a:r>
              <a:rPr sz="2000" spc="-90" dirty="0">
                <a:latin typeface="Times New Roman"/>
                <a:cs typeface="Times New Roman"/>
              </a:rPr>
              <a:t> </a:t>
            </a:r>
            <a:r>
              <a:rPr sz="2000" dirty="0">
                <a:latin typeface="Times New Roman"/>
                <a:cs typeface="Times New Roman"/>
              </a:rPr>
              <a:t>of</a:t>
            </a:r>
            <a:r>
              <a:rPr sz="2000" spc="-10" dirty="0">
                <a:latin typeface="Times New Roman"/>
                <a:cs typeface="Times New Roman"/>
              </a:rPr>
              <a:t> </a:t>
            </a:r>
            <a:r>
              <a:rPr sz="2000" dirty="0">
                <a:latin typeface="Times New Roman"/>
                <a:cs typeface="Times New Roman"/>
              </a:rPr>
              <a:t>the</a:t>
            </a:r>
            <a:r>
              <a:rPr sz="2000" spc="-95" dirty="0">
                <a:latin typeface="Times New Roman"/>
                <a:cs typeface="Times New Roman"/>
              </a:rPr>
              <a:t> </a:t>
            </a:r>
            <a:r>
              <a:rPr sz="2000" dirty="0">
                <a:latin typeface="Times New Roman"/>
                <a:cs typeface="Times New Roman"/>
              </a:rPr>
              <a:t>skin</a:t>
            </a:r>
            <a:r>
              <a:rPr sz="2000" spc="100" dirty="0">
                <a:latin typeface="Times New Roman"/>
                <a:cs typeface="Times New Roman"/>
              </a:rPr>
              <a:t> </a:t>
            </a:r>
            <a:r>
              <a:rPr sz="2000" dirty="0">
                <a:latin typeface="Times New Roman"/>
                <a:cs typeface="Times New Roman"/>
              </a:rPr>
              <a:t>area10.</a:t>
            </a:r>
            <a:r>
              <a:rPr sz="2000" spc="-155" dirty="0">
                <a:latin typeface="Times New Roman"/>
                <a:cs typeface="Times New Roman"/>
              </a:rPr>
              <a:t> </a:t>
            </a:r>
            <a:r>
              <a:rPr sz="2000" dirty="0">
                <a:latin typeface="Times New Roman"/>
                <a:cs typeface="Times New Roman"/>
              </a:rPr>
              <a:t>The</a:t>
            </a:r>
            <a:r>
              <a:rPr sz="2000" spc="-10" dirty="0">
                <a:latin typeface="Times New Roman"/>
                <a:cs typeface="Times New Roman"/>
              </a:rPr>
              <a:t> </a:t>
            </a:r>
            <a:r>
              <a:rPr sz="2000" dirty="0">
                <a:latin typeface="Times New Roman"/>
                <a:cs typeface="Times New Roman"/>
              </a:rPr>
              <a:t>dermis</a:t>
            </a:r>
            <a:r>
              <a:rPr sz="2000" spc="30" dirty="0">
                <a:latin typeface="Times New Roman"/>
                <a:cs typeface="Times New Roman"/>
              </a:rPr>
              <a:t> </a:t>
            </a:r>
            <a:r>
              <a:rPr sz="2000" spc="-25" dirty="0">
                <a:latin typeface="Times New Roman"/>
                <a:cs typeface="Times New Roman"/>
              </a:rPr>
              <a:t>has</a:t>
            </a:r>
            <a:endParaRPr sz="2000">
              <a:latin typeface="Times New Roman"/>
              <a:cs typeface="Times New Roman"/>
            </a:endParaRPr>
          </a:p>
          <a:p>
            <a:pPr marL="12700" algn="just">
              <a:lnSpc>
                <a:spcPct val="100000"/>
              </a:lnSpc>
              <a:spcBef>
                <a:spcPts val="5"/>
              </a:spcBef>
            </a:pPr>
            <a:r>
              <a:rPr sz="2000" dirty="0">
                <a:latin typeface="Times New Roman"/>
                <a:cs typeface="Times New Roman"/>
              </a:rPr>
              <a:t>the</a:t>
            </a:r>
            <a:r>
              <a:rPr sz="2000" spc="-30" dirty="0">
                <a:latin typeface="Times New Roman"/>
                <a:cs typeface="Times New Roman"/>
              </a:rPr>
              <a:t> </a:t>
            </a:r>
            <a:r>
              <a:rPr sz="2000" dirty="0">
                <a:latin typeface="Times New Roman"/>
                <a:cs typeface="Times New Roman"/>
              </a:rPr>
              <a:t>following</a:t>
            </a:r>
            <a:r>
              <a:rPr sz="2000" spc="-75" dirty="0">
                <a:latin typeface="Times New Roman"/>
                <a:cs typeface="Times New Roman"/>
              </a:rPr>
              <a:t> </a:t>
            </a:r>
            <a:r>
              <a:rPr sz="2000" spc="-10" dirty="0">
                <a:latin typeface="Times New Roman"/>
                <a:cs typeface="Times New Roman"/>
              </a:rPr>
              <a:t>sublayers.</a:t>
            </a:r>
            <a:endParaRPr sz="2000">
              <a:latin typeface="Times New Roman"/>
              <a:cs typeface="Times New Roman"/>
            </a:endParaRPr>
          </a:p>
          <a:p>
            <a:pPr>
              <a:lnSpc>
                <a:spcPct val="100000"/>
              </a:lnSpc>
              <a:spcBef>
                <a:spcPts val="105"/>
              </a:spcBef>
            </a:pPr>
            <a:endParaRPr sz="2000">
              <a:latin typeface="Times New Roman"/>
              <a:cs typeface="Times New Roman"/>
            </a:endParaRPr>
          </a:p>
          <a:p>
            <a:pPr marL="12700">
              <a:lnSpc>
                <a:spcPct val="100000"/>
              </a:lnSpc>
              <a:spcBef>
                <a:spcPts val="5"/>
              </a:spcBef>
            </a:pPr>
            <a:r>
              <a:rPr sz="2000" b="1" dirty="0">
                <a:latin typeface="Times New Roman"/>
                <a:cs typeface="Times New Roman"/>
              </a:rPr>
              <a:t>Papillary</a:t>
            </a:r>
            <a:r>
              <a:rPr sz="2000" b="1" spc="-20" dirty="0">
                <a:latin typeface="Times New Roman"/>
                <a:cs typeface="Times New Roman"/>
              </a:rPr>
              <a:t> layer</a:t>
            </a:r>
            <a:endParaRPr sz="2000">
              <a:latin typeface="Times New Roman"/>
              <a:cs typeface="Times New Roman"/>
            </a:endParaRPr>
          </a:p>
          <a:p>
            <a:pPr marL="12700">
              <a:lnSpc>
                <a:spcPct val="100000"/>
              </a:lnSpc>
            </a:pPr>
            <a:r>
              <a:rPr sz="2000" dirty="0">
                <a:latin typeface="Times New Roman"/>
                <a:cs typeface="Times New Roman"/>
              </a:rPr>
              <a:t>It</a:t>
            </a:r>
            <a:r>
              <a:rPr sz="2000" spc="190" dirty="0">
                <a:latin typeface="Times New Roman"/>
                <a:cs typeface="Times New Roman"/>
              </a:rPr>
              <a:t> </a:t>
            </a:r>
            <a:r>
              <a:rPr sz="2000" dirty="0">
                <a:latin typeface="Times New Roman"/>
                <a:cs typeface="Times New Roman"/>
              </a:rPr>
              <a:t>is</a:t>
            </a:r>
            <a:r>
              <a:rPr sz="2000" spc="114" dirty="0">
                <a:latin typeface="Times New Roman"/>
                <a:cs typeface="Times New Roman"/>
              </a:rPr>
              <a:t> </a:t>
            </a:r>
            <a:r>
              <a:rPr sz="2000" dirty="0">
                <a:latin typeface="Times New Roman"/>
                <a:cs typeface="Times New Roman"/>
              </a:rPr>
              <a:t>the</a:t>
            </a:r>
            <a:r>
              <a:rPr sz="2000" spc="85" dirty="0">
                <a:latin typeface="Times New Roman"/>
                <a:cs typeface="Times New Roman"/>
              </a:rPr>
              <a:t> </a:t>
            </a:r>
            <a:r>
              <a:rPr sz="2000" dirty="0">
                <a:latin typeface="Times New Roman"/>
                <a:cs typeface="Times New Roman"/>
              </a:rPr>
              <a:t>upper</a:t>
            </a:r>
            <a:r>
              <a:rPr sz="2000" spc="160" dirty="0">
                <a:latin typeface="Times New Roman"/>
                <a:cs typeface="Times New Roman"/>
              </a:rPr>
              <a:t> </a:t>
            </a:r>
            <a:r>
              <a:rPr sz="2000" dirty="0">
                <a:latin typeface="Times New Roman"/>
                <a:cs typeface="Times New Roman"/>
              </a:rPr>
              <a:t>sublayer</a:t>
            </a:r>
            <a:r>
              <a:rPr sz="2000" spc="10" dirty="0">
                <a:latin typeface="Times New Roman"/>
                <a:cs typeface="Times New Roman"/>
              </a:rPr>
              <a:t> </a:t>
            </a:r>
            <a:r>
              <a:rPr sz="2000" dirty="0">
                <a:latin typeface="Times New Roman"/>
                <a:cs typeface="Times New Roman"/>
              </a:rPr>
              <a:t>of</a:t>
            </a:r>
            <a:r>
              <a:rPr sz="2000" spc="85" dirty="0">
                <a:latin typeface="Times New Roman"/>
                <a:cs typeface="Times New Roman"/>
              </a:rPr>
              <a:t> </a:t>
            </a:r>
            <a:r>
              <a:rPr sz="2000" dirty="0">
                <a:latin typeface="Times New Roman"/>
                <a:cs typeface="Times New Roman"/>
              </a:rPr>
              <a:t>the</a:t>
            </a:r>
            <a:r>
              <a:rPr sz="2000" spc="80" dirty="0">
                <a:latin typeface="Times New Roman"/>
                <a:cs typeface="Times New Roman"/>
              </a:rPr>
              <a:t> </a:t>
            </a:r>
            <a:r>
              <a:rPr sz="2000" dirty="0">
                <a:latin typeface="Times New Roman"/>
                <a:cs typeface="Times New Roman"/>
              </a:rPr>
              <a:t>dermis</a:t>
            </a:r>
            <a:r>
              <a:rPr sz="2000" spc="125" dirty="0">
                <a:latin typeface="Times New Roman"/>
                <a:cs typeface="Times New Roman"/>
              </a:rPr>
              <a:t> </a:t>
            </a:r>
            <a:r>
              <a:rPr sz="2000" dirty="0">
                <a:latin typeface="Times New Roman"/>
                <a:cs typeface="Times New Roman"/>
              </a:rPr>
              <a:t>that</a:t>
            </a:r>
            <a:r>
              <a:rPr sz="2000" spc="120" dirty="0">
                <a:latin typeface="Times New Roman"/>
                <a:cs typeface="Times New Roman"/>
              </a:rPr>
              <a:t> </a:t>
            </a:r>
            <a:r>
              <a:rPr sz="2000" dirty="0">
                <a:latin typeface="Times New Roman"/>
                <a:cs typeface="Times New Roman"/>
              </a:rPr>
              <a:t>clearly</a:t>
            </a:r>
            <a:r>
              <a:rPr sz="2000" spc="55" dirty="0">
                <a:latin typeface="Times New Roman"/>
                <a:cs typeface="Times New Roman"/>
              </a:rPr>
              <a:t> </a:t>
            </a:r>
            <a:r>
              <a:rPr sz="2000" dirty="0">
                <a:latin typeface="Times New Roman"/>
                <a:cs typeface="Times New Roman"/>
              </a:rPr>
              <a:t>segregates</a:t>
            </a:r>
            <a:r>
              <a:rPr sz="2000" spc="130" dirty="0">
                <a:latin typeface="Times New Roman"/>
                <a:cs typeface="Times New Roman"/>
              </a:rPr>
              <a:t> </a:t>
            </a:r>
            <a:r>
              <a:rPr sz="2000" dirty="0">
                <a:latin typeface="Times New Roman"/>
                <a:cs typeface="Times New Roman"/>
              </a:rPr>
              <a:t>from</a:t>
            </a:r>
            <a:r>
              <a:rPr sz="2000" spc="85" dirty="0">
                <a:latin typeface="Times New Roman"/>
                <a:cs typeface="Times New Roman"/>
              </a:rPr>
              <a:t> </a:t>
            </a:r>
            <a:r>
              <a:rPr sz="2000" dirty="0">
                <a:latin typeface="Times New Roman"/>
                <a:cs typeface="Times New Roman"/>
              </a:rPr>
              <a:t>the</a:t>
            </a:r>
            <a:r>
              <a:rPr sz="2000" spc="85" dirty="0">
                <a:latin typeface="Times New Roman"/>
                <a:cs typeface="Times New Roman"/>
              </a:rPr>
              <a:t> </a:t>
            </a:r>
            <a:r>
              <a:rPr sz="2000" dirty="0">
                <a:latin typeface="Times New Roman"/>
                <a:cs typeface="Times New Roman"/>
              </a:rPr>
              <a:t>epidermis.</a:t>
            </a:r>
            <a:r>
              <a:rPr sz="2000" spc="170" dirty="0">
                <a:latin typeface="Times New Roman"/>
                <a:cs typeface="Times New Roman"/>
              </a:rPr>
              <a:t> </a:t>
            </a:r>
            <a:r>
              <a:rPr sz="2000" spc="-10" dirty="0">
                <a:latin typeface="Times New Roman"/>
                <a:cs typeface="Times New Roman"/>
              </a:rPr>
              <a:t>Papillary</a:t>
            </a:r>
            <a:endParaRPr sz="2000">
              <a:latin typeface="Times New Roman"/>
              <a:cs typeface="Times New Roman"/>
            </a:endParaRPr>
          </a:p>
          <a:p>
            <a:pPr marL="12700">
              <a:lnSpc>
                <a:spcPct val="100000"/>
              </a:lnSpc>
              <a:spcBef>
                <a:spcPts val="5"/>
              </a:spcBef>
            </a:pPr>
            <a:r>
              <a:rPr sz="2000" dirty="0">
                <a:latin typeface="Times New Roman"/>
                <a:cs typeface="Times New Roman"/>
              </a:rPr>
              <a:t>layer</a:t>
            </a:r>
            <a:r>
              <a:rPr sz="2000" spc="-5" dirty="0">
                <a:latin typeface="Times New Roman"/>
                <a:cs typeface="Times New Roman"/>
              </a:rPr>
              <a:t> </a:t>
            </a:r>
            <a:r>
              <a:rPr sz="2000" dirty="0">
                <a:latin typeface="Times New Roman"/>
                <a:cs typeface="Times New Roman"/>
              </a:rPr>
              <a:t>is</a:t>
            </a:r>
            <a:r>
              <a:rPr sz="2000" spc="40" dirty="0">
                <a:latin typeface="Times New Roman"/>
                <a:cs typeface="Times New Roman"/>
              </a:rPr>
              <a:t> </a:t>
            </a:r>
            <a:r>
              <a:rPr sz="2000" dirty="0">
                <a:latin typeface="Times New Roman"/>
                <a:cs typeface="Times New Roman"/>
              </a:rPr>
              <a:t>a</a:t>
            </a:r>
            <a:r>
              <a:rPr sz="2000" spc="85" dirty="0">
                <a:latin typeface="Times New Roman"/>
                <a:cs typeface="Times New Roman"/>
              </a:rPr>
              <a:t> </a:t>
            </a:r>
            <a:r>
              <a:rPr sz="2000" dirty="0">
                <a:latin typeface="Times New Roman"/>
                <a:cs typeface="Times New Roman"/>
              </a:rPr>
              <a:t>loosely</a:t>
            </a:r>
            <a:r>
              <a:rPr sz="2000" spc="-195" dirty="0">
                <a:latin typeface="Times New Roman"/>
                <a:cs typeface="Times New Roman"/>
              </a:rPr>
              <a:t> </a:t>
            </a:r>
            <a:r>
              <a:rPr sz="2000" dirty="0">
                <a:latin typeface="Times New Roman"/>
                <a:cs typeface="Times New Roman"/>
              </a:rPr>
              <a:t>connected</a:t>
            </a:r>
            <a:r>
              <a:rPr sz="2000" spc="-195" dirty="0">
                <a:latin typeface="Times New Roman"/>
                <a:cs typeface="Times New Roman"/>
              </a:rPr>
              <a:t> </a:t>
            </a:r>
            <a:r>
              <a:rPr sz="2000" dirty="0">
                <a:latin typeface="Times New Roman"/>
                <a:cs typeface="Times New Roman"/>
              </a:rPr>
              <a:t>tissue</a:t>
            </a:r>
            <a:r>
              <a:rPr sz="2000" spc="-10" dirty="0">
                <a:latin typeface="Times New Roman"/>
                <a:cs typeface="Times New Roman"/>
              </a:rPr>
              <a:t> </a:t>
            </a:r>
            <a:r>
              <a:rPr sz="2000" dirty="0">
                <a:latin typeface="Times New Roman"/>
                <a:cs typeface="Times New Roman"/>
              </a:rPr>
              <a:t>and</a:t>
            </a:r>
            <a:r>
              <a:rPr sz="2000" spc="-45" dirty="0">
                <a:latin typeface="Times New Roman"/>
                <a:cs typeface="Times New Roman"/>
              </a:rPr>
              <a:t> </a:t>
            </a:r>
            <a:r>
              <a:rPr sz="2000" dirty="0">
                <a:latin typeface="Times New Roman"/>
                <a:cs typeface="Times New Roman"/>
              </a:rPr>
              <a:t>includes</a:t>
            </a:r>
            <a:r>
              <a:rPr sz="2000" spc="-200" dirty="0">
                <a:latin typeface="Times New Roman"/>
                <a:cs typeface="Times New Roman"/>
              </a:rPr>
              <a:t> </a:t>
            </a:r>
            <a:r>
              <a:rPr sz="2000" dirty="0">
                <a:latin typeface="Times New Roman"/>
                <a:cs typeface="Times New Roman"/>
              </a:rPr>
              <a:t>a</a:t>
            </a:r>
            <a:r>
              <a:rPr sz="2000" spc="90" dirty="0">
                <a:latin typeface="Times New Roman"/>
                <a:cs typeface="Times New Roman"/>
              </a:rPr>
              <a:t> </a:t>
            </a:r>
            <a:r>
              <a:rPr sz="2000" dirty="0">
                <a:latin typeface="Times New Roman"/>
                <a:cs typeface="Times New Roman"/>
              </a:rPr>
              <a:t>large amount</a:t>
            </a:r>
            <a:r>
              <a:rPr sz="2000" spc="-30" dirty="0">
                <a:latin typeface="Times New Roman"/>
                <a:cs typeface="Times New Roman"/>
              </a:rPr>
              <a:t> </a:t>
            </a:r>
            <a:r>
              <a:rPr sz="2000" dirty="0">
                <a:latin typeface="Times New Roman"/>
                <a:cs typeface="Times New Roman"/>
              </a:rPr>
              <a:t>of nerve</a:t>
            </a:r>
            <a:r>
              <a:rPr sz="2000" spc="85" dirty="0">
                <a:latin typeface="Times New Roman"/>
                <a:cs typeface="Times New Roman"/>
              </a:rPr>
              <a:t> </a:t>
            </a:r>
            <a:r>
              <a:rPr sz="2000" spc="-10" dirty="0">
                <a:latin typeface="Times New Roman"/>
                <a:cs typeface="Times New Roman"/>
              </a:rPr>
              <a:t>fibers,</a:t>
            </a:r>
            <a:endParaRPr sz="2000">
              <a:latin typeface="Times New Roman"/>
              <a:cs typeface="Times New Roman"/>
            </a:endParaRPr>
          </a:p>
          <a:p>
            <a:pPr marL="12700" marR="18415">
              <a:lnSpc>
                <a:spcPct val="100000"/>
              </a:lnSpc>
              <a:spcBef>
                <a:spcPts val="5"/>
              </a:spcBef>
            </a:pPr>
            <a:r>
              <a:rPr sz="2000" dirty="0">
                <a:latin typeface="Times New Roman"/>
                <a:cs typeface="Times New Roman"/>
              </a:rPr>
              <a:t>capillaries,</a:t>
            </a:r>
            <a:r>
              <a:rPr sz="2000" spc="145" dirty="0">
                <a:latin typeface="Times New Roman"/>
                <a:cs typeface="Times New Roman"/>
              </a:rPr>
              <a:t> </a:t>
            </a:r>
            <a:r>
              <a:rPr sz="2000" dirty="0">
                <a:latin typeface="Times New Roman"/>
                <a:cs typeface="Times New Roman"/>
              </a:rPr>
              <a:t>water</a:t>
            </a:r>
            <a:r>
              <a:rPr sz="2000" spc="140" dirty="0">
                <a:latin typeface="Times New Roman"/>
                <a:cs typeface="Times New Roman"/>
              </a:rPr>
              <a:t> </a:t>
            </a:r>
            <a:r>
              <a:rPr sz="2000" dirty="0">
                <a:latin typeface="Times New Roman"/>
                <a:cs typeface="Times New Roman"/>
              </a:rPr>
              <a:t>and</a:t>
            </a:r>
            <a:r>
              <a:rPr sz="2000" spc="175" dirty="0">
                <a:latin typeface="Times New Roman"/>
                <a:cs typeface="Times New Roman"/>
              </a:rPr>
              <a:t> </a:t>
            </a:r>
            <a:r>
              <a:rPr sz="2000" dirty="0">
                <a:latin typeface="Times New Roman"/>
                <a:cs typeface="Times New Roman"/>
              </a:rPr>
              <a:t>cells</a:t>
            </a:r>
            <a:r>
              <a:rPr sz="2000" spc="110" dirty="0">
                <a:latin typeface="Times New Roman"/>
                <a:cs typeface="Times New Roman"/>
              </a:rPr>
              <a:t> </a:t>
            </a:r>
            <a:r>
              <a:rPr sz="2000" dirty="0">
                <a:latin typeface="Times New Roman"/>
                <a:cs typeface="Times New Roman"/>
              </a:rPr>
              <a:t>(e.g.</a:t>
            </a:r>
            <a:r>
              <a:rPr sz="2000" spc="160" dirty="0">
                <a:latin typeface="Times New Roman"/>
                <a:cs typeface="Times New Roman"/>
              </a:rPr>
              <a:t> </a:t>
            </a:r>
            <a:r>
              <a:rPr sz="2000" dirty="0">
                <a:latin typeface="Times New Roman"/>
                <a:cs typeface="Times New Roman"/>
              </a:rPr>
              <a:t>fibroblasts).</a:t>
            </a:r>
            <a:r>
              <a:rPr sz="2000" spc="155" dirty="0">
                <a:latin typeface="Times New Roman"/>
                <a:cs typeface="Times New Roman"/>
              </a:rPr>
              <a:t> </a:t>
            </a:r>
            <a:r>
              <a:rPr sz="2000" dirty="0">
                <a:latin typeface="Times New Roman"/>
                <a:cs typeface="Times New Roman"/>
              </a:rPr>
              <a:t>In</a:t>
            </a:r>
            <a:r>
              <a:rPr sz="2000" spc="175" dirty="0">
                <a:latin typeface="Times New Roman"/>
                <a:cs typeface="Times New Roman"/>
              </a:rPr>
              <a:t> </a:t>
            </a:r>
            <a:r>
              <a:rPr sz="2000" dirty="0">
                <a:latin typeface="Times New Roman"/>
                <a:cs typeface="Times New Roman"/>
              </a:rPr>
              <a:t>this</a:t>
            </a:r>
            <a:r>
              <a:rPr sz="2000" spc="105" dirty="0">
                <a:latin typeface="Times New Roman"/>
                <a:cs typeface="Times New Roman"/>
              </a:rPr>
              <a:t> </a:t>
            </a:r>
            <a:r>
              <a:rPr sz="2000" dirty="0">
                <a:latin typeface="Times New Roman"/>
                <a:cs typeface="Times New Roman"/>
              </a:rPr>
              <a:t>sublayer,</a:t>
            </a:r>
            <a:r>
              <a:rPr sz="2000" spc="165" dirty="0">
                <a:latin typeface="Times New Roman"/>
                <a:cs typeface="Times New Roman"/>
              </a:rPr>
              <a:t> </a:t>
            </a:r>
            <a:r>
              <a:rPr sz="2000" dirty="0">
                <a:latin typeface="Times New Roman"/>
                <a:cs typeface="Times New Roman"/>
              </a:rPr>
              <a:t>collagen</a:t>
            </a:r>
            <a:r>
              <a:rPr sz="2000" spc="180" dirty="0">
                <a:latin typeface="Times New Roman"/>
                <a:cs typeface="Times New Roman"/>
              </a:rPr>
              <a:t> </a:t>
            </a:r>
            <a:r>
              <a:rPr sz="2000" dirty="0">
                <a:latin typeface="Times New Roman"/>
                <a:cs typeface="Times New Roman"/>
              </a:rPr>
              <a:t>fibers</a:t>
            </a:r>
            <a:r>
              <a:rPr sz="2000" spc="100" dirty="0">
                <a:latin typeface="Times New Roman"/>
                <a:cs typeface="Times New Roman"/>
              </a:rPr>
              <a:t> </a:t>
            </a:r>
            <a:r>
              <a:rPr sz="2000" dirty="0">
                <a:latin typeface="Times New Roman"/>
                <a:cs typeface="Times New Roman"/>
              </a:rPr>
              <a:t>form</a:t>
            </a:r>
            <a:r>
              <a:rPr sz="2000" spc="70" dirty="0">
                <a:latin typeface="Times New Roman"/>
                <a:cs typeface="Times New Roman"/>
              </a:rPr>
              <a:t> </a:t>
            </a:r>
            <a:r>
              <a:rPr sz="2000" dirty="0">
                <a:latin typeface="Times New Roman"/>
                <a:cs typeface="Times New Roman"/>
              </a:rPr>
              <a:t>a</a:t>
            </a:r>
            <a:r>
              <a:rPr sz="2000" spc="210" dirty="0">
                <a:latin typeface="Times New Roman"/>
                <a:cs typeface="Times New Roman"/>
              </a:rPr>
              <a:t> </a:t>
            </a:r>
            <a:r>
              <a:rPr sz="2000" spc="-10" dirty="0">
                <a:latin typeface="Times New Roman"/>
                <a:cs typeface="Times New Roman"/>
              </a:rPr>
              <a:t>finer </a:t>
            </a:r>
            <a:r>
              <a:rPr sz="2000" dirty="0">
                <a:latin typeface="Times New Roman"/>
                <a:cs typeface="Times New Roman"/>
              </a:rPr>
              <a:t>network</a:t>
            </a:r>
            <a:r>
              <a:rPr sz="2000" spc="-80" dirty="0">
                <a:latin typeface="Times New Roman"/>
                <a:cs typeface="Times New Roman"/>
              </a:rPr>
              <a:t> </a:t>
            </a:r>
            <a:r>
              <a:rPr sz="2000" dirty="0">
                <a:latin typeface="Times New Roman"/>
                <a:cs typeface="Times New Roman"/>
              </a:rPr>
              <a:t>than</a:t>
            </a:r>
            <a:r>
              <a:rPr sz="2000" spc="-65" dirty="0">
                <a:latin typeface="Times New Roman"/>
                <a:cs typeface="Times New Roman"/>
              </a:rPr>
              <a:t> </a:t>
            </a:r>
            <a:r>
              <a:rPr sz="2000" dirty="0">
                <a:latin typeface="Times New Roman"/>
                <a:cs typeface="Times New Roman"/>
              </a:rPr>
              <a:t>those</a:t>
            </a:r>
            <a:r>
              <a:rPr sz="2000" spc="-20" dirty="0">
                <a:latin typeface="Times New Roman"/>
                <a:cs typeface="Times New Roman"/>
              </a:rPr>
              <a:t> </a:t>
            </a:r>
            <a:r>
              <a:rPr sz="2000" dirty="0">
                <a:latin typeface="Times New Roman"/>
                <a:cs typeface="Times New Roman"/>
              </a:rPr>
              <a:t>of</a:t>
            </a:r>
            <a:r>
              <a:rPr sz="2000" spc="70" dirty="0">
                <a:latin typeface="Times New Roman"/>
                <a:cs typeface="Times New Roman"/>
              </a:rPr>
              <a:t> </a:t>
            </a:r>
            <a:r>
              <a:rPr sz="2000" dirty="0">
                <a:latin typeface="Times New Roman"/>
                <a:cs typeface="Times New Roman"/>
              </a:rPr>
              <a:t>the</a:t>
            </a:r>
            <a:r>
              <a:rPr sz="2000" spc="-25" dirty="0">
                <a:latin typeface="Times New Roman"/>
                <a:cs typeface="Times New Roman"/>
              </a:rPr>
              <a:t> </a:t>
            </a:r>
            <a:r>
              <a:rPr sz="2000" dirty="0">
                <a:latin typeface="Times New Roman"/>
                <a:cs typeface="Times New Roman"/>
              </a:rPr>
              <a:t>reticular</a:t>
            </a:r>
            <a:r>
              <a:rPr sz="2000" spc="-105" dirty="0">
                <a:latin typeface="Times New Roman"/>
                <a:cs typeface="Times New Roman"/>
              </a:rPr>
              <a:t> </a:t>
            </a:r>
            <a:r>
              <a:rPr sz="2000" spc="-10" dirty="0">
                <a:latin typeface="Times New Roman"/>
                <a:cs typeface="Times New Roman"/>
              </a:rPr>
              <a:t>layer.</a:t>
            </a:r>
            <a:endParaRPr sz="2000">
              <a:latin typeface="Times New Roman"/>
              <a:cs typeface="Times New Roman"/>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03517" y="315531"/>
            <a:ext cx="9008745" cy="3997325"/>
          </a:xfrm>
          <a:prstGeom prst="rect">
            <a:avLst/>
          </a:prstGeom>
        </p:spPr>
        <p:txBody>
          <a:bodyPr vert="horz" wrap="square" lIns="0" tIns="15875" rIns="0" bIns="0" rtlCol="0">
            <a:spAutoFit/>
          </a:bodyPr>
          <a:lstStyle/>
          <a:p>
            <a:pPr marL="12700" algn="just">
              <a:lnSpc>
                <a:spcPct val="100000"/>
              </a:lnSpc>
              <a:spcBef>
                <a:spcPts val="125"/>
              </a:spcBef>
            </a:pPr>
            <a:r>
              <a:rPr sz="2000" b="1" spc="-10" dirty="0">
                <a:latin typeface="Times New Roman"/>
                <a:cs typeface="Times New Roman"/>
              </a:rPr>
              <a:t>Reticularlayer</a:t>
            </a:r>
            <a:endParaRPr sz="2000">
              <a:latin typeface="Times New Roman"/>
              <a:cs typeface="Times New Roman"/>
            </a:endParaRPr>
          </a:p>
          <a:p>
            <a:pPr marL="12700" marR="8890" algn="just">
              <a:lnSpc>
                <a:spcPct val="100000"/>
              </a:lnSpc>
              <a:spcBef>
                <a:spcPts val="5"/>
              </a:spcBef>
            </a:pPr>
            <a:r>
              <a:rPr sz="2000" dirty="0">
                <a:latin typeface="Times New Roman"/>
                <a:cs typeface="Times New Roman"/>
              </a:rPr>
              <a:t>It</a:t>
            </a:r>
            <a:r>
              <a:rPr sz="2000" spc="185" dirty="0">
                <a:latin typeface="Times New Roman"/>
                <a:cs typeface="Times New Roman"/>
              </a:rPr>
              <a:t> </a:t>
            </a:r>
            <a:r>
              <a:rPr sz="2000" dirty="0">
                <a:latin typeface="Times New Roman"/>
                <a:cs typeface="Times New Roman"/>
              </a:rPr>
              <a:t>constitutes</a:t>
            </a:r>
            <a:r>
              <a:rPr sz="2000" spc="120" dirty="0">
                <a:latin typeface="Times New Roman"/>
                <a:cs typeface="Times New Roman"/>
              </a:rPr>
              <a:t> </a:t>
            </a:r>
            <a:r>
              <a:rPr sz="2000" dirty="0">
                <a:latin typeface="Times New Roman"/>
                <a:cs typeface="Times New Roman"/>
              </a:rPr>
              <a:t>the</a:t>
            </a:r>
            <a:r>
              <a:rPr sz="2000" spc="85" dirty="0">
                <a:latin typeface="Times New Roman"/>
                <a:cs typeface="Times New Roman"/>
              </a:rPr>
              <a:t> </a:t>
            </a:r>
            <a:r>
              <a:rPr sz="2000" dirty="0">
                <a:latin typeface="Times New Roman"/>
                <a:cs typeface="Times New Roman"/>
              </a:rPr>
              <a:t>lower</a:t>
            </a:r>
            <a:r>
              <a:rPr sz="2000" spc="85" dirty="0">
                <a:latin typeface="Times New Roman"/>
                <a:cs typeface="Times New Roman"/>
              </a:rPr>
              <a:t> </a:t>
            </a:r>
            <a:r>
              <a:rPr sz="2000" dirty="0">
                <a:latin typeface="Times New Roman"/>
                <a:cs typeface="Times New Roman"/>
              </a:rPr>
              <a:t>part</a:t>
            </a:r>
            <a:r>
              <a:rPr sz="2000" spc="120" dirty="0">
                <a:latin typeface="Times New Roman"/>
                <a:cs typeface="Times New Roman"/>
              </a:rPr>
              <a:t> </a:t>
            </a:r>
            <a:r>
              <a:rPr sz="2000" dirty="0">
                <a:latin typeface="Times New Roman"/>
                <a:cs typeface="Times New Roman"/>
              </a:rPr>
              <a:t>of</a:t>
            </a:r>
            <a:r>
              <a:rPr sz="2000" spc="85" dirty="0">
                <a:latin typeface="Times New Roman"/>
                <a:cs typeface="Times New Roman"/>
              </a:rPr>
              <a:t> </a:t>
            </a:r>
            <a:r>
              <a:rPr sz="2000" dirty="0">
                <a:latin typeface="Times New Roman"/>
                <a:cs typeface="Times New Roman"/>
              </a:rPr>
              <a:t>the</a:t>
            </a:r>
            <a:r>
              <a:rPr sz="2000" spc="80" dirty="0">
                <a:latin typeface="Times New Roman"/>
                <a:cs typeface="Times New Roman"/>
              </a:rPr>
              <a:t> </a:t>
            </a:r>
            <a:r>
              <a:rPr sz="2000" dirty="0">
                <a:latin typeface="Times New Roman"/>
                <a:cs typeface="Times New Roman"/>
              </a:rPr>
              <a:t>dermis</a:t>
            </a:r>
            <a:r>
              <a:rPr sz="2000" spc="125" dirty="0">
                <a:latin typeface="Times New Roman"/>
                <a:cs typeface="Times New Roman"/>
              </a:rPr>
              <a:t> </a:t>
            </a:r>
            <a:r>
              <a:rPr sz="2000" dirty="0">
                <a:latin typeface="Times New Roman"/>
                <a:cs typeface="Times New Roman"/>
              </a:rPr>
              <a:t>and</a:t>
            </a:r>
            <a:r>
              <a:rPr sz="2000" spc="185" dirty="0">
                <a:latin typeface="Times New Roman"/>
                <a:cs typeface="Times New Roman"/>
              </a:rPr>
              <a:t> </a:t>
            </a:r>
            <a:r>
              <a:rPr sz="2000" dirty="0">
                <a:latin typeface="Times New Roman"/>
                <a:cs typeface="Times New Roman"/>
              </a:rPr>
              <a:t>represents</a:t>
            </a:r>
            <a:r>
              <a:rPr sz="2000" spc="125" dirty="0">
                <a:latin typeface="Times New Roman"/>
                <a:cs typeface="Times New Roman"/>
              </a:rPr>
              <a:t> </a:t>
            </a:r>
            <a:r>
              <a:rPr sz="2000" dirty="0">
                <a:latin typeface="Times New Roman"/>
                <a:cs typeface="Times New Roman"/>
              </a:rPr>
              <a:t>a</a:t>
            </a:r>
            <a:r>
              <a:rPr sz="2000" spc="155" dirty="0">
                <a:latin typeface="Times New Roman"/>
                <a:cs typeface="Times New Roman"/>
              </a:rPr>
              <a:t> </a:t>
            </a:r>
            <a:r>
              <a:rPr sz="2000" dirty="0">
                <a:latin typeface="Times New Roman"/>
                <a:cs typeface="Times New Roman"/>
              </a:rPr>
              <a:t>continuous</a:t>
            </a:r>
            <a:r>
              <a:rPr sz="2000" spc="130" dirty="0">
                <a:latin typeface="Times New Roman"/>
                <a:cs typeface="Times New Roman"/>
              </a:rPr>
              <a:t> </a:t>
            </a:r>
            <a:r>
              <a:rPr sz="2000" dirty="0">
                <a:latin typeface="Times New Roman"/>
                <a:cs typeface="Times New Roman"/>
              </a:rPr>
              <a:t>transition</a:t>
            </a:r>
            <a:r>
              <a:rPr sz="2000" spc="130" dirty="0">
                <a:latin typeface="Times New Roman"/>
                <a:cs typeface="Times New Roman"/>
              </a:rPr>
              <a:t> </a:t>
            </a:r>
            <a:r>
              <a:rPr sz="2000" dirty="0">
                <a:latin typeface="Times New Roman"/>
                <a:cs typeface="Times New Roman"/>
              </a:rPr>
              <a:t>to</a:t>
            </a:r>
            <a:r>
              <a:rPr sz="2000" spc="120" dirty="0">
                <a:latin typeface="Times New Roman"/>
                <a:cs typeface="Times New Roman"/>
              </a:rPr>
              <a:t> </a:t>
            </a:r>
            <a:r>
              <a:rPr sz="2000" spc="-25" dirty="0">
                <a:latin typeface="Times New Roman"/>
                <a:cs typeface="Times New Roman"/>
              </a:rPr>
              <a:t>the </a:t>
            </a:r>
            <a:r>
              <a:rPr sz="2000" dirty="0">
                <a:latin typeface="Times New Roman"/>
                <a:cs typeface="Times New Roman"/>
              </a:rPr>
              <a:t>subcutis</a:t>
            </a:r>
            <a:r>
              <a:rPr sz="2000" spc="135" dirty="0">
                <a:latin typeface="Times New Roman"/>
                <a:cs typeface="Times New Roman"/>
              </a:rPr>
              <a:t> </a:t>
            </a:r>
            <a:r>
              <a:rPr sz="2000" dirty="0">
                <a:latin typeface="Times New Roman"/>
                <a:cs typeface="Times New Roman"/>
              </a:rPr>
              <a:t>or</a:t>
            </a:r>
            <a:r>
              <a:rPr sz="2000" spc="90" dirty="0">
                <a:latin typeface="Times New Roman"/>
                <a:cs typeface="Times New Roman"/>
              </a:rPr>
              <a:t> </a:t>
            </a:r>
            <a:r>
              <a:rPr sz="2000" dirty="0">
                <a:latin typeface="Times New Roman"/>
                <a:cs typeface="Times New Roman"/>
              </a:rPr>
              <a:t>hypodermis.</a:t>
            </a:r>
            <a:r>
              <a:rPr sz="2000" spc="185" dirty="0">
                <a:latin typeface="Times New Roman"/>
                <a:cs typeface="Times New Roman"/>
              </a:rPr>
              <a:t> </a:t>
            </a:r>
            <a:r>
              <a:rPr sz="2000" dirty="0">
                <a:latin typeface="Times New Roman"/>
                <a:cs typeface="Times New Roman"/>
              </a:rPr>
              <a:t>Reticular</a:t>
            </a:r>
            <a:r>
              <a:rPr sz="2000" spc="175" dirty="0">
                <a:latin typeface="Times New Roman"/>
                <a:cs typeface="Times New Roman"/>
              </a:rPr>
              <a:t> </a:t>
            </a:r>
            <a:r>
              <a:rPr sz="2000" dirty="0">
                <a:latin typeface="Times New Roman"/>
                <a:cs typeface="Times New Roman"/>
              </a:rPr>
              <a:t>layer</a:t>
            </a:r>
            <a:r>
              <a:rPr sz="2000" spc="160" dirty="0">
                <a:latin typeface="Times New Roman"/>
                <a:cs typeface="Times New Roman"/>
              </a:rPr>
              <a:t> </a:t>
            </a:r>
            <a:r>
              <a:rPr sz="2000" dirty="0">
                <a:latin typeface="Times New Roman"/>
                <a:cs typeface="Times New Roman"/>
              </a:rPr>
              <a:t>has</a:t>
            </a:r>
            <a:r>
              <a:rPr sz="2000" spc="130" dirty="0">
                <a:latin typeface="Times New Roman"/>
                <a:cs typeface="Times New Roman"/>
              </a:rPr>
              <a:t> </a:t>
            </a:r>
            <a:r>
              <a:rPr sz="2000" dirty="0">
                <a:latin typeface="Times New Roman"/>
                <a:cs typeface="Times New Roman"/>
              </a:rPr>
              <a:t>a</a:t>
            </a:r>
            <a:r>
              <a:rPr sz="2000" spc="90" dirty="0">
                <a:latin typeface="Times New Roman"/>
                <a:cs typeface="Times New Roman"/>
              </a:rPr>
              <a:t> </a:t>
            </a:r>
            <a:r>
              <a:rPr sz="2000" dirty="0">
                <a:latin typeface="Times New Roman"/>
                <a:cs typeface="Times New Roman"/>
              </a:rPr>
              <a:t>denser</a:t>
            </a:r>
            <a:r>
              <a:rPr sz="2000" spc="95" dirty="0">
                <a:latin typeface="Times New Roman"/>
                <a:cs typeface="Times New Roman"/>
              </a:rPr>
              <a:t> </a:t>
            </a:r>
            <a:r>
              <a:rPr sz="2000" dirty="0">
                <a:latin typeface="Times New Roman"/>
                <a:cs typeface="Times New Roman"/>
              </a:rPr>
              <a:t>and</a:t>
            </a:r>
            <a:r>
              <a:rPr sz="2000" spc="125" dirty="0">
                <a:latin typeface="Times New Roman"/>
                <a:cs typeface="Times New Roman"/>
              </a:rPr>
              <a:t> </a:t>
            </a:r>
            <a:r>
              <a:rPr sz="2000" dirty="0">
                <a:latin typeface="Times New Roman"/>
                <a:cs typeface="Times New Roman"/>
              </a:rPr>
              <a:t>thicker</a:t>
            </a:r>
            <a:r>
              <a:rPr sz="2000" spc="160" dirty="0">
                <a:latin typeface="Times New Roman"/>
                <a:cs typeface="Times New Roman"/>
              </a:rPr>
              <a:t> </a:t>
            </a:r>
            <a:r>
              <a:rPr sz="2000" dirty="0">
                <a:latin typeface="Times New Roman"/>
                <a:cs typeface="Times New Roman"/>
              </a:rPr>
              <a:t>network</a:t>
            </a:r>
            <a:r>
              <a:rPr sz="2000" spc="130" dirty="0">
                <a:latin typeface="Times New Roman"/>
                <a:cs typeface="Times New Roman"/>
              </a:rPr>
              <a:t> </a:t>
            </a:r>
            <a:r>
              <a:rPr sz="2000" dirty="0">
                <a:latin typeface="Times New Roman"/>
                <a:cs typeface="Times New Roman"/>
              </a:rPr>
              <a:t>as</a:t>
            </a:r>
            <a:r>
              <a:rPr sz="2000" spc="125" dirty="0">
                <a:latin typeface="Times New Roman"/>
                <a:cs typeface="Times New Roman"/>
              </a:rPr>
              <a:t> </a:t>
            </a:r>
            <a:r>
              <a:rPr sz="2000" spc="-10" dirty="0">
                <a:latin typeface="Times New Roman"/>
                <a:cs typeface="Times New Roman"/>
              </a:rPr>
              <a:t>compared </a:t>
            </a:r>
            <a:r>
              <a:rPr sz="2000" dirty="0">
                <a:latin typeface="Times New Roman"/>
                <a:cs typeface="Times New Roman"/>
              </a:rPr>
              <a:t>to</a:t>
            </a:r>
            <a:r>
              <a:rPr sz="2000" spc="130" dirty="0">
                <a:latin typeface="Times New Roman"/>
                <a:cs typeface="Times New Roman"/>
              </a:rPr>
              <a:t> </a:t>
            </a:r>
            <a:r>
              <a:rPr sz="2000" dirty="0">
                <a:latin typeface="Times New Roman"/>
                <a:cs typeface="Times New Roman"/>
              </a:rPr>
              <a:t>the</a:t>
            </a:r>
            <a:r>
              <a:rPr sz="2000" spc="90" dirty="0">
                <a:latin typeface="Times New Roman"/>
                <a:cs typeface="Times New Roman"/>
              </a:rPr>
              <a:t> </a:t>
            </a:r>
            <a:r>
              <a:rPr sz="2000" dirty="0">
                <a:latin typeface="Times New Roman"/>
                <a:cs typeface="Times New Roman"/>
              </a:rPr>
              <a:t>papillary</a:t>
            </a:r>
            <a:r>
              <a:rPr sz="2000" spc="135" dirty="0">
                <a:latin typeface="Times New Roman"/>
                <a:cs typeface="Times New Roman"/>
              </a:rPr>
              <a:t> </a:t>
            </a:r>
            <a:r>
              <a:rPr sz="2000" dirty="0">
                <a:latin typeface="Times New Roman"/>
                <a:cs typeface="Times New Roman"/>
              </a:rPr>
              <a:t>layer</a:t>
            </a:r>
            <a:r>
              <a:rPr sz="2000" spc="170" dirty="0">
                <a:latin typeface="Times New Roman"/>
                <a:cs typeface="Times New Roman"/>
              </a:rPr>
              <a:t> </a:t>
            </a:r>
            <a:r>
              <a:rPr sz="2000" dirty="0">
                <a:latin typeface="Times New Roman"/>
                <a:cs typeface="Times New Roman"/>
              </a:rPr>
              <a:t>and</a:t>
            </a:r>
            <a:r>
              <a:rPr sz="2000" spc="204" dirty="0">
                <a:latin typeface="Times New Roman"/>
                <a:cs typeface="Times New Roman"/>
              </a:rPr>
              <a:t> </a:t>
            </a:r>
            <a:r>
              <a:rPr sz="2000" dirty="0">
                <a:latin typeface="Times New Roman"/>
                <a:cs typeface="Times New Roman"/>
              </a:rPr>
              <a:t>includes</a:t>
            </a:r>
            <a:r>
              <a:rPr sz="2000" spc="135" dirty="0">
                <a:latin typeface="Times New Roman"/>
                <a:cs typeface="Times New Roman"/>
              </a:rPr>
              <a:t> </a:t>
            </a:r>
            <a:r>
              <a:rPr sz="2000" dirty="0">
                <a:latin typeface="Times New Roman"/>
                <a:cs typeface="Times New Roman"/>
              </a:rPr>
              <a:t>fewer</a:t>
            </a:r>
            <a:r>
              <a:rPr sz="2000" spc="245" dirty="0">
                <a:latin typeface="Times New Roman"/>
                <a:cs typeface="Times New Roman"/>
              </a:rPr>
              <a:t> </a:t>
            </a:r>
            <a:r>
              <a:rPr sz="2000" dirty="0">
                <a:latin typeface="Times New Roman"/>
                <a:cs typeface="Times New Roman"/>
              </a:rPr>
              <a:t>nerve</a:t>
            </a:r>
            <a:r>
              <a:rPr sz="2000" spc="245" dirty="0">
                <a:latin typeface="Times New Roman"/>
                <a:cs typeface="Times New Roman"/>
              </a:rPr>
              <a:t> </a:t>
            </a:r>
            <a:r>
              <a:rPr sz="2000" dirty="0">
                <a:latin typeface="Times New Roman"/>
                <a:cs typeface="Times New Roman"/>
              </a:rPr>
              <a:t>fibers</a:t>
            </a:r>
            <a:r>
              <a:rPr sz="2000" spc="210" dirty="0">
                <a:latin typeface="Times New Roman"/>
                <a:cs typeface="Times New Roman"/>
              </a:rPr>
              <a:t> </a:t>
            </a:r>
            <a:r>
              <a:rPr sz="2000" dirty="0">
                <a:latin typeface="Times New Roman"/>
                <a:cs typeface="Times New Roman"/>
              </a:rPr>
              <a:t>and</a:t>
            </a:r>
            <a:r>
              <a:rPr sz="2000" spc="204" dirty="0">
                <a:latin typeface="Times New Roman"/>
                <a:cs typeface="Times New Roman"/>
              </a:rPr>
              <a:t> </a:t>
            </a:r>
            <a:r>
              <a:rPr sz="2000" dirty="0">
                <a:latin typeface="Times New Roman"/>
                <a:cs typeface="Times New Roman"/>
              </a:rPr>
              <a:t>capillaries.</a:t>
            </a:r>
            <a:r>
              <a:rPr sz="2000" spc="195" dirty="0">
                <a:latin typeface="Times New Roman"/>
                <a:cs typeface="Times New Roman"/>
              </a:rPr>
              <a:t> </a:t>
            </a:r>
            <a:r>
              <a:rPr sz="2000" dirty="0">
                <a:latin typeface="Times New Roman"/>
                <a:cs typeface="Times New Roman"/>
              </a:rPr>
              <a:t>In</a:t>
            </a:r>
            <a:r>
              <a:rPr sz="2000" spc="204" dirty="0">
                <a:latin typeface="Times New Roman"/>
                <a:cs typeface="Times New Roman"/>
              </a:rPr>
              <a:t> </a:t>
            </a:r>
            <a:r>
              <a:rPr sz="2000" dirty="0">
                <a:latin typeface="Times New Roman"/>
                <a:cs typeface="Times New Roman"/>
              </a:rPr>
              <a:t>this</a:t>
            </a:r>
            <a:r>
              <a:rPr sz="2000" spc="204" dirty="0">
                <a:latin typeface="Times New Roman"/>
                <a:cs typeface="Times New Roman"/>
              </a:rPr>
              <a:t> </a:t>
            </a:r>
            <a:r>
              <a:rPr sz="2000" spc="-10" dirty="0">
                <a:latin typeface="Times New Roman"/>
                <a:cs typeface="Times New Roman"/>
              </a:rPr>
              <a:t>sublayer, </a:t>
            </a:r>
            <a:r>
              <a:rPr sz="2000" dirty="0">
                <a:latin typeface="Times New Roman"/>
                <a:cs typeface="Times New Roman"/>
              </a:rPr>
              <a:t>collagen</a:t>
            </a:r>
            <a:r>
              <a:rPr sz="2000" spc="260" dirty="0">
                <a:latin typeface="Times New Roman"/>
                <a:cs typeface="Times New Roman"/>
              </a:rPr>
              <a:t> </a:t>
            </a:r>
            <a:r>
              <a:rPr sz="2000" dirty="0">
                <a:latin typeface="Times New Roman"/>
                <a:cs typeface="Times New Roman"/>
              </a:rPr>
              <a:t>fibers</a:t>
            </a:r>
            <a:r>
              <a:rPr sz="2000" spc="185" dirty="0">
                <a:latin typeface="Times New Roman"/>
                <a:cs typeface="Times New Roman"/>
              </a:rPr>
              <a:t> </a:t>
            </a:r>
            <a:r>
              <a:rPr sz="2000" dirty="0">
                <a:latin typeface="Times New Roman"/>
                <a:cs typeface="Times New Roman"/>
              </a:rPr>
              <a:t>are</a:t>
            </a:r>
            <a:r>
              <a:rPr sz="2000" spc="220" dirty="0">
                <a:latin typeface="Times New Roman"/>
                <a:cs typeface="Times New Roman"/>
              </a:rPr>
              <a:t> </a:t>
            </a:r>
            <a:r>
              <a:rPr sz="2000" dirty="0">
                <a:latin typeface="Times New Roman"/>
                <a:cs typeface="Times New Roman"/>
              </a:rPr>
              <a:t>aggregated</a:t>
            </a:r>
            <a:r>
              <a:rPr sz="2000" spc="260" dirty="0">
                <a:latin typeface="Times New Roman"/>
                <a:cs typeface="Times New Roman"/>
              </a:rPr>
              <a:t> </a:t>
            </a:r>
            <a:r>
              <a:rPr sz="2000" dirty="0">
                <a:latin typeface="Times New Roman"/>
                <a:cs typeface="Times New Roman"/>
              </a:rPr>
              <a:t>into</a:t>
            </a:r>
            <a:r>
              <a:rPr sz="2000" spc="185" dirty="0">
                <a:latin typeface="Times New Roman"/>
                <a:cs typeface="Times New Roman"/>
              </a:rPr>
              <a:t> </a:t>
            </a:r>
            <a:r>
              <a:rPr sz="2000" dirty="0">
                <a:latin typeface="Times New Roman"/>
                <a:cs typeface="Times New Roman"/>
              </a:rPr>
              <a:t>thick</a:t>
            </a:r>
            <a:r>
              <a:rPr sz="2000" spc="110" dirty="0">
                <a:latin typeface="Times New Roman"/>
                <a:cs typeface="Times New Roman"/>
              </a:rPr>
              <a:t> </a:t>
            </a:r>
            <a:r>
              <a:rPr sz="2000" dirty="0">
                <a:latin typeface="Times New Roman"/>
                <a:cs typeface="Times New Roman"/>
              </a:rPr>
              <a:t>bundles</a:t>
            </a:r>
            <a:r>
              <a:rPr sz="2000" spc="185" dirty="0">
                <a:latin typeface="Times New Roman"/>
                <a:cs typeface="Times New Roman"/>
              </a:rPr>
              <a:t> </a:t>
            </a:r>
            <a:r>
              <a:rPr sz="2000" dirty="0">
                <a:latin typeface="Times New Roman"/>
                <a:cs typeface="Times New Roman"/>
              </a:rPr>
              <a:t>which</a:t>
            </a:r>
            <a:r>
              <a:rPr sz="2000" spc="180" dirty="0">
                <a:latin typeface="Times New Roman"/>
                <a:cs typeface="Times New Roman"/>
              </a:rPr>
              <a:t> </a:t>
            </a:r>
            <a:r>
              <a:rPr sz="2000" dirty="0">
                <a:latin typeface="Times New Roman"/>
                <a:cs typeface="Times New Roman"/>
              </a:rPr>
              <a:t>are</a:t>
            </a:r>
            <a:r>
              <a:rPr sz="2000" spc="145" dirty="0">
                <a:latin typeface="Times New Roman"/>
                <a:cs typeface="Times New Roman"/>
              </a:rPr>
              <a:t> </a:t>
            </a:r>
            <a:r>
              <a:rPr sz="2000" dirty="0">
                <a:latin typeface="Times New Roman"/>
                <a:cs typeface="Times New Roman"/>
              </a:rPr>
              <a:t>mostly</a:t>
            </a:r>
            <a:r>
              <a:rPr sz="2000" spc="185" dirty="0">
                <a:latin typeface="Times New Roman"/>
                <a:cs typeface="Times New Roman"/>
              </a:rPr>
              <a:t> </a:t>
            </a:r>
            <a:r>
              <a:rPr sz="2000" dirty="0">
                <a:latin typeface="Times New Roman"/>
                <a:cs typeface="Times New Roman"/>
              </a:rPr>
              <a:t>aligned</a:t>
            </a:r>
            <a:r>
              <a:rPr sz="2000" spc="190" dirty="0">
                <a:latin typeface="Times New Roman"/>
                <a:cs typeface="Times New Roman"/>
              </a:rPr>
              <a:t> </a:t>
            </a:r>
            <a:r>
              <a:rPr sz="2000" dirty="0">
                <a:latin typeface="Times New Roman"/>
                <a:cs typeface="Times New Roman"/>
              </a:rPr>
              <a:t>parallel</a:t>
            </a:r>
            <a:r>
              <a:rPr sz="2000" spc="190" dirty="0">
                <a:latin typeface="Times New Roman"/>
                <a:cs typeface="Times New Roman"/>
              </a:rPr>
              <a:t> </a:t>
            </a:r>
            <a:r>
              <a:rPr sz="2000" spc="-25" dirty="0">
                <a:latin typeface="Times New Roman"/>
                <a:cs typeface="Times New Roman"/>
              </a:rPr>
              <a:t>to </a:t>
            </a:r>
            <a:r>
              <a:rPr sz="2000" dirty="0">
                <a:latin typeface="Times New Roman"/>
                <a:cs typeface="Times New Roman"/>
              </a:rPr>
              <a:t>the</a:t>
            </a:r>
            <a:r>
              <a:rPr sz="2000" spc="-95" dirty="0">
                <a:latin typeface="Times New Roman"/>
                <a:cs typeface="Times New Roman"/>
              </a:rPr>
              <a:t> </a:t>
            </a:r>
            <a:r>
              <a:rPr sz="2000" dirty="0">
                <a:latin typeface="Times New Roman"/>
                <a:cs typeface="Times New Roman"/>
              </a:rPr>
              <a:t>surface</a:t>
            </a:r>
            <a:r>
              <a:rPr sz="2000" spc="80" dirty="0">
                <a:latin typeface="Times New Roman"/>
                <a:cs typeface="Times New Roman"/>
              </a:rPr>
              <a:t> </a:t>
            </a:r>
            <a:r>
              <a:rPr sz="2000" dirty="0">
                <a:latin typeface="Times New Roman"/>
                <a:cs typeface="Times New Roman"/>
              </a:rPr>
              <a:t>of</a:t>
            </a:r>
            <a:r>
              <a:rPr sz="2000" spc="-95" dirty="0">
                <a:latin typeface="Times New Roman"/>
                <a:cs typeface="Times New Roman"/>
              </a:rPr>
              <a:t> </a:t>
            </a:r>
            <a:r>
              <a:rPr sz="2000" spc="-20" dirty="0">
                <a:latin typeface="Times New Roman"/>
                <a:cs typeface="Times New Roman"/>
              </a:rPr>
              <a:t>skin.</a:t>
            </a:r>
            <a:endParaRPr sz="2000">
              <a:latin typeface="Times New Roman"/>
              <a:cs typeface="Times New Roman"/>
            </a:endParaRPr>
          </a:p>
          <a:p>
            <a:pPr>
              <a:lnSpc>
                <a:spcPct val="100000"/>
              </a:lnSpc>
              <a:spcBef>
                <a:spcPts val="120"/>
              </a:spcBef>
            </a:pPr>
            <a:endParaRPr sz="2000">
              <a:latin typeface="Times New Roman"/>
              <a:cs typeface="Times New Roman"/>
            </a:endParaRPr>
          </a:p>
          <a:p>
            <a:pPr marL="12700">
              <a:lnSpc>
                <a:spcPct val="100000"/>
              </a:lnSpc>
            </a:pPr>
            <a:r>
              <a:rPr sz="2000" b="1" spc="-10" dirty="0">
                <a:latin typeface="Times New Roman"/>
                <a:cs typeface="Times New Roman"/>
              </a:rPr>
              <a:t>Hypodermis</a:t>
            </a:r>
            <a:endParaRPr sz="2000">
              <a:latin typeface="Times New Roman"/>
              <a:cs typeface="Times New Roman"/>
            </a:endParaRPr>
          </a:p>
          <a:p>
            <a:pPr marL="12700" marR="5080" algn="just">
              <a:lnSpc>
                <a:spcPct val="100000"/>
              </a:lnSpc>
            </a:pPr>
            <a:r>
              <a:rPr sz="2000" dirty="0">
                <a:latin typeface="Times New Roman"/>
                <a:cs typeface="Times New Roman"/>
              </a:rPr>
              <a:t>Subcutis,</a:t>
            </a:r>
            <a:r>
              <a:rPr sz="2000" spc="95" dirty="0">
                <a:latin typeface="Times New Roman"/>
                <a:cs typeface="Times New Roman"/>
              </a:rPr>
              <a:t> </a:t>
            </a:r>
            <a:r>
              <a:rPr sz="2000" dirty="0">
                <a:latin typeface="Times New Roman"/>
                <a:cs typeface="Times New Roman"/>
              </a:rPr>
              <a:t>or</a:t>
            </a:r>
            <a:r>
              <a:rPr sz="2000" spc="80" dirty="0">
                <a:latin typeface="Times New Roman"/>
                <a:cs typeface="Times New Roman"/>
              </a:rPr>
              <a:t> </a:t>
            </a:r>
            <a:r>
              <a:rPr sz="2000" dirty="0">
                <a:latin typeface="Times New Roman"/>
                <a:cs typeface="Times New Roman"/>
              </a:rPr>
              <a:t>hypodermis</a:t>
            </a:r>
            <a:r>
              <a:rPr sz="2000" spc="114" dirty="0">
                <a:latin typeface="Times New Roman"/>
                <a:cs typeface="Times New Roman"/>
              </a:rPr>
              <a:t> </a:t>
            </a:r>
            <a:r>
              <a:rPr sz="2000" dirty="0">
                <a:latin typeface="Times New Roman"/>
                <a:cs typeface="Times New Roman"/>
              </a:rPr>
              <a:t>in</a:t>
            </a:r>
            <a:r>
              <a:rPr sz="2000" spc="185" dirty="0">
                <a:latin typeface="Times New Roman"/>
                <a:cs typeface="Times New Roman"/>
              </a:rPr>
              <a:t> </a:t>
            </a:r>
            <a:r>
              <a:rPr sz="2000" dirty="0">
                <a:latin typeface="Times New Roman"/>
                <a:cs typeface="Times New Roman"/>
              </a:rPr>
              <a:t>histology,</a:t>
            </a:r>
            <a:r>
              <a:rPr sz="2000" spc="170" dirty="0">
                <a:latin typeface="Times New Roman"/>
                <a:cs typeface="Times New Roman"/>
              </a:rPr>
              <a:t> </a:t>
            </a:r>
            <a:r>
              <a:rPr sz="2000" dirty="0">
                <a:latin typeface="Times New Roman"/>
                <a:cs typeface="Times New Roman"/>
              </a:rPr>
              <a:t>is</a:t>
            </a:r>
            <a:r>
              <a:rPr sz="2000" spc="110" dirty="0">
                <a:latin typeface="Times New Roman"/>
                <a:cs typeface="Times New Roman"/>
              </a:rPr>
              <a:t> </a:t>
            </a:r>
            <a:r>
              <a:rPr sz="2000" dirty="0">
                <a:latin typeface="Times New Roman"/>
                <a:cs typeface="Times New Roman"/>
              </a:rPr>
              <a:t>the</a:t>
            </a:r>
            <a:r>
              <a:rPr sz="2000" spc="75" dirty="0">
                <a:latin typeface="Times New Roman"/>
                <a:cs typeface="Times New Roman"/>
              </a:rPr>
              <a:t> </a:t>
            </a:r>
            <a:r>
              <a:rPr sz="2000" dirty="0">
                <a:latin typeface="Times New Roman"/>
                <a:cs typeface="Times New Roman"/>
              </a:rPr>
              <a:t>third</a:t>
            </a:r>
            <a:r>
              <a:rPr sz="2000" spc="114" dirty="0">
                <a:latin typeface="Times New Roman"/>
                <a:cs typeface="Times New Roman"/>
              </a:rPr>
              <a:t> </a:t>
            </a:r>
            <a:r>
              <a:rPr sz="2000" dirty="0">
                <a:latin typeface="Times New Roman"/>
                <a:cs typeface="Times New Roman"/>
              </a:rPr>
              <a:t>layer</a:t>
            </a:r>
            <a:r>
              <a:rPr sz="2000" spc="75" dirty="0">
                <a:latin typeface="Times New Roman"/>
                <a:cs typeface="Times New Roman"/>
              </a:rPr>
              <a:t> </a:t>
            </a:r>
            <a:r>
              <a:rPr sz="2000" dirty="0">
                <a:latin typeface="Times New Roman"/>
                <a:cs typeface="Times New Roman"/>
              </a:rPr>
              <a:t>beneath</a:t>
            </a:r>
            <a:r>
              <a:rPr sz="2000" spc="120" dirty="0">
                <a:latin typeface="Times New Roman"/>
                <a:cs typeface="Times New Roman"/>
              </a:rPr>
              <a:t> </a:t>
            </a:r>
            <a:r>
              <a:rPr sz="2000" dirty="0">
                <a:latin typeface="Times New Roman"/>
                <a:cs typeface="Times New Roman"/>
              </a:rPr>
              <a:t>the</a:t>
            </a:r>
            <a:r>
              <a:rPr sz="2000" spc="80" dirty="0">
                <a:latin typeface="Times New Roman"/>
                <a:cs typeface="Times New Roman"/>
              </a:rPr>
              <a:t> </a:t>
            </a:r>
            <a:r>
              <a:rPr sz="2000" dirty="0">
                <a:latin typeface="Times New Roman"/>
                <a:cs typeface="Times New Roman"/>
              </a:rPr>
              <a:t>dermis.</a:t>
            </a:r>
            <a:r>
              <a:rPr sz="2000" spc="170" dirty="0">
                <a:latin typeface="Times New Roman"/>
                <a:cs typeface="Times New Roman"/>
              </a:rPr>
              <a:t> </a:t>
            </a:r>
            <a:r>
              <a:rPr sz="2000" dirty="0">
                <a:latin typeface="Times New Roman"/>
                <a:cs typeface="Times New Roman"/>
              </a:rPr>
              <a:t>Subcutis</a:t>
            </a:r>
            <a:r>
              <a:rPr sz="2000" spc="114" dirty="0">
                <a:latin typeface="Times New Roman"/>
                <a:cs typeface="Times New Roman"/>
              </a:rPr>
              <a:t> </a:t>
            </a:r>
            <a:r>
              <a:rPr sz="2000" spc="-25" dirty="0">
                <a:latin typeface="Times New Roman"/>
                <a:cs typeface="Times New Roman"/>
              </a:rPr>
              <a:t>is </a:t>
            </a:r>
            <a:r>
              <a:rPr sz="2000" dirty="0">
                <a:latin typeface="Times New Roman"/>
                <a:cs typeface="Times New Roman"/>
              </a:rPr>
              <a:t>an</a:t>
            </a:r>
            <a:r>
              <a:rPr sz="2000" spc="195" dirty="0">
                <a:latin typeface="Times New Roman"/>
                <a:cs typeface="Times New Roman"/>
              </a:rPr>
              <a:t> </a:t>
            </a:r>
            <a:r>
              <a:rPr sz="2000" dirty="0">
                <a:latin typeface="Times New Roman"/>
                <a:cs typeface="Times New Roman"/>
              </a:rPr>
              <a:t>elastic</a:t>
            </a:r>
            <a:r>
              <a:rPr sz="2000" spc="85" dirty="0">
                <a:latin typeface="Times New Roman"/>
                <a:cs typeface="Times New Roman"/>
              </a:rPr>
              <a:t> </a:t>
            </a:r>
            <a:r>
              <a:rPr sz="2000" dirty="0">
                <a:latin typeface="Times New Roman"/>
                <a:cs typeface="Times New Roman"/>
              </a:rPr>
              <a:t>layer</a:t>
            </a:r>
            <a:r>
              <a:rPr sz="2000" spc="160" dirty="0">
                <a:latin typeface="Times New Roman"/>
                <a:cs typeface="Times New Roman"/>
              </a:rPr>
              <a:t> </a:t>
            </a:r>
            <a:r>
              <a:rPr sz="2000" dirty="0">
                <a:latin typeface="Times New Roman"/>
                <a:cs typeface="Times New Roman"/>
              </a:rPr>
              <a:t>and</a:t>
            </a:r>
            <a:r>
              <a:rPr sz="2000" spc="200" dirty="0">
                <a:latin typeface="Times New Roman"/>
                <a:cs typeface="Times New Roman"/>
              </a:rPr>
              <a:t> </a:t>
            </a:r>
            <a:r>
              <a:rPr sz="2000" dirty="0">
                <a:latin typeface="Times New Roman"/>
                <a:cs typeface="Times New Roman"/>
              </a:rPr>
              <a:t>includes</a:t>
            </a:r>
            <a:r>
              <a:rPr sz="2000" spc="135" dirty="0">
                <a:latin typeface="Times New Roman"/>
                <a:cs typeface="Times New Roman"/>
              </a:rPr>
              <a:t> </a:t>
            </a:r>
            <a:r>
              <a:rPr sz="2000" dirty="0">
                <a:latin typeface="Times New Roman"/>
                <a:cs typeface="Times New Roman"/>
              </a:rPr>
              <a:t>a</a:t>
            </a:r>
            <a:r>
              <a:rPr sz="2000" spc="85" dirty="0">
                <a:latin typeface="Times New Roman"/>
                <a:cs typeface="Times New Roman"/>
              </a:rPr>
              <a:t> </a:t>
            </a:r>
            <a:r>
              <a:rPr sz="2000" dirty="0">
                <a:latin typeface="Times New Roman"/>
                <a:cs typeface="Times New Roman"/>
              </a:rPr>
              <a:t>large</a:t>
            </a:r>
            <a:r>
              <a:rPr sz="2000" spc="165" dirty="0">
                <a:latin typeface="Times New Roman"/>
                <a:cs typeface="Times New Roman"/>
              </a:rPr>
              <a:t> </a:t>
            </a:r>
            <a:r>
              <a:rPr sz="2000" dirty="0">
                <a:latin typeface="Times New Roman"/>
                <a:cs typeface="Times New Roman"/>
              </a:rPr>
              <a:t>amount</a:t>
            </a:r>
            <a:r>
              <a:rPr sz="2000" spc="135" dirty="0">
                <a:latin typeface="Times New Roman"/>
                <a:cs typeface="Times New Roman"/>
              </a:rPr>
              <a:t> </a:t>
            </a:r>
            <a:r>
              <a:rPr sz="2000" dirty="0">
                <a:latin typeface="Times New Roman"/>
                <a:cs typeface="Times New Roman"/>
              </a:rPr>
              <a:t>of</a:t>
            </a:r>
            <a:r>
              <a:rPr sz="2000" spc="90" dirty="0">
                <a:latin typeface="Times New Roman"/>
                <a:cs typeface="Times New Roman"/>
              </a:rPr>
              <a:t> </a:t>
            </a:r>
            <a:r>
              <a:rPr sz="2000" dirty="0">
                <a:latin typeface="Times New Roman"/>
                <a:cs typeface="Times New Roman"/>
              </a:rPr>
              <a:t>fat</a:t>
            </a:r>
            <a:r>
              <a:rPr sz="2000" spc="195" dirty="0">
                <a:latin typeface="Times New Roman"/>
                <a:cs typeface="Times New Roman"/>
              </a:rPr>
              <a:t> </a:t>
            </a:r>
            <a:r>
              <a:rPr sz="2000" dirty="0">
                <a:latin typeface="Times New Roman"/>
                <a:cs typeface="Times New Roman"/>
              </a:rPr>
              <a:t>cells</a:t>
            </a:r>
            <a:r>
              <a:rPr sz="2000" spc="130" dirty="0">
                <a:latin typeface="Times New Roman"/>
                <a:cs typeface="Times New Roman"/>
              </a:rPr>
              <a:t> </a:t>
            </a:r>
            <a:r>
              <a:rPr sz="2000" dirty="0">
                <a:latin typeface="Times New Roman"/>
                <a:cs typeface="Times New Roman"/>
              </a:rPr>
              <a:t>that</a:t>
            </a:r>
            <a:r>
              <a:rPr sz="2000" spc="200" dirty="0">
                <a:latin typeface="Times New Roman"/>
                <a:cs typeface="Times New Roman"/>
              </a:rPr>
              <a:t> </a:t>
            </a:r>
            <a:r>
              <a:rPr sz="2000" dirty="0">
                <a:latin typeface="Times New Roman"/>
                <a:cs typeface="Times New Roman"/>
              </a:rPr>
              <a:t>work</a:t>
            </a:r>
            <a:r>
              <a:rPr sz="2000" spc="130" dirty="0">
                <a:latin typeface="Times New Roman"/>
                <a:cs typeface="Times New Roman"/>
              </a:rPr>
              <a:t> </a:t>
            </a:r>
            <a:r>
              <a:rPr sz="2000" dirty="0">
                <a:latin typeface="Times New Roman"/>
                <a:cs typeface="Times New Roman"/>
              </a:rPr>
              <a:t>as</a:t>
            </a:r>
            <a:r>
              <a:rPr sz="2000" spc="125" dirty="0">
                <a:latin typeface="Times New Roman"/>
                <a:cs typeface="Times New Roman"/>
              </a:rPr>
              <a:t> </a:t>
            </a:r>
            <a:r>
              <a:rPr sz="2000" dirty="0">
                <a:latin typeface="Times New Roman"/>
                <a:cs typeface="Times New Roman"/>
              </a:rPr>
              <a:t>a</a:t>
            </a:r>
            <a:r>
              <a:rPr sz="2000" spc="160" dirty="0">
                <a:latin typeface="Times New Roman"/>
                <a:cs typeface="Times New Roman"/>
              </a:rPr>
              <a:t> </a:t>
            </a:r>
            <a:r>
              <a:rPr sz="2000" dirty="0">
                <a:latin typeface="Times New Roman"/>
                <a:cs typeface="Times New Roman"/>
              </a:rPr>
              <a:t>shock</a:t>
            </a:r>
            <a:r>
              <a:rPr sz="2000" spc="130" dirty="0">
                <a:latin typeface="Times New Roman"/>
                <a:cs typeface="Times New Roman"/>
              </a:rPr>
              <a:t> </a:t>
            </a:r>
            <a:r>
              <a:rPr sz="2000" spc="-10" dirty="0">
                <a:latin typeface="Times New Roman"/>
                <a:cs typeface="Times New Roman"/>
              </a:rPr>
              <a:t>absorber </a:t>
            </a:r>
            <a:r>
              <a:rPr sz="2000" dirty="0">
                <a:latin typeface="Times New Roman"/>
                <a:cs typeface="Times New Roman"/>
              </a:rPr>
              <a:t>for</a:t>
            </a:r>
            <a:r>
              <a:rPr sz="2000" spc="450" dirty="0">
                <a:latin typeface="Times New Roman"/>
                <a:cs typeface="Times New Roman"/>
              </a:rPr>
              <a:t> </a:t>
            </a:r>
            <a:r>
              <a:rPr sz="2000" dirty="0">
                <a:latin typeface="Times New Roman"/>
                <a:cs typeface="Times New Roman"/>
              </a:rPr>
              <a:t>blood</a:t>
            </a:r>
            <a:r>
              <a:rPr sz="2000" spc="484" dirty="0">
                <a:latin typeface="Times New Roman"/>
                <a:cs typeface="Times New Roman"/>
              </a:rPr>
              <a:t> </a:t>
            </a:r>
            <a:r>
              <a:rPr sz="2000" dirty="0">
                <a:latin typeface="Times New Roman"/>
                <a:cs typeface="Times New Roman"/>
              </a:rPr>
              <a:t>vessels</a:t>
            </a:r>
            <a:r>
              <a:rPr sz="2000" spc="409" dirty="0">
                <a:latin typeface="Times New Roman"/>
                <a:cs typeface="Times New Roman"/>
              </a:rPr>
              <a:t> </a:t>
            </a:r>
            <a:r>
              <a:rPr sz="2000" dirty="0">
                <a:latin typeface="Times New Roman"/>
                <a:cs typeface="Times New Roman"/>
              </a:rPr>
              <a:t>and</a:t>
            </a:r>
            <a:r>
              <a:rPr sz="2000" spc="415" dirty="0">
                <a:latin typeface="Times New Roman"/>
                <a:cs typeface="Times New Roman"/>
              </a:rPr>
              <a:t> </a:t>
            </a:r>
            <a:r>
              <a:rPr sz="2000" dirty="0">
                <a:latin typeface="Times New Roman"/>
                <a:cs typeface="Times New Roman"/>
              </a:rPr>
              <a:t>nerve</a:t>
            </a:r>
            <a:r>
              <a:rPr sz="2000" spc="455" dirty="0">
                <a:latin typeface="Times New Roman"/>
                <a:cs typeface="Times New Roman"/>
              </a:rPr>
              <a:t> </a:t>
            </a:r>
            <a:r>
              <a:rPr sz="2000" dirty="0">
                <a:latin typeface="Times New Roman"/>
                <a:cs typeface="Times New Roman"/>
              </a:rPr>
              <a:t>endings.</a:t>
            </a:r>
            <a:r>
              <a:rPr sz="2000" spc="470" dirty="0">
                <a:latin typeface="Times New Roman"/>
                <a:cs typeface="Times New Roman"/>
              </a:rPr>
              <a:t> </a:t>
            </a:r>
            <a:r>
              <a:rPr sz="2000" dirty="0">
                <a:latin typeface="Times New Roman"/>
                <a:cs typeface="Times New Roman"/>
              </a:rPr>
              <a:t>The</a:t>
            </a:r>
            <a:r>
              <a:rPr sz="2000" spc="380" dirty="0">
                <a:latin typeface="Times New Roman"/>
                <a:cs typeface="Times New Roman"/>
              </a:rPr>
              <a:t> </a:t>
            </a:r>
            <a:r>
              <a:rPr sz="2000" dirty="0">
                <a:latin typeface="Times New Roman"/>
                <a:cs typeface="Times New Roman"/>
              </a:rPr>
              <a:t>thickness</a:t>
            </a:r>
            <a:r>
              <a:rPr sz="2000" spc="425" dirty="0">
                <a:latin typeface="Times New Roman"/>
                <a:cs typeface="Times New Roman"/>
              </a:rPr>
              <a:t> </a:t>
            </a:r>
            <a:r>
              <a:rPr sz="2000" dirty="0">
                <a:latin typeface="Times New Roman"/>
                <a:cs typeface="Times New Roman"/>
              </a:rPr>
              <a:t>of</a:t>
            </a:r>
            <a:r>
              <a:rPr sz="2000" spc="375" dirty="0">
                <a:latin typeface="Times New Roman"/>
                <a:cs typeface="Times New Roman"/>
              </a:rPr>
              <a:t> </a:t>
            </a:r>
            <a:r>
              <a:rPr sz="2000" dirty="0">
                <a:latin typeface="Times New Roman"/>
                <a:cs typeface="Times New Roman"/>
              </a:rPr>
              <a:t>this</a:t>
            </a:r>
            <a:r>
              <a:rPr sz="2000" spc="335" dirty="0">
                <a:latin typeface="Times New Roman"/>
                <a:cs typeface="Times New Roman"/>
              </a:rPr>
              <a:t> </a:t>
            </a:r>
            <a:r>
              <a:rPr sz="2000" dirty="0">
                <a:latin typeface="Times New Roman"/>
                <a:cs typeface="Times New Roman"/>
              </a:rPr>
              <a:t>layer</a:t>
            </a:r>
            <a:r>
              <a:rPr sz="2000" spc="450" dirty="0">
                <a:latin typeface="Times New Roman"/>
                <a:cs typeface="Times New Roman"/>
              </a:rPr>
              <a:t> </a:t>
            </a:r>
            <a:r>
              <a:rPr sz="2000" dirty="0">
                <a:latin typeface="Times New Roman"/>
                <a:cs typeface="Times New Roman"/>
              </a:rPr>
              <a:t>is</a:t>
            </a:r>
            <a:r>
              <a:rPr sz="2000" spc="340" dirty="0">
                <a:latin typeface="Times New Roman"/>
                <a:cs typeface="Times New Roman"/>
              </a:rPr>
              <a:t> </a:t>
            </a:r>
            <a:r>
              <a:rPr sz="2000" dirty="0">
                <a:latin typeface="Times New Roman"/>
                <a:cs typeface="Times New Roman"/>
              </a:rPr>
              <a:t>4</a:t>
            </a:r>
            <a:r>
              <a:rPr sz="2000" spc="415" dirty="0">
                <a:latin typeface="Times New Roman"/>
                <a:cs typeface="Times New Roman"/>
              </a:rPr>
              <a:t> </a:t>
            </a:r>
            <a:r>
              <a:rPr sz="2000" dirty="0">
                <a:latin typeface="Times New Roman"/>
                <a:cs typeface="Times New Roman"/>
              </a:rPr>
              <a:t>to</a:t>
            </a:r>
            <a:r>
              <a:rPr sz="2000" spc="415" dirty="0">
                <a:latin typeface="Times New Roman"/>
                <a:cs typeface="Times New Roman"/>
              </a:rPr>
              <a:t> </a:t>
            </a:r>
            <a:r>
              <a:rPr sz="2000" dirty="0">
                <a:latin typeface="Times New Roman"/>
                <a:cs typeface="Times New Roman"/>
              </a:rPr>
              <a:t>9</a:t>
            </a:r>
            <a:r>
              <a:rPr sz="2000" spc="484" dirty="0">
                <a:latin typeface="Times New Roman"/>
                <a:cs typeface="Times New Roman"/>
              </a:rPr>
              <a:t> </a:t>
            </a:r>
            <a:r>
              <a:rPr sz="2000" dirty="0">
                <a:latin typeface="Times New Roman"/>
                <a:cs typeface="Times New Roman"/>
              </a:rPr>
              <a:t>mm</a:t>
            </a:r>
            <a:r>
              <a:rPr sz="2000" spc="380" dirty="0">
                <a:latin typeface="Times New Roman"/>
                <a:cs typeface="Times New Roman"/>
              </a:rPr>
              <a:t> </a:t>
            </a:r>
            <a:r>
              <a:rPr sz="2000" spc="-25" dirty="0">
                <a:latin typeface="Times New Roman"/>
                <a:cs typeface="Times New Roman"/>
              </a:rPr>
              <a:t>on </a:t>
            </a:r>
            <a:r>
              <a:rPr sz="2000" dirty="0">
                <a:latin typeface="Times New Roman"/>
                <a:cs typeface="Times New Roman"/>
              </a:rPr>
              <a:t>average.</a:t>
            </a:r>
            <a:r>
              <a:rPr sz="2000" spc="5" dirty="0">
                <a:latin typeface="Times New Roman"/>
                <a:cs typeface="Times New Roman"/>
              </a:rPr>
              <a:t> </a:t>
            </a:r>
            <a:r>
              <a:rPr sz="2000" spc="-10" dirty="0">
                <a:latin typeface="Times New Roman"/>
                <a:cs typeface="Times New Roman"/>
              </a:rPr>
              <a:t>However,</a:t>
            </a:r>
            <a:r>
              <a:rPr sz="2000" spc="10" dirty="0">
                <a:latin typeface="Times New Roman"/>
                <a:cs typeface="Times New Roman"/>
              </a:rPr>
              <a:t> </a:t>
            </a:r>
            <a:r>
              <a:rPr sz="2000" dirty="0">
                <a:latin typeface="Times New Roman"/>
                <a:cs typeface="Times New Roman"/>
              </a:rPr>
              <a:t>the</a:t>
            </a:r>
            <a:r>
              <a:rPr sz="2000" spc="-80" dirty="0">
                <a:latin typeface="Times New Roman"/>
                <a:cs typeface="Times New Roman"/>
              </a:rPr>
              <a:t> </a:t>
            </a:r>
            <a:r>
              <a:rPr sz="2000" dirty="0">
                <a:latin typeface="Times New Roman"/>
                <a:cs typeface="Times New Roman"/>
              </a:rPr>
              <a:t>actual</a:t>
            </a:r>
            <a:r>
              <a:rPr sz="2000" spc="-50" dirty="0">
                <a:latin typeface="Times New Roman"/>
                <a:cs typeface="Times New Roman"/>
              </a:rPr>
              <a:t> </a:t>
            </a:r>
            <a:r>
              <a:rPr sz="2000" dirty="0">
                <a:latin typeface="Times New Roman"/>
                <a:cs typeface="Times New Roman"/>
              </a:rPr>
              <a:t>thickness</a:t>
            </a:r>
            <a:r>
              <a:rPr sz="2000" spc="-40" dirty="0">
                <a:latin typeface="Times New Roman"/>
                <a:cs typeface="Times New Roman"/>
              </a:rPr>
              <a:t> </a:t>
            </a:r>
            <a:r>
              <a:rPr sz="2000" dirty="0">
                <a:latin typeface="Times New Roman"/>
                <a:cs typeface="Times New Roman"/>
              </a:rPr>
              <a:t>differs</a:t>
            </a:r>
            <a:r>
              <a:rPr sz="2000" spc="-50" dirty="0">
                <a:latin typeface="Times New Roman"/>
                <a:cs typeface="Times New Roman"/>
              </a:rPr>
              <a:t> </a:t>
            </a:r>
            <a:r>
              <a:rPr sz="2000" dirty="0">
                <a:latin typeface="Times New Roman"/>
                <a:cs typeface="Times New Roman"/>
              </a:rPr>
              <a:t>from</a:t>
            </a:r>
            <a:r>
              <a:rPr sz="2000" spc="-75" dirty="0">
                <a:latin typeface="Times New Roman"/>
                <a:cs typeface="Times New Roman"/>
              </a:rPr>
              <a:t> </a:t>
            </a:r>
            <a:r>
              <a:rPr sz="2000" dirty="0">
                <a:latin typeface="Times New Roman"/>
                <a:cs typeface="Times New Roman"/>
              </a:rPr>
              <a:t>person</a:t>
            </a:r>
            <a:r>
              <a:rPr sz="2000" spc="-40" dirty="0">
                <a:latin typeface="Times New Roman"/>
                <a:cs typeface="Times New Roman"/>
              </a:rPr>
              <a:t> </a:t>
            </a:r>
            <a:r>
              <a:rPr sz="2000" dirty="0">
                <a:latin typeface="Times New Roman"/>
                <a:cs typeface="Times New Roman"/>
              </a:rPr>
              <a:t>to</a:t>
            </a:r>
            <a:r>
              <a:rPr sz="2000" spc="-45" dirty="0">
                <a:latin typeface="Times New Roman"/>
                <a:cs typeface="Times New Roman"/>
              </a:rPr>
              <a:t> </a:t>
            </a:r>
            <a:r>
              <a:rPr sz="2000" dirty="0">
                <a:latin typeface="Times New Roman"/>
                <a:cs typeface="Times New Roman"/>
              </a:rPr>
              <a:t>person</a:t>
            </a:r>
            <a:r>
              <a:rPr sz="2000" spc="30" dirty="0">
                <a:latin typeface="Times New Roman"/>
                <a:cs typeface="Times New Roman"/>
              </a:rPr>
              <a:t> </a:t>
            </a:r>
            <a:r>
              <a:rPr sz="2000" dirty="0">
                <a:latin typeface="Times New Roman"/>
                <a:cs typeface="Times New Roman"/>
              </a:rPr>
              <a:t>and</a:t>
            </a:r>
            <a:r>
              <a:rPr sz="2000" spc="25" dirty="0">
                <a:latin typeface="Times New Roman"/>
                <a:cs typeface="Times New Roman"/>
              </a:rPr>
              <a:t> </a:t>
            </a:r>
            <a:r>
              <a:rPr sz="2000" dirty="0">
                <a:latin typeface="Times New Roman"/>
                <a:cs typeface="Times New Roman"/>
              </a:rPr>
              <a:t>it</a:t>
            </a:r>
            <a:r>
              <a:rPr sz="2000" spc="-45" dirty="0">
                <a:latin typeface="Times New Roman"/>
                <a:cs typeface="Times New Roman"/>
              </a:rPr>
              <a:t> </a:t>
            </a:r>
            <a:r>
              <a:rPr sz="2000" dirty="0">
                <a:latin typeface="Times New Roman"/>
                <a:cs typeface="Times New Roman"/>
              </a:rPr>
              <a:t>also</a:t>
            </a:r>
            <a:r>
              <a:rPr sz="2000" spc="-45" dirty="0">
                <a:latin typeface="Times New Roman"/>
                <a:cs typeface="Times New Roman"/>
              </a:rPr>
              <a:t> </a:t>
            </a:r>
            <a:r>
              <a:rPr sz="2000" spc="-10" dirty="0">
                <a:latin typeface="Times New Roman"/>
                <a:cs typeface="Times New Roman"/>
              </a:rPr>
              <a:t>depends </a:t>
            </a:r>
            <a:r>
              <a:rPr sz="2000" dirty="0">
                <a:latin typeface="Times New Roman"/>
                <a:cs typeface="Times New Roman"/>
              </a:rPr>
              <a:t>on</a:t>
            </a:r>
            <a:r>
              <a:rPr sz="2000" spc="15" dirty="0">
                <a:latin typeface="Times New Roman"/>
                <a:cs typeface="Times New Roman"/>
              </a:rPr>
              <a:t> </a:t>
            </a:r>
            <a:r>
              <a:rPr sz="2000" dirty="0">
                <a:latin typeface="Times New Roman"/>
                <a:cs typeface="Times New Roman"/>
              </a:rPr>
              <a:t>the</a:t>
            </a:r>
            <a:r>
              <a:rPr sz="2000" spc="-30" dirty="0">
                <a:latin typeface="Times New Roman"/>
                <a:cs typeface="Times New Roman"/>
              </a:rPr>
              <a:t> </a:t>
            </a:r>
            <a:r>
              <a:rPr sz="2000" dirty="0">
                <a:latin typeface="Times New Roman"/>
                <a:cs typeface="Times New Roman"/>
              </a:rPr>
              <a:t>body</a:t>
            </a:r>
            <a:r>
              <a:rPr sz="2000" spc="-85" dirty="0">
                <a:latin typeface="Times New Roman"/>
                <a:cs typeface="Times New Roman"/>
              </a:rPr>
              <a:t> </a:t>
            </a:r>
            <a:r>
              <a:rPr sz="2000" spc="-10" dirty="0">
                <a:latin typeface="Times New Roman"/>
                <a:cs typeface="Times New Roman"/>
              </a:rPr>
              <a:t>region.</a:t>
            </a:r>
            <a:endParaRPr sz="2000">
              <a:latin typeface="Times New Roman"/>
              <a:cs typeface="Times New Roman"/>
            </a:endParaRPr>
          </a:p>
        </p:txBody>
      </p:sp>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39</a:t>
            </a:fld>
            <a:endParaRPr spc="-25"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29907" y="281622"/>
            <a:ext cx="8512175" cy="4912995"/>
          </a:xfrm>
          <a:prstGeom prst="rect">
            <a:avLst/>
          </a:prstGeom>
        </p:spPr>
        <p:txBody>
          <a:bodyPr vert="horz" wrap="square" lIns="0" tIns="15875" rIns="0" bIns="0" rtlCol="0">
            <a:spAutoFit/>
          </a:bodyPr>
          <a:lstStyle/>
          <a:p>
            <a:pPr marL="12700" marR="224154" algn="just">
              <a:lnSpc>
                <a:spcPct val="100000"/>
              </a:lnSpc>
              <a:spcBef>
                <a:spcPts val="125"/>
              </a:spcBef>
            </a:pPr>
            <a:r>
              <a:rPr sz="2000" dirty="0">
                <a:latin typeface="Times New Roman"/>
                <a:cs typeface="Times New Roman"/>
              </a:rPr>
              <a:t>The</a:t>
            </a:r>
            <a:r>
              <a:rPr sz="2000" spc="-125" dirty="0">
                <a:latin typeface="Times New Roman"/>
                <a:cs typeface="Times New Roman"/>
              </a:rPr>
              <a:t> </a:t>
            </a:r>
            <a:r>
              <a:rPr sz="2000" dirty="0">
                <a:latin typeface="Times New Roman"/>
                <a:cs typeface="Times New Roman"/>
              </a:rPr>
              <a:t>development</a:t>
            </a:r>
            <a:r>
              <a:rPr sz="2000" spc="-125" dirty="0">
                <a:latin typeface="Times New Roman"/>
                <a:cs typeface="Times New Roman"/>
              </a:rPr>
              <a:t> </a:t>
            </a:r>
            <a:r>
              <a:rPr sz="2000" dirty="0">
                <a:latin typeface="Times New Roman"/>
                <a:cs typeface="Times New Roman"/>
              </a:rPr>
              <a:t>of</a:t>
            </a:r>
            <a:r>
              <a:rPr sz="2000" spc="-85" dirty="0">
                <a:latin typeface="Times New Roman"/>
                <a:cs typeface="Times New Roman"/>
              </a:rPr>
              <a:t> </a:t>
            </a:r>
            <a:r>
              <a:rPr sz="2000" dirty="0">
                <a:latin typeface="Times New Roman"/>
                <a:cs typeface="Times New Roman"/>
              </a:rPr>
              <a:t>newer,</a:t>
            </a:r>
            <a:r>
              <a:rPr sz="2000" spc="-15" dirty="0">
                <a:latin typeface="Times New Roman"/>
                <a:cs typeface="Times New Roman"/>
              </a:rPr>
              <a:t> </a:t>
            </a:r>
            <a:r>
              <a:rPr sz="2000" dirty="0">
                <a:latin typeface="Times New Roman"/>
                <a:cs typeface="Times New Roman"/>
              </a:rPr>
              <a:t>more</a:t>
            </a:r>
            <a:r>
              <a:rPr sz="2000" spc="-35" dirty="0">
                <a:latin typeface="Times New Roman"/>
                <a:cs typeface="Times New Roman"/>
              </a:rPr>
              <a:t> </a:t>
            </a:r>
            <a:r>
              <a:rPr sz="2000" dirty="0">
                <a:latin typeface="Times New Roman"/>
                <a:cs typeface="Times New Roman"/>
              </a:rPr>
              <a:t>sensitive</a:t>
            </a:r>
            <a:r>
              <a:rPr sz="2000" spc="120" dirty="0">
                <a:latin typeface="Times New Roman"/>
                <a:cs typeface="Times New Roman"/>
              </a:rPr>
              <a:t> </a:t>
            </a:r>
            <a:r>
              <a:rPr sz="2000" dirty="0">
                <a:latin typeface="Times New Roman"/>
                <a:cs typeface="Times New Roman"/>
              </a:rPr>
              <a:t>diagnostic</a:t>
            </a:r>
            <a:r>
              <a:rPr sz="2000" spc="-30" dirty="0">
                <a:latin typeface="Times New Roman"/>
                <a:cs typeface="Times New Roman"/>
              </a:rPr>
              <a:t> </a:t>
            </a:r>
            <a:r>
              <a:rPr sz="2000" dirty="0">
                <a:latin typeface="Times New Roman"/>
                <a:cs typeface="Times New Roman"/>
              </a:rPr>
              <a:t>techniques</a:t>
            </a:r>
            <a:r>
              <a:rPr sz="2000" spc="-125" dirty="0">
                <a:latin typeface="Times New Roman"/>
                <a:cs typeface="Times New Roman"/>
              </a:rPr>
              <a:t> </a:t>
            </a:r>
            <a:r>
              <a:rPr sz="2000" dirty="0">
                <a:latin typeface="Times New Roman"/>
                <a:cs typeface="Times New Roman"/>
              </a:rPr>
              <a:t>and</a:t>
            </a:r>
            <a:r>
              <a:rPr sz="2000" spc="-80" dirty="0">
                <a:latin typeface="Times New Roman"/>
                <a:cs typeface="Times New Roman"/>
              </a:rPr>
              <a:t> </a:t>
            </a:r>
            <a:r>
              <a:rPr sz="2000" spc="-10" dirty="0">
                <a:latin typeface="Times New Roman"/>
                <a:cs typeface="Times New Roman"/>
              </a:rPr>
              <a:t>therapeutic </a:t>
            </a:r>
            <a:r>
              <a:rPr sz="2000" dirty="0">
                <a:latin typeface="Times New Roman"/>
                <a:cs typeface="Times New Roman"/>
              </a:rPr>
              <a:t>agents</a:t>
            </a:r>
            <a:r>
              <a:rPr sz="2000" spc="-30" dirty="0">
                <a:latin typeface="Times New Roman"/>
                <a:cs typeface="Times New Roman"/>
              </a:rPr>
              <a:t> </a:t>
            </a:r>
            <a:r>
              <a:rPr sz="2000" dirty="0">
                <a:latin typeface="Times New Roman"/>
                <a:cs typeface="Times New Roman"/>
              </a:rPr>
              <a:t>renders</a:t>
            </a:r>
            <a:r>
              <a:rPr sz="2000" spc="-125" dirty="0">
                <a:latin typeface="Times New Roman"/>
                <a:cs typeface="Times New Roman"/>
              </a:rPr>
              <a:t> </a:t>
            </a:r>
            <a:r>
              <a:rPr sz="2000" dirty="0">
                <a:latin typeface="Times New Roman"/>
                <a:cs typeface="Times New Roman"/>
              </a:rPr>
              <a:t>urgency</a:t>
            </a:r>
            <a:r>
              <a:rPr sz="2000" spc="-65" dirty="0">
                <a:latin typeface="Times New Roman"/>
                <a:cs typeface="Times New Roman"/>
              </a:rPr>
              <a:t> </a:t>
            </a:r>
            <a:r>
              <a:rPr sz="2000" dirty="0">
                <a:latin typeface="Times New Roman"/>
                <a:cs typeface="Times New Roman"/>
              </a:rPr>
              <a:t>to</a:t>
            </a:r>
            <a:r>
              <a:rPr sz="2000" spc="-65" dirty="0">
                <a:latin typeface="Times New Roman"/>
                <a:cs typeface="Times New Roman"/>
              </a:rPr>
              <a:t> </a:t>
            </a:r>
            <a:r>
              <a:rPr sz="2000" dirty="0">
                <a:latin typeface="Times New Roman"/>
                <a:cs typeface="Times New Roman"/>
              </a:rPr>
              <a:t>the</a:t>
            </a:r>
            <a:r>
              <a:rPr sz="2000" spc="-100" dirty="0">
                <a:latin typeface="Times New Roman"/>
                <a:cs typeface="Times New Roman"/>
              </a:rPr>
              <a:t> </a:t>
            </a:r>
            <a:r>
              <a:rPr sz="2000" dirty="0">
                <a:latin typeface="Times New Roman"/>
                <a:cs typeface="Times New Roman"/>
              </a:rPr>
              <a:t>development</a:t>
            </a:r>
            <a:r>
              <a:rPr sz="2000" spc="-125" dirty="0">
                <a:latin typeface="Times New Roman"/>
                <a:cs typeface="Times New Roman"/>
              </a:rPr>
              <a:t> </a:t>
            </a:r>
            <a:r>
              <a:rPr sz="2000" dirty="0">
                <a:latin typeface="Times New Roman"/>
                <a:cs typeface="Times New Roman"/>
              </a:rPr>
              <a:t>of</a:t>
            </a:r>
            <a:r>
              <a:rPr sz="2000" spc="-25" dirty="0">
                <a:latin typeface="Times New Roman"/>
                <a:cs typeface="Times New Roman"/>
              </a:rPr>
              <a:t> </a:t>
            </a:r>
            <a:r>
              <a:rPr sz="2000" dirty="0">
                <a:latin typeface="Times New Roman"/>
                <a:cs typeface="Times New Roman"/>
              </a:rPr>
              <a:t>maximum</a:t>
            </a:r>
            <a:r>
              <a:rPr sz="2000" spc="130" dirty="0">
                <a:latin typeface="Times New Roman"/>
                <a:cs typeface="Times New Roman"/>
              </a:rPr>
              <a:t> </a:t>
            </a:r>
            <a:r>
              <a:rPr sz="2000" dirty="0">
                <a:latin typeface="Times New Roman"/>
                <a:cs typeface="Times New Roman"/>
              </a:rPr>
              <a:t>successful</a:t>
            </a:r>
            <a:r>
              <a:rPr sz="2000" spc="15" dirty="0">
                <a:latin typeface="Times New Roman"/>
                <a:cs typeface="Times New Roman"/>
              </a:rPr>
              <a:t> </a:t>
            </a:r>
            <a:r>
              <a:rPr sz="2000" dirty="0">
                <a:latin typeface="Times New Roman"/>
                <a:cs typeface="Times New Roman"/>
              </a:rPr>
              <a:t>and</a:t>
            </a:r>
            <a:r>
              <a:rPr sz="2000" spc="-70" dirty="0">
                <a:latin typeface="Times New Roman"/>
                <a:cs typeface="Times New Roman"/>
              </a:rPr>
              <a:t> </a:t>
            </a:r>
            <a:r>
              <a:rPr sz="2000" spc="-10" dirty="0">
                <a:latin typeface="Times New Roman"/>
                <a:cs typeface="Times New Roman"/>
              </a:rPr>
              <a:t>advanced </a:t>
            </a:r>
            <a:r>
              <a:rPr sz="2000" dirty="0">
                <a:latin typeface="Times New Roman"/>
                <a:cs typeface="Times New Roman"/>
              </a:rPr>
              <a:t>ocular</a:t>
            </a:r>
            <a:r>
              <a:rPr sz="2000" spc="-145" dirty="0">
                <a:latin typeface="Times New Roman"/>
                <a:cs typeface="Times New Roman"/>
              </a:rPr>
              <a:t> </a:t>
            </a:r>
            <a:r>
              <a:rPr sz="2000" dirty="0">
                <a:latin typeface="Times New Roman"/>
                <a:cs typeface="Times New Roman"/>
              </a:rPr>
              <a:t>drug</a:t>
            </a:r>
            <a:r>
              <a:rPr sz="2000" spc="-15" dirty="0">
                <a:latin typeface="Times New Roman"/>
                <a:cs typeface="Times New Roman"/>
              </a:rPr>
              <a:t> </a:t>
            </a:r>
            <a:r>
              <a:rPr sz="2000" dirty="0">
                <a:latin typeface="Times New Roman"/>
                <a:cs typeface="Times New Roman"/>
              </a:rPr>
              <a:t>delivery</a:t>
            </a:r>
            <a:r>
              <a:rPr sz="2000" spc="-10" dirty="0">
                <a:latin typeface="Times New Roman"/>
                <a:cs typeface="Times New Roman"/>
              </a:rPr>
              <a:t> systems.</a:t>
            </a:r>
            <a:endParaRPr sz="2000">
              <a:latin typeface="Times New Roman"/>
              <a:cs typeface="Times New Roman"/>
            </a:endParaRPr>
          </a:p>
          <a:p>
            <a:pPr>
              <a:lnSpc>
                <a:spcPct val="100000"/>
              </a:lnSpc>
              <a:spcBef>
                <a:spcPts val="114"/>
              </a:spcBef>
            </a:pPr>
            <a:endParaRPr sz="2000">
              <a:latin typeface="Times New Roman"/>
              <a:cs typeface="Times New Roman"/>
            </a:endParaRPr>
          </a:p>
          <a:p>
            <a:pPr marL="12700">
              <a:lnSpc>
                <a:spcPct val="100000"/>
              </a:lnSpc>
            </a:pPr>
            <a:r>
              <a:rPr sz="2000" dirty="0">
                <a:latin typeface="Times New Roman"/>
                <a:cs typeface="Times New Roman"/>
              </a:rPr>
              <a:t>The</a:t>
            </a:r>
            <a:r>
              <a:rPr sz="2000" spc="15" dirty="0">
                <a:latin typeface="Times New Roman"/>
                <a:cs typeface="Times New Roman"/>
              </a:rPr>
              <a:t> </a:t>
            </a:r>
            <a:r>
              <a:rPr sz="2000" dirty="0">
                <a:latin typeface="Times New Roman"/>
                <a:cs typeface="Times New Roman"/>
              </a:rPr>
              <a:t>following</a:t>
            </a:r>
            <a:r>
              <a:rPr sz="2000" spc="-114" dirty="0">
                <a:latin typeface="Times New Roman"/>
                <a:cs typeface="Times New Roman"/>
              </a:rPr>
              <a:t> </a:t>
            </a:r>
            <a:r>
              <a:rPr sz="2000" dirty="0">
                <a:latin typeface="Times New Roman"/>
                <a:cs typeface="Times New Roman"/>
              </a:rPr>
              <a:t>characteristics</a:t>
            </a:r>
            <a:r>
              <a:rPr sz="2000" spc="-114" dirty="0">
                <a:latin typeface="Times New Roman"/>
                <a:cs typeface="Times New Roman"/>
              </a:rPr>
              <a:t> </a:t>
            </a:r>
            <a:r>
              <a:rPr sz="2000" dirty="0">
                <a:latin typeface="Times New Roman"/>
                <a:cs typeface="Times New Roman"/>
              </a:rPr>
              <a:t>are</a:t>
            </a:r>
            <a:r>
              <a:rPr sz="2000" spc="20" dirty="0">
                <a:latin typeface="Times New Roman"/>
                <a:cs typeface="Times New Roman"/>
              </a:rPr>
              <a:t> </a:t>
            </a:r>
            <a:r>
              <a:rPr sz="2000" dirty="0">
                <a:latin typeface="Times New Roman"/>
                <a:cs typeface="Times New Roman"/>
              </a:rPr>
              <a:t>required</a:t>
            </a:r>
            <a:r>
              <a:rPr sz="2000" spc="-120" dirty="0">
                <a:latin typeface="Times New Roman"/>
                <a:cs typeface="Times New Roman"/>
              </a:rPr>
              <a:t> </a:t>
            </a:r>
            <a:r>
              <a:rPr sz="2000" dirty="0">
                <a:latin typeface="Times New Roman"/>
                <a:cs typeface="Times New Roman"/>
              </a:rPr>
              <a:t>to</a:t>
            </a:r>
            <a:r>
              <a:rPr sz="2000" spc="55" dirty="0">
                <a:latin typeface="Times New Roman"/>
                <a:cs typeface="Times New Roman"/>
              </a:rPr>
              <a:t> </a:t>
            </a:r>
            <a:r>
              <a:rPr sz="2000" dirty="0">
                <a:latin typeface="Times New Roman"/>
                <a:cs typeface="Times New Roman"/>
              </a:rPr>
              <a:t>optimize</a:t>
            </a:r>
            <a:r>
              <a:rPr sz="2000" spc="-70" dirty="0">
                <a:latin typeface="Times New Roman"/>
                <a:cs typeface="Times New Roman"/>
              </a:rPr>
              <a:t> </a:t>
            </a:r>
            <a:r>
              <a:rPr sz="2000" dirty="0">
                <a:latin typeface="Times New Roman"/>
                <a:cs typeface="Times New Roman"/>
              </a:rPr>
              <a:t>ocular</a:t>
            </a:r>
            <a:r>
              <a:rPr sz="2000" spc="-70" dirty="0">
                <a:latin typeface="Times New Roman"/>
                <a:cs typeface="Times New Roman"/>
              </a:rPr>
              <a:t> </a:t>
            </a:r>
            <a:r>
              <a:rPr sz="2000" dirty="0">
                <a:latin typeface="Times New Roman"/>
                <a:cs typeface="Times New Roman"/>
              </a:rPr>
              <a:t>drug</a:t>
            </a:r>
            <a:r>
              <a:rPr sz="2000" spc="-114" dirty="0">
                <a:latin typeface="Times New Roman"/>
                <a:cs typeface="Times New Roman"/>
              </a:rPr>
              <a:t> </a:t>
            </a:r>
            <a:r>
              <a:rPr sz="2000" dirty="0">
                <a:latin typeface="Times New Roman"/>
                <a:cs typeface="Times New Roman"/>
              </a:rPr>
              <a:t>delivery</a:t>
            </a:r>
            <a:r>
              <a:rPr sz="2000" spc="55" dirty="0">
                <a:latin typeface="Times New Roman"/>
                <a:cs typeface="Times New Roman"/>
              </a:rPr>
              <a:t> </a:t>
            </a:r>
            <a:r>
              <a:rPr sz="2000" spc="-10" dirty="0">
                <a:latin typeface="Times New Roman"/>
                <a:cs typeface="Times New Roman"/>
              </a:rPr>
              <a:t>systems:</a:t>
            </a:r>
            <a:endParaRPr sz="2000">
              <a:latin typeface="Times New Roman"/>
              <a:cs typeface="Times New Roman"/>
            </a:endParaRPr>
          </a:p>
          <a:p>
            <a:pPr>
              <a:lnSpc>
                <a:spcPct val="100000"/>
              </a:lnSpc>
              <a:spcBef>
                <a:spcPts val="105"/>
              </a:spcBef>
            </a:pPr>
            <a:endParaRPr sz="2000">
              <a:latin typeface="Times New Roman"/>
              <a:cs typeface="Times New Roman"/>
            </a:endParaRPr>
          </a:p>
          <a:p>
            <a:pPr marL="525780" indent="-513080">
              <a:lnSpc>
                <a:spcPct val="100000"/>
              </a:lnSpc>
              <a:buChar char="·"/>
              <a:tabLst>
                <a:tab pos="525780" algn="l"/>
              </a:tabLst>
            </a:pPr>
            <a:r>
              <a:rPr sz="2000" dirty="0">
                <a:latin typeface="Times New Roman"/>
                <a:cs typeface="Times New Roman"/>
              </a:rPr>
              <a:t>A</a:t>
            </a:r>
            <a:r>
              <a:rPr sz="2000" spc="-60" dirty="0">
                <a:latin typeface="Times New Roman"/>
                <a:cs typeface="Times New Roman"/>
              </a:rPr>
              <a:t> </a:t>
            </a:r>
            <a:r>
              <a:rPr sz="2000" dirty="0">
                <a:latin typeface="Times New Roman"/>
                <a:cs typeface="Times New Roman"/>
              </a:rPr>
              <a:t>good</a:t>
            </a:r>
            <a:r>
              <a:rPr sz="2000" spc="25" dirty="0">
                <a:latin typeface="Times New Roman"/>
                <a:cs typeface="Times New Roman"/>
              </a:rPr>
              <a:t> </a:t>
            </a:r>
            <a:r>
              <a:rPr sz="2000" dirty="0">
                <a:latin typeface="Times New Roman"/>
                <a:cs typeface="Times New Roman"/>
              </a:rPr>
              <a:t>corneal</a:t>
            </a:r>
            <a:r>
              <a:rPr sz="2000" spc="-145" dirty="0">
                <a:latin typeface="Times New Roman"/>
                <a:cs typeface="Times New Roman"/>
              </a:rPr>
              <a:t> </a:t>
            </a:r>
            <a:r>
              <a:rPr sz="2000" spc="-10" dirty="0">
                <a:latin typeface="Times New Roman"/>
                <a:cs typeface="Times New Roman"/>
              </a:rPr>
              <a:t>penetration.</a:t>
            </a:r>
            <a:endParaRPr sz="2000">
              <a:latin typeface="Times New Roman"/>
              <a:cs typeface="Times New Roman"/>
            </a:endParaRPr>
          </a:p>
          <a:p>
            <a:pPr>
              <a:lnSpc>
                <a:spcPct val="100000"/>
              </a:lnSpc>
              <a:spcBef>
                <a:spcPts val="105"/>
              </a:spcBef>
              <a:buFont typeface="Times New Roman"/>
              <a:buChar char="·"/>
            </a:pPr>
            <a:endParaRPr sz="2000">
              <a:latin typeface="Times New Roman"/>
              <a:cs typeface="Times New Roman"/>
            </a:endParaRPr>
          </a:p>
          <a:p>
            <a:pPr marL="525780" indent="-513080">
              <a:lnSpc>
                <a:spcPct val="100000"/>
              </a:lnSpc>
              <a:buChar char="·"/>
              <a:tabLst>
                <a:tab pos="525780" algn="l"/>
              </a:tabLst>
            </a:pPr>
            <a:r>
              <a:rPr sz="2000" dirty="0">
                <a:latin typeface="Times New Roman"/>
                <a:cs typeface="Times New Roman"/>
              </a:rPr>
              <a:t>A</a:t>
            </a:r>
            <a:r>
              <a:rPr sz="2000" spc="-40" dirty="0">
                <a:latin typeface="Times New Roman"/>
                <a:cs typeface="Times New Roman"/>
              </a:rPr>
              <a:t> </a:t>
            </a:r>
            <a:r>
              <a:rPr sz="2000" dirty="0">
                <a:latin typeface="Times New Roman"/>
                <a:cs typeface="Times New Roman"/>
              </a:rPr>
              <a:t>prolonged</a:t>
            </a:r>
            <a:r>
              <a:rPr sz="2000" spc="-125" dirty="0">
                <a:latin typeface="Times New Roman"/>
                <a:cs typeface="Times New Roman"/>
              </a:rPr>
              <a:t> </a:t>
            </a:r>
            <a:r>
              <a:rPr sz="2000" dirty="0">
                <a:latin typeface="Times New Roman"/>
                <a:cs typeface="Times New Roman"/>
              </a:rPr>
              <a:t>contact</a:t>
            </a:r>
            <a:r>
              <a:rPr sz="2000" spc="-130" dirty="0">
                <a:latin typeface="Times New Roman"/>
                <a:cs typeface="Times New Roman"/>
              </a:rPr>
              <a:t> </a:t>
            </a:r>
            <a:r>
              <a:rPr sz="2000" dirty="0">
                <a:latin typeface="Times New Roman"/>
                <a:cs typeface="Times New Roman"/>
              </a:rPr>
              <a:t>time</a:t>
            </a:r>
            <a:r>
              <a:rPr sz="2000" spc="90" dirty="0">
                <a:latin typeface="Times New Roman"/>
                <a:cs typeface="Times New Roman"/>
              </a:rPr>
              <a:t> </a:t>
            </a:r>
            <a:r>
              <a:rPr sz="2000" dirty="0">
                <a:latin typeface="Times New Roman"/>
                <a:cs typeface="Times New Roman"/>
              </a:rPr>
              <a:t>of</a:t>
            </a:r>
            <a:r>
              <a:rPr sz="2000" spc="-80" dirty="0">
                <a:latin typeface="Times New Roman"/>
                <a:cs typeface="Times New Roman"/>
              </a:rPr>
              <a:t> </a:t>
            </a:r>
            <a:r>
              <a:rPr sz="2000" dirty="0">
                <a:latin typeface="Times New Roman"/>
                <a:cs typeface="Times New Roman"/>
              </a:rPr>
              <a:t>drug</a:t>
            </a:r>
            <a:r>
              <a:rPr sz="2000" spc="-40" dirty="0">
                <a:latin typeface="Times New Roman"/>
                <a:cs typeface="Times New Roman"/>
              </a:rPr>
              <a:t> </a:t>
            </a:r>
            <a:r>
              <a:rPr sz="2000" dirty="0">
                <a:latin typeface="Times New Roman"/>
                <a:cs typeface="Times New Roman"/>
              </a:rPr>
              <a:t>with</a:t>
            </a:r>
            <a:r>
              <a:rPr sz="2000" spc="40" dirty="0">
                <a:latin typeface="Times New Roman"/>
                <a:cs typeface="Times New Roman"/>
              </a:rPr>
              <a:t> </a:t>
            </a:r>
            <a:r>
              <a:rPr sz="2000" dirty="0">
                <a:latin typeface="Times New Roman"/>
                <a:cs typeface="Times New Roman"/>
              </a:rPr>
              <a:t>corneal</a:t>
            </a:r>
            <a:r>
              <a:rPr sz="2000" spc="-125" dirty="0">
                <a:latin typeface="Times New Roman"/>
                <a:cs typeface="Times New Roman"/>
              </a:rPr>
              <a:t> </a:t>
            </a:r>
            <a:r>
              <a:rPr sz="2000" spc="-10" dirty="0">
                <a:latin typeface="Times New Roman"/>
                <a:cs typeface="Times New Roman"/>
              </a:rPr>
              <a:t>tissue.</a:t>
            </a:r>
            <a:endParaRPr sz="2000">
              <a:latin typeface="Times New Roman"/>
              <a:cs typeface="Times New Roman"/>
            </a:endParaRPr>
          </a:p>
          <a:p>
            <a:pPr>
              <a:lnSpc>
                <a:spcPct val="100000"/>
              </a:lnSpc>
              <a:spcBef>
                <a:spcPts val="110"/>
              </a:spcBef>
              <a:buFont typeface="Times New Roman"/>
              <a:buChar char="·"/>
            </a:pPr>
            <a:endParaRPr sz="2000">
              <a:latin typeface="Times New Roman"/>
              <a:cs typeface="Times New Roman"/>
            </a:endParaRPr>
          </a:p>
          <a:p>
            <a:pPr marL="535305" indent="-522605">
              <a:lnSpc>
                <a:spcPct val="100000"/>
              </a:lnSpc>
              <a:buChar char="·"/>
              <a:tabLst>
                <a:tab pos="535305" algn="l"/>
              </a:tabLst>
            </a:pPr>
            <a:r>
              <a:rPr sz="2000" dirty="0">
                <a:latin typeface="Times New Roman"/>
                <a:cs typeface="Times New Roman"/>
              </a:rPr>
              <a:t>Simplicity</a:t>
            </a:r>
            <a:r>
              <a:rPr sz="2000" spc="5" dirty="0">
                <a:latin typeface="Times New Roman"/>
                <a:cs typeface="Times New Roman"/>
              </a:rPr>
              <a:t> </a:t>
            </a:r>
            <a:r>
              <a:rPr sz="2000" dirty="0">
                <a:latin typeface="Times New Roman"/>
                <a:cs typeface="Times New Roman"/>
              </a:rPr>
              <a:t>of</a:t>
            </a:r>
            <a:r>
              <a:rPr sz="2000" spc="-30" dirty="0">
                <a:latin typeface="Times New Roman"/>
                <a:cs typeface="Times New Roman"/>
              </a:rPr>
              <a:t> </a:t>
            </a:r>
            <a:r>
              <a:rPr sz="2000" dirty="0">
                <a:latin typeface="Times New Roman"/>
                <a:cs typeface="Times New Roman"/>
              </a:rPr>
              <a:t>installation</a:t>
            </a:r>
            <a:r>
              <a:rPr sz="2000" spc="-155" dirty="0">
                <a:latin typeface="Times New Roman"/>
                <a:cs typeface="Times New Roman"/>
              </a:rPr>
              <a:t> </a:t>
            </a:r>
            <a:r>
              <a:rPr sz="2000" dirty="0">
                <a:latin typeface="Times New Roman"/>
                <a:cs typeface="Times New Roman"/>
              </a:rPr>
              <a:t>and</a:t>
            </a:r>
            <a:r>
              <a:rPr sz="2000" spc="-150" dirty="0">
                <a:latin typeface="Times New Roman"/>
                <a:cs typeface="Times New Roman"/>
              </a:rPr>
              <a:t> </a:t>
            </a:r>
            <a:r>
              <a:rPr sz="2000" dirty="0">
                <a:latin typeface="Times New Roman"/>
                <a:cs typeface="Times New Roman"/>
              </a:rPr>
              <a:t>removal</a:t>
            </a:r>
            <a:r>
              <a:rPr sz="2000" spc="85" dirty="0">
                <a:latin typeface="Times New Roman"/>
                <a:cs typeface="Times New Roman"/>
              </a:rPr>
              <a:t> </a:t>
            </a:r>
            <a:r>
              <a:rPr sz="2000" dirty="0">
                <a:latin typeface="Times New Roman"/>
                <a:cs typeface="Times New Roman"/>
              </a:rPr>
              <a:t>for</a:t>
            </a:r>
            <a:r>
              <a:rPr sz="2000" spc="50" dirty="0">
                <a:latin typeface="Times New Roman"/>
                <a:cs typeface="Times New Roman"/>
              </a:rPr>
              <a:t> </a:t>
            </a:r>
            <a:r>
              <a:rPr sz="2000" dirty="0">
                <a:latin typeface="Times New Roman"/>
                <a:cs typeface="Times New Roman"/>
              </a:rPr>
              <a:t>the</a:t>
            </a:r>
            <a:r>
              <a:rPr sz="2000" spc="-105" dirty="0">
                <a:latin typeface="Times New Roman"/>
                <a:cs typeface="Times New Roman"/>
              </a:rPr>
              <a:t> </a:t>
            </a:r>
            <a:r>
              <a:rPr sz="2000" spc="-10" dirty="0">
                <a:latin typeface="Times New Roman"/>
                <a:cs typeface="Times New Roman"/>
              </a:rPr>
              <a:t>patient.</a:t>
            </a:r>
            <a:endParaRPr sz="2000">
              <a:latin typeface="Times New Roman"/>
              <a:cs typeface="Times New Roman"/>
            </a:endParaRPr>
          </a:p>
          <a:p>
            <a:pPr>
              <a:lnSpc>
                <a:spcPct val="100000"/>
              </a:lnSpc>
              <a:spcBef>
                <a:spcPts val="105"/>
              </a:spcBef>
              <a:buFont typeface="Times New Roman"/>
              <a:buChar char="·"/>
            </a:pPr>
            <a:endParaRPr sz="2000">
              <a:latin typeface="Times New Roman"/>
              <a:cs typeface="Times New Roman"/>
            </a:endParaRPr>
          </a:p>
          <a:p>
            <a:pPr marL="12700" marR="770890" indent="513080">
              <a:lnSpc>
                <a:spcPct val="100000"/>
              </a:lnSpc>
              <a:buChar char="·"/>
              <a:tabLst>
                <a:tab pos="525780" algn="l"/>
              </a:tabLst>
            </a:pPr>
            <a:r>
              <a:rPr sz="2000" dirty="0">
                <a:latin typeface="Times New Roman"/>
                <a:cs typeface="Times New Roman"/>
              </a:rPr>
              <a:t>A</a:t>
            </a:r>
            <a:r>
              <a:rPr sz="2000" spc="-30" dirty="0">
                <a:latin typeface="Times New Roman"/>
                <a:cs typeface="Times New Roman"/>
              </a:rPr>
              <a:t> </a:t>
            </a:r>
            <a:r>
              <a:rPr sz="2000" dirty="0">
                <a:latin typeface="Times New Roman"/>
                <a:cs typeface="Times New Roman"/>
              </a:rPr>
              <a:t>non-</a:t>
            </a:r>
            <a:r>
              <a:rPr sz="2000" spc="-10" dirty="0">
                <a:latin typeface="Times New Roman"/>
                <a:cs typeface="Times New Roman"/>
              </a:rPr>
              <a:t>irritatie</a:t>
            </a:r>
            <a:r>
              <a:rPr sz="2000" spc="-150" dirty="0">
                <a:latin typeface="Times New Roman"/>
                <a:cs typeface="Times New Roman"/>
              </a:rPr>
              <a:t> </a:t>
            </a:r>
            <a:r>
              <a:rPr sz="2000" dirty="0">
                <a:latin typeface="Times New Roman"/>
                <a:cs typeface="Times New Roman"/>
              </a:rPr>
              <a:t>and</a:t>
            </a:r>
            <a:r>
              <a:rPr sz="2000" spc="-30" dirty="0">
                <a:latin typeface="Times New Roman"/>
                <a:cs typeface="Times New Roman"/>
              </a:rPr>
              <a:t> </a:t>
            </a:r>
            <a:r>
              <a:rPr sz="2000" dirty="0">
                <a:latin typeface="Times New Roman"/>
                <a:cs typeface="Times New Roman"/>
              </a:rPr>
              <a:t>at</a:t>
            </a:r>
            <a:r>
              <a:rPr sz="2000" spc="50" dirty="0">
                <a:latin typeface="Times New Roman"/>
                <a:cs typeface="Times New Roman"/>
              </a:rPr>
              <a:t> </a:t>
            </a:r>
            <a:r>
              <a:rPr sz="2000" dirty="0">
                <a:latin typeface="Times New Roman"/>
                <a:cs typeface="Times New Roman"/>
              </a:rPr>
              <a:t>ease</a:t>
            </a:r>
            <a:r>
              <a:rPr sz="2000" spc="100" dirty="0">
                <a:latin typeface="Times New Roman"/>
                <a:cs typeface="Times New Roman"/>
              </a:rPr>
              <a:t> </a:t>
            </a:r>
            <a:r>
              <a:rPr sz="2000" dirty="0">
                <a:latin typeface="Times New Roman"/>
                <a:cs typeface="Times New Roman"/>
              </a:rPr>
              <a:t>form</a:t>
            </a:r>
            <a:r>
              <a:rPr sz="2000" spc="15" dirty="0">
                <a:latin typeface="Times New Roman"/>
                <a:cs typeface="Times New Roman"/>
              </a:rPr>
              <a:t> </a:t>
            </a:r>
            <a:r>
              <a:rPr sz="2000" dirty="0">
                <a:latin typeface="Times New Roman"/>
                <a:cs typeface="Times New Roman"/>
              </a:rPr>
              <a:t>(the</a:t>
            </a:r>
            <a:r>
              <a:rPr sz="2000" spc="-70" dirty="0">
                <a:latin typeface="Times New Roman"/>
                <a:cs typeface="Times New Roman"/>
              </a:rPr>
              <a:t> </a:t>
            </a:r>
            <a:r>
              <a:rPr sz="2000" dirty="0">
                <a:latin typeface="Times New Roman"/>
                <a:cs typeface="Times New Roman"/>
              </a:rPr>
              <a:t>viscous</a:t>
            </a:r>
            <a:r>
              <a:rPr sz="2000" spc="55" dirty="0">
                <a:latin typeface="Times New Roman"/>
                <a:cs typeface="Times New Roman"/>
              </a:rPr>
              <a:t> </a:t>
            </a:r>
            <a:r>
              <a:rPr sz="2000" dirty="0">
                <a:latin typeface="Times New Roman"/>
                <a:cs typeface="Times New Roman"/>
              </a:rPr>
              <a:t>solution</a:t>
            </a:r>
            <a:r>
              <a:rPr sz="2000" spc="-120" dirty="0">
                <a:latin typeface="Times New Roman"/>
                <a:cs typeface="Times New Roman"/>
              </a:rPr>
              <a:t> </a:t>
            </a:r>
            <a:r>
              <a:rPr sz="2000" dirty="0">
                <a:latin typeface="Times New Roman"/>
                <a:cs typeface="Times New Roman"/>
              </a:rPr>
              <a:t>should</a:t>
            </a:r>
            <a:r>
              <a:rPr sz="2000" spc="-120" dirty="0">
                <a:latin typeface="Times New Roman"/>
                <a:cs typeface="Times New Roman"/>
              </a:rPr>
              <a:t> </a:t>
            </a:r>
            <a:r>
              <a:rPr sz="2000" dirty="0">
                <a:latin typeface="Times New Roman"/>
                <a:cs typeface="Times New Roman"/>
              </a:rPr>
              <a:t>not</a:t>
            </a:r>
            <a:r>
              <a:rPr sz="2000" spc="-120" dirty="0">
                <a:latin typeface="Times New Roman"/>
                <a:cs typeface="Times New Roman"/>
              </a:rPr>
              <a:t> </a:t>
            </a:r>
            <a:r>
              <a:rPr sz="2000" spc="-10" dirty="0">
                <a:latin typeface="Times New Roman"/>
                <a:cs typeface="Times New Roman"/>
              </a:rPr>
              <a:t>irritate </a:t>
            </a:r>
            <a:r>
              <a:rPr sz="2000" dirty="0">
                <a:latin typeface="Times New Roman"/>
                <a:cs typeface="Times New Roman"/>
              </a:rPr>
              <a:t>lachrymation</a:t>
            </a:r>
            <a:r>
              <a:rPr sz="2000" spc="-130" dirty="0">
                <a:latin typeface="Times New Roman"/>
                <a:cs typeface="Times New Roman"/>
              </a:rPr>
              <a:t> </a:t>
            </a:r>
            <a:r>
              <a:rPr sz="2000" dirty="0">
                <a:latin typeface="Times New Roman"/>
                <a:cs typeface="Times New Roman"/>
              </a:rPr>
              <a:t>and</a:t>
            </a:r>
            <a:r>
              <a:rPr sz="2000" spc="-50" dirty="0">
                <a:latin typeface="Times New Roman"/>
                <a:cs typeface="Times New Roman"/>
              </a:rPr>
              <a:t> </a:t>
            </a:r>
            <a:r>
              <a:rPr sz="2000" dirty="0">
                <a:latin typeface="Times New Roman"/>
                <a:cs typeface="Times New Roman"/>
              </a:rPr>
              <a:t>reflex</a:t>
            </a:r>
            <a:r>
              <a:rPr sz="2000" spc="40" dirty="0">
                <a:latin typeface="Times New Roman"/>
                <a:cs typeface="Times New Roman"/>
              </a:rPr>
              <a:t> </a:t>
            </a:r>
            <a:r>
              <a:rPr sz="2000" spc="-10" dirty="0">
                <a:latin typeface="Times New Roman"/>
                <a:cs typeface="Times New Roman"/>
              </a:rPr>
              <a:t>flashing).</a:t>
            </a:r>
            <a:endParaRPr sz="2000">
              <a:latin typeface="Times New Roman"/>
              <a:cs typeface="Times New Roman"/>
            </a:endParaRPr>
          </a:p>
          <a:p>
            <a:pPr>
              <a:lnSpc>
                <a:spcPct val="100000"/>
              </a:lnSpc>
              <a:spcBef>
                <a:spcPts val="110"/>
              </a:spcBef>
              <a:buFont typeface="Times New Roman"/>
              <a:buChar char="·"/>
            </a:pPr>
            <a:endParaRPr sz="2000">
              <a:latin typeface="Times New Roman"/>
              <a:cs typeface="Times New Roman"/>
            </a:endParaRPr>
          </a:p>
          <a:p>
            <a:pPr marL="525780" indent="-513080">
              <a:lnSpc>
                <a:spcPct val="100000"/>
              </a:lnSpc>
              <a:buChar char="·"/>
              <a:tabLst>
                <a:tab pos="525780" algn="l"/>
              </a:tabLst>
            </a:pPr>
            <a:r>
              <a:rPr sz="2000" dirty="0">
                <a:latin typeface="Times New Roman"/>
                <a:cs typeface="Times New Roman"/>
              </a:rPr>
              <a:t>Appropriate</a:t>
            </a:r>
            <a:r>
              <a:rPr sz="2000" spc="-125" dirty="0">
                <a:latin typeface="Times New Roman"/>
                <a:cs typeface="Times New Roman"/>
              </a:rPr>
              <a:t> </a:t>
            </a:r>
            <a:r>
              <a:rPr sz="2000" dirty="0">
                <a:latin typeface="Times New Roman"/>
                <a:cs typeface="Times New Roman"/>
              </a:rPr>
              <a:t>rheological</a:t>
            </a:r>
            <a:r>
              <a:rPr sz="2000" spc="15" dirty="0">
                <a:latin typeface="Times New Roman"/>
                <a:cs typeface="Times New Roman"/>
              </a:rPr>
              <a:t> </a:t>
            </a:r>
            <a:r>
              <a:rPr sz="2000" dirty="0">
                <a:latin typeface="Times New Roman"/>
                <a:cs typeface="Times New Roman"/>
              </a:rPr>
              <a:t>properties</a:t>
            </a:r>
            <a:r>
              <a:rPr sz="2000" spc="-170" dirty="0">
                <a:latin typeface="Times New Roman"/>
                <a:cs typeface="Times New Roman"/>
              </a:rPr>
              <a:t> </a:t>
            </a:r>
            <a:r>
              <a:rPr sz="2000" dirty="0">
                <a:latin typeface="Times New Roman"/>
                <a:cs typeface="Times New Roman"/>
              </a:rPr>
              <a:t>and</a:t>
            </a:r>
            <a:r>
              <a:rPr sz="2000" spc="10" dirty="0">
                <a:latin typeface="Times New Roman"/>
                <a:cs typeface="Times New Roman"/>
              </a:rPr>
              <a:t> </a:t>
            </a:r>
            <a:r>
              <a:rPr sz="2000" dirty="0">
                <a:latin typeface="Times New Roman"/>
                <a:cs typeface="Times New Roman"/>
              </a:rPr>
              <a:t>concentration</a:t>
            </a:r>
            <a:r>
              <a:rPr sz="2000" spc="-80" dirty="0">
                <a:latin typeface="Times New Roman"/>
                <a:cs typeface="Times New Roman"/>
              </a:rPr>
              <a:t> </a:t>
            </a:r>
            <a:r>
              <a:rPr sz="2000" dirty="0">
                <a:latin typeface="Times New Roman"/>
                <a:cs typeface="Times New Roman"/>
              </a:rPr>
              <a:t>of</a:t>
            </a:r>
            <a:r>
              <a:rPr sz="2000" spc="-25" dirty="0">
                <a:latin typeface="Times New Roman"/>
                <a:cs typeface="Times New Roman"/>
              </a:rPr>
              <a:t> </a:t>
            </a:r>
            <a:r>
              <a:rPr sz="2000" spc="-10" dirty="0">
                <a:latin typeface="Times New Roman"/>
                <a:cs typeface="Times New Roman"/>
              </a:rPr>
              <a:t>viscolyzer.</a:t>
            </a:r>
            <a:endParaRPr sz="2000">
              <a:latin typeface="Times New Roman"/>
              <a:cs typeface="Times New Roman"/>
            </a:endParaRPr>
          </a:p>
        </p:txBody>
      </p:sp>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4</a:t>
            </a:fld>
            <a:endParaRPr spc="-25"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80670" y="156527"/>
            <a:ext cx="9190990" cy="4608195"/>
          </a:xfrm>
          <a:prstGeom prst="rect">
            <a:avLst/>
          </a:prstGeom>
        </p:spPr>
        <p:txBody>
          <a:bodyPr vert="horz" wrap="square" lIns="0" tIns="15875" rIns="0" bIns="0" rtlCol="0">
            <a:spAutoFit/>
          </a:bodyPr>
          <a:lstStyle/>
          <a:p>
            <a:pPr marL="79375">
              <a:lnSpc>
                <a:spcPct val="100000"/>
              </a:lnSpc>
              <a:spcBef>
                <a:spcPts val="125"/>
              </a:spcBef>
            </a:pPr>
            <a:r>
              <a:rPr sz="2000" b="1" spc="-10" dirty="0">
                <a:latin typeface="Times New Roman"/>
                <a:cs typeface="Times New Roman"/>
              </a:rPr>
              <a:t>FACTORS</a:t>
            </a:r>
            <a:r>
              <a:rPr sz="2000" b="1" spc="-50" dirty="0">
                <a:latin typeface="Times New Roman"/>
                <a:cs typeface="Times New Roman"/>
              </a:rPr>
              <a:t> </a:t>
            </a:r>
            <a:r>
              <a:rPr sz="2000" b="1" dirty="0">
                <a:latin typeface="Times New Roman"/>
                <a:cs typeface="Times New Roman"/>
              </a:rPr>
              <a:t>AFFECTINGSURFACE</a:t>
            </a:r>
            <a:r>
              <a:rPr sz="2000" b="1" spc="-45" dirty="0">
                <a:latin typeface="Times New Roman"/>
                <a:cs typeface="Times New Roman"/>
              </a:rPr>
              <a:t> </a:t>
            </a:r>
            <a:r>
              <a:rPr sz="2000" b="1" dirty="0">
                <a:latin typeface="Times New Roman"/>
                <a:cs typeface="Times New Roman"/>
              </a:rPr>
              <a:t>DRUG</a:t>
            </a:r>
            <a:r>
              <a:rPr sz="2000" b="1" spc="-55" dirty="0">
                <a:latin typeface="Times New Roman"/>
                <a:cs typeface="Times New Roman"/>
              </a:rPr>
              <a:t> </a:t>
            </a:r>
            <a:r>
              <a:rPr sz="2000" b="1" dirty="0">
                <a:latin typeface="Times New Roman"/>
                <a:cs typeface="Times New Roman"/>
              </a:rPr>
              <a:t>ABSORPTION</a:t>
            </a:r>
            <a:r>
              <a:rPr sz="2000" b="1" spc="-110" dirty="0">
                <a:latin typeface="Times New Roman"/>
                <a:cs typeface="Times New Roman"/>
              </a:rPr>
              <a:t> </a:t>
            </a:r>
            <a:r>
              <a:rPr sz="2000" b="1" dirty="0">
                <a:latin typeface="Times New Roman"/>
                <a:cs typeface="Times New Roman"/>
              </a:rPr>
              <a:t>THROUGH</a:t>
            </a:r>
            <a:r>
              <a:rPr sz="2000" b="1" spc="-30" dirty="0">
                <a:latin typeface="Times New Roman"/>
                <a:cs typeface="Times New Roman"/>
              </a:rPr>
              <a:t> </a:t>
            </a:r>
            <a:r>
              <a:rPr sz="2000" b="1" spc="-20" dirty="0">
                <a:latin typeface="Times New Roman"/>
                <a:cs typeface="Times New Roman"/>
              </a:rPr>
              <a:t>SKIN</a:t>
            </a:r>
            <a:endParaRPr sz="2000">
              <a:latin typeface="Times New Roman"/>
              <a:cs typeface="Times New Roman"/>
            </a:endParaRPr>
          </a:p>
          <a:p>
            <a:pPr>
              <a:lnSpc>
                <a:spcPct val="100000"/>
              </a:lnSpc>
              <a:spcBef>
                <a:spcPts val="105"/>
              </a:spcBef>
            </a:pPr>
            <a:endParaRPr sz="2000">
              <a:latin typeface="Times New Roman"/>
              <a:cs typeface="Times New Roman"/>
            </a:endParaRPr>
          </a:p>
          <a:p>
            <a:pPr marL="12700" marR="19050">
              <a:lnSpc>
                <a:spcPct val="100000"/>
              </a:lnSpc>
              <a:spcBef>
                <a:spcPts val="5"/>
              </a:spcBef>
            </a:pPr>
            <a:r>
              <a:rPr sz="2000" dirty="0">
                <a:latin typeface="Times New Roman"/>
                <a:cs typeface="Times New Roman"/>
              </a:rPr>
              <a:t>Many</a:t>
            </a:r>
            <a:r>
              <a:rPr sz="2000" spc="70" dirty="0">
                <a:latin typeface="Times New Roman"/>
                <a:cs typeface="Times New Roman"/>
              </a:rPr>
              <a:t> </a:t>
            </a:r>
            <a:r>
              <a:rPr sz="2000" dirty="0">
                <a:latin typeface="Times New Roman"/>
                <a:cs typeface="Times New Roman"/>
              </a:rPr>
              <a:t>factors</a:t>
            </a:r>
            <a:r>
              <a:rPr sz="2000" spc="75" dirty="0">
                <a:latin typeface="Times New Roman"/>
                <a:cs typeface="Times New Roman"/>
              </a:rPr>
              <a:t> </a:t>
            </a:r>
            <a:r>
              <a:rPr sz="2000" dirty="0">
                <a:latin typeface="Times New Roman"/>
                <a:cs typeface="Times New Roman"/>
              </a:rPr>
              <a:t>affect</a:t>
            </a:r>
            <a:r>
              <a:rPr sz="2000" spc="70" dirty="0">
                <a:latin typeface="Times New Roman"/>
                <a:cs typeface="Times New Roman"/>
              </a:rPr>
              <a:t> </a:t>
            </a:r>
            <a:r>
              <a:rPr sz="2000" dirty="0">
                <a:latin typeface="Times New Roman"/>
                <a:cs typeface="Times New Roman"/>
              </a:rPr>
              <a:t>how</a:t>
            </a:r>
            <a:r>
              <a:rPr sz="2000" spc="-10" dirty="0">
                <a:latin typeface="Times New Roman"/>
                <a:cs typeface="Times New Roman"/>
              </a:rPr>
              <a:t> </a:t>
            </a:r>
            <a:r>
              <a:rPr sz="2000" dirty="0">
                <a:latin typeface="Times New Roman"/>
                <a:cs typeface="Times New Roman"/>
              </a:rPr>
              <a:t>the</a:t>
            </a:r>
            <a:r>
              <a:rPr sz="2000" spc="35" dirty="0">
                <a:latin typeface="Times New Roman"/>
                <a:cs typeface="Times New Roman"/>
              </a:rPr>
              <a:t> </a:t>
            </a:r>
            <a:r>
              <a:rPr sz="2000" dirty="0">
                <a:latin typeface="Times New Roman"/>
                <a:cs typeface="Times New Roman"/>
              </a:rPr>
              <a:t>application</a:t>
            </a:r>
            <a:r>
              <a:rPr sz="2000" spc="85" dirty="0">
                <a:latin typeface="Times New Roman"/>
                <a:cs typeface="Times New Roman"/>
              </a:rPr>
              <a:t> </a:t>
            </a:r>
            <a:r>
              <a:rPr sz="2000" dirty="0">
                <a:latin typeface="Times New Roman"/>
                <a:cs typeface="Times New Roman"/>
              </a:rPr>
              <a:t>of</a:t>
            </a:r>
            <a:r>
              <a:rPr sz="2000" spc="35" dirty="0">
                <a:latin typeface="Times New Roman"/>
                <a:cs typeface="Times New Roman"/>
              </a:rPr>
              <a:t> </a:t>
            </a:r>
            <a:r>
              <a:rPr sz="2000" dirty="0">
                <a:latin typeface="Times New Roman"/>
                <a:cs typeface="Times New Roman"/>
              </a:rPr>
              <a:t>a</a:t>
            </a:r>
            <a:r>
              <a:rPr sz="2000" spc="110" dirty="0">
                <a:latin typeface="Times New Roman"/>
                <a:cs typeface="Times New Roman"/>
              </a:rPr>
              <a:t> </a:t>
            </a:r>
            <a:r>
              <a:rPr sz="2000" dirty="0">
                <a:latin typeface="Times New Roman"/>
                <a:cs typeface="Times New Roman"/>
              </a:rPr>
              <a:t>particular</a:t>
            </a:r>
            <a:r>
              <a:rPr sz="2000" spc="40" dirty="0">
                <a:latin typeface="Times New Roman"/>
                <a:cs typeface="Times New Roman"/>
              </a:rPr>
              <a:t> </a:t>
            </a:r>
            <a:r>
              <a:rPr sz="2000" dirty="0">
                <a:latin typeface="Times New Roman"/>
                <a:cs typeface="Times New Roman"/>
              </a:rPr>
              <a:t>drug will</a:t>
            </a:r>
            <a:r>
              <a:rPr sz="2000" spc="150" dirty="0">
                <a:latin typeface="Times New Roman"/>
                <a:cs typeface="Times New Roman"/>
              </a:rPr>
              <a:t> </a:t>
            </a:r>
            <a:r>
              <a:rPr sz="2000" dirty="0">
                <a:latin typeface="Times New Roman"/>
                <a:cs typeface="Times New Roman"/>
              </a:rPr>
              <a:t>be</a:t>
            </a:r>
            <a:r>
              <a:rPr sz="2000" spc="110" dirty="0">
                <a:latin typeface="Times New Roman"/>
                <a:cs typeface="Times New Roman"/>
              </a:rPr>
              <a:t> </a:t>
            </a:r>
            <a:r>
              <a:rPr sz="2000" dirty="0">
                <a:latin typeface="Times New Roman"/>
                <a:cs typeface="Times New Roman"/>
              </a:rPr>
              <a:t>absorbed</a:t>
            </a:r>
            <a:r>
              <a:rPr sz="2000" spc="70" dirty="0">
                <a:latin typeface="Times New Roman"/>
                <a:cs typeface="Times New Roman"/>
              </a:rPr>
              <a:t> </a:t>
            </a:r>
            <a:r>
              <a:rPr sz="2000" dirty="0">
                <a:latin typeface="Times New Roman"/>
                <a:cs typeface="Times New Roman"/>
              </a:rPr>
              <a:t>by</a:t>
            </a:r>
            <a:r>
              <a:rPr sz="2000" spc="70" dirty="0">
                <a:latin typeface="Times New Roman"/>
                <a:cs typeface="Times New Roman"/>
              </a:rPr>
              <a:t> </a:t>
            </a:r>
            <a:r>
              <a:rPr sz="2000" dirty="0">
                <a:latin typeface="Times New Roman"/>
                <a:cs typeface="Times New Roman"/>
              </a:rPr>
              <a:t>the</a:t>
            </a:r>
            <a:r>
              <a:rPr sz="2000" spc="110" dirty="0">
                <a:latin typeface="Times New Roman"/>
                <a:cs typeface="Times New Roman"/>
              </a:rPr>
              <a:t> </a:t>
            </a:r>
            <a:r>
              <a:rPr sz="2000" spc="-20" dirty="0">
                <a:latin typeface="Times New Roman"/>
                <a:cs typeface="Times New Roman"/>
              </a:rPr>
              <a:t>skin </a:t>
            </a:r>
            <a:r>
              <a:rPr sz="2000" spc="-10" dirty="0">
                <a:latin typeface="Times New Roman"/>
                <a:cs typeface="Times New Roman"/>
              </a:rPr>
              <a:t>surface.</a:t>
            </a:r>
            <a:endParaRPr sz="2000">
              <a:latin typeface="Times New Roman"/>
              <a:cs typeface="Times New Roman"/>
            </a:endParaRPr>
          </a:p>
          <a:p>
            <a:pPr>
              <a:lnSpc>
                <a:spcPct val="100000"/>
              </a:lnSpc>
              <a:spcBef>
                <a:spcPts val="105"/>
              </a:spcBef>
            </a:pPr>
            <a:endParaRPr sz="2000">
              <a:latin typeface="Times New Roman"/>
              <a:cs typeface="Times New Roman"/>
            </a:endParaRPr>
          </a:p>
          <a:p>
            <a:pPr marL="12700" marR="5080" indent="341630" algn="just">
              <a:lnSpc>
                <a:spcPct val="100000"/>
              </a:lnSpc>
              <a:spcBef>
                <a:spcPts val="5"/>
              </a:spcBef>
              <a:buAutoNum type="alphaUcParenR"/>
              <a:tabLst>
                <a:tab pos="354330" algn="l"/>
              </a:tabLst>
            </a:pPr>
            <a:r>
              <a:rPr sz="2000" b="1" dirty="0">
                <a:latin typeface="Times New Roman"/>
                <a:cs typeface="Times New Roman"/>
              </a:rPr>
              <a:t>Skin</a:t>
            </a:r>
            <a:r>
              <a:rPr sz="2000" b="1" spc="-10" dirty="0">
                <a:latin typeface="Times New Roman"/>
                <a:cs typeface="Times New Roman"/>
              </a:rPr>
              <a:t> </a:t>
            </a:r>
            <a:r>
              <a:rPr sz="2000" b="1" dirty="0">
                <a:latin typeface="Times New Roman"/>
                <a:cs typeface="Times New Roman"/>
              </a:rPr>
              <a:t>Permeability:-</a:t>
            </a:r>
            <a:r>
              <a:rPr sz="2000" b="1" spc="-10" dirty="0">
                <a:latin typeface="Times New Roman"/>
                <a:cs typeface="Times New Roman"/>
              </a:rPr>
              <a:t> </a:t>
            </a:r>
            <a:r>
              <a:rPr sz="2000" dirty="0">
                <a:latin typeface="Times New Roman"/>
                <a:cs typeface="Times New Roman"/>
              </a:rPr>
              <a:t>Because</a:t>
            </a:r>
            <a:r>
              <a:rPr sz="2000" spc="-5" dirty="0">
                <a:latin typeface="Times New Roman"/>
                <a:cs typeface="Times New Roman"/>
              </a:rPr>
              <a:t> </a:t>
            </a:r>
            <a:r>
              <a:rPr sz="2000" dirty="0">
                <a:latin typeface="Times New Roman"/>
                <a:cs typeface="Times New Roman"/>
              </a:rPr>
              <a:t>the</a:t>
            </a:r>
            <a:r>
              <a:rPr sz="2000" spc="-5" dirty="0">
                <a:latin typeface="Times New Roman"/>
                <a:cs typeface="Times New Roman"/>
              </a:rPr>
              <a:t> </a:t>
            </a:r>
            <a:r>
              <a:rPr sz="2000" dirty="0">
                <a:latin typeface="Times New Roman"/>
                <a:cs typeface="Times New Roman"/>
              </a:rPr>
              <a:t>skin</a:t>
            </a:r>
            <a:r>
              <a:rPr sz="2000" spc="30" dirty="0">
                <a:latin typeface="Times New Roman"/>
                <a:cs typeface="Times New Roman"/>
              </a:rPr>
              <a:t> </a:t>
            </a:r>
            <a:r>
              <a:rPr sz="2000" dirty="0">
                <a:latin typeface="Times New Roman"/>
                <a:cs typeface="Times New Roman"/>
              </a:rPr>
              <a:t>has</a:t>
            </a:r>
            <a:r>
              <a:rPr sz="2000" spc="30" dirty="0">
                <a:latin typeface="Times New Roman"/>
                <a:cs typeface="Times New Roman"/>
              </a:rPr>
              <a:t> </a:t>
            </a:r>
            <a:r>
              <a:rPr sz="2000" dirty="0">
                <a:latin typeface="Times New Roman"/>
                <a:cs typeface="Times New Roman"/>
              </a:rPr>
              <a:t>an</a:t>
            </a:r>
            <a:r>
              <a:rPr sz="2000" spc="30" dirty="0">
                <a:latin typeface="Times New Roman"/>
                <a:cs typeface="Times New Roman"/>
              </a:rPr>
              <a:t> </a:t>
            </a:r>
            <a:r>
              <a:rPr sz="2000" dirty="0">
                <a:latin typeface="Times New Roman"/>
                <a:cs typeface="Times New Roman"/>
              </a:rPr>
              <a:t>oily</a:t>
            </a:r>
            <a:r>
              <a:rPr sz="2000" spc="30" dirty="0">
                <a:latin typeface="Times New Roman"/>
                <a:cs typeface="Times New Roman"/>
              </a:rPr>
              <a:t> </a:t>
            </a:r>
            <a:r>
              <a:rPr sz="2000" dirty="0">
                <a:latin typeface="Times New Roman"/>
                <a:cs typeface="Times New Roman"/>
              </a:rPr>
              <a:t>secretion,</a:t>
            </a:r>
            <a:r>
              <a:rPr sz="2000" spc="20" dirty="0">
                <a:latin typeface="Times New Roman"/>
                <a:cs typeface="Times New Roman"/>
              </a:rPr>
              <a:t> </a:t>
            </a:r>
            <a:r>
              <a:rPr sz="2000" dirty="0">
                <a:latin typeface="Times New Roman"/>
                <a:cs typeface="Times New Roman"/>
              </a:rPr>
              <a:t>medication</a:t>
            </a:r>
            <a:r>
              <a:rPr sz="2000" spc="105" dirty="0">
                <a:latin typeface="Times New Roman"/>
                <a:cs typeface="Times New Roman"/>
              </a:rPr>
              <a:t> </a:t>
            </a:r>
            <a:r>
              <a:rPr sz="2000" dirty="0">
                <a:latin typeface="Times New Roman"/>
                <a:cs typeface="Times New Roman"/>
              </a:rPr>
              <a:t>applied</a:t>
            </a:r>
            <a:r>
              <a:rPr sz="2000" spc="30" dirty="0">
                <a:latin typeface="Times New Roman"/>
                <a:cs typeface="Times New Roman"/>
              </a:rPr>
              <a:t> </a:t>
            </a:r>
            <a:r>
              <a:rPr sz="2000" dirty="0">
                <a:latin typeface="Times New Roman"/>
                <a:cs typeface="Times New Roman"/>
              </a:rPr>
              <a:t>to</a:t>
            </a:r>
            <a:r>
              <a:rPr sz="2000" spc="30" dirty="0">
                <a:latin typeface="Times New Roman"/>
                <a:cs typeface="Times New Roman"/>
              </a:rPr>
              <a:t> </a:t>
            </a:r>
            <a:r>
              <a:rPr sz="2000" spc="-25" dirty="0">
                <a:latin typeface="Times New Roman"/>
                <a:cs typeface="Times New Roman"/>
              </a:rPr>
              <a:t>the </a:t>
            </a:r>
            <a:r>
              <a:rPr sz="2000" dirty="0">
                <a:latin typeface="Times New Roman"/>
                <a:cs typeface="Times New Roman"/>
              </a:rPr>
              <a:t>skin</a:t>
            </a:r>
            <a:r>
              <a:rPr sz="2000" spc="114" dirty="0">
                <a:latin typeface="Times New Roman"/>
                <a:cs typeface="Times New Roman"/>
              </a:rPr>
              <a:t> </a:t>
            </a:r>
            <a:r>
              <a:rPr sz="2000" dirty="0">
                <a:latin typeface="Times New Roman"/>
                <a:cs typeface="Times New Roman"/>
              </a:rPr>
              <a:t>surface</a:t>
            </a:r>
            <a:r>
              <a:rPr sz="2000" spc="80" dirty="0">
                <a:latin typeface="Times New Roman"/>
                <a:cs typeface="Times New Roman"/>
              </a:rPr>
              <a:t> </a:t>
            </a:r>
            <a:r>
              <a:rPr sz="2000" dirty="0">
                <a:latin typeface="Times New Roman"/>
                <a:cs typeface="Times New Roman"/>
              </a:rPr>
              <a:t>is</a:t>
            </a:r>
            <a:r>
              <a:rPr sz="2000" spc="50" dirty="0">
                <a:latin typeface="Times New Roman"/>
                <a:cs typeface="Times New Roman"/>
              </a:rPr>
              <a:t> </a:t>
            </a:r>
            <a:r>
              <a:rPr sz="2000" dirty="0">
                <a:latin typeface="Times New Roman"/>
                <a:cs typeface="Times New Roman"/>
              </a:rPr>
              <a:t>absorbed</a:t>
            </a:r>
            <a:r>
              <a:rPr sz="2000" spc="125" dirty="0">
                <a:latin typeface="Times New Roman"/>
                <a:cs typeface="Times New Roman"/>
              </a:rPr>
              <a:t> </a:t>
            </a:r>
            <a:r>
              <a:rPr sz="2000" dirty="0">
                <a:latin typeface="Times New Roman"/>
                <a:cs typeface="Times New Roman"/>
              </a:rPr>
              <a:t>best</a:t>
            </a:r>
            <a:r>
              <a:rPr sz="2000" spc="120" dirty="0">
                <a:latin typeface="Times New Roman"/>
                <a:cs typeface="Times New Roman"/>
              </a:rPr>
              <a:t> </a:t>
            </a:r>
            <a:r>
              <a:rPr sz="2000" dirty="0">
                <a:latin typeface="Times New Roman"/>
                <a:cs typeface="Times New Roman"/>
              </a:rPr>
              <a:t>if</a:t>
            </a:r>
            <a:r>
              <a:rPr sz="2000" spc="15" dirty="0">
                <a:latin typeface="Times New Roman"/>
                <a:cs typeface="Times New Roman"/>
              </a:rPr>
              <a:t> </a:t>
            </a:r>
            <a:r>
              <a:rPr sz="2000" dirty="0">
                <a:latin typeface="Times New Roman"/>
                <a:cs typeface="Times New Roman"/>
              </a:rPr>
              <a:t>such</a:t>
            </a:r>
            <a:r>
              <a:rPr sz="2000" spc="120" dirty="0">
                <a:latin typeface="Times New Roman"/>
                <a:cs typeface="Times New Roman"/>
              </a:rPr>
              <a:t> </a:t>
            </a:r>
            <a:r>
              <a:rPr sz="2000" dirty="0">
                <a:latin typeface="Times New Roman"/>
                <a:cs typeface="Times New Roman"/>
              </a:rPr>
              <a:t>medication</a:t>
            </a:r>
            <a:r>
              <a:rPr sz="2000" spc="130" dirty="0">
                <a:latin typeface="Times New Roman"/>
                <a:cs typeface="Times New Roman"/>
              </a:rPr>
              <a:t> </a:t>
            </a:r>
            <a:r>
              <a:rPr sz="2000" dirty="0">
                <a:latin typeface="Times New Roman"/>
                <a:cs typeface="Times New Roman"/>
              </a:rPr>
              <a:t>is</a:t>
            </a:r>
            <a:r>
              <a:rPr sz="2000" spc="45" dirty="0">
                <a:latin typeface="Times New Roman"/>
                <a:cs typeface="Times New Roman"/>
              </a:rPr>
              <a:t> </a:t>
            </a:r>
            <a:r>
              <a:rPr sz="2000" dirty="0">
                <a:latin typeface="Times New Roman"/>
                <a:cs typeface="Times New Roman"/>
              </a:rPr>
              <a:t>suspended</a:t>
            </a:r>
            <a:r>
              <a:rPr sz="2000" spc="130" dirty="0">
                <a:latin typeface="Times New Roman"/>
                <a:cs typeface="Times New Roman"/>
              </a:rPr>
              <a:t> </a:t>
            </a:r>
            <a:r>
              <a:rPr sz="2000" dirty="0">
                <a:latin typeface="Times New Roman"/>
                <a:cs typeface="Times New Roman"/>
              </a:rPr>
              <a:t>or</a:t>
            </a:r>
            <a:r>
              <a:rPr sz="2000" spc="85" dirty="0">
                <a:latin typeface="Times New Roman"/>
                <a:cs typeface="Times New Roman"/>
              </a:rPr>
              <a:t> </a:t>
            </a:r>
            <a:r>
              <a:rPr sz="2000" dirty="0">
                <a:latin typeface="Times New Roman"/>
                <a:cs typeface="Times New Roman"/>
              </a:rPr>
              <a:t>dissolved</a:t>
            </a:r>
            <a:r>
              <a:rPr sz="2000" spc="130" dirty="0">
                <a:latin typeface="Times New Roman"/>
                <a:cs typeface="Times New Roman"/>
              </a:rPr>
              <a:t> </a:t>
            </a:r>
            <a:r>
              <a:rPr sz="2000" dirty="0">
                <a:latin typeface="Times New Roman"/>
                <a:cs typeface="Times New Roman"/>
              </a:rPr>
              <a:t>in</a:t>
            </a:r>
            <a:r>
              <a:rPr sz="2000" spc="45" dirty="0">
                <a:latin typeface="Times New Roman"/>
                <a:cs typeface="Times New Roman"/>
              </a:rPr>
              <a:t> </a:t>
            </a:r>
            <a:r>
              <a:rPr sz="2000" dirty="0">
                <a:latin typeface="Times New Roman"/>
                <a:cs typeface="Times New Roman"/>
              </a:rPr>
              <a:t>oily</a:t>
            </a:r>
            <a:r>
              <a:rPr sz="2000" spc="50" dirty="0">
                <a:latin typeface="Times New Roman"/>
                <a:cs typeface="Times New Roman"/>
              </a:rPr>
              <a:t> </a:t>
            </a:r>
            <a:r>
              <a:rPr sz="2000" spc="-10" dirty="0">
                <a:latin typeface="Times New Roman"/>
                <a:cs typeface="Times New Roman"/>
              </a:rPr>
              <a:t>media. </a:t>
            </a:r>
            <a:r>
              <a:rPr sz="2000" dirty="0">
                <a:latin typeface="Times New Roman"/>
                <a:cs typeface="Times New Roman"/>
              </a:rPr>
              <a:t>Drugs</a:t>
            </a:r>
            <a:r>
              <a:rPr sz="2000" spc="30" dirty="0">
                <a:latin typeface="Times New Roman"/>
                <a:cs typeface="Times New Roman"/>
              </a:rPr>
              <a:t> </a:t>
            </a:r>
            <a:r>
              <a:rPr sz="2000" dirty="0">
                <a:latin typeface="Times New Roman"/>
                <a:cs typeface="Times New Roman"/>
              </a:rPr>
              <a:t>combined</a:t>
            </a:r>
            <a:r>
              <a:rPr sz="2000" spc="40" dirty="0">
                <a:latin typeface="Times New Roman"/>
                <a:cs typeface="Times New Roman"/>
              </a:rPr>
              <a:t> </a:t>
            </a:r>
            <a:r>
              <a:rPr sz="2000" dirty="0">
                <a:latin typeface="Times New Roman"/>
                <a:cs typeface="Times New Roman"/>
              </a:rPr>
              <a:t>with</a:t>
            </a:r>
            <a:r>
              <a:rPr sz="2000" spc="105" dirty="0">
                <a:latin typeface="Times New Roman"/>
                <a:cs typeface="Times New Roman"/>
              </a:rPr>
              <a:t> </a:t>
            </a:r>
            <a:r>
              <a:rPr sz="2000" dirty="0">
                <a:latin typeface="Times New Roman"/>
                <a:cs typeface="Times New Roman"/>
              </a:rPr>
              <a:t>inorganic</a:t>
            </a:r>
            <a:r>
              <a:rPr sz="2000" spc="75" dirty="0">
                <a:latin typeface="Times New Roman"/>
                <a:cs typeface="Times New Roman"/>
              </a:rPr>
              <a:t> </a:t>
            </a:r>
            <a:r>
              <a:rPr sz="2000" dirty="0">
                <a:latin typeface="Times New Roman"/>
                <a:cs typeface="Times New Roman"/>
              </a:rPr>
              <a:t>substances</a:t>
            </a:r>
            <a:r>
              <a:rPr sz="2000" spc="25" dirty="0">
                <a:latin typeface="Times New Roman"/>
                <a:cs typeface="Times New Roman"/>
              </a:rPr>
              <a:t> </a:t>
            </a:r>
            <a:r>
              <a:rPr sz="2000" dirty="0">
                <a:latin typeface="Times New Roman"/>
                <a:cs typeface="Times New Roman"/>
              </a:rPr>
              <a:t>such</a:t>
            </a:r>
            <a:r>
              <a:rPr sz="2000" spc="30" dirty="0">
                <a:latin typeface="Times New Roman"/>
                <a:cs typeface="Times New Roman"/>
              </a:rPr>
              <a:t> </a:t>
            </a:r>
            <a:r>
              <a:rPr sz="2000" dirty="0">
                <a:latin typeface="Times New Roman"/>
                <a:cs typeface="Times New Roman"/>
              </a:rPr>
              <a:t>as</a:t>
            </a:r>
            <a:r>
              <a:rPr sz="2000" spc="-40" dirty="0">
                <a:latin typeface="Times New Roman"/>
                <a:cs typeface="Times New Roman"/>
              </a:rPr>
              <a:t> </a:t>
            </a:r>
            <a:r>
              <a:rPr sz="2000" dirty="0">
                <a:latin typeface="Times New Roman"/>
                <a:cs typeface="Times New Roman"/>
              </a:rPr>
              <a:t>petroleum</a:t>
            </a:r>
            <a:r>
              <a:rPr sz="2000" spc="5" dirty="0">
                <a:latin typeface="Times New Roman"/>
                <a:cs typeface="Times New Roman"/>
              </a:rPr>
              <a:t> </a:t>
            </a:r>
            <a:r>
              <a:rPr sz="2000" dirty="0">
                <a:latin typeface="Times New Roman"/>
                <a:cs typeface="Times New Roman"/>
              </a:rPr>
              <a:t>are not</a:t>
            </a:r>
            <a:r>
              <a:rPr sz="2000" spc="35" dirty="0">
                <a:latin typeface="Times New Roman"/>
                <a:cs typeface="Times New Roman"/>
              </a:rPr>
              <a:t> </a:t>
            </a:r>
            <a:r>
              <a:rPr sz="2000" dirty="0">
                <a:latin typeface="Times New Roman"/>
                <a:cs typeface="Times New Roman"/>
              </a:rPr>
              <a:t>absorbed</a:t>
            </a:r>
            <a:r>
              <a:rPr sz="2000" spc="40" dirty="0">
                <a:latin typeface="Times New Roman"/>
                <a:cs typeface="Times New Roman"/>
              </a:rPr>
              <a:t> </a:t>
            </a:r>
            <a:r>
              <a:rPr sz="2000" dirty="0">
                <a:latin typeface="Times New Roman"/>
                <a:cs typeface="Times New Roman"/>
              </a:rPr>
              <a:t>as</a:t>
            </a:r>
            <a:r>
              <a:rPr sz="2000" spc="30" dirty="0">
                <a:latin typeface="Times New Roman"/>
                <a:cs typeface="Times New Roman"/>
              </a:rPr>
              <a:t> </a:t>
            </a:r>
            <a:r>
              <a:rPr sz="2000" dirty="0">
                <a:latin typeface="Times New Roman"/>
                <a:cs typeface="Times New Roman"/>
              </a:rPr>
              <a:t>well</a:t>
            </a:r>
            <a:r>
              <a:rPr sz="2000" spc="35" dirty="0">
                <a:latin typeface="Times New Roman"/>
                <a:cs typeface="Times New Roman"/>
              </a:rPr>
              <a:t> </a:t>
            </a:r>
            <a:r>
              <a:rPr sz="2000" spc="-25" dirty="0">
                <a:latin typeface="Times New Roman"/>
                <a:cs typeface="Times New Roman"/>
              </a:rPr>
              <a:t>as </a:t>
            </a:r>
            <a:r>
              <a:rPr sz="2000" dirty="0">
                <a:latin typeface="Times New Roman"/>
                <a:cs typeface="Times New Roman"/>
              </a:rPr>
              <a:t>drugs</a:t>
            </a:r>
            <a:r>
              <a:rPr sz="2000" spc="45" dirty="0">
                <a:latin typeface="Times New Roman"/>
                <a:cs typeface="Times New Roman"/>
              </a:rPr>
              <a:t> </a:t>
            </a:r>
            <a:r>
              <a:rPr sz="2000" dirty="0">
                <a:latin typeface="Times New Roman"/>
                <a:cs typeface="Times New Roman"/>
              </a:rPr>
              <a:t>combined</a:t>
            </a:r>
            <a:r>
              <a:rPr sz="2000" spc="-114" dirty="0">
                <a:latin typeface="Times New Roman"/>
                <a:cs typeface="Times New Roman"/>
              </a:rPr>
              <a:t> </a:t>
            </a:r>
            <a:r>
              <a:rPr sz="2000" dirty="0">
                <a:latin typeface="Times New Roman"/>
                <a:cs typeface="Times New Roman"/>
              </a:rPr>
              <a:t>with</a:t>
            </a:r>
            <a:r>
              <a:rPr sz="2000" spc="45" dirty="0">
                <a:latin typeface="Times New Roman"/>
                <a:cs typeface="Times New Roman"/>
              </a:rPr>
              <a:t> </a:t>
            </a:r>
            <a:r>
              <a:rPr sz="2000" dirty="0">
                <a:latin typeface="Times New Roman"/>
                <a:cs typeface="Times New Roman"/>
              </a:rPr>
              <a:t>synthetic</a:t>
            </a:r>
            <a:r>
              <a:rPr sz="2000" spc="-70" dirty="0">
                <a:latin typeface="Times New Roman"/>
                <a:cs typeface="Times New Roman"/>
              </a:rPr>
              <a:t> </a:t>
            </a:r>
            <a:r>
              <a:rPr sz="2000" dirty="0">
                <a:latin typeface="Times New Roman"/>
                <a:cs typeface="Times New Roman"/>
              </a:rPr>
              <a:t>ointment</a:t>
            </a:r>
            <a:r>
              <a:rPr sz="2000" spc="-114" dirty="0">
                <a:latin typeface="Times New Roman"/>
                <a:cs typeface="Times New Roman"/>
              </a:rPr>
              <a:t> </a:t>
            </a:r>
            <a:r>
              <a:rPr sz="2000" dirty="0">
                <a:latin typeface="Times New Roman"/>
                <a:cs typeface="Times New Roman"/>
              </a:rPr>
              <a:t>bases</a:t>
            </a:r>
            <a:r>
              <a:rPr sz="2000" spc="40" dirty="0">
                <a:latin typeface="Times New Roman"/>
                <a:cs typeface="Times New Roman"/>
              </a:rPr>
              <a:t> </a:t>
            </a:r>
            <a:r>
              <a:rPr sz="2000" dirty="0">
                <a:latin typeface="Times New Roman"/>
                <a:cs typeface="Times New Roman"/>
              </a:rPr>
              <a:t>that</a:t>
            </a:r>
            <a:r>
              <a:rPr sz="2000" spc="-120" dirty="0">
                <a:latin typeface="Times New Roman"/>
                <a:cs typeface="Times New Roman"/>
              </a:rPr>
              <a:t> </a:t>
            </a:r>
            <a:r>
              <a:rPr sz="2000" dirty="0">
                <a:latin typeface="Times New Roman"/>
                <a:cs typeface="Times New Roman"/>
              </a:rPr>
              <a:t>are</a:t>
            </a:r>
            <a:r>
              <a:rPr sz="2000" spc="5" dirty="0">
                <a:latin typeface="Times New Roman"/>
                <a:cs typeface="Times New Roman"/>
              </a:rPr>
              <a:t> </a:t>
            </a:r>
            <a:r>
              <a:rPr sz="2000" dirty="0">
                <a:latin typeface="Times New Roman"/>
                <a:cs typeface="Times New Roman"/>
              </a:rPr>
              <a:t>like</a:t>
            </a:r>
            <a:r>
              <a:rPr sz="2000" spc="90" dirty="0">
                <a:latin typeface="Times New Roman"/>
                <a:cs typeface="Times New Roman"/>
              </a:rPr>
              <a:t> </a:t>
            </a:r>
            <a:r>
              <a:rPr sz="2000" dirty="0">
                <a:latin typeface="Times New Roman"/>
                <a:cs typeface="Times New Roman"/>
              </a:rPr>
              <a:t>sebaceous</a:t>
            </a:r>
            <a:r>
              <a:rPr sz="2000" spc="-195" dirty="0">
                <a:latin typeface="Times New Roman"/>
                <a:cs typeface="Times New Roman"/>
              </a:rPr>
              <a:t> </a:t>
            </a:r>
            <a:r>
              <a:rPr sz="2000" spc="-10" dirty="0">
                <a:latin typeface="Times New Roman"/>
                <a:cs typeface="Times New Roman"/>
              </a:rPr>
              <a:t>secretions.</a:t>
            </a:r>
            <a:endParaRPr sz="2000">
              <a:latin typeface="Times New Roman"/>
              <a:cs typeface="Times New Roman"/>
            </a:endParaRPr>
          </a:p>
          <a:p>
            <a:pPr>
              <a:lnSpc>
                <a:spcPct val="100000"/>
              </a:lnSpc>
              <a:spcBef>
                <a:spcPts val="114"/>
              </a:spcBef>
              <a:buFont typeface="Times New Roman"/>
              <a:buAutoNum type="alphaUcParenR"/>
            </a:pPr>
            <a:endParaRPr sz="2000">
              <a:latin typeface="Times New Roman"/>
              <a:cs typeface="Times New Roman"/>
            </a:endParaRPr>
          </a:p>
          <a:p>
            <a:pPr marL="12700" marR="10160" indent="323215" algn="just">
              <a:lnSpc>
                <a:spcPct val="100000"/>
              </a:lnSpc>
              <a:buAutoNum type="alphaUcParenR"/>
              <a:tabLst>
                <a:tab pos="335915" algn="l"/>
              </a:tabLst>
            </a:pPr>
            <a:r>
              <a:rPr sz="2000" b="1" dirty="0">
                <a:latin typeface="Times New Roman"/>
                <a:cs typeface="Times New Roman"/>
              </a:rPr>
              <a:t>Drug</a:t>
            </a:r>
            <a:r>
              <a:rPr sz="2000" b="1" spc="-35" dirty="0">
                <a:latin typeface="Times New Roman"/>
                <a:cs typeface="Times New Roman"/>
              </a:rPr>
              <a:t> </a:t>
            </a:r>
            <a:r>
              <a:rPr sz="2000" b="1" dirty="0">
                <a:latin typeface="Times New Roman"/>
                <a:cs typeface="Times New Roman"/>
              </a:rPr>
              <a:t>Particle</a:t>
            </a:r>
            <a:r>
              <a:rPr sz="2000" b="1" spc="10" dirty="0">
                <a:latin typeface="Times New Roman"/>
                <a:cs typeface="Times New Roman"/>
              </a:rPr>
              <a:t> </a:t>
            </a:r>
            <a:r>
              <a:rPr sz="2000" b="1" dirty="0">
                <a:latin typeface="Times New Roman"/>
                <a:cs typeface="Times New Roman"/>
              </a:rPr>
              <a:t>Size</a:t>
            </a:r>
            <a:r>
              <a:rPr sz="2000" b="1" spc="75" dirty="0">
                <a:latin typeface="Times New Roman"/>
                <a:cs typeface="Times New Roman"/>
              </a:rPr>
              <a:t> </a:t>
            </a:r>
            <a:r>
              <a:rPr sz="2000" b="1" dirty="0">
                <a:latin typeface="Times New Roman"/>
                <a:cs typeface="Times New Roman"/>
              </a:rPr>
              <a:t>:- </a:t>
            </a:r>
            <a:r>
              <a:rPr sz="2000" dirty="0">
                <a:latin typeface="Times New Roman"/>
                <a:cs typeface="Times New Roman"/>
              </a:rPr>
              <a:t>The</a:t>
            </a:r>
            <a:r>
              <a:rPr sz="2000" spc="5" dirty="0">
                <a:latin typeface="Times New Roman"/>
                <a:cs typeface="Times New Roman"/>
              </a:rPr>
              <a:t> </a:t>
            </a:r>
            <a:r>
              <a:rPr sz="2000" dirty="0">
                <a:latin typeface="Times New Roman"/>
                <a:cs typeface="Times New Roman"/>
              </a:rPr>
              <a:t>size of</a:t>
            </a:r>
            <a:r>
              <a:rPr sz="2000" spc="-70" dirty="0">
                <a:latin typeface="Times New Roman"/>
                <a:cs typeface="Times New Roman"/>
              </a:rPr>
              <a:t> </a:t>
            </a:r>
            <a:r>
              <a:rPr sz="2000" dirty="0">
                <a:latin typeface="Times New Roman"/>
                <a:cs typeface="Times New Roman"/>
              </a:rPr>
              <a:t>the</a:t>
            </a:r>
            <a:r>
              <a:rPr sz="2000" spc="5" dirty="0">
                <a:latin typeface="Times New Roman"/>
                <a:cs typeface="Times New Roman"/>
              </a:rPr>
              <a:t> </a:t>
            </a:r>
            <a:r>
              <a:rPr sz="2000" dirty="0">
                <a:latin typeface="Times New Roman"/>
                <a:cs typeface="Times New Roman"/>
              </a:rPr>
              <a:t>particles</a:t>
            </a:r>
            <a:r>
              <a:rPr sz="2000" spc="45" dirty="0">
                <a:latin typeface="Times New Roman"/>
                <a:cs typeface="Times New Roman"/>
              </a:rPr>
              <a:t> </a:t>
            </a:r>
            <a:r>
              <a:rPr sz="2000" dirty="0">
                <a:latin typeface="Times New Roman"/>
                <a:cs typeface="Times New Roman"/>
              </a:rPr>
              <a:t>in</a:t>
            </a:r>
            <a:r>
              <a:rPr sz="2000" spc="35" dirty="0">
                <a:latin typeface="Times New Roman"/>
                <a:cs typeface="Times New Roman"/>
              </a:rPr>
              <a:t> </a:t>
            </a:r>
            <a:r>
              <a:rPr sz="2000" dirty="0">
                <a:latin typeface="Times New Roman"/>
                <a:cs typeface="Times New Roman"/>
              </a:rPr>
              <a:t>the medication</a:t>
            </a:r>
            <a:r>
              <a:rPr sz="2000" spc="30" dirty="0">
                <a:latin typeface="Times New Roman"/>
                <a:cs typeface="Times New Roman"/>
              </a:rPr>
              <a:t> </a:t>
            </a:r>
            <a:r>
              <a:rPr sz="2000" dirty="0">
                <a:latin typeface="Times New Roman"/>
                <a:cs typeface="Times New Roman"/>
              </a:rPr>
              <a:t>is</a:t>
            </a:r>
            <a:r>
              <a:rPr sz="2000" spc="35" dirty="0">
                <a:latin typeface="Times New Roman"/>
                <a:cs typeface="Times New Roman"/>
              </a:rPr>
              <a:t> </a:t>
            </a:r>
            <a:r>
              <a:rPr sz="2000" dirty="0">
                <a:latin typeface="Times New Roman"/>
                <a:cs typeface="Times New Roman"/>
              </a:rPr>
              <a:t>an</a:t>
            </a:r>
            <a:r>
              <a:rPr sz="2000" spc="110" dirty="0">
                <a:latin typeface="Times New Roman"/>
                <a:cs typeface="Times New Roman"/>
              </a:rPr>
              <a:t> </a:t>
            </a:r>
            <a:r>
              <a:rPr sz="2000" dirty="0">
                <a:latin typeface="Times New Roman"/>
                <a:cs typeface="Times New Roman"/>
              </a:rPr>
              <a:t>important</a:t>
            </a:r>
            <a:r>
              <a:rPr sz="2000" spc="45" dirty="0">
                <a:latin typeface="Times New Roman"/>
                <a:cs typeface="Times New Roman"/>
              </a:rPr>
              <a:t> </a:t>
            </a:r>
            <a:r>
              <a:rPr sz="2000" spc="-10" dirty="0">
                <a:latin typeface="Times New Roman"/>
                <a:cs typeface="Times New Roman"/>
              </a:rPr>
              <a:t>factor </a:t>
            </a:r>
            <a:r>
              <a:rPr sz="2000" dirty="0">
                <a:latin typeface="Times New Roman"/>
                <a:cs typeface="Times New Roman"/>
              </a:rPr>
              <a:t>in</a:t>
            </a:r>
            <a:r>
              <a:rPr sz="2000" spc="50" dirty="0">
                <a:latin typeface="Times New Roman"/>
                <a:cs typeface="Times New Roman"/>
              </a:rPr>
              <a:t> </a:t>
            </a:r>
            <a:r>
              <a:rPr sz="2000" dirty="0">
                <a:latin typeface="Times New Roman"/>
                <a:cs typeface="Times New Roman"/>
              </a:rPr>
              <a:t>skin</a:t>
            </a:r>
            <a:r>
              <a:rPr sz="2000" spc="55" dirty="0">
                <a:latin typeface="Times New Roman"/>
                <a:cs typeface="Times New Roman"/>
              </a:rPr>
              <a:t> </a:t>
            </a:r>
            <a:r>
              <a:rPr sz="2000" dirty="0">
                <a:latin typeface="Times New Roman"/>
                <a:cs typeface="Times New Roman"/>
              </a:rPr>
              <a:t>absorption.</a:t>
            </a:r>
            <a:r>
              <a:rPr sz="2000" spc="35" dirty="0">
                <a:latin typeface="Times New Roman"/>
                <a:cs typeface="Times New Roman"/>
              </a:rPr>
              <a:t> </a:t>
            </a:r>
            <a:r>
              <a:rPr sz="2000" spc="-50" dirty="0">
                <a:latin typeface="Times New Roman"/>
                <a:cs typeface="Times New Roman"/>
              </a:rPr>
              <a:t>Very</a:t>
            </a:r>
            <a:r>
              <a:rPr sz="2000" spc="-15" dirty="0">
                <a:latin typeface="Times New Roman"/>
                <a:cs typeface="Times New Roman"/>
              </a:rPr>
              <a:t> </a:t>
            </a:r>
            <a:r>
              <a:rPr sz="2000" dirty="0">
                <a:latin typeface="Times New Roman"/>
                <a:cs typeface="Times New Roman"/>
              </a:rPr>
              <a:t>little</a:t>
            </a:r>
            <a:r>
              <a:rPr sz="2000" spc="20" dirty="0">
                <a:latin typeface="Times New Roman"/>
                <a:cs typeface="Times New Roman"/>
              </a:rPr>
              <a:t> </a:t>
            </a:r>
            <a:r>
              <a:rPr sz="2000" dirty="0">
                <a:latin typeface="Times New Roman"/>
                <a:cs typeface="Times New Roman"/>
              </a:rPr>
              <a:t>absorption</a:t>
            </a:r>
            <a:r>
              <a:rPr sz="2000" spc="-10" dirty="0">
                <a:latin typeface="Times New Roman"/>
                <a:cs typeface="Times New Roman"/>
              </a:rPr>
              <a:t> </a:t>
            </a:r>
            <a:r>
              <a:rPr sz="2000" dirty="0">
                <a:latin typeface="Times New Roman"/>
                <a:cs typeface="Times New Roman"/>
              </a:rPr>
              <a:t>takes</a:t>
            </a:r>
            <a:r>
              <a:rPr sz="2000" spc="-20" dirty="0">
                <a:latin typeface="Times New Roman"/>
                <a:cs typeface="Times New Roman"/>
              </a:rPr>
              <a:t> </a:t>
            </a:r>
            <a:r>
              <a:rPr sz="2000" dirty="0">
                <a:latin typeface="Times New Roman"/>
                <a:cs typeface="Times New Roman"/>
              </a:rPr>
              <a:t>place</a:t>
            </a:r>
            <a:r>
              <a:rPr sz="2000" spc="25" dirty="0">
                <a:latin typeface="Times New Roman"/>
                <a:cs typeface="Times New Roman"/>
              </a:rPr>
              <a:t> </a:t>
            </a:r>
            <a:r>
              <a:rPr sz="2000" dirty="0">
                <a:latin typeface="Times New Roman"/>
                <a:cs typeface="Times New Roman"/>
              </a:rPr>
              <a:t>if</a:t>
            </a:r>
            <a:r>
              <a:rPr sz="2000" spc="-60" dirty="0">
                <a:latin typeface="Times New Roman"/>
                <a:cs typeface="Times New Roman"/>
              </a:rPr>
              <a:t> </a:t>
            </a:r>
            <a:r>
              <a:rPr sz="2000" dirty="0">
                <a:latin typeface="Times New Roman"/>
                <a:cs typeface="Times New Roman"/>
              </a:rPr>
              <a:t>the</a:t>
            </a:r>
            <a:r>
              <a:rPr sz="2000" spc="-55" dirty="0">
                <a:latin typeface="Times New Roman"/>
                <a:cs typeface="Times New Roman"/>
              </a:rPr>
              <a:t> </a:t>
            </a:r>
            <a:r>
              <a:rPr sz="2000" dirty="0">
                <a:latin typeface="Times New Roman"/>
                <a:cs typeface="Times New Roman"/>
              </a:rPr>
              <a:t>particles</a:t>
            </a:r>
            <a:r>
              <a:rPr sz="2000" spc="-10" dirty="0">
                <a:latin typeface="Times New Roman"/>
                <a:cs typeface="Times New Roman"/>
              </a:rPr>
              <a:t> </a:t>
            </a:r>
            <a:r>
              <a:rPr sz="2000" dirty="0">
                <a:latin typeface="Times New Roman"/>
                <a:cs typeface="Times New Roman"/>
              </a:rPr>
              <a:t>in</a:t>
            </a:r>
            <a:r>
              <a:rPr sz="2000" spc="-20" dirty="0">
                <a:latin typeface="Times New Roman"/>
                <a:cs typeface="Times New Roman"/>
              </a:rPr>
              <a:t> </a:t>
            </a:r>
            <a:r>
              <a:rPr sz="2000" dirty="0">
                <a:latin typeface="Times New Roman"/>
                <a:cs typeface="Times New Roman"/>
              </a:rPr>
              <a:t>the</a:t>
            </a:r>
            <a:r>
              <a:rPr sz="2000" spc="25" dirty="0">
                <a:latin typeface="Times New Roman"/>
                <a:cs typeface="Times New Roman"/>
              </a:rPr>
              <a:t> </a:t>
            </a:r>
            <a:r>
              <a:rPr sz="2000" dirty="0">
                <a:latin typeface="Times New Roman"/>
                <a:cs typeface="Times New Roman"/>
              </a:rPr>
              <a:t>skin</a:t>
            </a:r>
            <a:r>
              <a:rPr sz="2000" spc="55" dirty="0">
                <a:latin typeface="Times New Roman"/>
                <a:cs typeface="Times New Roman"/>
              </a:rPr>
              <a:t> </a:t>
            </a:r>
            <a:r>
              <a:rPr sz="2000" spc="-10" dirty="0">
                <a:latin typeface="Times New Roman"/>
                <a:cs typeface="Times New Roman"/>
              </a:rPr>
              <a:t>medication </a:t>
            </a:r>
            <a:r>
              <a:rPr sz="2000" dirty="0">
                <a:latin typeface="Times New Roman"/>
                <a:cs typeface="Times New Roman"/>
              </a:rPr>
              <a:t>are</a:t>
            </a:r>
            <a:r>
              <a:rPr sz="2000" spc="10" dirty="0">
                <a:latin typeface="Times New Roman"/>
                <a:cs typeface="Times New Roman"/>
              </a:rPr>
              <a:t> </a:t>
            </a:r>
            <a:r>
              <a:rPr sz="2000" dirty="0">
                <a:latin typeface="Times New Roman"/>
                <a:cs typeface="Times New Roman"/>
              </a:rPr>
              <a:t>large</a:t>
            </a:r>
            <a:r>
              <a:rPr sz="2000" spc="15" dirty="0">
                <a:latin typeface="Times New Roman"/>
                <a:cs typeface="Times New Roman"/>
              </a:rPr>
              <a:t> </a:t>
            </a:r>
            <a:r>
              <a:rPr sz="2000" dirty="0">
                <a:latin typeface="Times New Roman"/>
                <a:cs typeface="Times New Roman"/>
              </a:rPr>
              <a:t>and</a:t>
            </a:r>
            <a:r>
              <a:rPr sz="2000" spc="50" dirty="0">
                <a:latin typeface="Times New Roman"/>
                <a:cs typeface="Times New Roman"/>
              </a:rPr>
              <a:t> </a:t>
            </a:r>
            <a:r>
              <a:rPr sz="2000" dirty="0">
                <a:latin typeface="Times New Roman"/>
                <a:cs typeface="Times New Roman"/>
              </a:rPr>
              <a:t>insoluble;</a:t>
            </a:r>
            <a:r>
              <a:rPr sz="2000" spc="45" dirty="0">
                <a:latin typeface="Times New Roman"/>
                <a:cs typeface="Times New Roman"/>
              </a:rPr>
              <a:t> </a:t>
            </a:r>
            <a:r>
              <a:rPr sz="2000" dirty="0">
                <a:latin typeface="Times New Roman"/>
                <a:cs typeface="Times New Roman"/>
              </a:rPr>
              <a:t>for</a:t>
            </a:r>
            <a:r>
              <a:rPr sz="2000" spc="10" dirty="0">
                <a:latin typeface="Times New Roman"/>
                <a:cs typeface="Times New Roman"/>
              </a:rPr>
              <a:t> </a:t>
            </a:r>
            <a:r>
              <a:rPr sz="2000" dirty="0">
                <a:latin typeface="Times New Roman"/>
                <a:cs typeface="Times New Roman"/>
              </a:rPr>
              <a:t>example,</a:t>
            </a:r>
            <a:r>
              <a:rPr sz="2000" spc="35" dirty="0">
                <a:latin typeface="Times New Roman"/>
                <a:cs typeface="Times New Roman"/>
              </a:rPr>
              <a:t> </a:t>
            </a:r>
            <a:r>
              <a:rPr sz="2000" dirty="0">
                <a:latin typeface="Times New Roman"/>
                <a:cs typeface="Times New Roman"/>
              </a:rPr>
              <a:t>as</a:t>
            </a:r>
            <a:r>
              <a:rPr sz="2000" spc="-25" dirty="0">
                <a:latin typeface="Times New Roman"/>
                <a:cs typeface="Times New Roman"/>
              </a:rPr>
              <a:t> </a:t>
            </a:r>
            <a:r>
              <a:rPr sz="2000" dirty="0">
                <a:latin typeface="Times New Roman"/>
                <a:cs typeface="Times New Roman"/>
              </a:rPr>
              <a:t>in</a:t>
            </a:r>
            <a:r>
              <a:rPr sz="2000" spc="-30" dirty="0">
                <a:latin typeface="Times New Roman"/>
                <a:cs typeface="Times New Roman"/>
              </a:rPr>
              <a:t> </a:t>
            </a:r>
            <a:r>
              <a:rPr sz="2000" dirty="0">
                <a:latin typeface="Times New Roman"/>
                <a:cs typeface="Times New Roman"/>
              </a:rPr>
              <a:t>zinc</a:t>
            </a:r>
            <a:r>
              <a:rPr sz="2000" spc="-60" dirty="0">
                <a:latin typeface="Times New Roman"/>
                <a:cs typeface="Times New Roman"/>
              </a:rPr>
              <a:t> </a:t>
            </a:r>
            <a:r>
              <a:rPr sz="2000" dirty="0">
                <a:latin typeface="Times New Roman"/>
                <a:cs typeface="Times New Roman"/>
              </a:rPr>
              <a:t>oxide</a:t>
            </a:r>
            <a:r>
              <a:rPr sz="2000" spc="15" dirty="0">
                <a:latin typeface="Times New Roman"/>
                <a:cs typeface="Times New Roman"/>
              </a:rPr>
              <a:t> </a:t>
            </a:r>
            <a:r>
              <a:rPr sz="2000" dirty="0">
                <a:latin typeface="Times New Roman"/>
                <a:cs typeface="Times New Roman"/>
              </a:rPr>
              <a:t>ointment.</a:t>
            </a:r>
            <a:r>
              <a:rPr sz="2000" spc="25" dirty="0">
                <a:latin typeface="Times New Roman"/>
                <a:cs typeface="Times New Roman"/>
              </a:rPr>
              <a:t> </a:t>
            </a:r>
            <a:r>
              <a:rPr sz="2000" dirty="0">
                <a:latin typeface="Times New Roman"/>
                <a:cs typeface="Times New Roman"/>
              </a:rPr>
              <a:t>On</a:t>
            </a:r>
            <a:r>
              <a:rPr sz="2000" spc="45" dirty="0">
                <a:latin typeface="Times New Roman"/>
                <a:cs typeface="Times New Roman"/>
              </a:rPr>
              <a:t> </a:t>
            </a:r>
            <a:r>
              <a:rPr sz="2000" dirty="0">
                <a:latin typeface="Times New Roman"/>
                <a:cs typeface="Times New Roman"/>
              </a:rPr>
              <a:t>the</a:t>
            </a:r>
            <a:r>
              <a:rPr sz="2000" spc="-65" dirty="0">
                <a:latin typeface="Times New Roman"/>
                <a:cs typeface="Times New Roman"/>
              </a:rPr>
              <a:t> </a:t>
            </a:r>
            <a:r>
              <a:rPr sz="2000" dirty="0">
                <a:latin typeface="Times New Roman"/>
                <a:cs typeface="Times New Roman"/>
              </a:rPr>
              <a:t>other</a:t>
            </a:r>
            <a:r>
              <a:rPr sz="2000" spc="20" dirty="0">
                <a:latin typeface="Times New Roman"/>
                <a:cs typeface="Times New Roman"/>
              </a:rPr>
              <a:t> </a:t>
            </a:r>
            <a:r>
              <a:rPr sz="2000" dirty="0">
                <a:latin typeface="Times New Roman"/>
                <a:cs typeface="Times New Roman"/>
              </a:rPr>
              <a:t>hand,</a:t>
            </a:r>
            <a:r>
              <a:rPr sz="2000" spc="25" dirty="0">
                <a:latin typeface="Times New Roman"/>
                <a:cs typeface="Times New Roman"/>
              </a:rPr>
              <a:t> </a:t>
            </a:r>
            <a:r>
              <a:rPr sz="2000" dirty="0">
                <a:latin typeface="Times New Roman"/>
                <a:cs typeface="Times New Roman"/>
              </a:rPr>
              <a:t>a</a:t>
            </a:r>
            <a:r>
              <a:rPr sz="2000" spc="10" dirty="0">
                <a:latin typeface="Times New Roman"/>
                <a:cs typeface="Times New Roman"/>
              </a:rPr>
              <a:t> </a:t>
            </a:r>
            <a:r>
              <a:rPr sz="2000" spc="-10" dirty="0">
                <a:latin typeface="Times New Roman"/>
                <a:cs typeface="Times New Roman"/>
              </a:rPr>
              <a:t>great </a:t>
            </a:r>
            <a:r>
              <a:rPr sz="2000" dirty="0">
                <a:latin typeface="Times New Roman"/>
                <a:cs typeface="Times New Roman"/>
              </a:rPr>
              <a:t>deal</a:t>
            </a:r>
            <a:r>
              <a:rPr sz="2000" spc="30" dirty="0">
                <a:latin typeface="Times New Roman"/>
                <a:cs typeface="Times New Roman"/>
              </a:rPr>
              <a:t> </a:t>
            </a:r>
            <a:r>
              <a:rPr sz="2000" dirty="0">
                <a:latin typeface="Times New Roman"/>
                <a:cs typeface="Times New Roman"/>
              </a:rPr>
              <a:t>of</a:t>
            </a:r>
            <a:r>
              <a:rPr sz="2000" spc="-5" dirty="0">
                <a:latin typeface="Times New Roman"/>
                <a:cs typeface="Times New Roman"/>
              </a:rPr>
              <a:t> </a:t>
            </a:r>
            <a:r>
              <a:rPr sz="2000" dirty="0">
                <a:latin typeface="Times New Roman"/>
                <a:cs typeface="Times New Roman"/>
              </a:rPr>
              <a:t>absorption</a:t>
            </a:r>
            <a:r>
              <a:rPr sz="2000" spc="40" dirty="0">
                <a:latin typeface="Times New Roman"/>
                <a:cs typeface="Times New Roman"/>
              </a:rPr>
              <a:t> </a:t>
            </a:r>
            <a:r>
              <a:rPr sz="2000" dirty="0">
                <a:latin typeface="Times New Roman"/>
                <a:cs typeface="Times New Roman"/>
              </a:rPr>
              <a:t>takes</a:t>
            </a:r>
            <a:r>
              <a:rPr sz="2000" spc="-30" dirty="0">
                <a:latin typeface="Times New Roman"/>
                <a:cs typeface="Times New Roman"/>
              </a:rPr>
              <a:t> </a:t>
            </a:r>
            <a:r>
              <a:rPr sz="2000" dirty="0">
                <a:latin typeface="Times New Roman"/>
                <a:cs typeface="Times New Roman"/>
              </a:rPr>
              <a:t>place</a:t>
            </a:r>
            <a:r>
              <a:rPr sz="2000" spc="-5" dirty="0">
                <a:latin typeface="Times New Roman"/>
                <a:cs typeface="Times New Roman"/>
              </a:rPr>
              <a:t> </a:t>
            </a:r>
            <a:r>
              <a:rPr sz="2000" dirty="0">
                <a:latin typeface="Times New Roman"/>
                <a:cs typeface="Times New Roman"/>
              </a:rPr>
              <a:t>when</a:t>
            </a:r>
            <a:r>
              <a:rPr sz="2000" spc="40" dirty="0">
                <a:latin typeface="Times New Roman"/>
                <a:cs typeface="Times New Roman"/>
              </a:rPr>
              <a:t> </a:t>
            </a:r>
            <a:r>
              <a:rPr sz="2000" dirty="0">
                <a:latin typeface="Times New Roman"/>
                <a:cs typeface="Times New Roman"/>
              </a:rPr>
              <a:t>a solution</a:t>
            </a:r>
            <a:r>
              <a:rPr sz="2000" spc="105" dirty="0">
                <a:latin typeface="Times New Roman"/>
                <a:cs typeface="Times New Roman"/>
              </a:rPr>
              <a:t> </a:t>
            </a:r>
            <a:r>
              <a:rPr sz="2000" dirty="0">
                <a:latin typeface="Times New Roman"/>
                <a:cs typeface="Times New Roman"/>
              </a:rPr>
              <a:t>such</a:t>
            </a:r>
            <a:r>
              <a:rPr sz="2000" spc="35" dirty="0">
                <a:latin typeface="Times New Roman"/>
                <a:cs typeface="Times New Roman"/>
              </a:rPr>
              <a:t> </a:t>
            </a:r>
            <a:r>
              <a:rPr sz="2000" dirty="0">
                <a:latin typeface="Times New Roman"/>
                <a:cs typeface="Times New Roman"/>
              </a:rPr>
              <a:t>as</a:t>
            </a:r>
            <a:r>
              <a:rPr sz="2000" spc="-110" dirty="0">
                <a:latin typeface="Times New Roman"/>
                <a:cs typeface="Times New Roman"/>
              </a:rPr>
              <a:t> </a:t>
            </a:r>
            <a:r>
              <a:rPr sz="2000" dirty="0">
                <a:latin typeface="Times New Roman"/>
                <a:cs typeface="Times New Roman"/>
              </a:rPr>
              <a:t>oil</a:t>
            </a:r>
            <a:r>
              <a:rPr sz="2000" spc="35" dirty="0">
                <a:latin typeface="Times New Roman"/>
                <a:cs typeface="Times New Roman"/>
              </a:rPr>
              <a:t> </a:t>
            </a:r>
            <a:r>
              <a:rPr sz="2000" dirty="0">
                <a:latin typeface="Times New Roman"/>
                <a:cs typeface="Times New Roman"/>
              </a:rPr>
              <a:t>of</a:t>
            </a:r>
            <a:r>
              <a:rPr sz="2000" spc="-5" dirty="0">
                <a:latin typeface="Times New Roman"/>
                <a:cs typeface="Times New Roman"/>
              </a:rPr>
              <a:t> </a:t>
            </a:r>
            <a:r>
              <a:rPr sz="2000" dirty="0">
                <a:latin typeface="Times New Roman"/>
                <a:cs typeface="Times New Roman"/>
              </a:rPr>
              <a:t>wintergreen</a:t>
            </a:r>
            <a:r>
              <a:rPr sz="2000" spc="100" dirty="0">
                <a:latin typeface="Times New Roman"/>
                <a:cs typeface="Times New Roman"/>
              </a:rPr>
              <a:t> </a:t>
            </a:r>
            <a:r>
              <a:rPr sz="2000" dirty="0">
                <a:latin typeface="Times New Roman"/>
                <a:cs typeface="Times New Roman"/>
              </a:rPr>
              <a:t>in</a:t>
            </a:r>
            <a:r>
              <a:rPr sz="2000" spc="35" dirty="0">
                <a:latin typeface="Times New Roman"/>
                <a:cs typeface="Times New Roman"/>
              </a:rPr>
              <a:t> </a:t>
            </a:r>
            <a:r>
              <a:rPr sz="2000" dirty="0">
                <a:latin typeface="Times New Roman"/>
                <a:cs typeface="Times New Roman"/>
              </a:rPr>
              <a:t>olive</a:t>
            </a:r>
            <a:r>
              <a:rPr sz="2000" spc="75" dirty="0">
                <a:latin typeface="Times New Roman"/>
                <a:cs typeface="Times New Roman"/>
              </a:rPr>
              <a:t> </a:t>
            </a:r>
            <a:r>
              <a:rPr sz="2000" dirty="0">
                <a:latin typeface="Times New Roman"/>
                <a:cs typeface="Times New Roman"/>
              </a:rPr>
              <a:t>oil</a:t>
            </a:r>
            <a:r>
              <a:rPr sz="2000" spc="-40" dirty="0">
                <a:latin typeface="Times New Roman"/>
                <a:cs typeface="Times New Roman"/>
              </a:rPr>
              <a:t> </a:t>
            </a:r>
            <a:r>
              <a:rPr sz="2000" dirty="0">
                <a:latin typeface="Times New Roman"/>
                <a:cs typeface="Times New Roman"/>
              </a:rPr>
              <a:t>or</a:t>
            </a:r>
            <a:r>
              <a:rPr sz="2000" spc="-5" dirty="0">
                <a:latin typeface="Times New Roman"/>
                <a:cs typeface="Times New Roman"/>
              </a:rPr>
              <a:t> </a:t>
            </a:r>
            <a:r>
              <a:rPr sz="2000" spc="-25" dirty="0">
                <a:latin typeface="Times New Roman"/>
                <a:cs typeface="Times New Roman"/>
              </a:rPr>
              <a:t>in </a:t>
            </a:r>
            <a:r>
              <a:rPr sz="2000" dirty="0">
                <a:latin typeface="Times New Roman"/>
                <a:cs typeface="Times New Roman"/>
              </a:rPr>
              <a:t>a</a:t>
            </a:r>
            <a:r>
              <a:rPr sz="2000" spc="25" dirty="0">
                <a:latin typeface="Times New Roman"/>
                <a:cs typeface="Times New Roman"/>
              </a:rPr>
              <a:t> </a:t>
            </a:r>
            <a:r>
              <a:rPr sz="2000" dirty="0">
                <a:latin typeface="Times New Roman"/>
                <a:cs typeface="Times New Roman"/>
              </a:rPr>
              <a:t>lanolin</a:t>
            </a:r>
            <a:r>
              <a:rPr sz="2000" spc="-100" dirty="0">
                <a:latin typeface="Times New Roman"/>
                <a:cs typeface="Times New Roman"/>
              </a:rPr>
              <a:t> </a:t>
            </a:r>
            <a:r>
              <a:rPr sz="2000" dirty="0">
                <a:latin typeface="Times New Roman"/>
                <a:cs typeface="Times New Roman"/>
              </a:rPr>
              <a:t>base</a:t>
            </a:r>
            <a:r>
              <a:rPr sz="2000" spc="30" dirty="0">
                <a:latin typeface="Times New Roman"/>
                <a:cs typeface="Times New Roman"/>
              </a:rPr>
              <a:t> </a:t>
            </a:r>
            <a:r>
              <a:rPr sz="2000" dirty="0">
                <a:latin typeface="Times New Roman"/>
                <a:cs typeface="Times New Roman"/>
              </a:rPr>
              <a:t>is</a:t>
            </a:r>
            <a:r>
              <a:rPr sz="2000" spc="65" dirty="0">
                <a:latin typeface="Times New Roman"/>
                <a:cs typeface="Times New Roman"/>
              </a:rPr>
              <a:t> </a:t>
            </a:r>
            <a:r>
              <a:rPr sz="2000" dirty="0">
                <a:latin typeface="Times New Roman"/>
                <a:cs typeface="Times New Roman"/>
              </a:rPr>
              <a:t>rubbed</a:t>
            </a:r>
            <a:r>
              <a:rPr sz="2000" spc="-110" dirty="0">
                <a:latin typeface="Times New Roman"/>
                <a:cs typeface="Times New Roman"/>
              </a:rPr>
              <a:t> </a:t>
            </a:r>
            <a:r>
              <a:rPr sz="2000" dirty="0">
                <a:latin typeface="Times New Roman"/>
                <a:cs typeface="Times New Roman"/>
              </a:rPr>
              <a:t>on</a:t>
            </a:r>
            <a:r>
              <a:rPr sz="2000" spc="-20" dirty="0">
                <a:latin typeface="Times New Roman"/>
                <a:cs typeface="Times New Roman"/>
              </a:rPr>
              <a:t> </a:t>
            </a:r>
            <a:r>
              <a:rPr sz="2000" dirty="0">
                <a:latin typeface="Times New Roman"/>
                <a:cs typeface="Times New Roman"/>
              </a:rPr>
              <a:t>the</a:t>
            </a:r>
            <a:r>
              <a:rPr sz="2000" spc="-60" dirty="0">
                <a:latin typeface="Times New Roman"/>
                <a:cs typeface="Times New Roman"/>
              </a:rPr>
              <a:t> </a:t>
            </a:r>
            <a:r>
              <a:rPr sz="2000" spc="-10" dirty="0">
                <a:latin typeface="Times New Roman"/>
                <a:cs typeface="Times New Roman"/>
              </a:rPr>
              <a:t>skin.</a:t>
            </a:r>
            <a:endParaRPr sz="2000">
              <a:latin typeface="Times New Roman"/>
              <a:cs typeface="Times New Roman"/>
            </a:endParaRPr>
          </a:p>
        </p:txBody>
      </p:sp>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40</a:t>
            </a:fld>
            <a:endParaRPr spc="-25"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5875" rIns="0" bIns="0" rtlCol="0">
            <a:spAutoFit/>
          </a:bodyPr>
          <a:lstStyle/>
          <a:p>
            <a:pPr marL="12700">
              <a:lnSpc>
                <a:spcPct val="100000"/>
              </a:lnSpc>
              <a:spcBef>
                <a:spcPts val="125"/>
              </a:spcBef>
            </a:pPr>
            <a:r>
              <a:rPr dirty="0"/>
              <a:t>C)</a:t>
            </a:r>
            <a:r>
              <a:rPr spc="-85" dirty="0"/>
              <a:t> </a:t>
            </a:r>
            <a:r>
              <a:rPr dirty="0"/>
              <a:t>Degree</a:t>
            </a:r>
            <a:r>
              <a:rPr spc="10" dirty="0"/>
              <a:t> </a:t>
            </a:r>
            <a:r>
              <a:rPr dirty="0"/>
              <a:t>of</a:t>
            </a:r>
            <a:r>
              <a:rPr spc="5" dirty="0"/>
              <a:t> </a:t>
            </a:r>
            <a:r>
              <a:rPr dirty="0"/>
              <a:t>Skin</a:t>
            </a:r>
            <a:r>
              <a:rPr spc="-75" dirty="0"/>
              <a:t> </a:t>
            </a:r>
            <a:r>
              <a:rPr spc="-10" dirty="0"/>
              <a:t>Hydration.</a:t>
            </a:r>
          </a:p>
        </p:txBody>
      </p:sp>
      <p:sp>
        <p:nvSpPr>
          <p:cNvPr id="4" name="object 4"/>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5" name="object 5"/>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41</a:t>
            </a:fld>
            <a:endParaRPr spc="-25" dirty="0"/>
          </a:p>
        </p:txBody>
      </p:sp>
      <p:sp>
        <p:nvSpPr>
          <p:cNvPr id="3" name="object 3"/>
          <p:cNvSpPr txBox="1"/>
          <p:nvPr/>
        </p:nvSpPr>
        <p:spPr>
          <a:xfrm>
            <a:off x="275272" y="891857"/>
            <a:ext cx="8943340" cy="3387090"/>
          </a:xfrm>
          <a:prstGeom prst="rect">
            <a:avLst/>
          </a:prstGeom>
        </p:spPr>
        <p:txBody>
          <a:bodyPr vert="horz" wrap="square" lIns="0" tIns="15875" rIns="0" bIns="0" rtlCol="0">
            <a:spAutoFit/>
          </a:bodyPr>
          <a:lstStyle/>
          <a:p>
            <a:pPr marL="12700" marR="5080" indent="369570" algn="just">
              <a:lnSpc>
                <a:spcPct val="100000"/>
              </a:lnSpc>
              <a:spcBef>
                <a:spcPts val="125"/>
              </a:spcBef>
              <a:buAutoNum type="arabicParenBoth"/>
              <a:tabLst>
                <a:tab pos="382270" algn="l"/>
              </a:tabLst>
            </a:pPr>
            <a:r>
              <a:rPr sz="2000" dirty="0">
                <a:latin typeface="Times New Roman"/>
                <a:cs typeface="Times New Roman"/>
              </a:rPr>
              <a:t>Medication</a:t>
            </a:r>
            <a:r>
              <a:rPr sz="2000" spc="75" dirty="0">
                <a:latin typeface="Times New Roman"/>
                <a:cs typeface="Times New Roman"/>
              </a:rPr>
              <a:t> </a:t>
            </a:r>
            <a:r>
              <a:rPr sz="2000" dirty="0">
                <a:latin typeface="Times New Roman"/>
                <a:cs typeface="Times New Roman"/>
              </a:rPr>
              <a:t>is</a:t>
            </a:r>
            <a:r>
              <a:rPr sz="2000" spc="60" dirty="0">
                <a:latin typeface="Times New Roman"/>
                <a:cs typeface="Times New Roman"/>
              </a:rPr>
              <a:t> </a:t>
            </a:r>
            <a:r>
              <a:rPr sz="2000" dirty="0">
                <a:latin typeface="Times New Roman"/>
                <a:cs typeface="Times New Roman"/>
              </a:rPr>
              <a:t>absorbed</a:t>
            </a:r>
            <a:r>
              <a:rPr sz="2000" spc="70" dirty="0">
                <a:latin typeface="Times New Roman"/>
                <a:cs typeface="Times New Roman"/>
              </a:rPr>
              <a:t> </a:t>
            </a:r>
            <a:r>
              <a:rPr sz="2000" dirty="0">
                <a:latin typeface="Times New Roman"/>
                <a:cs typeface="Times New Roman"/>
              </a:rPr>
              <a:t>by</a:t>
            </a:r>
            <a:r>
              <a:rPr sz="2000" spc="-10" dirty="0">
                <a:latin typeface="Times New Roman"/>
                <a:cs typeface="Times New Roman"/>
              </a:rPr>
              <a:t> </a:t>
            </a:r>
            <a:r>
              <a:rPr sz="2000" dirty="0">
                <a:latin typeface="Times New Roman"/>
                <a:cs typeface="Times New Roman"/>
              </a:rPr>
              <a:t>the</a:t>
            </a:r>
            <a:r>
              <a:rPr sz="2000" spc="105" dirty="0">
                <a:latin typeface="Times New Roman"/>
                <a:cs typeface="Times New Roman"/>
              </a:rPr>
              <a:t> </a:t>
            </a:r>
            <a:r>
              <a:rPr sz="2000" dirty="0">
                <a:latin typeface="Times New Roman"/>
                <a:cs typeface="Times New Roman"/>
              </a:rPr>
              <a:t>skin</a:t>
            </a:r>
            <a:r>
              <a:rPr sz="2000" spc="65" dirty="0">
                <a:latin typeface="Times New Roman"/>
                <a:cs typeface="Times New Roman"/>
              </a:rPr>
              <a:t> </a:t>
            </a:r>
            <a:r>
              <a:rPr sz="2000" dirty="0">
                <a:latin typeface="Times New Roman"/>
                <a:cs typeface="Times New Roman"/>
              </a:rPr>
              <a:t>better</a:t>
            </a:r>
            <a:r>
              <a:rPr sz="2000" spc="35" dirty="0">
                <a:latin typeface="Times New Roman"/>
                <a:cs typeface="Times New Roman"/>
              </a:rPr>
              <a:t> </a:t>
            </a:r>
            <a:r>
              <a:rPr sz="2000" dirty="0">
                <a:latin typeface="Times New Roman"/>
                <a:cs typeface="Times New Roman"/>
              </a:rPr>
              <a:t>if</a:t>
            </a:r>
            <a:r>
              <a:rPr sz="2000" spc="30" dirty="0">
                <a:latin typeface="Times New Roman"/>
                <a:cs typeface="Times New Roman"/>
              </a:rPr>
              <a:t> </a:t>
            </a:r>
            <a:r>
              <a:rPr sz="2000" dirty="0">
                <a:latin typeface="Times New Roman"/>
                <a:cs typeface="Times New Roman"/>
              </a:rPr>
              <a:t>the</a:t>
            </a:r>
            <a:r>
              <a:rPr sz="2000" spc="30" dirty="0">
                <a:latin typeface="Times New Roman"/>
                <a:cs typeface="Times New Roman"/>
              </a:rPr>
              <a:t> </a:t>
            </a:r>
            <a:r>
              <a:rPr sz="2000" dirty="0">
                <a:latin typeface="Times New Roman"/>
                <a:cs typeface="Times New Roman"/>
              </a:rPr>
              <a:t>cornified</a:t>
            </a:r>
            <a:r>
              <a:rPr sz="2000" spc="75" dirty="0">
                <a:latin typeface="Times New Roman"/>
                <a:cs typeface="Times New Roman"/>
              </a:rPr>
              <a:t> </a:t>
            </a:r>
            <a:r>
              <a:rPr sz="2000" dirty="0">
                <a:latin typeface="Times New Roman"/>
                <a:cs typeface="Times New Roman"/>
              </a:rPr>
              <a:t>layer</a:t>
            </a:r>
            <a:r>
              <a:rPr sz="2000" spc="105" dirty="0">
                <a:latin typeface="Times New Roman"/>
                <a:cs typeface="Times New Roman"/>
              </a:rPr>
              <a:t> </a:t>
            </a:r>
            <a:r>
              <a:rPr sz="2000" dirty="0">
                <a:latin typeface="Times New Roman"/>
                <a:cs typeface="Times New Roman"/>
              </a:rPr>
              <a:t>(the</a:t>
            </a:r>
            <a:r>
              <a:rPr sz="2000" spc="30" dirty="0">
                <a:latin typeface="Times New Roman"/>
                <a:cs typeface="Times New Roman"/>
              </a:rPr>
              <a:t> </a:t>
            </a:r>
            <a:r>
              <a:rPr sz="2000" dirty="0">
                <a:latin typeface="Times New Roman"/>
                <a:cs typeface="Times New Roman"/>
              </a:rPr>
              <a:t>top</a:t>
            </a:r>
            <a:r>
              <a:rPr sz="2000" spc="70" dirty="0">
                <a:latin typeface="Times New Roman"/>
                <a:cs typeface="Times New Roman"/>
              </a:rPr>
              <a:t> </a:t>
            </a:r>
            <a:r>
              <a:rPr sz="2000" dirty="0">
                <a:latin typeface="Times New Roman"/>
                <a:cs typeface="Times New Roman"/>
              </a:rPr>
              <a:t>layer</a:t>
            </a:r>
            <a:r>
              <a:rPr sz="2000" spc="35" dirty="0">
                <a:latin typeface="Times New Roman"/>
                <a:cs typeface="Times New Roman"/>
              </a:rPr>
              <a:t> </a:t>
            </a:r>
            <a:r>
              <a:rPr sz="2000" dirty="0">
                <a:latin typeface="Times New Roman"/>
                <a:cs typeface="Times New Roman"/>
              </a:rPr>
              <a:t>of</a:t>
            </a:r>
            <a:r>
              <a:rPr sz="2000" spc="-50" dirty="0">
                <a:latin typeface="Times New Roman"/>
                <a:cs typeface="Times New Roman"/>
              </a:rPr>
              <a:t> </a:t>
            </a:r>
            <a:r>
              <a:rPr sz="2000" spc="-25" dirty="0">
                <a:latin typeface="Times New Roman"/>
                <a:cs typeface="Times New Roman"/>
              </a:rPr>
              <a:t>the </a:t>
            </a:r>
            <a:r>
              <a:rPr sz="2000" dirty="0">
                <a:latin typeface="Times New Roman"/>
                <a:cs typeface="Times New Roman"/>
              </a:rPr>
              <a:t>epidermis)</a:t>
            </a:r>
            <a:r>
              <a:rPr sz="2000" spc="90" dirty="0">
                <a:latin typeface="Times New Roman"/>
                <a:cs typeface="Times New Roman"/>
              </a:rPr>
              <a:t>  </a:t>
            </a:r>
            <a:r>
              <a:rPr sz="2000" dirty="0">
                <a:latin typeface="Times New Roman"/>
                <a:cs typeface="Times New Roman"/>
              </a:rPr>
              <a:t>is</a:t>
            </a:r>
            <a:r>
              <a:rPr sz="2000" spc="70" dirty="0">
                <a:latin typeface="Times New Roman"/>
                <a:cs typeface="Times New Roman"/>
              </a:rPr>
              <a:t>  </a:t>
            </a:r>
            <a:r>
              <a:rPr sz="2000" dirty="0">
                <a:latin typeface="Times New Roman"/>
                <a:cs typeface="Times New Roman"/>
              </a:rPr>
              <a:t>moist.</a:t>
            </a:r>
            <a:r>
              <a:rPr sz="2000" spc="100" dirty="0">
                <a:latin typeface="Times New Roman"/>
                <a:cs typeface="Times New Roman"/>
              </a:rPr>
              <a:t>  </a:t>
            </a:r>
            <a:r>
              <a:rPr sz="2000" dirty="0">
                <a:latin typeface="Times New Roman"/>
                <a:cs typeface="Times New Roman"/>
              </a:rPr>
              <a:t>Ointments</a:t>
            </a:r>
            <a:r>
              <a:rPr sz="2000" spc="80" dirty="0">
                <a:latin typeface="Times New Roman"/>
                <a:cs typeface="Times New Roman"/>
              </a:rPr>
              <a:t>  </a:t>
            </a:r>
            <a:r>
              <a:rPr sz="2000" dirty="0">
                <a:latin typeface="Times New Roman"/>
                <a:cs typeface="Times New Roman"/>
              </a:rPr>
              <a:t>soften</a:t>
            </a:r>
            <a:r>
              <a:rPr sz="2000" spc="70" dirty="0">
                <a:latin typeface="Times New Roman"/>
                <a:cs typeface="Times New Roman"/>
              </a:rPr>
              <a:t>  </a:t>
            </a:r>
            <a:r>
              <a:rPr sz="2000" dirty="0">
                <a:latin typeface="Times New Roman"/>
                <a:cs typeface="Times New Roman"/>
              </a:rPr>
              <a:t>the</a:t>
            </a:r>
            <a:r>
              <a:rPr sz="2000" spc="60" dirty="0">
                <a:latin typeface="Times New Roman"/>
                <a:cs typeface="Times New Roman"/>
              </a:rPr>
              <a:t>  </a:t>
            </a:r>
            <a:r>
              <a:rPr sz="2000" dirty="0">
                <a:latin typeface="Times New Roman"/>
                <a:cs typeface="Times New Roman"/>
              </a:rPr>
              <a:t>skin</a:t>
            </a:r>
            <a:r>
              <a:rPr sz="2000" spc="105" dirty="0">
                <a:latin typeface="Times New Roman"/>
                <a:cs typeface="Times New Roman"/>
              </a:rPr>
              <a:t>  </a:t>
            </a:r>
            <a:r>
              <a:rPr sz="2000" dirty="0">
                <a:latin typeface="Times New Roman"/>
                <a:cs typeface="Times New Roman"/>
              </a:rPr>
              <a:t>by</a:t>
            </a:r>
            <a:r>
              <a:rPr sz="2000" spc="35" dirty="0">
                <a:latin typeface="Times New Roman"/>
                <a:cs typeface="Times New Roman"/>
              </a:rPr>
              <a:t>  </a:t>
            </a:r>
            <a:r>
              <a:rPr sz="2000" dirty="0">
                <a:latin typeface="Times New Roman"/>
                <a:cs typeface="Times New Roman"/>
              </a:rPr>
              <a:t>wetting</a:t>
            </a:r>
            <a:r>
              <a:rPr sz="2000" spc="40" dirty="0">
                <a:latin typeface="Times New Roman"/>
                <a:cs typeface="Times New Roman"/>
              </a:rPr>
              <a:t>  </a:t>
            </a:r>
            <a:r>
              <a:rPr sz="2000" dirty="0">
                <a:latin typeface="Times New Roman"/>
                <a:cs typeface="Times New Roman"/>
              </a:rPr>
              <a:t>it,</a:t>
            </a:r>
            <a:r>
              <a:rPr sz="2000" spc="60" dirty="0">
                <a:latin typeface="Times New Roman"/>
                <a:cs typeface="Times New Roman"/>
              </a:rPr>
              <a:t>  </a:t>
            </a:r>
            <a:r>
              <a:rPr sz="2000" dirty="0">
                <a:latin typeface="Times New Roman"/>
                <a:cs typeface="Times New Roman"/>
              </a:rPr>
              <a:t>thus</a:t>
            </a:r>
            <a:r>
              <a:rPr sz="2000" spc="40" dirty="0">
                <a:latin typeface="Times New Roman"/>
                <a:cs typeface="Times New Roman"/>
              </a:rPr>
              <a:t>  </a:t>
            </a:r>
            <a:r>
              <a:rPr sz="2000" dirty="0">
                <a:latin typeface="Times New Roman"/>
                <a:cs typeface="Times New Roman"/>
              </a:rPr>
              <a:t>allowing</a:t>
            </a:r>
            <a:r>
              <a:rPr sz="2000" spc="35" dirty="0">
                <a:latin typeface="Times New Roman"/>
                <a:cs typeface="Times New Roman"/>
              </a:rPr>
              <a:t>  </a:t>
            </a:r>
            <a:r>
              <a:rPr sz="2000" spc="-25" dirty="0">
                <a:latin typeface="Times New Roman"/>
                <a:cs typeface="Times New Roman"/>
              </a:rPr>
              <a:t>the </a:t>
            </a:r>
            <a:r>
              <a:rPr sz="2000" dirty="0">
                <a:latin typeface="Times New Roman"/>
                <a:cs typeface="Times New Roman"/>
              </a:rPr>
              <a:t>medication</a:t>
            </a:r>
            <a:r>
              <a:rPr sz="2000" spc="-35" dirty="0">
                <a:latin typeface="Times New Roman"/>
                <a:cs typeface="Times New Roman"/>
              </a:rPr>
              <a:t> </a:t>
            </a:r>
            <a:r>
              <a:rPr sz="2000" dirty="0">
                <a:latin typeface="Times New Roman"/>
                <a:cs typeface="Times New Roman"/>
              </a:rPr>
              <a:t>in</a:t>
            </a:r>
            <a:r>
              <a:rPr sz="2000" spc="40" dirty="0">
                <a:latin typeface="Times New Roman"/>
                <a:cs typeface="Times New Roman"/>
              </a:rPr>
              <a:t> </a:t>
            </a:r>
            <a:r>
              <a:rPr sz="2000" dirty="0">
                <a:latin typeface="Times New Roman"/>
                <a:cs typeface="Times New Roman"/>
              </a:rPr>
              <a:t>the</a:t>
            </a:r>
            <a:r>
              <a:rPr sz="2000" spc="-80" dirty="0">
                <a:latin typeface="Times New Roman"/>
                <a:cs typeface="Times New Roman"/>
              </a:rPr>
              <a:t> </a:t>
            </a:r>
            <a:r>
              <a:rPr sz="2000" dirty="0">
                <a:latin typeface="Times New Roman"/>
                <a:cs typeface="Times New Roman"/>
              </a:rPr>
              <a:t>ointment</a:t>
            </a:r>
            <a:r>
              <a:rPr sz="2000" spc="-110" dirty="0">
                <a:latin typeface="Times New Roman"/>
                <a:cs typeface="Times New Roman"/>
              </a:rPr>
              <a:t> </a:t>
            </a:r>
            <a:r>
              <a:rPr sz="2000" dirty="0">
                <a:latin typeface="Times New Roman"/>
                <a:cs typeface="Times New Roman"/>
              </a:rPr>
              <a:t>to</a:t>
            </a:r>
            <a:r>
              <a:rPr sz="2000" spc="40" dirty="0">
                <a:latin typeface="Times New Roman"/>
                <a:cs typeface="Times New Roman"/>
              </a:rPr>
              <a:t> </a:t>
            </a:r>
            <a:r>
              <a:rPr sz="2000" dirty="0">
                <a:latin typeface="Times New Roman"/>
                <a:cs typeface="Times New Roman"/>
              </a:rPr>
              <a:t>be</a:t>
            </a:r>
            <a:r>
              <a:rPr sz="2000" spc="5" dirty="0">
                <a:latin typeface="Times New Roman"/>
                <a:cs typeface="Times New Roman"/>
              </a:rPr>
              <a:t> </a:t>
            </a:r>
            <a:r>
              <a:rPr sz="2000" dirty="0">
                <a:latin typeface="Times New Roman"/>
                <a:cs typeface="Times New Roman"/>
              </a:rPr>
              <a:t>absorbed</a:t>
            </a:r>
            <a:r>
              <a:rPr sz="2000" spc="-125" dirty="0">
                <a:latin typeface="Times New Roman"/>
                <a:cs typeface="Times New Roman"/>
              </a:rPr>
              <a:t> </a:t>
            </a:r>
            <a:r>
              <a:rPr sz="2000" dirty="0">
                <a:latin typeface="Times New Roman"/>
                <a:cs typeface="Times New Roman"/>
              </a:rPr>
              <a:t>into</a:t>
            </a:r>
            <a:r>
              <a:rPr sz="2000" spc="-114" dirty="0">
                <a:latin typeface="Times New Roman"/>
                <a:cs typeface="Times New Roman"/>
              </a:rPr>
              <a:t> </a:t>
            </a:r>
            <a:r>
              <a:rPr sz="2000" dirty="0">
                <a:latin typeface="Times New Roman"/>
                <a:cs typeface="Times New Roman"/>
              </a:rPr>
              <a:t>the</a:t>
            </a:r>
            <a:r>
              <a:rPr sz="2000" spc="5" dirty="0">
                <a:latin typeface="Times New Roman"/>
                <a:cs typeface="Times New Roman"/>
              </a:rPr>
              <a:t> </a:t>
            </a:r>
            <a:r>
              <a:rPr sz="2000" dirty="0">
                <a:latin typeface="Times New Roman"/>
                <a:cs typeface="Times New Roman"/>
              </a:rPr>
              <a:t>skin</a:t>
            </a:r>
            <a:r>
              <a:rPr sz="2000" spc="125" dirty="0">
                <a:latin typeface="Times New Roman"/>
                <a:cs typeface="Times New Roman"/>
              </a:rPr>
              <a:t> </a:t>
            </a:r>
            <a:r>
              <a:rPr sz="2000" spc="-10" dirty="0">
                <a:latin typeface="Times New Roman"/>
                <a:cs typeface="Times New Roman"/>
              </a:rPr>
              <a:t>easily.</a:t>
            </a:r>
            <a:endParaRPr sz="2000">
              <a:latin typeface="Times New Roman"/>
              <a:cs typeface="Times New Roman"/>
            </a:endParaRPr>
          </a:p>
          <a:p>
            <a:pPr>
              <a:lnSpc>
                <a:spcPct val="100000"/>
              </a:lnSpc>
              <a:spcBef>
                <a:spcPts val="114"/>
              </a:spcBef>
              <a:buFont typeface="Times New Roman"/>
              <a:buAutoNum type="arabicParenBoth"/>
            </a:pPr>
            <a:endParaRPr sz="2000">
              <a:latin typeface="Times New Roman"/>
              <a:cs typeface="Times New Roman"/>
            </a:endParaRPr>
          </a:p>
          <a:p>
            <a:pPr marL="12700" marR="5080" indent="388620" algn="just">
              <a:lnSpc>
                <a:spcPct val="100000"/>
              </a:lnSpc>
              <a:buAutoNum type="arabicParenBoth"/>
              <a:tabLst>
                <a:tab pos="401320" algn="l"/>
              </a:tabLst>
            </a:pPr>
            <a:r>
              <a:rPr sz="2000" dirty="0">
                <a:latin typeface="Times New Roman"/>
                <a:cs typeface="Times New Roman"/>
              </a:rPr>
              <a:t>Another</a:t>
            </a:r>
            <a:r>
              <a:rPr sz="2000" spc="135" dirty="0">
                <a:latin typeface="Times New Roman"/>
                <a:cs typeface="Times New Roman"/>
              </a:rPr>
              <a:t> </a:t>
            </a:r>
            <a:r>
              <a:rPr sz="2000" dirty="0">
                <a:latin typeface="Times New Roman"/>
                <a:cs typeface="Times New Roman"/>
              </a:rPr>
              <a:t>way</a:t>
            </a:r>
            <a:r>
              <a:rPr sz="2000" spc="25" dirty="0">
                <a:latin typeface="Times New Roman"/>
                <a:cs typeface="Times New Roman"/>
              </a:rPr>
              <a:t> </a:t>
            </a:r>
            <a:r>
              <a:rPr sz="2000" dirty="0">
                <a:latin typeface="Times New Roman"/>
                <a:cs typeface="Times New Roman"/>
              </a:rPr>
              <a:t>to</a:t>
            </a:r>
            <a:r>
              <a:rPr sz="2000" spc="165" dirty="0">
                <a:latin typeface="Times New Roman"/>
                <a:cs typeface="Times New Roman"/>
              </a:rPr>
              <a:t> </a:t>
            </a:r>
            <a:r>
              <a:rPr sz="2000" dirty="0">
                <a:latin typeface="Times New Roman"/>
                <a:cs typeface="Times New Roman"/>
              </a:rPr>
              <a:t>get</a:t>
            </a:r>
            <a:r>
              <a:rPr sz="2000" spc="165" dirty="0">
                <a:latin typeface="Times New Roman"/>
                <a:cs typeface="Times New Roman"/>
              </a:rPr>
              <a:t> </a:t>
            </a:r>
            <a:r>
              <a:rPr sz="2000" dirty="0">
                <a:latin typeface="Times New Roman"/>
                <a:cs typeface="Times New Roman"/>
              </a:rPr>
              <a:t>moisture</a:t>
            </a:r>
            <a:r>
              <a:rPr sz="2000" spc="135" dirty="0">
                <a:latin typeface="Times New Roman"/>
                <a:cs typeface="Times New Roman"/>
              </a:rPr>
              <a:t> </a:t>
            </a:r>
            <a:r>
              <a:rPr sz="2000" dirty="0">
                <a:latin typeface="Times New Roman"/>
                <a:cs typeface="Times New Roman"/>
              </a:rPr>
              <a:t>into</a:t>
            </a:r>
            <a:r>
              <a:rPr sz="2000" spc="95" dirty="0">
                <a:latin typeface="Times New Roman"/>
                <a:cs typeface="Times New Roman"/>
              </a:rPr>
              <a:t> </a:t>
            </a:r>
            <a:r>
              <a:rPr sz="2000" dirty="0">
                <a:latin typeface="Times New Roman"/>
                <a:cs typeface="Times New Roman"/>
              </a:rPr>
              <a:t>the</a:t>
            </a:r>
            <a:r>
              <a:rPr sz="2000" spc="135" dirty="0">
                <a:latin typeface="Times New Roman"/>
                <a:cs typeface="Times New Roman"/>
              </a:rPr>
              <a:t> </a:t>
            </a:r>
            <a:r>
              <a:rPr sz="2000" dirty="0">
                <a:latin typeface="Times New Roman"/>
                <a:cs typeface="Times New Roman"/>
              </a:rPr>
              <a:t>skin</a:t>
            </a:r>
            <a:r>
              <a:rPr sz="2000" spc="165" dirty="0">
                <a:latin typeface="Times New Roman"/>
                <a:cs typeface="Times New Roman"/>
              </a:rPr>
              <a:t> </a:t>
            </a:r>
            <a:r>
              <a:rPr sz="2000" dirty="0">
                <a:latin typeface="Times New Roman"/>
                <a:cs typeface="Times New Roman"/>
              </a:rPr>
              <a:t>is</a:t>
            </a:r>
            <a:r>
              <a:rPr sz="2000" spc="95" dirty="0">
                <a:latin typeface="Times New Roman"/>
                <a:cs typeface="Times New Roman"/>
              </a:rPr>
              <a:t> </a:t>
            </a:r>
            <a:r>
              <a:rPr sz="2000" dirty="0">
                <a:latin typeface="Times New Roman"/>
                <a:cs typeface="Times New Roman"/>
              </a:rPr>
              <a:t>to</a:t>
            </a:r>
            <a:r>
              <a:rPr sz="2000" spc="95" dirty="0">
                <a:latin typeface="Times New Roman"/>
                <a:cs typeface="Times New Roman"/>
              </a:rPr>
              <a:t> </a:t>
            </a:r>
            <a:r>
              <a:rPr sz="2000" dirty="0">
                <a:latin typeface="Times New Roman"/>
                <a:cs typeface="Times New Roman"/>
              </a:rPr>
              <a:t>use</a:t>
            </a:r>
            <a:r>
              <a:rPr sz="2000" spc="135" dirty="0">
                <a:latin typeface="Times New Roman"/>
                <a:cs typeface="Times New Roman"/>
              </a:rPr>
              <a:t> </a:t>
            </a:r>
            <a:r>
              <a:rPr sz="2000" dirty="0">
                <a:latin typeface="Times New Roman"/>
                <a:cs typeface="Times New Roman"/>
              </a:rPr>
              <a:t>an</a:t>
            </a:r>
            <a:r>
              <a:rPr sz="2000" spc="95" dirty="0">
                <a:latin typeface="Times New Roman"/>
                <a:cs typeface="Times New Roman"/>
              </a:rPr>
              <a:t> </a:t>
            </a:r>
            <a:r>
              <a:rPr sz="2000" dirty="0">
                <a:latin typeface="Times New Roman"/>
                <a:cs typeface="Times New Roman"/>
              </a:rPr>
              <a:t>occlusive</a:t>
            </a:r>
            <a:r>
              <a:rPr sz="2000" spc="140" dirty="0">
                <a:latin typeface="Times New Roman"/>
                <a:cs typeface="Times New Roman"/>
              </a:rPr>
              <a:t> </a:t>
            </a:r>
            <a:r>
              <a:rPr sz="2000" dirty="0">
                <a:latin typeface="Times New Roman"/>
                <a:cs typeface="Times New Roman"/>
              </a:rPr>
              <a:t>dressing</a:t>
            </a:r>
            <a:r>
              <a:rPr sz="2000" spc="30" dirty="0">
                <a:latin typeface="Times New Roman"/>
                <a:cs typeface="Times New Roman"/>
              </a:rPr>
              <a:t> </a:t>
            </a:r>
            <a:r>
              <a:rPr sz="2000" dirty="0">
                <a:latin typeface="Times New Roman"/>
                <a:cs typeface="Times New Roman"/>
              </a:rPr>
              <a:t>over</a:t>
            </a:r>
            <a:r>
              <a:rPr sz="2000" spc="135" dirty="0">
                <a:latin typeface="Times New Roman"/>
                <a:cs typeface="Times New Roman"/>
              </a:rPr>
              <a:t> </a:t>
            </a:r>
            <a:r>
              <a:rPr sz="2000" spc="-25" dirty="0">
                <a:latin typeface="Times New Roman"/>
                <a:cs typeface="Times New Roman"/>
              </a:rPr>
              <a:t>the </a:t>
            </a:r>
            <a:r>
              <a:rPr sz="2000" dirty="0">
                <a:latin typeface="Times New Roman"/>
                <a:cs typeface="Times New Roman"/>
              </a:rPr>
              <a:t>skin</a:t>
            </a:r>
            <a:r>
              <a:rPr sz="2000" spc="130" dirty="0">
                <a:latin typeface="Times New Roman"/>
                <a:cs typeface="Times New Roman"/>
              </a:rPr>
              <a:t> </a:t>
            </a:r>
            <a:r>
              <a:rPr sz="2000" dirty="0">
                <a:latin typeface="Times New Roman"/>
                <a:cs typeface="Times New Roman"/>
              </a:rPr>
              <a:t>lesion.</a:t>
            </a:r>
            <a:r>
              <a:rPr sz="2000" spc="110" dirty="0">
                <a:latin typeface="Times New Roman"/>
                <a:cs typeface="Times New Roman"/>
              </a:rPr>
              <a:t> </a:t>
            </a:r>
            <a:r>
              <a:rPr sz="2000" dirty="0">
                <a:latin typeface="Times New Roman"/>
                <a:cs typeface="Times New Roman"/>
              </a:rPr>
              <a:t>An</a:t>
            </a:r>
            <a:r>
              <a:rPr sz="2000" spc="60" dirty="0">
                <a:latin typeface="Times New Roman"/>
                <a:cs typeface="Times New Roman"/>
              </a:rPr>
              <a:t> </a:t>
            </a:r>
            <a:r>
              <a:rPr sz="2000" dirty="0">
                <a:latin typeface="Times New Roman"/>
                <a:cs typeface="Times New Roman"/>
              </a:rPr>
              <a:t>occlusive</a:t>
            </a:r>
            <a:r>
              <a:rPr sz="2000" spc="100" dirty="0">
                <a:latin typeface="Times New Roman"/>
                <a:cs typeface="Times New Roman"/>
              </a:rPr>
              <a:t> </a:t>
            </a:r>
            <a:r>
              <a:rPr sz="2000" dirty="0">
                <a:latin typeface="Times New Roman"/>
                <a:cs typeface="Times New Roman"/>
              </a:rPr>
              <a:t>dressing</a:t>
            </a:r>
            <a:r>
              <a:rPr sz="2000" spc="-10" dirty="0">
                <a:latin typeface="Times New Roman"/>
                <a:cs typeface="Times New Roman"/>
              </a:rPr>
              <a:t> </a:t>
            </a:r>
            <a:r>
              <a:rPr sz="2000" dirty="0">
                <a:latin typeface="Times New Roman"/>
                <a:cs typeface="Times New Roman"/>
              </a:rPr>
              <a:t>is</a:t>
            </a:r>
            <a:r>
              <a:rPr sz="2000" spc="55" dirty="0">
                <a:latin typeface="Times New Roman"/>
                <a:cs typeface="Times New Roman"/>
              </a:rPr>
              <a:t> </a:t>
            </a:r>
            <a:r>
              <a:rPr sz="2000" dirty="0">
                <a:latin typeface="Times New Roman"/>
                <a:cs typeface="Times New Roman"/>
              </a:rPr>
              <a:t>a</a:t>
            </a:r>
            <a:r>
              <a:rPr sz="2000" spc="100" dirty="0">
                <a:latin typeface="Times New Roman"/>
                <a:cs typeface="Times New Roman"/>
              </a:rPr>
              <a:t> </a:t>
            </a:r>
            <a:r>
              <a:rPr sz="2000" dirty="0">
                <a:latin typeface="Times New Roman"/>
                <a:cs typeface="Times New Roman"/>
              </a:rPr>
              <a:t>dressing</a:t>
            </a:r>
            <a:r>
              <a:rPr sz="2000" spc="-15" dirty="0">
                <a:latin typeface="Times New Roman"/>
                <a:cs typeface="Times New Roman"/>
              </a:rPr>
              <a:t> </a:t>
            </a:r>
            <a:r>
              <a:rPr sz="2000" dirty="0">
                <a:latin typeface="Times New Roman"/>
                <a:cs typeface="Times New Roman"/>
              </a:rPr>
              <a:t>that</a:t>
            </a:r>
            <a:r>
              <a:rPr sz="2000" spc="65" dirty="0">
                <a:latin typeface="Times New Roman"/>
                <a:cs typeface="Times New Roman"/>
              </a:rPr>
              <a:t> </a:t>
            </a:r>
            <a:r>
              <a:rPr sz="2000" dirty="0">
                <a:latin typeface="Times New Roman"/>
                <a:cs typeface="Times New Roman"/>
              </a:rPr>
              <a:t>prevents</a:t>
            </a:r>
            <a:r>
              <a:rPr sz="2000" spc="-15" dirty="0">
                <a:latin typeface="Times New Roman"/>
                <a:cs typeface="Times New Roman"/>
              </a:rPr>
              <a:t> </a:t>
            </a:r>
            <a:r>
              <a:rPr sz="2000" dirty="0">
                <a:latin typeface="Times New Roman"/>
                <a:cs typeface="Times New Roman"/>
              </a:rPr>
              <a:t>the</a:t>
            </a:r>
            <a:r>
              <a:rPr sz="2000" spc="95" dirty="0">
                <a:latin typeface="Times New Roman"/>
                <a:cs typeface="Times New Roman"/>
              </a:rPr>
              <a:t> </a:t>
            </a:r>
            <a:r>
              <a:rPr sz="2000" dirty="0">
                <a:latin typeface="Times New Roman"/>
                <a:cs typeface="Times New Roman"/>
              </a:rPr>
              <a:t>loss</a:t>
            </a:r>
            <a:r>
              <a:rPr sz="2000" spc="60" dirty="0">
                <a:latin typeface="Times New Roman"/>
                <a:cs typeface="Times New Roman"/>
              </a:rPr>
              <a:t> </a:t>
            </a:r>
            <a:r>
              <a:rPr sz="2000" dirty="0">
                <a:latin typeface="Times New Roman"/>
                <a:cs typeface="Times New Roman"/>
              </a:rPr>
              <a:t>of</a:t>
            </a:r>
            <a:r>
              <a:rPr sz="2000" spc="20" dirty="0">
                <a:latin typeface="Times New Roman"/>
                <a:cs typeface="Times New Roman"/>
              </a:rPr>
              <a:t> </a:t>
            </a:r>
            <a:r>
              <a:rPr sz="2000" dirty="0">
                <a:latin typeface="Times New Roman"/>
                <a:cs typeface="Times New Roman"/>
              </a:rPr>
              <a:t>moisture</a:t>
            </a:r>
            <a:r>
              <a:rPr sz="2000" spc="90" dirty="0">
                <a:latin typeface="Times New Roman"/>
                <a:cs typeface="Times New Roman"/>
              </a:rPr>
              <a:t> </a:t>
            </a:r>
            <a:r>
              <a:rPr sz="2000" spc="-20" dirty="0">
                <a:latin typeface="Times New Roman"/>
                <a:cs typeface="Times New Roman"/>
              </a:rPr>
              <a:t>from </a:t>
            </a:r>
            <a:r>
              <a:rPr sz="2000" dirty="0">
                <a:latin typeface="Times New Roman"/>
                <a:cs typeface="Times New Roman"/>
              </a:rPr>
              <a:t>the</a:t>
            </a:r>
            <a:r>
              <a:rPr sz="2000" spc="95" dirty="0">
                <a:latin typeface="Times New Roman"/>
                <a:cs typeface="Times New Roman"/>
              </a:rPr>
              <a:t> </a:t>
            </a:r>
            <a:r>
              <a:rPr sz="2000" dirty="0">
                <a:latin typeface="Times New Roman"/>
                <a:cs typeface="Times New Roman"/>
              </a:rPr>
              <a:t>skin's</a:t>
            </a:r>
            <a:r>
              <a:rPr sz="2000" spc="60" dirty="0">
                <a:latin typeface="Times New Roman"/>
                <a:cs typeface="Times New Roman"/>
              </a:rPr>
              <a:t> </a:t>
            </a:r>
            <a:r>
              <a:rPr sz="2000" dirty="0">
                <a:latin typeface="Times New Roman"/>
                <a:cs typeface="Times New Roman"/>
              </a:rPr>
              <a:t>surface.</a:t>
            </a:r>
            <a:r>
              <a:rPr sz="2000" spc="114" dirty="0">
                <a:latin typeface="Times New Roman"/>
                <a:cs typeface="Times New Roman"/>
              </a:rPr>
              <a:t> </a:t>
            </a:r>
            <a:r>
              <a:rPr sz="2000" dirty="0">
                <a:latin typeface="Times New Roman"/>
                <a:cs typeface="Times New Roman"/>
              </a:rPr>
              <a:t>This</a:t>
            </a:r>
            <a:r>
              <a:rPr sz="2000" spc="60" dirty="0">
                <a:latin typeface="Times New Roman"/>
                <a:cs typeface="Times New Roman"/>
              </a:rPr>
              <a:t> </a:t>
            </a:r>
            <a:r>
              <a:rPr sz="2000" dirty="0">
                <a:latin typeface="Times New Roman"/>
                <a:cs typeface="Times New Roman"/>
              </a:rPr>
              <a:t>type</a:t>
            </a:r>
            <a:r>
              <a:rPr sz="2000" spc="30" dirty="0">
                <a:latin typeface="Times New Roman"/>
                <a:cs typeface="Times New Roman"/>
              </a:rPr>
              <a:t> </a:t>
            </a:r>
            <a:r>
              <a:rPr sz="2000" dirty="0">
                <a:latin typeface="Times New Roman"/>
                <a:cs typeface="Times New Roman"/>
              </a:rPr>
              <a:t>of</a:t>
            </a:r>
            <a:r>
              <a:rPr sz="2000" spc="20" dirty="0">
                <a:latin typeface="Times New Roman"/>
                <a:cs typeface="Times New Roman"/>
              </a:rPr>
              <a:t> </a:t>
            </a:r>
            <a:r>
              <a:rPr sz="2000" dirty="0">
                <a:latin typeface="Times New Roman"/>
                <a:cs typeface="Times New Roman"/>
              </a:rPr>
              <a:t>dressing</a:t>
            </a:r>
            <a:r>
              <a:rPr sz="2000" spc="-15" dirty="0">
                <a:latin typeface="Times New Roman"/>
                <a:cs typeface="Times New Roman"/>
              </a:rPr>
              <a:t> </a:t>
            </a:r>
            <a:r>
              <a:rPr sz="2000" dirty="0">
                <a:latin typeface="Times New Roman"/>
                <a:cs typeface="Times New Roman"/>
              </a:rPr>
              <a:t>can</a:t>
            </a:r>
            <a:r>
              <a:rPr sz="2000" spc="130" dirty="0">
                <a:latin typeface="Times New Roman"/>
                <a:cs typeface="Times New Roman"/>
              </a:rPr>
              <a:t> </a:t>
            </a:r>
            <a:r>
              <a:rPr sz="2000" dirty="0">
                <a:latin typeface="Times New Roman"/>
                <a:cs typeface="Times New Roman"/>
              </a:rPr>
              <a:t>be</a:t>
            </a:r>
            <a:r>
              <a:rPr sz="2000" spc="95" dirty="0">
                <a:latin typeface="Times New Roman"/>
                <a:cs typeface="Times New Roman"/>
              </a:rPr>
              <a:t> </a:t>
            </a:r>
            <a:r>
              <a:rPr sz="2000" dirty="0">
                <a:latin typeface="Times New Roman"/>
                <a:cs typeface="Times New Roman"/>
              </a:rPr>
              <a:t>made</a:t>
            </a:r>
            <a:r>
              <a:rPr sz="2000" spc="20" dirty="0">
                <a:latin typeface="Times New Roman"/>
                <a:cs typeface="Times New Roman"/>
              </a:rPr>
              <a:t> </a:t>
            </a:r>
            <a:r>
              <a:rPr sz="2000" dirty="0">
                <a:latin typeface="Times New Roman"/>
                <a:cs typeface="Times New Roman"/>
              </a:rPr>
              <a:t>by</a:t>
            </a:r>
            <a:r>
              <a:rPr sz="2000" spc="-20" dirty="0">
                <a:latin typeface="Times New Roman"/>
                <a:cs typeface="Times New Roman"/>
              </a:rPr>
              <a:t> </a:t>
            </a:r>
            <a:r>
              <a:rPr sz="2000" dirty="0">
                <a:latin typeface="Times New Roman"/>
                <a:cs typeface="Times New Roman"/>
              </a:rPr>
              <a:t>placing</a:t>
            </a:r>
            <a:r>
              <a:rPr sz="2000" spc="-20" dirty="0">
                <a:latin typeface="Times New Roman"/>
                <a:cs typeface="Times New Roman"/>
              </a:rPr>
              <a:t> </a:t>
            </a:r>
            <a:r>
              <a:rPr sz="2000" dirty="0">
                <a:latin typeface="Times New Roman"/>
                <a:cs typeface="Times New Roman"/>
              </a:rPr>
              <a:t>an</a:t>
            </a:r>
            <a:r>
              <a:rPr sz="2000" spc="55" dirty="0">
                <a:latin typeface="Times New Roman"/>
                <a:cs typeface="Times New Roman"/>
              </a:rPr>
              <a:t> </a:t>
            </a:r>
            <a:r>
              <a:rPr sz="2000" dirty="0">
                <a:latin typeface="Times New Roman"/>
                <a:cs typeface="Times New Roman"/>
              </a:rPr>
              <a:t>airtight</a:t>
            </a:r>
            <a:r>
              <a:rPr sz="2000" spc="65" dirty="0">
                <a:latin typeface="Times New Roman"/>
                <a:cs typeface="Times New Roman"/>
              </a:rPr>
              <a:t> </a:t>
            </a:r>
            <a:r>
              <a:rPr sz="2000" dirty="0">
                <a:latin typeface="Times New Roman"/>
                <a:cs typeface="Times New Roman"/>
              </a:rPr>
              <a:t>plastic</a:t>
            </a:r>
            <a:r>
              <a:rPr sz="2000" spc="30" dirty="0">
                <a:latin typeface="Times New Roman"/>
                <a:cs typeface="Times New Roman"/>
              </a:rPr>
              <a:t> </a:t>
            </a:r>
            <a:r>
              <a:rPr sz="2000" spc="-20" dirty="0">
                <a:latin typeface="Times New Roman"/>
                <a:cs typeface="Times New Roman"/>
              </a:rPr>
              <a:t>film </a:t>
            </a:r>
            <a:r>
              <a:rPr sz="2000" dirty="0">
                <a:latin typeface="Times New Roman"/>
                <a:cs typeface="Times New Roman"/>
              </a:rPr>
              <a:t>over</a:t>
            </a:r>
            <a:r>
              <a:rPr sz="2000" spc="385" dirty="0">
                <a:latin typeface="Times New Roman"/>
                <a:cs typeface="Times New Roman"/>
              </a:rPr>
              <a:t> </a:t>
            </a:r>
            <a:r>
              <a:rPr sz="2000" dirty="0">
                <a:latin typeface="Times New Roman"/>
                <a:cs typeface="Times New Roman"/>
              </a:rPr>
              <a:t>the</a:t>
            </a:r>
            <a:r>
              <a:rPr sz="2000" spc="390" dirty="0">
                <a:latin typeface="Times New Roman"/>
                <a:cs typeface="Times New Roman"/>
              </a:rPr>
              <a:t> </a:t>
            </a:r>
            <a:r>
              <a:rPr sz="2000" dirty="0">
                <a:latin typeface="Times New Roman"/>
                <a:cs typeface="Times New Roman"/>
              </a:rPr>
              <a:t>medicated</a:t>
            </a:r>
            <a:r>
              <a:rPr sz="2000" spc="434" dirty="0">
                <a:latin typeface="Times New Roman"/>
                <a:cs typeface="Times New Roman"/>
              </a:rPr>
              <a:t> </a:t>
            </a:r>
            <a:r>
              <a:rPr sz="2000" dirty="0">
                <a:latin typeface="Times New Roman"/>
                <a:cs typeface="Times New Roman"/>
              </a:rPr>
              <a:t>skin.</a:t>
            </a:r>
            <a:r>
              <a:rPr sz="2000" spc="405" dirty="0">
                <a:latin typeface="Times New Roman"/>
                <a:cs typeface="Times New Roman"/>
              </a:rPr>
              <a:t> </a:t>
            </a:r>
            <a:r>
              <a:rPr sz="2000" dirty="0">
                <a:latin typeface="Times New Roman"/>
                <a:cs typeface="Times New Roman"/>
              </a:rPr>
              <a:t>Moisture</a:t>
            </a:r>
            <a:r>
              <a:rPr sz="2000" spc="395" dirty="0">
                <a:latin typeface="Times New Roman"/>
                <a:cs typeface="Times New Roman"/>
              </a:rPr>
              <a:t> </a:t>
            </a:r>
            <a:r>
              <a:rPr sz="2000" dirty="0">
                <a:latin typeface="Times New Roman"/>
                <a:cs typeface="Times New Roman"/>
              </a:rPr>
              <a:t>is</a:t>
            </a:r>
            <a:r>
              <a:rPr sz="2000" spc="350" dirty="0">
                <a:latin typeface="Times New Roman"/>
                <a:cs typeface="Times New Roman"/>
              </a:rPr>
              <a:t> </a:t>
            </a:r>
            <a:r>
              <a:rPr sz="2000" dirty="0">
                <a:latin typeface="Times New Roman"/>
                <a:cs typeface="Times New Roman"/>
              </a:rPr>
              <a:t>kept</a:t>
            </a:r>
            <a:r>
              <a:rPr sz="2000" spc="425" dirty="0">
                <a:latin typeface="Times New Roman"/>
                <a:cs typeface="Times New Roman"/>
              </a:rPr>
              <a:t> </a:t>
            </a:r>
            <a:r>
              <a:rPr sz="2000" dirty="0">
                <a:latin typeface="Times New Roman"/>
                <a:cs typeface="Times New Roman"/>
              </a:rPr>
              <a:t>in</a:t>
            </a:r>
            <a:r>
              <a:rPr sz="2000" spc="345" dirty="0">
                <a:latin typeface="Times New Roman"/>
                <a:cs typeface="Times New Roman"/>
              </a:rPr>
              <a:t> </a:t>
            </a:r>
            <a:r>
              <a:rPr sz="2000" dirty="0">
                <a:latin typeface="Times New Roman"/>
                <a:cs typeface="Times New Roman"/>
              </a:rPr>
              <a:t>the</a:t>
            </a:r>
            <a:r>
              <a:rPr sz="2000" spc="320" dirty="0">
                <a:latin typeface="Times New Roman"/>
                <a:cs typeface="Times New Roman"/>
              </a:rPr>
              <a:t> </a:t>
            </a:r>
            <a:r>
              <a:rPr sz="2000" dirty="0">
                <a:latin typeface="Times New Roman"/>
                <a:cs typeface="Times New Roman"/>
              </a:rPr>
              <a:t>skin</a:t>
            </a:r>
            <a:r>
              <a:rPr sz="2000" spc="425" dirty="0">
                <a:latin typeface="Times New Roman"/>
                <a:cs typeface="Times New Roman"/>
              </a:rPr>
              <a:t> </a:t>
            </a:r>
            <a:r>
              <a:rPr sz="2000" dirty="0">
                <a:latin typeface="Times New Roman"/>
                <a:cs typeface="Times New Roman"/>
              </a:rPr>
              <a:t>allowing</a:t>
            </a:r>
            <a:r>
              <a:rPr sz="2000" spc="285" dirty="0">
                <a:latin typeface="Times New Roman"/>
                <a:cs typeface="Times New Roman"/>
              </a:rPr>
              <a:t> </a:t>
            </a:r>
            <a:r>
              <a:rPr sz="2000" dirty="0">
                <a:latin typeface="Times New Roman"/>
                <a:cs typeface="Times New Roman"/>
              </a:rPr>
              <a:t>the</a:t>
            </a:r>
            <a:r>
              <a:rPr sz="2000" spc="395" dirty="0">
                <a:latin typeface="Times New Roman"/>
                <a:cs typeface="Times New Roman"/>
              </a:rPr>
              <a:t> </a:t>
            </a:r>
            <a:r>
              <a:rPr sz="2000" dirty="0">
                <a:latin typeface="Times New Roman"/>
                <a:cs typeface="Times New Roman"/>
              </a:rPr>
              <a:t>medicine</a:t>
            </a:r>
            <a:r>
              <a:rPr sz="2000" spc="325" dirty="0">
                <a:latin typeface="Times New Roman"/>
                <a:cs typeface="Times New Roman"/>
              </a:rPr>
              <a:t> </a:t>
            </a:r>
            <a:r>
              <a:rPr sz="2000" dirty="0">
                <a:latin typeface="Times New Roman"/>
                <a:cs typeface="Times New Roman"/>
              </a:rPr>
              <a:t>to</a:t>
            </a:r>
            <a:r>
              <a:rPr sz="2000" spc="350" dirty="0">
                <a:latin typeface="Times New Roman"/>
                <a:cs typeface="Times New Roman"/>
              </a:rPr>
              <a:t> </a:t>
            </a:r>
            <a:r>
              <a:rPr sz="2000" spc="-25" dirty="0">
                <a:latin typeface="Times New Roman"/>
                <a:cs typeface="Times New Roman"/>
              </a:rPr>
              <a:t>be </a:t>
            </a:r>
            <a:r>
              <a:rPr sz="2000" dirty="0">
                <a:latin typeface="Times New Roman"/>
                <a:cs typeface="Times New Roman"/>
              </a:rPr>
              <a:t>absorbed</a:t>
            </a:r>
            <a:r>
              <a:rPr sz="2000" spc="280" dirty="0">
                <a:latin typeface="Times New Roman"/>
                <a:cs typeface="Times New Roman"/>
              </a:rPr>
              <a:t> </a:t>
            </a:r>
            <a:r>
              <a:rPr sz="2000" dirty="0">
                <a:latin typeface="Times New Roman"/>
                <a:cs typeface="Times New Roman"/>
              </a:rPr>
              <a:t>into</a:t>
            </a:r>
            <a:r>
              <a:rPr sz="2000" spc="210" dirty="0">
                <a:latin typeface="Times New Roman"/>
                <a:cs typeface="Times New Roman"/>
              </a:rPr>
              <a:t> </a:t>
            </a:r>
            <a:r>
              <a:rPr sz="2000" dirty="0">
                <a:latin typeface="Times New Roman"/>
                <a:cs typeface="Times New Roman"/>
              </a:rPr>
              <a:t>the</a:t>
            </a:r>
            <a:r>
              <a:rPr sz="2000" spc="250" dirty="0">
                <a:latin typeface="Times New Roman"/>
                <a:cs typeface="Times New Roman"/>
              </a:rPr>
              <a:t> </a:t>
            </a:r>
            <a:r>
              <a:rPr sz="2000" dirty="0">
                <a:latin typeface="Times New Roman"/>
                <a:cs typeface="Times New Roman"/>
              </a:rPr>
              <a:t>skin.</a:t>
            </a:r>
            <a:r>
              <a:rPr sz="2000" spc="260" dirty="0">
                <a:latin typeface="Times New Roman"/>
                <a:cs typeface="Times New Roman"/>
              </a:rPr>
              <a:t> </a:t>
            </a:r>
            <a:r>
              <a:rPr sz="2000" dirty="0">
                <a:latin typeface="Times New Roman"/>
                <a:cs typeface="Times New Roman"/>
              </a:rPr>
              <a:t>If</a:t>
            </a:r>
            <a:r>
              <a:rPr sz="2000" spc="170" dirty="0">
                <a:latin typeface="Times New Roman"/>
                <a:cs typeface="Times New Roman"/>
              </a:rPr>
              <a:t> </a:t>
            </a:r>
            <a:r>
              <a:rPr sz="2000" dirty="0">
                <a:latin typeface="Times New Roman"/>
                <a:cs typeface="Times New Roman"/>
              </a:rPr>
              <a:t>a</a:t>
            </a:r>
            <a:r>
              <a:rPr sz="2000" spc="240" dirty="0">
                <a:latin typeface="Times New Roman"/>
                <a:cs typeface="Times New Roman"/>
              </a:rPr>
              <a:t> </a:t>
            </a:r>
            <a:r>
              <a:rPr sz="2000" dirty="0">
                <a:latin typeface="Times New Roman"/>
                <a:cs typeface="Times New Roman"/>
              </a:rPr>
              <a:t>corticosteroid</a:t>
            </a:r>
            <a:r>
              <a:rPr sz="2000" spc="270" dirty="0">
                <a:latin typeface="Times New Roman"/>
                <a:cs typeface="Times New Roman"/>
              </a:rPr>
              <a:t> </a:t>
            </a:r>
            <a:r>
              <a:rPr sz="2000" dirty="0">
                <a:latin typeface="Times New Roman"/>
                <a:cs typeface="Times New Roman"/>
              </a:rPr>
              <a:t>medication</a:t>
            </a:r>
            <a:r>
              <a:rPr sz="2000" spc="290" dirty="0">
                <a:latin typeface="Times New Roman"/>
                <a:cs typeface="Times New Roman"/>
              </a:rPr>
              <a:t> </a:t>
            </a:r>
            <a:r>
              <a:rPr sz="2000" dirty="0">
                <a:latin typeface="Times New Roman"/>
                <a:cs typeface="Times New Roman"/>
              </a:rPr>
              <a:t>has</a:t>
            </a:r>
            <a:r>
              <a:rPr sz="2000" spc="135" dirty="0">
                <a:latin typeface="Times New Roman"/>
                <a:cs typeface="Times New Roman"/>
              </a:rPr>
              <a:t> </a:t>
            </a:r>
            <a:r>
              <a:rPr sz="2000" dirty="0">
                <a:latin typeface="Times New Roman"/>
                <a:cs typeface="Times New Roman"/>
              </a:rPr>
              <a:t>been</a:t>
            </a:r>
            <a:r>
              <a:rPr sz="2000" spc="280" dirty="0">
                <a:latin typeface="Times New Roman"/>
                <a:cs typeface="Times New Roman"/>
              </a:rPr>
              <a:t> </a:t>
            </a:r>
            <a:r>
              <a:rPr sz="2000" dirty="0">
                <a:latin typeface="Times New Roman"/>
                <a:cs typeface="Times New Roman"/>
              </a:rPr>
              <a:t>used,</a:t>
            </a:r>
            <a:r>
              <a:rPr sz="2000" spc="190" dirty="0">
                <a:latin typeface="Times New Roman"/>
                <a:cs typeface="Times New Roman"/>
              </a:rPr>
              <a:t> </a:t>
            </a:r>
            <a:r>
              <a:rPr sz="2000" dirty="0">
                <a:latin typeface="Times New Roman"/>
                <a:cs typeface="Times New Roman"/>
              </a:rPr>
              <a:t>this</a:t>
            </a:r>
            <a:r>
              <a:rPr sz="2000" spc="210" dirty="0">
                <a:latin typeface="Times New Roman"/>
                <a:cs typeface="Times New Roman"/>
              </a:rPr>
              <a:t> </a:t>
            </a:r>
            <a:r>
              <a:rPr sz="2000" spc="-10" dirty="0">
                <a:latin typeface="Times New Roman"/>
                <a:cs typeface="Times New Roman"/>
              </a:rPr>
              <a:t>medication </a:t>
            </a:r>
            <a:r>
              <a:rPr sz="2000" dirty="0">
                <a:latin typeface="Times New Roman"/>
                <a:cs typeface="Times New Roman"/>
              </a:rPr>
              <a:t>will</a:t>
            </a:r>
            <a:r>
              <a:rPr sz="2000" spc="155" dirty="0">
                <a:latin typeface="Times New Roman"/>
                <a:cs typeface="Times New Roman"/>
              </a:rPr>
              <a:t> </a:t>
            </a:r>
            <a:r>
              <a:rPr sz="2000" dirty="0">
                <a:latin typeface="Times New Roman"/>
                <a:cs typeface="Times New Roman"/>
              </a:rPr>
              <a:t>reduce</a:t>
            </a:r>
            <a:r>
              <a:rPr sz="2000" spc="120" dirty="0">
                <a:latin typeface="Times New Roman"/>
                <a:cs typeface="Times New Roman"/>
              </a:rPr>
              <a:t> </a:t>
            </a:r>
            <a:r>
              <a:rPr sz="2000" dirty="0">
                <a:latin typeface="Times New Roman"/>
                <a:cs typeface="Times New Roman"/>
              </a:rPr>
              <a:t>skin</a:t>
            </a:r>
            <a:r>
              <a:rPr sz="2000" spc="150" dirty="0">
                <a:latin typeface="Times New Roman"/>
                <a:cs typeface="Times New Roman"/>
              </a:rPr>
              <a:t> </a:t>
            </a:r>
            <a:r>
              <a:rPr sz="2000" dirty="0">
                <a:latin typeface="Times New Roman"/>
                <a:cs typeface="Times New Roman"/>
              </a:rPr>
              <a:t>inflammation</a:t>
            </a:r>
            <a:r>
              <a:rPr sz="2000" spc="155" dirty="0">
                <a:latin typeface="Times New Roman"/>
                <a:cs typeface="Times New Roman"/>
              </a:rPr>
              <a:t> </a:t>
            </a:r>
            <a:r>
              <a:rPr sz="2000" dirty="0">
                <a:latin typeface="Times New Roman"/>
                <a:cs typeface="Times New Roman"/>
              </a:rPr>
              <a:t>faster.</a:t>
            </a:r>
            <a:r>
              <a:rPr sz="2000" spc="140" dirty="0">
                <a:latin typeface="Times New Roman"/>
                <a:cs typeface="Times New Roman"/>
              </a:rPr>
              <a:t> </a:t>
            </a:r>
            <a:r>
              <a:rPr sz="2000" dirty="0">
                <a:latin typeface="Times New Roman"/>
                <a:cs typeface="Times New Roman"/>
              </a:rPr>
              <a:t>The</a:t>
            </a:r>
            <a:r>
              <a:rPr sz="2000" spc="125" dirty="0">
                <a:latin typeface="Times New Roman"/>
                <a:cs typeface="Times New Roman"/>
              </a:rPr>
              <a:t> </a:t>
            </a:r>
            <a:r>
              <a:rPr sz="2000" dirty="0">
                <a:latin typeface="Times New Roman"/>
                <a:cs typeface="Times New Roman"/>
              </a:rPr>
              <a:t>occlusive</a:t>
            </a:r>
            <a:r>
              <a:rPr sz="2000" spc="130" dirty="0">
                <a:latin typeface="Times New Roman"/>
                <a:cs typeface="Times New Roman"/>
              </a:rPr>
              <a:t> </a:t>
            </a:r>
            <a:r>
              <a:rPr sz="2000" dirty="0">
                <a:latin typeface="Times New Roman"/>
                <a:cs typeface="Times New Roman"/>
              </a:rPr>
              <a:t>dressing</a:t>
            </a:r>
            <a:r>
              <a:rPr sz="2000" spc="10" dirty="0">
                <a:latin typeface="Times New Roman"/>
                <a:cs typeface="Times New Roman"/>
              </a:rPr>
              <a:t> </a:t>
            </a:r>
            <a:r>
              <a:rPr sz="2000" dirty="0">
                <a:latin typeface="Times New Roman"/>
                <a:cs typeface="Times New Roman"/>
              </a:rPr>
              <a:t>has</a:t>
            </a:r>
            <a:r>
              <a:rPr sz="2000" spc="90" dirty="0">
                <a:latin typeface="Times New Roman"/>
                <a:cs typeface="Times New Roman"/>
              </a:rPr>
              <a:t> </a:t>
            </a:r>
            <a:r>
              <a:rPr sz="2000" dirty="0">
                <a:latin typeface="Times New Roman"/>
                <a:cs typeface="Times New Roman"/>
              </a:rPr>
              <a:t>kept</a:t>
            </a:r>
            <a:r>
              <a:rPr sz="2000" spc="160" dirty="0">
                <a:latin typeface="Times New Roman"/>
                <a:cs typeface="Times New Roman"/>
              </a:rPr>
              <a:t> </a:t>
            </a:r>
            <a:r>
              <a:rPr sz="2000" dirty="0">
                <a:latin typeface="Times New Roman"/>
                <a:cs typeface="Times New Roman"/>
              </a:rPr>
              <a:t>moisture</a:t>
            </a:r>
            <a:r>
              <a:rPr sz="2000" spc="60" dirty="0">
                <a:latin typeface="Times New Roman"/>
                <a:cs typeface="Times New Roman"/>
              </a:rPr>
              <a:t> </a:t>
            </a:r>
            <a:r>
              <a:rPr sz="2000" dirty="0">
                <a:latin typeface="Times New Roman"/>
                <a:cs typeface="Times New Roman"/>
              </a:rPr>
              <a:t>on</a:t>
            </a:r>
            <a:r>
              <a:rPr sz="2000" spc="85" dirty="0">
                <a:latin typeface="Times New Roman"/>
                <a:cs typeface="Times New Roman"/>
              </a:rPr>
              <a:t> </a:t>
            </a:r>
            <a:r>
              <a:rPr sz="2000" spc="-25" dirty="0">
                <a:latin typeface="Times New Roman"/>
                <a:cs typeface="Times New Roman"/>
              </a:rPr>
              <a:t>the </a:t>
            </a:r>
            <a:r>
              <a:rPr sz="2000" dirty="0">
                <a:latin typeface="Times New Roman"/>
                <a:cs typeface="Times New Roman"/>
              </a:rPr>
              <a:t>skin</a:t>
            </a:r>
            <a:r>
              <a:rPr sz="2000" spc="85" dirty="0">
                <a:latin typeface="Times New Roman"/>
                <a:cs typeface="Times New Roman"/>
              </a:rPr>
              <a:t> </a:t>
            </a:r>
            <a:r>
              <a:rPr sz="2000" dirty="0">
                <a:latin typeface="Times New Roman"/>
                <a:cs typeface="Times New Roman"/>
              </a:rPr>
              <a:t>as</a:t>
            </a:r>
            <a:r>
              <a:rPr sz="2000" spc="10" dirty="0">
                <a:latin typeface="Times New Roman"/>
                <a:cs typeface="Times New Roman"/>
              </a:rPr>
              <a:t> </a:t>
            </a:r>
            <a:r>
              <a:rPr sz="2000" dirty="0">
                <a:latin typeface="Times New Roman"/>
                <a:cs typeface="Times New Roman"/>
              </a:rPr>
              <a:t>well</a:t>
            </a:r>
            <a:r>
              <a:rPr sz="2000" spc="-70" dirty="0">
                <a:latin typeface="Times New Roman"/>
                <a:cs typeface="Times New Roman"/>
              </a:rPr>
              <a:t> </a:t>
            </a:r>
            <a:r>
              <a:rPr sz="2000" dirty="0">
                <a:latin typeface="Times New Roman"/>
                <a:cs typeface="Times New Roman"/>
              </a:rPr>
              <a:t>as</a:t>
            </a:r>
            <a:r>
              <a:rPr sz="2000" spc="5" dirty="0">
                <a:latin typeface="Times New Roman"/>
                <a:cs typeface="Times New Roman"/>
              </a:rPr>
              <a:t> </a:t>
            </a:r>
            <a:r>
              <a:rPr sz="2000" dirty="0">
                <a:latin typeface="Times New Roman"/>
                <a:cs typeface="Times New Roman"/>
              </a:rPr>
              <a:t>prevented</a:t>
            </a:r>
            <a:r>
              <a:rPr sz="2000" spc="-55" dirty="0">
                <a:latin typeface="Times New Roman"/>
                <a:cs typeface="Times New Roman"/>
              </a:rPr>
              <a:t> </a:t>
            </a:r>
            <a:r>
              <a:rPr sz="2000" dirty="0">
                <a:latin typeface="Times New Roman"/>
                <a:cs typeface="Times New Roman"/>
              </a:rPr>
              <a:t>the</a:t>
            </a:r>
            <a:r>
              <a:rPr sz="2000" spc="-105" dirty="0">
                <a:latin typeface="Times New Roman"/>
                <a:cs typeface="Times New Roman"/>
              </a:rPr>
              <a:t> </a:t>
            </a:r>
            <a:r>
              <a:rPr sz="2000" dirty="0">
                <a:latin typeface="Times New Roman"/>
                <a:cs typeface="Times New Roman"/>
              </a:rPr>
              <a:t>medication</a:t>
            </a:r>
            <a:r>
              <a:rPr sz="2000" spc="-75" dirty="0">
                <a:latin typeface="Times New Roman"/>
                <a:cs typeface="Times New Roman"/>
              </a:rPr>
              <a:t> </a:t>
            </a:r>
            <a:r>
              <a:rPr sz="2000" dirty="0">
                <a:latin typeface="Times New Roman"/>
                <a:cs typeface="Times New Roman"/>
              </a:rPr>
              <a:t>from</a:t>
            </a:r>
            <a:r>
              <a:rPr sz="2000" spc="-35" dirty="0">
                <a:latin typeface="Times New Roman"/>
                <a:cs typeface="Times New Roman"/>
              </a:rPr>
              <a:t> </a:t>
            </a:r>
            <a:r>
              <a:rPr sz="2000" spc="-10" dirty="0">
                <a:latin typeface="Times New Roman"/>
                <a:cs typeface="Times New Roman"/>
              </a:rPr>
              <a:t>evaporating.</a:t>
            </a:r>
            <a:endParaRPr sz="2000">
              <a:latin typeface="Times New Roman"/>
              <a:cs typeface="Times New Roman"/>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5875" rIns="0" bIns="0" rtlCol="0">
            <a:spAutoFit/>
          </a:bodyPr>
          <a:lstStyle/>
          <a:p>
            <a:pPr marL="67310">
              <a:lnSpc>
                <a:spcPct val="100000"/>
              </a:lnSpc>
              <a:spcBef>
                <a:spcPts val="125"/>
              </a:spcBef>
            </a:pPr>
            <a:r>
              <a:rPr dirty="0"/>
              <a:t>D)</a:t>
            </a:r>
            <a:r>
              <a:rPr spc="70" dirty="0"/>
              <a:t> </a:t>
            </a:r>
            <a:r>
              <a:rPr dirty="0"/>
              <a:t>Contact</a:t>
            </a:r>
            <a:r>
              <a:rPr spc="-114" dirty="0"/>
              <a:t> </a:t>
            </a:r>
            <a:r>
              <a:rPr spc="-20" dirty="0"/>
              <a:t>Time</a:t>
            </a:r>
          </a:p>
        </p:txBody>
      </p:sp>
      <p:sp>
        <p:nvSpPr>
          <p:cNvPr id="4" name="object 4"/>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5" name="object 5"/>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42</a:t>
            </a:fld>
            <a:endParaRPr spc="-25" dirty="0"/>
          </a:p>
        </p:txBody>
      </p:sp>
      <p:sp>
        <p:nvSpPr>
          <p:cNvPr id="3" name="object 3"/>
          <p:cNvSpPr txBox="1"/>
          <p:nvPr/>
        </p:nvSpPr>
        <p:spPr>
          <a:xfrm>
            <a:off x="396875" y="908938"/>
            <a:ext cx="9028430" cy="4913630"/>
          </a:xfrm>
          <a:prstGeom prst="rect">
            <a:avLst/>
          </a:prstGeom>
        </p:spPr>
        <p:txBody>
          <a:bodyPr vert="horz" wrap="square" lIns="0" tIns="16510" rIns="0" bIns="0" rtlCol="0">
            <a:spAutoFit/>
          </a:bodyPr>
          <a:lstStyle/>
          <a:p>
            <a:pPr marL="12700" marR="18415" indent="66675" algn="just">
              <a:lnSpc>
                <a:spcPct val="100000"/>
              </a:lnSpc>
              <a:spcBef>
                <a:spcPts val="130"/>
              </a:spcBef>
            </a:pPr>
            <a:r>
              <a:rPr sz="2000" dirty="0">
                <a:latin typeface="Times New Roman"/>
                <a:cs typeface="Times New Roman"/>
              </a:rPr>
              <a:t>Absorption</a:t>
            </a:r>
            <a:r>
              <a:rPr sz="2000" spc="190" dirty="0">
                <a:latin typeface="Times New Roman"/>
                <a:cs typeface="Times New Roman"/>
              </a:rPr>
              <a:t> </a:t>
            </a:r>
            <a:r>
              <a:rPr sz="2000" dirty="0">
                <a:latin typeface="Times New Roman"/>
                <a:cs typeface="Times New Roman"/>
              </a:rPr>
              <a:t>of</a:t>
            </a:r>
            <a:r>
              <a:rPr sz="2000" spc="70" dirty="0">
                <a:latin typeface="Times New Roman"/>
                <a:cs typeface="Times New Roman"/>
              </a:rPr>
              <a:t> </a:t>
            </a:r>
            <a:r>
              <a:rPr sz="2000" dirty="0">
                <a:latin typeface="Times New Roman"/>
                <a:cs typeface="Times New Roman"/>
              </a:rPr>
              <a:t>medication</a:t>
            </a:r>
            <a:r>
              <a:rPr sz="2000" spc="100" dirty="0">
                <a:latin typeface="Times New Roman"/>
                <a:cs typeface="Times New Roman"/>
              </a:rPr>
              <a:t> </a:t>
            </a:r>
            <a:r>
              <a:rPr sz="2000" dirty="0">
                <a:latin typeface="Times New Roman"/>
                <a:cs typeface="Times New Roman"/>
              </a:rPr>
              <a:t>on</a:t>
            </a:r>
            <a:r>
              <a:rPr sz="2000" spc="105" dirty="0">
                <a:latin typeface="Times New Roman"/>
                <a:cs typeface="Times New Roman"/>
              </a:rPr>
              <a:t> </a:t>
            </a:r>
            <a:r>
              <a:rPr sz="2000" dirty="0">
                <a:latin typeface="Times New Roman"/>
                <a:cs typeface="Times New Roman"/>
              </a:rPr>
              <a:t>the</a:t>
            </a:r>
            <a:r>
              <a:rPr sz="2000" spc="150" dirty="0">
                <a:latin typeface="Times New Roman"/>
                <a:cs typeface="Times New Roman"/>
              </a:rPr>
              <a:t> </a:t>
            </a:r>
            <a:r>
              <a:rPr sz="2000" dirty="0">
                <a:latin typeface="Times New Roman"/>
                <a:cs typeface="Times New Roman"/>
              </a:rPr>
              <a:t>skin</a:t>
            </a:r>
            <a:r>
              <a:rPr sz="2000" spc="175" dirty="0">
                <a:latin typeface="Times New Roman"/>
                <a:cs typeface="Times New Roman"/>
              </a:rPr>
              <a:t> </a:t>
            </a:r>
            <a:r>
              <a:rPr sz="2000" dirty="0">
                <a:latin typeface="Times New Roman"/>
                <a:cs typeface="Times New Roman"/>
              </a:rPr>
              <a:t>is</a:t>
            </a:r>
            <a:r>
              <a:rPr sz="2000" spc="105" dirty="0">
                <a:latin typeface="Times New Roman"/>
                <a:cs typeface="Times New Roman"/>
              </a:rPr>
              <a:t> </a:t>
            </a:r>
            <a:r>
              <a:rPr sz="2000" dirty="0">
                <a:latin typeface="Times New Roman"/>
                <a:cs typeface="Times New Roman"/>
              </a:rPr>
              <a:t>increased</a:t>
            </a:r>
            <a:r>
              <a:rPr sz="2000" spc="185" dirty="0">
                <a:latin typeface="Times New Roman"/>
                <a:cs typeface="Times New Roman"/>
              </a:rPr>
              <a:t> </a:t>
            </a:r>
            <a:r>
              <a:rPr sz="2000" dirty="0">
                <a:latin typeface="Times New Roman"/>
                <a:cs typeface="Times New Roman"/>
              </a:rPr>
              <a:t>if</a:t>
            </a:r>
            <a:r>
              <a:rPr sz="2000" spc="75" dirty="0">
                <a:latin typeface="Times New Roman"/>
                <a:cs typeface="Times New Roman"/>
              </a:rPr>
              <a:t> </a:t>
            </a:r>
            <a:r>
              <a:rPr sz="2000" dirty="0">
                <a:latin typeface="Times New Roman"/>
                <a:cs typeface="Times New Roman"/>
              </a:rPr>
              <a:t>the</a:t>
            </a:r>
            <a:r>
              <a:rPr sz="2000" spc="145" dirty="0">
                <a:latin typeface="Times New Roman"/>
                <a:cs typeface="Times New Roman"/>
              </a:rPr>
              <a:t> </a:t>
            </a:r>
            <a:r>
              <a:rPr sz="2000" dirty="0">
                <a:latin typeface="Times New Roman"/>
                <a:cs typeface="Times New Roman"/>
              </a:rPr>
              <a:t>medication</a:t>
            </a:r>
            <a:r>
              <a:rPr sz="2000" spc="190" dirty="0">
                <a:latin typeface="Times New Roman"/>
                <a:cs typeface="Times New Roman"/>
              </a:rPr>
              <a:t> </a:t>
            </a:r>
            <a:r>
              <a:rPr sz="2000" dirty="0">
                <a:latin typeface="Times New Roman"/>
                <a:cs typeface="Times New Roman"/>
              </a:rPr>
              <a:t>is</a:t>
            </a:r>
            <a:r>
              <a:rPr sz="2000" spc="110" dirty="0">
                <a:latin typeface="Times New Roman"/>
                <a:cs typeface="Times New Roman"/>
              </a:rPr>
              <a:t> </a:t>
            </a:r>
            <a:r>
              <a:rPr sz="2000" dirty="0">
                <a:latin typeface="Times New Roman"/>
                <a:cs typeface="Times New Roman"/>
              </a:rPr>
              <a:t>in</a:t>
            </a:r>
            <a:r>
              <a:rPr sz="2000" spc="180" dirty="0">
                <a:latin typeface="Times New Roman"/>
                <a:cs typeface="Times New Roman"/>
              </a:rPr>
              <a:t> </a:t>
            </a:r>
            <a:r>
              <a:rPr sz="2000" dirty="0">
                <a:latin typeface="Times New Roman"/>
                <a:cs typeface="Times New Roman"/>
              </a:rPr>
              <a:t>contact</a:t>
            </a:r>
            <a:r>
              <a:rPr sz="2000" spc="170" dirty="0">
                <a:latin typeface="Times New Roman"/>
                <a:cs typeface="Times New Roman"/>
              </a:rPr>
              <a:t> </a:t>
            </a:r>
            <a:r>
              <a:rPr sz="2000" spc="-20" dirty="0">
                <a:latin typeface="Times New Roman"/>
                <a:cs typeface="Times New Roman"/>
              </a:rPr>
              <a:t>with </a:t>
            </a:r>
            <a:r>
              <a:rPr sz="2000" dirty="0">
                <a:latin typeface="Times New Roman"/>
                <a:cs typeface="Times New Roman"/>
              </a:rPr>
              <a:t>the</a:t>
            </a:r>
            <a:r>
              <a:rPr sz="2000" spc="10" dirty="0">
                <a:latin typeface="Times New Roman"/>
                <a:cs typeface="Times New Roman"/>
              </a:rPr>
              <a:t> </a:t>
            </a:r>
            <a:r>
              <a:rPr sz="2000" dirty="0">
                <a:latin typeface="Times New Roman"/>
                <a:cs typeface="Times New Roman"/>
              </a:rPr>
              <a:t>skin</a:t>
            </a:r>
            <a:r>
              <a:rPr sz="2000" spc="45" dirty="0">
                <a:latin typeface="Times New Roman"/>
                <a:cs typeface="Times New Roman"/>
              </a:rPr>
              <a:t> </a:t>
            </a:r>
            <a:r>
              <a:rPr sz="2000" dirty="0">
                <a:latin typeface="Times New Roman"/>
                <a:cs typeface="Times New Roman"/>
              </a:rPr>
              <a:t>for</a:t>
            </a:r>
            <a:r>
              <a:rPr sz="2000" spc="-60" dirty="0">
                <a:latin typeface="Times New Roman"/>
                <a:cs typeface="Times New Roman"/>
              </a:rPr>
              <a:t> </a:t>
            </a:r>
            <a:r>
              <a:rPr sz="2000" dirty="0">
                <a:latin typeface="Times New Roman"/>
                <a:cs typeface="Times New Roman"/>
              </a:rPr>
              <a:t>longer</a:t>
            </a:r>
            <a:r>
              <a:rPr sz="2000" spc="20" dirty="0">
                <a:latin typeface="Times New Roman"/>
                <a:cs typeface="Times New Roman"/>
              </a:rPr>
              <a:t> </a:t>
            </a:r>
            <a:r>
              <a:rPr sz="2000" dirty="0">
                <a:latin typeface="Times New Roman"/>
                <a:cs typeface="Times New Roman"/>
              </a:rPr>
              <a:t>periods</a:t>
            </a:r>
            <a:r>
              <a:rPr sz="2000" spc="-100" dirty="0">
                <a:latin typeface="Times New Roman"/>
                <a:cs typeface="Times New Roman"/>
              </a:rPr>
              <a:t> </a:t>
            </a:r>
            <a:r>
              <a:rPr sz="2000" dirty="0">
                <a:latin typeface="Times New Roman"/>
                <a:cs typeface="Times New Roman"/>
              </a:rPr>
              <a:t>of</a:t>
            </a:r>
            <a:r>
              <a:rPr sz="2000" spc="-65" dirty="0">
                <a:latin typeface="Times New Roman"/>
                <a:cs typeface="Times New Roman"/>
              </a:rPr>
              <a:t> </a:t>
            </a:r>
            <a:r>
              <a:rPr sz="2000" dirty="0">
                <a:latin typeface="Times New Roman"/>
                <a:cs typeface="Times New Roman"/>
              </a:rPr>
              <a:t>time.</a:t>
            </a:r>
            <a:r>
              <a:rPr sz="2000" spc="25" dirty="0">
                <a:latin typeface="Times New Roman"/>
                <a:cs typeface="Times New Roman"/>
              </a:rPr>
              <a:t> </a:t>
            </a:r>
            <a:r>
              <a:rPr sz="2000" dirty="0">
                <a:latin typeface="Times New Roman"/>
                <a:cs typeface="Times New Roman"/>
              </a:rPr>
              <a:t>Since</a:t>
            </a:r>
            <a:r>
              <a:rPr sz="2000" spc="10" dirty="0">
                <a:latin typeface="Times New Roman"/>
                <a:cs typeface="Times New Roman"/>
              </a:rPr>
              <a:t> </a:t>
            </a:r>
            <a:r>
              <a:rPr sz="2000" dirty="0">
                <a:latin typeface="Times New Roman"/>
                <a:cs typeface="Times New Roman"/>
              </a:rPr>
              <a:t>all</a:t>
            </a:r>
            <a:r>
              <a:rPr sz="2000" spc="-20" dirty="0">
                <a:latin typeface="Times New Roman"/>
                <a:cs typeface="Times New Roman"/>
              </a:rPr>
              <a:t> </a:t>
            </a:r>
            <a:r>
              <a:rPr sz="2000" dirty="0">
                <a:latin typeface="Times New Roman"/>
                <a:cs typeface="Times New Roman"/>
              </a:rPr>
              <a:t>disease</a:t>
            </a:r>
            <a:r>
              <a:rPr sz="2000" spc="-60" dirty="0">
                <a:latin typeface="Times New Roman"/>
                <a:cs typeface="Times New Roman"/>
              </a:rPr>
              <a:t> </a:t>
            </a:r>
            <a:r>
              <a:rPr sz="2000" spc="-10" dirty="0">
                <a:latin typeface="Times New Roman"/>
                <a:cs typeface="Times New Roman"/>
              </a:rPr>
              <a:t>organisms</a:t>
            </a:r>
            <a:r>
              <a:rPr sz="2000" spc="-15" dirty="0">
                <a:latin typeface="Times New Roman"/>
                <a:cs typeface="Times New Roman"/>
              </a:rPr>
              <a:t> </a:t>
            </a:r>
            <a:r>
              <a:rPr sz="2000" dirty="0">
                <a:latin typeface="Times New Roman"/>
                <a:cs typeface="Times New Roman"/>
              </a:rPr>
              <a:t>are</a:t>
            </a:r>
            <a:r>
              <a:rPr sz="2000" spc="15" dirty="0">
                <a:latin typeface="Times New Roman"/>
                <a:cs typeface="Times New Roman"/>
              </a:rPr>
              <a:t> </a:t>
            </a:r>
            <a:r>
              <a:rPr sz="2000" dirty="0">
                <a:latin typeface="Times New Roman"/>
                <a:cs typeface="Times New Roman"/>
              </a:rPr>
              <a:t>not</a:t>
            </a:r>
            <a:r>
              <a:rPr sz="2000" spc="-30" dirty="0">
                <a:latin typeface="Times New Roman"/>
                <a:cs typeface="Times New Roman"/>
              </a:rPr>
              <a:t> </a:t>
            </a:r>
            <a:r>
              <a:rPr sz="2000" dirty="0">
                <a:latin typeface="Times New Roman"/>
                <a:cs typeface="Times New Roman"/>
              </a:rPr>
              <a:t>killed</a:t>
            </a:r>
            <a:r>
              <a:rPr sz="2000" spc="60" dirty="0">
                <a:latin typeface="Times New Roman"/>
                <a:cs typeface="Times New Roman"/>
              </a:rPr>
              <a:t> </a:t>
            </a:r>
            <a:r>
              <a:rPr sz="2000" dirty="0">
                <a:latin typeface="Times New Roman"/>
                <a:cs typeface="Times New Roman"/>
              </a:rPr>
              <a:t>at</a:t>
            </a:r>
            <a:r>
              <a:rPr sz="2000" spc="-30" dirty="0">
                <a:latin typeface="Times New Roman"/>
                <a:cs typeface="Times New Roman"/>
              </a:rPr>
              <a:t> </a:t>
            </a:r>
            <a:r>
              <a:rPr sz="2000" dirty="0">
                <a:latin typeface="Times New Roman"/>
                <a:cs typeface="Times New Roman"/>
              </a:rPr>
              <a:t>the</a:t>
            </a:r>
            <a:r>
              <a:rPr sz="2000" spc="15" dirty="0">
                <a:latin typeface="Times New Roman"/>
                <a:cs typeface="Times New Roman"/>
              </a:rPr>
              <a:t> </a:t>
            </a:r>
            <a:r>
              <a:rPr sz="2000" spc="-20" dirty="0">
                <a:latin typeface="Times New Roman"/>
                <a:cs typeface="Times New Roman"/>
              </a:rPr>
              <a:t>same </a:t>
            </a:r>
            <a:r>
              <a:rPr sz="2000" dirty="0">
                <a:latin typeface="Times New Roman"/>
                <a:cs typeface="Times New Roman"/>
              </a:rPr>
              <a:t>time,</a:t>
            </a:r>
            <a:r>
              <a:rPr sz="2000" spc="15" dirty="0">
                <a:latin typeface="Times New Roman"/>
                <a:cs typeface="Times New Roman"/>
              </a:rPr>
              <a:t> </a:t>
            </a:r>
            <a:r>
              <a:rPr sz="2000" dirty="0">
                <a:latin typeface="Times New Roman"/>
                <a:cs typeface="Times New Roman"/>
              </a:rPr>
              <a:t>there</a:t>
            </a:r>
            <a:r>
              <a:rPr sz="2000" spc="80" dirty="0">
                <a:latin typeface="Times New Roman"/>
                <a:cs typeface="Times New Roman"/>
              </a:rPr>
              <a:t> </a:t>
            </a:r>
            <a:r>
              <a:rPr sz="2000" dirty="0">
                <a:latin typeface="Times New Roman"/>
                <a:cs typeface="Times New Roman"/>
              </a:rPr>
              <a:t>is</a:t>
            </a:r>
            <a:r>
              <a:rPr sz="2000" spc="-40" dirty="0">
                <a:latin typeface="Times New Roman"/>
                <a:cs typeface="Times New Roman"/>
              </a:rPr>
              <a:t> </a:t>
            </a:r>
            <a:r>
              <a:rPr sz="2000" dirty="0">
                <a:latin typeface="Times New Roman"/>
                <a:cs typeface="Times New Roman"/>
              </a:rPr>
              <a:t>a</a:t>
            </a:r>
            <a:r>
              <a:rPr sz="2000" spc="70" dirty="0">
                <a:latin typeface="Times New Roman"/>
                <a:cs typeface="Times New Roman"/>
              </a:rPr>
              <a:t> </a:t>
            </a:r>
            <a:r>
              <a:rPr sz="2000" dirty="0">
                <a:latin typeface="Times New Roman"/>
                <a:cs typeface="Times New Roman"/>
              </a:rPr>
              <a:t>gradual</a:t>
            </a:r>
            <a:r>
              <a:rPr sz="2000" spc="-40" dirty="0">
                <a:latin typeface="Times New Roman"/>
                <a:cs typeface="Times New Roman"/>
              </a:rPr>
              <a:t> </a:t>
            </a:r>
            <a:r>
              <a:rPr sz="2000" dirty="0">
                <a:latin typeface="Times New Roman"/>
                <a:cs typeface="Times New Roman"/>
              </a:rPr>
              <a:t>decrease</a:t>
            </a:r>
            <a:r>
              <a:rPr sz="2000" spc="60" dirty="0">
                <a:latin typeface="Times New Roman"/>
                <a:cs typeface="Times New Roman"/>
              </a:rPr>
              <a:t> </a:t>
            </a:r>
            <a:r>
              <a:rPr sz="2000" dirty="0">
                <a:latin typeface="Times New Roman"/>
                <a:cs typeface="Times New Roman"/>
              </a:rPr>
              <a:t>in</a:t>
            </a:r>
            <a:r>
              <a:rPr sz="2000" spc="35" dirty="0">
                <a:latin typeface="Times New Roman"/>
                <a:cs typeface="Times New Roman"/>
              </a:rPr>
              <a:t> </a:t>
            </a:r>
            <a:r>
              <a:rPr sz="2000" dirty="0">
                <a:latin typeface="Times New Roman"/>
                <a:cs typeface="Times New Roman"/>
              </a:rPr>
              <a:t>the number</a:t>
            </a:r>
            <a:r>
              <a:rPr sz="2000" spc="-75" dirty="0">
                <a:latin typeface="Times New Roman"/>
                <a:cs typeface="Times New Roman"/>
              </a:rPr>
              <a:t> </a:t>
            </a:r>
            <a:r>
              <a:rPr sz="2000" dirty="0">
                <a:latin typeface="Times New Roman"/>
                <a:cs typeface="Times New Roman"/>
              </a:rPr>
              <a:t>of organisms.</a:t>
            </a:r>
            <a:r>
              <a:rPr sz="2000" spc="85" dirty="0">
                <a:latin typeface="Times New Roman"/>
                <a:cs typeface="Times New Roman"/>
              </a:rPr>
              <a:t> </a:t>
            </a:r>
            <a:r>
              <a:rPr sz="2000" dirty="0">
                <a:latin typeface="Times New Roman"/>
                <a:cs typeface="Times New Roman"/>
              </a:rPr>
              <a:t>The</a:t>
            </a:r>
            <a:r>
              <a:rPr sz="2000" spc="70" dirty="0">
                <a:latin typeface="Times New Roman"/>
                <a:cs typeface="Times New Roman"/>
              </a:rPr>
              <a:t> </a:t>
            </a:r>
            <a:r>
              <a:rPr sz="2000" dirty="0">
                <a:latin typeface="Times New Roman"/>
                <a:cs typeface="Times New Roman"/>
              </a:rPr>
              <a:t>longer</a:t>
            </a:r>
            <a:r>
              <a:rPr sz="2000" spc="75" dirty="0">
                <a:latin typeface="Times New Roman"/>
                <a:cs typeface="Times New Roman"/>
              </a:rPr>
              <a:t> </a:t>
            </a:r>
            <a:r>
              <a:rPr sz="2000" dirty="0">
                <a:latin typeface="Times New Roman"/>
                <a:cs typeface="Times New Roman"/>
              </a:rPr>
              <a:t>the </a:t>
            </a:r>
            <a:r>
              <a:rPr sz="2000" spc="-10" dirty="0">
                <a:latin typeface="Times New Roman"/>
                <a:cs typeface="Times New Roman"/>
              </a:rPr>
              <a:t>medication </a:t>
            </a:r>
            <a:r>
              <a:rPr sz="2000" dirty="0">
                <a:latin typeface="Times New Roman"/>
                <a:cs typeface="Times New Roman"/>
              </a:rPr>
              <a:t>is</a:t>
            </a:r>
            <a:r>
              <a:rPr sz="2000" spc="-5" dirty="0">
                <a:latin typeface="Times New Roman"/>
                <a:cs typeface="Times New Roman"/>
              </a:rPr>
              <a:t> </a:t>
            </a:r>
            <a:r>
              <a:rPr sz="2000" dirty="0">
                <a:latin typeface="Times New Roman"/>
                <a:cs typeface="Times New Roman"/>
              </a:rPr>
              <a:t>on</a:t>
            </a:r>
            <a:r>
              <a:rPr sz="2000" spc="-5" dirty="0">
                <a:latin typeface="Times New Roman"/>
                <a:cs typeface="Times New Roman"/>
              </a:rPr>
              <a:t> </a:t>
            </a:r>
            <a:r>
              <a:rPr sz="2000" dirty="0">
                <a:latin typeface="Times New Roman"/>
                <a:cs typeface="Times New Roman"/>
              </a:rPr>
              <a:t>the</a:t>
            </a:r>
            <a:r>
              <a:rPr sz="2000" spc="-114" dirty="0">
                <a:latin typeface="Times New Roman"/>
                <a:cs typeface="Times New Roman"/>
              </a:rPr>
              <a:t> </a:t>
            </a:r>
            <a:r>
              <a:rPr sz="2000" dirty="0">
                <a:latin typeface="Times New Roman"/>
                <a:cs typeface="Times New Roman"/>
              </a:rPr>
              <a:t>skin</a:t>
            </a:r>
            <a:r>
              <a:rPr sz="2000" spc="70" dirty="0">
                <a:latin typeface="Times New Roman"/>
                <a:cs typeface="Times New Roman"/>
              </a:rPr>
              <a:t> </a:t>
            </a:r>
            <a:r>
              <a:rPr sz="2000" dirty="0">
                <a:latin typeface="Times New Roman"/>
                <a:cs typeface="Times New Roman"/>
              </a:rPr>
              <a:t>lesions,</a:t>
            </a:r>
            <a:r>
              <a:rPr sz="2000" spc="-90" dirty="0">
                <a:latin typeface="Times New Roman"/>
                <a:cs typeface="Times New Roman"/>
              </a:rPr>
              <a:t> </a:t>
            </a:r>
            <a:r>
              <a:rPr sz="2000" dirty="0">
                <a:latin typeface="Times New Roman"/>
                <a:cs typeface="Times New Roman"/>
              </a:rPr>
              <a:t>the</a:t>
            </a:r>
            <a:r>
              <a:rPr sz="2000" spc="-114" dirty="0">
                <a:latin typeface="Times New Roman"/>
                <a:cs typeface="Times New Roman"/>
              </a:rPr>
              <a:t> </a:t>
            </a:r>
            <a:r>
              <a:rPr sz="2000" dirty="0">
                <a:latin typeface="Times New Roman"/>
                <a:cs typeface="Times New Roman"/>
              </a:rPr>
              <a:t>more</a:t>
            </a:r>
            <a:r>
              <a:rPr sz="2000" spc="-40" dirty="0">
                <a:latin typeface="Times New Roman"/>
                <a:cs typeface="Times New Roman"/>
              </a:rPr>
              <a:t> </a:t>
            </a:r>
            <a:r>
              <a:rPr sz="2000" dirty="0">
                <a:latin typeface="Times New Roman"/>
                <a:cs typeface="Times New Roman"/>
              </a:rPr>
              <a:t>organisms</a:t>
            </a:r>
            <a:r>
              <a:rPr sz="2000" spc="65" dirty="0">
                <a:latin typeface="Times New Roman"/>
                <a:cs typeface="Times New Roman"/>
              </a:rPr>
              <a:t> </a:t>
            </a:r>
            <a:r>
              <a:rPr sz="2000" dirty="0">
                <a:latin typeface="Times New Roman"/>
                <a:cs typeface="Times New Roman"/>
              </a:rPr>
              <a:t>will be</a:t>
            </a:r>
            <a:r>
              <a:rPr sz="2000" spc="-45" dirty="0">
                <a:latin typeface="Times New Roman"/>
                <a:cs typeface="Times New Roman"/>
              </a:rPr>
              <a:t> </a:t>
            </a:r>
            <a:r>
              <a:rPr sz="2000" spc="-10" dirty="0">
                <a:latin typeface="Times New Roman"/>
                <a:cs typeface="Times New Roman"/>
              </a:rPr>
              <a:t>killed.</a:t>
            </a:r>
            <a:endParaRPr sz="2000">
              <a:latin typeface="Times New Roman"/>
              <a:cs typeface="Times New Roman"/>
            </a:endParaRPr>
          </a:p>
          <a:p>
            <a:pPr>
              <a:lnSpc>
                <a:spcPct val="100000"/>
              </a:lnSpc>
              <a:spcBef>
                <a:spcPts val="114"/>
              </a:spcBef>
            </a:pPr>
            <a:endParaRPr sz="2000">
              <a:latin typeface="Times New Roman"/>
              <a:cs typeface="Times New Roman"/>
            </a:endParaRPr>
          </a:p>
          <a:p>
            <a:pPr marL="12700">
              <a:lnSpc>
                <a:spcPct val="100000"/>
              </a:lnSpc>
            </a:pPr>
            <a:r>
              <a:rPr sz="2000" b="1" dirty="0">
                <a:latin typeface="Times New Roman"/>
                <a:cs typeface="Times New Roman"/>
              </a:rPr>
              <a:t>E)</a:t>
            </a:r>
            <a:r>
              <a:rPr sz="2000" b="1" spc="490" dirty="0">
                <a:latin typeface="Times New Roman"/>
                <a:cs typeface="Times New Roman"/>
              </a:rPr>
              <a:t> </a:t>
            </a:r>
            <a:r>
              <a:rPr sz="2000" b="1" spc="-25" dirty="0">
                <a:latin typeface="Times New Roman"/>
                <a:cs typeface="Times New Roman"/>
              </a:rPr>
              <a:t>pH</a:t>
            </a:r>
            <a:endParaRPr sz="2000">
              <a:latin typeface="Times New Roman"/>
              <a:cs typeface="Times New Roman"/>
            </a:endParaRPr>
          </a:p>
          <a:p>
            <a:pPr>
              <a:lnSpc>
                <a:spcPct val="100000"/>
              </a:lnSpc>
              <a:spcBef>
                <a:spcPts val="110"/>
              </a:spcBef>
            </a:pPr>
            <a:endParaRPr sz="2000">
              <a:latin typeface="Times New Roman"/>
              <a:cs typeface="Times New Roman"/>
            </a:endParaRPr>
          </a:p>
          <a:p>
            <a:pPr marL="12700" marR="5080" algn="just">
              <a:lnSpc>
                <a:spcPct val="100000"/>
              </a:lnSpc>
            </a:pPr>
            <a:r>
              <a:rPr sz="2000" dirty="0">
                <a:latin typeface="Times New Roman"/>
                <a:cs typeface="Times New Roman"/>
              </a:rPr>
              <a:t>The</a:t>
            </a:r>
            <a:r>
              <a:rPr sz="2000" spc="95" dirty="0">
                <a:latin typeface="Times New Roman"/>
                <a:cs typeface="Times New Roman"/>
              </a:rPr>
              <a:t> </a:t>
            </a:r>
            <a:r>
              <a:rPr sz="2000" dirty="0">
                <a:latin typeface="Times New Roman"/>
                <a:cs typeface="Times New Roman"/>
              </a:rPr>
              <a:t>pH</a:t>
            </a:r>
            <a:r>
              <a:rPr sz="2000" spc="135" dirty="0">
                <a:latin typeface="Times New Roman"/>
                <a:cs typeface="Times New Roman"/>
              </a:rPr>
              <a:t> </a:t>
            </a:r>
            <a:r>
              <a:rPr sz="2000" dirty="0">
                <a:latin typeface="Times New Roman"/>
                <a:cs typeface="Times New Roman"/>
              </a:rPr>
              <a:t>of</a:t>
            </a:r>
            <a:r>
              <a:rPr sz="2000" spc="95" dirty="0">
                <a:latin typeface="Times New Roman"/>
                <a:cs typeface="Times New Roman"/>
              </a:rPr>
              <a:t> </a:t>
            </a:r>
            <a:r>
              <a:rPr sz="2000" dirty="0">
                <a:latin typeface="Times New Roman"/>
                <a:cs typeface="Times New Roman"/>
              </a:rPr>
              <a:t>skin</a:t>
            </a:r>
            <a:r>
              <a:rPr sz="2000" spc="204" dirty="0">
                <a:latin typeface="Times New Roman"/>
                <a:cs typeface="Times New Roman"/>
              </a:rPr>
              <a:t> </a:t>
            </a:r>
            <a:r>
              <a:rPr sz="2000" dirty="0">
                <a:latin typeface="Times New Roman"/>
                <a:cs typeface="Times New Roman"/>
              </a:rPr>
              <a:t>is</a:t>
            </a:r>
            <a:r>
              <a:rPr sz="2000" spc="135" dirty="0">
                <a:latin typeface="Times New Roman"/>
                <a:cs typeface="Times New Roman"/>
              </a:rPr>
              <a:t> </a:t>
            </a:r>
            <a:r>
              <a:rPr sz="2000" dirty="0">
                <a:latin typeface="Times New Roman"/>
                <a:cs typeface="Times New Roman"/>
              </a:rPr>
              <a:t>normally</a:t>
            </a:r>
            <a:r>
              <a:rPr sz="2000" spc="135" dirty="0">
                <a:latin typeface="Times New Roman"/>
                <a:cs typeface="Times New Roman"/>
              </a:rPr>
              <a:t> </a:t>
            </a:r>
            <a:r>
              <a:rPr sz="2000" dirty="0">
                <a:latin typeface="Times New Roman"/>
                <a:cs typeface="Times New Roman"/>
              </a:rPr>
              <a:t>acidic,</a:t>
            </a:r>
            <a:r>
              <a:rPr sz="2000" spc="200" dirty="0">
                <a:latin typeface="Times New Roman"/>
                <a:cs typeface="Times New Roman"/>
              </a:rPr>
              <a:t> </a:t>
            </a:r>
            <a:r>
              <a:rPr sz="2000" dirty="0">
                <a:latin typeface="Times New Roman"/>
                <a:cs typeface="Times New Roman"/>
              </a:rPr>
              <a:t>ranging</a:t>
            </a:r>
            <a:r>
              <a:rPr sz="2000" spc="140" dirty="0">
                <a:latin typeface="Times New Roman"/>
                <a:cs typeface="Times New Roman"/>
              </a:rPr>
              <a:t> </a:t>
            </a:r>
            <a:r>
              <a:rPr sz="2000" dirty="0">
                <a:latin typeface="Times New Roman"/>
                <a:cs typeface="Times New Roman"/>
              </a:rPr>
              <a:t>from</a:t>
            </a:r>
            <a:r>
              <a:rPr sz="2000" spc="100" dirty="0">
                <a:latin typeface="Times New Roman"/>
                <a:cs typeface="Times New Roman"/>
              </a:rPr>
              <a:t> </a:t>
            </a:r>
            <a:r>
              <a:rPr sz="2000" dirty="0">
                <a:latin typeface="Times New Roman"/>
                <a:cs typeface="Times New Roman"/>
              </a:rPr>
              <a:t>pH</a:t>
            </a:r>
            <a:r>
              <a:rPr sz="2000" spc="135" dirty="0">
                <a:latin typeface="Times New Roman"/>
                <a:cs typeface="Times New Roman"/>
              </a:rPr>
              <a:t> </a:t>
            </a:r>
            <a:r>
              <a:rPr sz="2000" dirty="0">
                <a:latin typeface="Times New Roman"/>
                <a:cs typeface="Times New Roman"/>
              </a:rPr>
              <a:t>4</a:t>
            </a:r>
            <a:r>
              <a:rPr sz="2000" spc="135" dirty="0">
                <a:latin typeface="Times New Roman"/>
                <a:cs typeface="Times New Roman"/>
              </a:rPr>
              <a:t> </a:t>
            </a:r>
            <a:r>
              <a:rPr sz="2000" dirty="0">
                <a:latin typeface="Times New Roman"/>
                <a:cs typeface="Times New Roman"/>
              </a:rPr>
              <a:t>to</a:t>
            </a:r>
            <a:r>
              <a:rPr sz="2000" spc="135" dirty="0">
                <a:latin typeface="Times New Roman"/>
                <a:cs typeface="Times New Roman"/>
              </a:rPr>
              <a:t> </a:t>
            </a:r>
            <a:r>
              <a:rPr sz="2000" dirty="0">
                <a:latin typeface="Times New Roman"/>
                <a:cs typeface="Times New Roman"/>
              </a:rPr>
              <a:t>pH</a:t>
            </a:r>
            <a:r>
              <a:rPr sz="2000" spc="55" dirty="0">
                <a:latin typeface="Times New Roman"/>
                <a:cs typeface="Times New Roman"/>
              </a:rPr>
              <a:t> </a:t>
            </a:r>
            <a:r>
              <a:rPr sz="2000" dirty="0">
                <a:latin typeface="Times New Roman"/>
                <a:cs typeface="Times New Roman"/>
              </a:rPr>
              <a:t>6.36</a:t>
            </a:r>
            <a:r>
              <a:rPr sz="2000" spc="135" dirty="0">
                <a:latin typeface="Times New Roman"/>
                <a:cs typeface="Times New Roman"/>
              </a:rPr>
              <a:t> </a:t>
            </a:r>
            <a:r>
              <a:rPr sz="2000" dirty="0">
                <a:latin typeface="Times New Roman"/>
                <a:cs typeface="Times New Roman"/>
              </a:rPr>
              <a:t>whereas</a:t>
            </a:r>
            <a:r>
              <a:rPr sz="2000" spc="135" dirty="0">
                <a:latin typeface="Times New Roman"/>
                <a:cs typeface="Times New Roman"/>
              </a:rPr>
              <a:t> </a:t>
            </a:r>
            <a:r>
              <a:rPr sz="2000" dirty="0">
                <a:latin typeface="Times New Roman"/>
                <a:cs typeface="Times New Roman"/>
              </a:rPr>
              <a:t>the</a:t>
            </a:r>
            <a:r>
              <a:rPr sz="2000" spc="100" dirty="0">
                <a:latin typeface="Times New Roman"/>
                <a:cs typeface="Times New Roman"/>
              </a:rPr>
              <a:t> </a:t>
            </a:r>
            <a:r>
              <a:rPr sz="2000" spc="-10" dirty="0">
                <a:latin typeface="Times New Roman"/>
                <a:cs typeface="Times New Roman"/>
              </a:rPr>
              <a:t>internal </a:t>
            </a:r>
            <a:r>
              <a:rPr sz="2000" dirty="0">
                <a:latin typeface="Times New Roman"/>
                <a:cs typeface="Times New Roman"/>
              </a:rPr>
              <a:t>environment</a:t>
            </a:r>
            <a:r>
              <a:rPr sz="2000" spc="114" dirty="0">
                <a:latin typeface="Times New Roman"/>
                <a:cs typeface="Times New Roman"/>
              </a:rPr>
              <a:t> </a:t>
            </a:r>
            <a:r>
              <a:rPr sz="2000" dirty="0">
                <a:latin typeface="Times New Roman"/>
                <a:cs typeface="Times New Roman"/>
              </a:rPr>
              <a:t>has</a:t>
            </a:r>
            <a:r>
              <a:rPr sz="2000" spc="105" dirty="0">
                <a:latin typeface="Times New Roman"/>
                <a:cs typeface="Times New Roman"/>
              </a:rPr>
              <a:t> </a:t>
            </a:r>
            <a:r>
              <a:rPr sz="2000" dirty="0">
                <a:latin typeface="Times New Roman"/>
                <a:cs typeface="Times New Roman"/>
              </a:rPr>
              <a:t>a</a:t>
            </a:r>
            <a:r>
              <a:rPr sz="2000" spc="75" dirty="0">
                <a:latin typeface="Times New Roman"/>
                <a:cs typeface="Times New Roman"/>
              </a:rPr>
              <a:t> </a:t>
            </a:r>
            <a:r>
              <a:rPr sz="2000" dirty="0">
                <a:latin typeface="Times New Roman"/>
                <a:cs typeface="Times New Roman"/>
              </a:rPr>
              <a:t>near</a:t>
            </a:r>
            <a:r>
              <a:rPr sz="2000" spc="70" dirty="0">
                <a:latin typeface="Times New Roman"/>
                <a:cs typeface="Times New Roman"/>
              </a:rPr>
              <a:t> </a:t>
            </a:r>
            <a:r>
              <a:rPr sz="2000" dirty="0">
                <a:latin typeface="Times New Roman"/>
                <a:cs typeface="Times New Roman"/>
              </a:rPr>
              <a:t>neutral</a:t>
            </a:r>
            <a:r>
              <a:rPr sz="2000" spc="114" dirty="0">
                <a:latin typeface="Times New Roman"/>
                <a:cs typeface="Times New Roman"/>
              </a:rPr>
              <a:t> </a:t>
            </a:r>
            <a:r>
              <a:rPr sz="2000" dirty="0">
                <a:latin typeface="Times New Roman"/>
                <a:cs typeface="Times New Roman"/>
              </a:rPr>
              <a:t>pH</a:t>
            </a:r>
            <a:r>
              <a:rPr sz="2000" spc="110" dirty="0">
                <a:latin typeface="Times New Roman"/>
                <a:cs typeface="Times New Roman"/>
              </a:rPr>
              <a:t> </a:t>
            </a:r>
            <a:r>
              <a:rPr sz="2000" dirty="0">
                <a:latin typeface="Times New Roman"/>
                <a:cs typeface="Times New Roman"/>
              </a:rPr>
              <a:t>which</a:t>
            </a:r>
            <a:r>
              <a:rPr sz="2000" spc="105" dirty="0">
                <a:latin typeface="Times New Roman"/>
                <a:cs typeface="Times New Roman"/>
              </a:rPr>
              <a:t> </a:t>
            </a:r>
            <a:r>
              <a:rPr sz="2000" dirty="0">
                <a:latin typeface="Times New Roman"/>
                <a:cs typeface="Times New Roman"/>
              </a:rPr>
              <a:t>ranges</a:t>
            </a:r>
            <a:r>
              <a:rPr sz="2000" spc="105" dirty="0">
                <a:latin typeface="Times New Roman"/>
                <a:cs typeface="Times New Roman"/>
              </a:rPr>
              <a:t> </a:t>
            </a:r>
            <a:r>
              <a:rPr sz="2000" dirty="0">
                <a:latin typeface="Times New Roman"/>
                <a:cs typeface="Times New Roman"/>
              </a:rPr>
              <a:t>from</a:t>
            </a:r>
            <a:r>
              <a:rPr sz="2000" spc="75" dirty="0">
                <a:latin typeface="Times New Roman"/>
                <a:cs typeface="Times New Roman"/>
              </a:rPr>
              <a:t> </a:t>
            </a:r>
            <a:r>
              <a:rPr sz="2000" spc="-20" dirty="0">
                <a:latin typeface="Times New Roman"/>
                <a:cs typeface="Times New Roman"/>
              </a:rPr>
              <a:t>7-</a:t>
            </a:r>
            <a:r>
              <a:rPr sz="2000" dirty="0">
                <a:latin typeface="Times New Roman"/>
                <a:cs typeface="Times New Roman"/>
              </a:rPr>
              <a:t>9.</a:t>
            </a:r>
            <a:r>
              <a:rPr sz="2000" spc="165" dirty="0">
                <a:latin typeface="Times New Roman"/>
                <a:cs typeface="Times New Roman"/>
              </a:rPr>
              <a:t> </a:t>
            </a:r>
            <a:r>
              <a:rPr sz="2000" dirty="0">
                <a:latin typeface="Times New Roman"/>
                <a:cs typeface="Times New Roman"/>
              </a:rPr>
              <a:t>Historically,</a:t>
            </a:r>
            <a:r>
              <a:rPr sz="2000" spc="165" dirty="0">
                <a:latin typeface="Times New Roman"/>
                <a:cs typeface="Times New Roman"/>
              </a:rPr>
              <a:t> </a:t>
            </a:r>
            <a:r>
              <a:rPr sz="2000" dirty="0">
                <a:latin typeface="Times New Roman"/>
                <a:cs typeface="Times New Roman"/>
              </a:rPr>
              <a:t>it</a:t>
            </a:r>
            <a:r>
              <a:rPr sz="2000" spc="180" dirty="0">
                <a:latin typeface="Times New Roman"/>
                <a:cs typeface="Times New Roman"/>
              </a:rPr>
              <a:t> </a:t>
            </a:r>
            <a:r>
              <a:rPr sz="2000" dirty="0">
                <a:latin typeface="Times New Roman"/>
                <a:cs typeface="Times New Roman"/>
              </a:rPr>
              <a:t>was</a:t>
            </a:r>
            <a:r>
              <a:rPr sz="2000" spc="35" dirty="0">
                <a:latin typeface="Times New Roman"/>
                <a:cs typeface="Times New Roman"/>
              </a:rPr>
              <a:t> </a:t>
            </a:r>
            <a:r>
              <a:rPr sz="2000" spc="-10" dirty="0">
                <a:latin typeface="Times New Roman"/>
                <a:cs typeface="Times New Roman"/>
              </a:rPr>
              <a:t>thought </a:t>
            </a:r>
            <a:r>
              <a:rPr sz="2000" dirty="0">
                <a:latin typeface="Times New Roman"/>
                <a:cs typeface="Times New Roman"/>
              </a:rPr>
              <a:t>that</a:t>
            </a:r>
            <a:r>
              <a:rPr sz="2000" spc="425" dirty="0">
                <a:latin typeface="Times New Roman"/>
                <a:cs typeface="Times New Roman"/>
              </a:rPr>
              <a:t> </a:t>
            </a:r>
            <a:r>
              <a:rPr sz="2000" dirty="0">
                <a:latin typeface="Times New Roman"/>
                <a:cs typeface="Times New Roman"/>
              </a:rPr>
              <a:t>acidic</a:t>
            </a:r>
            <a:r>
              <a:rPr sz="2000" spc="390" dirty="0">
                <a:latin typeface="Times New Roman"/>
                <a:cs typeface="Times New Roman"/>
              </a:rPr>
              <a:t> </a:t>
            </a:r>
            <a:r>
              <a:rPr sz="2000" dirty="0">
                <a:latin typeface="Times New Roman"/>
                <a:cs typeface="Times New Roman"/>
              </a:rPr>
              <a:t>pH</a:t>
            </a:r>
            <a:r>
              <a:rPr sz="2000" spc="420" dirty="0">
                <a:latin typeface="Times New Roman"/>
                <a:cs typeface="Times New Roman"/>
              </a:rPr>
              <a:t> </a:t>
            </a:r>
            <a:r>
              <a:rPr sz="2000" dirty="0">
                <a:latin typeface="Times New Roman"/>
                <a:cs typeface="Times New Roman"/>
              </a:rPr>
              <a:t>provides</a:t>
            </a:r>
            <a:r>
              <a:rPr sz="2000" spc="430" dirty="0">
                <a:latin typeface="Times New Roman"/>
                <a:cs typeface="Times New Roman"/>
              </a:rPr>
              <a:t> </a:t>
            </a:r>
            <a:r>
              <a:rPr sz="2000" dirty="0">
                <a:latin typeface="Times New Roman"/>
                <a:cs typeface="Times New Roman"/>
              </a:rPr>
              <a:t>defensive</a:t>
            </a:r>
            <a:r>
              <a:rPr sz="2000" spc="470" dirty="0">
                <a:latin typeface="Times New Roman"/>
                <a:cs typeface="Times New Roman"/>
              </a:rPr>
              <a:t> </a:t>
            </a:r>
            <a:r>
              <a:rPr sz="2000" dirty="0">
                <a:latin typeface="Times New Roman"/>
                <a:cs typeface="Times New Roman"/>
              </a:rPr>
              <a:t>mechanism</a:t>
            </a:r>
            <a:r>
              <a:rPr sz="2000" spc="390" dirty="0">
                <a:latin typeface="Times New Roman"/>
                <a:cs typeface="Times New Roman"/>
              </a:rPr>
              <a:t> </a:t>
            </a:r>
            <a:r>
              <a:rPr sz="2000" dirty="0">
                <a:latin typeface="Times New Roman"/>
                <a:cs typeface="Times New Roman"/>
              </a:rPr>
              <a:t>against  microbes.</a:t>
            </a:r>
            <a:r>
              <a:rPr sz="2000" spc="484" dirty="0">
                <a:latin typeface="Times New Roman"/>
                <a:cs typeface="Times New Roman"/>
              </a:rPr>
              <a:t> </a:t>
            </a:r>
            <a:r>
              <a:rPr sz="2000" dirty="0">
                <a:latin typeface="Times New Roman"/>
                <a:cs typeface="Times New Roman"/>
              </a:rPr>
              <a:t>The</a:t>
            </a:r>
            <a:r>
              <a:rPr sz="2000" spc="459" dirty="0">
                <a:latin typeface="Times New Roman"/>
                <a:cs typeface="Times New Roman"/>
              </a:rPr>
              <a:t> </a:t>
            </a:r>
            <a:r>
              <a:rPr sz="2000" dirty="0">
                <a:latin typeface="Times New Roman"/>
                <a:cs typeface="Times New Roman"/>
              </a:rPr>
              <a:t>pH</a:t>
            </a:r>
            <a:r>
              <a:rPr sz="2000" spc="345" dirty="0">
                <a:latin typeface="Times New Roman"/>
                <a:cs typeface="Times New Roman"/>
              </a:rPr>
              <a:t> </a:t>
            </a:r>
            <a:r>
              <a:rPr sz="2000" dirty="0">
                <a:latin typeface="Times New Roman"/>
                <a:cs typeface="Times New Roman"/>
              </a:rPr>
              <a:t>of</a:t>
            </a:r>
            <a:r>
              <a:rPr sz="2000" spc="385" dirty="0">
                <a:latin typeface="Times New Roman"/>
                <a:cs typeface="Times New Roman"/>
              </a:rPr>
              <a:t> </a:t>
            </a:r>
            <a:r>
              <a:rPr sz="2000" dirty="0">
                <a:latin typeface="Times New Roman"/>
                <a:cs typeface="Times New Roman"/>
              </a:rPr>
              <a:t>skin</a:t>
            </a:r>
            <a:r>
              <a:rPr sz="2000" spc="495" dirty="0">
                <a:latin typeface="Times New Roman"/>
                <a:cs typeface="Times New Roman"/>
              </a:rPr>
              <a:t> </a:t>
            </a:r>
            <a:r>
              <a:rPr sz="2000" spc="-25" dirty="0">
                <a:latin typeface="Times New Roman"/>
                <a:cs typeface="Times New Roman"/>
              </a:rPr>
              <a:t>is </a:t>
            </a:r>
            <a:r>
              <a:rPr sz="2000" dirty="0">
                <a:latin typeface="Times New Roman"/>
                <a:cs typeface="Times New Roman"/>
              </a:rPr>
              <a:t>responsible</a:t>
            </a:r>
            <a:r>
              <a:rPr sz="2000" spc="370" dirty="0">
                <a:latin typeface="Times New Roman"/>
                <a:cs typeface="Times New Roman"/>
              </a:rPr>
              <a:t> </a:t>
            </a:r>
            <a:r>
              <a:rPr sz="2000" dirty="0">
                <a:latin typeface="Times New Roman"/>
                <a:cs typeface="Times New Roman"/>
              </a:rPr>
              <a:t>for</a:t>
            </a:r>
            <a:r>
              <a:rPr sz="2000" spc="295" dirty="0">
                <a:latin typeface="Times New Roman"/>
                <a:cs typeface="Times New Roman"/>
              </a:rPr>
              <a:t> </a:t>
            </a:r>
            <a:r>
              <a:rPr sz="2000" dirty="0">
                <a:latin typeface="Times New Roman"/>
                <a:cs typeface="Times New Roman"/>
              </a:rPr>
              <a:t>regulating</a:t>
            </a:r>
            <a:r>
              <a:rPr sz="2000" spc="265" dirty="0">
                <a:latin typeface="Times New Roman"/>
                <a:cs typeface="Times New Roman"/>
              </a:rPr>
              <a:t> </a:t>
            </a:r>
            <a:r>
              <a:rPr sz="2000" dirty="0">
                <a:latin typeface="Times New Roman"/>
                <a:cs typeface="Times New Roman"/>
              </a:rPr>
              <a:t>permeability</a:t>
            </a:r>
            <a:r>
              <a:rPr sz="2000" spc="245" dirty="0">
                <a:latin typeface="Times New Roman"/>
                <a:cs typeface="Times New Roman"/>
              </a:rPr>
              <a:t> </a:t>
            </a:r>
            <a:r>
              <a:rPr sz="2000" dirty="0">
                <a:latin typeface="Times New Roman"/>
                <a:cs typeface="Times New Roman"/>
              </a:rPr>
              <a:t>barrier</a:t>
            </a:r>
            <a:r>
              <a:rPr sz="2000" spc="300" dirty="0">
                <a:latin typeface="Times New Roman"/>
                <a:cs typeface="Times New Roman"/>
              </a:rPr>
              <a:t> </a:t>
            </a:r>
            <a:r>
              <a:rPr sz="2000" dirty="0">
                <a:latin typeface="Times New Roman"/>
                <a:cs typeface="Times New Roman"/>
              </a:rPr>
              <a:t>and</a:t>
            </a:r>
            <a:r>
              <a:rPr sz="2000" spc="395" dirty="0">
                <a:latin typeface="Times New Roman"/>
                <a:cs typeface="Times New Roman"/>
              </a:rPr>
              <a:t> </a:t>
            </a:r>
            <a:r>
              <a:rPr sz="2000" dirty="0">
                <a:latin typeface="Times New Roman"/>
                <a:cs typeface="Times New Roman"/>
              </a:rPr>
              <a:t>ensures</a:t>
            </a:r>
            <a:r>
              <a:rPr sz="2000" spc="335" dirty="0">
                <a:latin typeface="Times New Roman"/>
                <a:cs typeface="Times New Roman"/>
              </a:rPr>
              <a:t> </a:t>
            </a:r>
            <a:r>
              <a:rPr sz="2000" dirty="0">
                <a:latin typeface="Times New Roman"/>
                <a:cs typeface="Times New Roman"/>
              </a:rPr>
              <a:t>integrity</a:t>
            </a:r>
            <a:r>
              <a:rPr sz="2000" spc="330" dirty="0">
                <a:latin typeface="Times New Roman"/>
                <a:cs typeface="Times New Roman"/>
              </a:rPr>
              <a:t> </a:t>
            </a:r>
            <a:r>
              <a:rPr sz="2000" dirty="0">
                <a:latin typeface="Times New Roman"/>
                <a:cs typeface="Times New Roman"/>
              </a:rPr>
              <a:t>and</a:t>
            </a:r>
            <a:r>
              <a:rPr sz="2000" spc="325" dirty="0">
                <a:latin typeface="Times New Roman"/>
                <a:cs typeface="Times New Roman"/>
              </a:rPr>
              <a:t> </a:t>
            </a:r>
            <a:r>
              <a:rPr sz="2000" dirty="0">
                <a:latin typeface="Times New Roman"/>
                <a:cs typeface="Times New Roman"/>
              </a:rPr>
              <a:t>cohesion</a:t>
            </a:r>
            <a:r>
              <a:rPr sz="2000" spc="330" dirty="0">
                <a:latin typeface="Times New Roman"/>
                <a:cs typeface="Times New Roman"/>
              </a:rPr>
              <a:t> </a:t>
            </a:r>
            <a:r>
              <a:rPr sz="2000" spc="-25" dirty="0">
                <a:latin typeface="Times New Roman"/>
                <a:cs typeface="Times New Roman"/>
              </a:rPr>
              <a:t>of </a:t>
            </a:r>
            <a:r>
              <a:rPr sz="2000" dirty="0">
                <a:latin typeface="Times New Roman"/>
                <a:cs typeface="Times New Roman"/>
              </a:rPr>
              <a:t>stratum</a:t>
            </a:r>
            <a:r>
              <a:rPr sz="2000" spc="-80" dirty="0">
                <a:latin typeface="Times New Roman"/>
                <a:cs typeface="Times New Roman"/>
              </a:rPr>
              <a:t> </a:t>
            </a:r>
            <a:r>
              <a:rPr sz="2000" spc="-10" dirty="0">
                <a:latin typeface="Times New Roman"/>
                <a:cs typeface="Times New Roman"/>
              </a:rPr>
              <a:t>corneum.</a:t>
            </a:r>
            <a:endParaRPr sz="2000">
              <a:latin typeface="Times New Roman"/>
              <a:cs typeface="Times New Roman"/>
            </a:endParaRPr>
          </a:p>
          <a:p>
            <a:pPr>
              <a:lnSpc>
                <a:spcPct val="100000"/>
              </a:lnSpc>
              <a:spcBef>
                <a:spcPts val="120"/>
              </a:spcBef>
            </a:pPr>
            <a:endParaRPr sz="2000">
              <a:latin typeface="Times New Roman"/>
              <a:cs typeface="Times New Roman"/>
            </a:endParaRPr>
          </a:p>
          <a:p>
            <a:pPr marL="12700" marR="19050" algn="just">
              <a:lnSpc>
                <a:spcPct val="100000"/>
              </a:lnSpc>
            </a:pPr>
            <a:r>
              <a:rPr sz="2000" dirty="0">
                <a:latin typeface="Times New Roman"/>
                <a:cs typeface="Times New Roman"/>
              </a:rPr>
              <a:t>The</a:t>
            </a:r>
            <a:r>
              <a:rPr sz="2000" spc="100" dirty="0">
                <a:latin typeface="Times New Roman"/>
                <a:cs typeface="Times New Roman"/>
              </a:rPr>
              <a:t> </a:t>
            </a:r>
            <a:r>
              <a:rPr sz="2000" dirty="0">
                <a:latin typeface="Times New Roman"/>
                <a:cs typeface="Times New Roman"/>
              </a:rPr>
              <a:t>pH</a:t>
            </a:r>
            <a:r>
              <a:rPr sz="2000" spc="60" dirty="0">
                <a:latin typeface="Times New Roman"/>
                <a:cs typeface="Times New Roman"/>
              </a:rPr>
              <a:t> </a:t>
            </a:r>
            <a:r>
              <a:rPr sz="2000" dirty="0">
                <a:latin typeface="Times New Roman"/>
                <a:cs typeface="Times New Roman"/>
              </a:rPr>
              <a:t>of</a:t>
            </a:r>
            <a:r>
              <a:rPr sz="2000" spc="95" dirty="0">
                <a:latin typeface="Times New Roman"/>
                <a:cs typeface="Times New Roman"/>
              </a:rPr>
              <a:t> </a:t>
            </a:r>
            <a:r>
              <a:rPr sz="2000" dirty="0">
                <a:latin typeface="Times New Roman"/>
                <a:cs typeface="Times New Roman"/>
              </a:rPr>
              <a:t>the</a:t>
            </a:r>
            <a:r>
              <a:rPr sz="2000" spc="180" dirty="0">
                <a:latin typeface="Times New Roman"/>
                <a:cs typeface="Times New Roman"/>
              </a:rPr>
              <a:t> </a:t>
            </a:r>
            <a:r>
              <a:rPr sz="2000" dirty="0">
                <a:latin typeface="Times New Roman"/>
                <a:cs typeface="Times New Roman"/>
              </a:rPr>
              <a:t>skin</a:t>
            </a:r>
            <a:r>
              <a:rPr sz="2000" spc="130" dirty="0">
                <a:latin typeface="Times New Roman"/>
                <a:cs typeface="Times New Roman"/>
              </a:rPr>
              <a:t> </a:t>
            </a:r>
            <a:r>
              <a:rPr sz="2000" dirty="0">
                <a:latin typeface="Times New Roman"/>
                <a:cs typeface="Times New Roman"/>
              </a:rPr>
              <a:t>can</a:t>
            </a:r>
            <a:r>
              <a:rPr sz="2000" spc="215" dirty="0">
                <a:latin typeface="Times New Roman"/>
                <a:cs typeface="Times New Roman"/>
              </a:rPr>
              <a:t> </a:t>
            </a:r>
            <a:r>
              <a:rPr sz="2000" dirty="0">
                <a:latin typeface="Times New Roman"/>
                <a:cs typeface="Times New Roman"/>
              </a:rPr>
              <a:t>affect</a:t>
            </a:r>
            <a:r>
              <a:rPr sz="2000" spc="135" dirty="0">
                <a:latin typeface="Times New Roman"/>
                <a:cs typeface="Times New Roman"/>
              </a:rPr>
              <a:t> </a:t>
            </a:r>
            <a:r>
              <a:rPr sz="2000" dirty="0">
                <a:latin typeface="Times New Roman"/>
                <a:cs typeface="Times New Roman"/>
              </a:rPr>
              <a:t>the</a:t>
            </a:r>
            <a:r>
              <a:rPr sz="2000" spc="25" dirty="0">
                <a:latin typeface="Times New Roman"/>
                <a:cs typeface="Times New Roman"/>
              </a:rPr>
              <a:t> </a:t>
            </a:r>
            <a:r>
              <a:rPr sz="2000" dirty="0">
                <a:latin typeface="Times New Roman"/>
                <a:cs typeface="Times New Roman"/>
              </a:rPr>
              <a:t>percutaneous</a:t>
            </a:r>
            <a:r>
              <a:rPr sz="2000" spc="65" dirty="0">
                <a:latin typeface="Times New Roman"/>
                <a:cs typeface="Times New Roman"/>
              </a:rPr>
              <a:t> </a:t>
            </a:r>
            <a:r>
              <a:rPr sz="2000" dirty="0">
                <a:latin typeface="Times New Roman"/>
                <a:cs typeface="Times New Roman"/>
              </a:rPr>
              <a:t>penetration</a:t>
            </a:r>
            <a:r>
              <a:rPr sz="2000" spc="80" dirty="0">
                <a:latin typeface="Times New Roman"/>
                <a:cs typeface="Times New Roman"/>
              </a:rPr>
              <a:t> </a:t>
            </a:r>
            <a:r>
              <a:rPr sz="2000" dirty="0">
                <a:latin typeface="Times New Roman"/>
                <a:cs typeface="Times New Roman"/>
              </a:rPr>
              <a:t>of</a:t>
            </a:r>
            <a:r>
              <a:rPr sz="2000" spc="95" dirty="0">
                <a:latin typeface="Times New Roman"/>
                <a:cs typeface="Times New Roman"/>
              </a:rPr>
              <a:t> </a:t>
            </a:r>
            <a:r>
              <a:rPr sz="2000" dirty="0">
                <a:latin typeface="Times New Roman"/>
                <a:cs typeface="Times New Roman"/>
              </a:rPr>
              <a:t>the</a:t>
            </a:r>
            <a:r>
              <a:rPr sz="2000" spc="100" dirty="0">
                <a:latin typeface="Times New Roman"/>
                <a:cs typeface="Times New Roman"/>
              </a:rPr>
              <a:t> </a:t>
            </a:r>
            <a:r>
              <a:rPr sz="2000" dirty="0">
                <a:latin typeface="Times New Roman"/>
                <a:cs typeface="Times New Roman"/>
              </a:rPr>
              <a:t>amount</a:t>
            </a:r>
            <a:r>
              <a:rPr sz="2000" spc="135" dirty="0">
                <a:latin typeface="Times New Roman"/>
                <a:cs typeface="Times New Roman"/>
              </a:rPr>
              <a:t> </a:t>
            </a:r>
            <a:r>
              <a:rPr sz="2000" dirty="0">
                <a:latin typeface="Times New Roman"/>
                <a:cs typeface="Times New Roman"/>
              </a:rPr>
              <a:t>of</a:t>
            </a:r>
            <a:r>
              <a:rPr sz="2000" spc="95" dirty="0">
                <a:latin typeface="Times New Roman"/>
                <a:cs typeface="Times New Roman"/>
              </a:rPr>
              <a:t> </a:t>
            </a:r>
            <a:r>
              <a:rPr sz="2000" spc="-10" dirty="0">
                <a:latin typeface="Times New Roman"/>
                <a:cs typeface="Times New Roman"/>
              </a:rPr>
              <a:t>unionized </a:t>
            </a:r>
            <a:r>
              <a:rPr sz="2000" dirty="0">
                <a:latin typeface="Times New Roman"/>
                <a:cs typeface="Times New Roman"/>
              </a:rPr>
              <a:t>drug</a:t>
            </a:r>
            <a:r>
              <a:rPr sz="2000" spc="10" dirty="0">
                <a:latin typeface="Times New Roman"/>
                <a:cs typeface="Times New Roman"/>
              </a:rPr>
              <a:t>  </a:t>
            </a:r>
            <a:r>
              <a:rPr sz="2000" dirty="0">
                <a:latin typeface="Times New Roman"/>
                <a:cs typeface="Times New Roman"/>
              </a:rPr>
              <a:t>available</a:t>
            </a:r>
            <a:r>
              <a:rPr sz="2000" spc="75" dirty="0">
                <a:latin typeface="Times New Roman"/>
                <a:cs typeface="Times New Roman"/>
              </a:rPr>
              <a:t>  </a:t>
            </a:r>
            <a:r>
              <a:rPr sz="2000" dirty="0">
                <a:latin typeface="Times New Roman"/>
                <a:cs typeface="Times New Roman"/>
              </a:rPr>
              <a:t>for</a:t>
            </a:r>
            <a:r>
              <a:rPr sz="2000" spc="70" dirty="0">
                <a:latin typeface="Times New Roman"/>
                <a:cs typeface="Times New Roman"/>
              </a:rPr>
              <a:t>  </a:t>
            </a:r>
            <a:r>
              <a:rPr sz="2000" dirty="0">
                <a:latin typeface="Times New Roman"/>
                <a:cs typeface="Times New Roman"/>
              </a:rPr>
              <a:t>absorption.</a:t>
            </a:r>
            <a:r>
              <a:rPr sz="2000" spc="80" dirty="0">
                <a:latin typeface="Times New Roman"/>
                <a:cs typeface="Times New Roman"/>
              </a:rPr>
              <a:t>  </a:t>
            </a:r>
            <a:r>
              <a:rPr sz="2000" dirty="0">
                <a:latin typeface="Times New Roman"/>
                <a:cs typeface="Times New Roman"/>
              </a:rPr>
              <a:t>According</a:t>
            </a:r>
            <a:r>
              <a:rPr sz="2000" spc="15" dirty="0">
                <a:latin typeface="Times New Roman"/>
                <a:cs typeface="Times New Roman"/>
              </a:rPr>
              <a:t>  </a:t>
            </a:r>
            <a:r>
              <a:rPr sz="2000" dirty="0">
                <a:latin typeface="Times New Roman"/>
                <a:cs typeface="Times New Roman"/>
              </a:rPr>
              <a:t>to</a:t>
            </a:r>
            <a:r>
              <a:rPr sz="2000" spc="50" dirty="0">
                <a:latin typeface="Times New Roman"/>
                <a:cs typeface="Times New Roman"/>
              </a:rPr>
              <a:t>  </a:t>
            </a:r>
            <a:r>
              <a:rPr sz="2000" dirty="0">
                <a:latin typeface="Times New Roman"/>
                <a:cs typeface="Times New Roman"/>
              </a:rPr>
              <a:t>the</a:t>
            </a:r>
            <a:r>
              <a:rPr sz="2000" spc="30" dirty="0">
                <a:latin typeface="Times New Roman"/>
                <a:cs typeface="Times New Roman"/>
              </a:rPr>
              <a:t>  </a:t>
            </a:r>
            <a:r>
              <a:rPr sz="2000" spc="-25" dirty="0">
                <a:latin typeface="Times New Roman"/>
                <a:cs typeface="Times New Roman"/>
              </a:rPr>
              <a:t>pH-</a:t>
            </a:r>
            <a:r>
              <a:rPr sz="2000" dirty="0">
                <a:latin typeface="Times New Roman"/>
                <a:cs typeface="Times New Roman"/>
              </a:rPr>
              <a:t>partition</a:t>
            </a:r>
            <a:r>
              <a:rPr sz="2000" spc="55" dirty="0">
                <a:latin typeface="Times New Roman"/>
                <a:cs typeface="Times New Roman"/>
              </a:rPr>
              <a:t>  </a:t>
            </a:r>
            <a:r>
              <a:rPr sz="2000" dirty="0">
                <a:latin typeface="Times New Roman"/>
                <a:cs typeface="Times New Roman"/>
              </a:rPr>
              <a:t>hypothesis,</a:t>
            </a:r>
            <a:r>
              <a:rPr sz="2000" spc="85" dirty="0">
                <a:latin typeface="Times New Roman"/>
                <a:cs typeface="Times New Roman"/>
              </a:rPr>
              <a:t>  </a:t>
            </a:r>
            <a:r>
              <a:rPr sz="2000" dirty="0">
                <a:latin typeface="Times New Roman"/>
                <a:cs typeface="Times New Roman"/>
              </a:rPr>
              <a:t>only</a:t>
            </a:r>
            <a:r>
              <a:rPr sz="2000" spc="10" dirty="0">
                <a:latin typeface="Times New Roman"/>
                <a:cs typeface="Times New Roman"/>
              </a:rPr>
              <a:t>  </a:t>
            </a:r>
            <a:r>
              <a:rPr sz="2000" spc="-25" dirty="0">
                <a:latin typeface="Times New Roman"/>
                <a:cs typeface="Times New Roman"/>
              </a:rPr>
              <a:t>the </a:t>
            </a:r>
            <a:r>
              <a:rPr sz="2000" dirty="0">
                <a:latin typeface="Times New Roman"/>
                <a:cs typeface="Times New Roman"/>
              </a:rPr>
              <a:t>unionized</a:t>
            </a:r>
            <a:r>
              <a:rPr sz="2000" spc="-110" dirty="0">
                <a:latin typeface="Times New Roman"/>
                <a:cs typeface="Times New Roman"/>
              </a:rPr>
              <a:t> </a:t>
            </a:r>
            <a:r>
              <a:rPr sz="2000" dirty="0">
                <a:latin typeface="Times New Roman"/>
                <a:cs typeface="Times New Roman"/>
              </a:rPr>
              <a:t>form</a:t>
            </a:r>
            <a:r>
              <a:rPr sz="2000" spc="15" dirty="0">
                <a:latin typeface="Times New Roman"/>
                <a:cs typeface="Times New Roman"/>
              </a:rPr>
              <a:t> </a:t>
            </a:r>
            <a:r>
              <a:rPr sz="2000" dirty="0">
                <a:latin typeface="Times New Roman"/>
                <a:cs typeface="Times New Roman"/>
              </a:rPr>
              <a:t>of</a:t>
            </a:r>
            <a:r>
              <a:rPr sz="2000" spc="5" dirty="0">
                <a:latin typeface="Times New Roman"/>
                <a:cs typeface="Times New Roman"/>
              </a:rPr>
              <a:t> </a:t>
            </a:r>
            <a:r>
              <a:rPr sz="2000" dirty="0">
                <a:latin typeface="Times New Roman"/>
                <a:cs typeface="Times New Roman"/>
              </a:rPr>
              <a:t>the</a:t>
            </a:r>
            <a:r>
              <a:rPr sz="2000" spc="-65" dirty="0">
                <a:latin typeface="Times New Roman"/>
                <a:cs typeface="Times New Roman"/>
              </a:rPr>
              <a:t> </a:t>
            </a:r>
            <a:r>
              <a:rPr sz="2000" dirty="0">
                <a:latin typeface="Times New Roman"/>
                <a:cs typeface="Times New Roman"/>
              </a:rPr>
              <a:t>drug</a:t>
            </a:r>
            <a:r>
              <a:rPr sz="2000" spc="-114" dirty="0">
                <a:latin typeface="Times New Roman"/>
                <a:cs typeface="Times New Roman"/>
              </a:rPr>
              <a:t> </a:t>
            </a:r>
            <a:r>
              <a:rPr sz="2000" dirty="0">
                <a:latin typeface="Times New Roman"/>
                <a:cs typeface="Times New Roman"/>
              </a:rPr>
              <a:t>can</a:t>
            </a:r>
            <a:r>
              <a:rPr sz="2000" spc="50" dirty="0">
                <a:latin typeface="Times New Roman"/>
                <a:cs typeface="Times New Roman"/>
              </a:rPr>
              <a:t> </a:t>
            </a:r>
            <a:r>
              <a:rPr sz="2000" dirty="0">
                <a:latin typeface="Times New Roman"/>
                <a:cs typeface="Times New Roman"/>
              </a:rPr>
              <a:t>permeate</a:t>
            </a:r>
            <a:r>
              <a:rPr sz="2000" spc="-80" dirty="0">
                <a:latin typeface="Times New Roman"/>
                <a:cs typeface="Times New Roman"/>
              </a:rPr>
              <a:t> </a:t>
            </a:r>
            <a:r>
              <a:rPr sz="2000" dirty="0">
                <a:latin typeface="Times New Roman"/>
                <a:cs typeface="Times New Roman"/>
              </a:rPr>
              <a:t>through</a:t>
            </a:r>
            <a:r>
              <a:rPr sz="2000" spc="-20" dirty="0">
                <a:latin typeface="Times New Roman"/>
                <a:cs typeface="Times New Roman"/>
              </a:rPr>
              <a:t> </a:t>
            </a:r>
            <a:r>
              <a:rPr sz="2000" dirty="0">
                <a:latin typeface="Times New Roman"/>
                <a:cs typeface="Times New Roman"/>
              </a:rPr>
              <a:t>the</a:t>
            </a:r>
            <a:r>
              <a:rPr sz="2000" spc="-75" dirty="0">
                <a:latin typeface="Times New Roman"/>
                <a:cs typeface="Times New Roman"/>
              </a:rPr>
              <a:t> </a:t>
            </a:r>
            <a:r>
              <a:rPr sz="2000" dirty="0">
                <a:latin typeface="Times New Roman"/>
                <a:cs typeface="Times New Roman"/>
              </a:rPr>
              <a:t>lipid</a:t>
            </a:r>
            <a:r>
              <a:rPr sz="2000" spc="-25" dirty="0">
                <a:latin typeface="Times New Roman"/>
                <a:cs typeface="Times New Roman"/>
              </a:rPr>
              <a:t> </a:t>
            </a:r>
            <a:r>
              <a:rPr sz="2000" dirty="0">
                <a:latin typeface="Times New Roman"/>
                <a:cs typeface="Times New Roman"/>
              </a:rPr>
              <a:t>barrier</a:t>
            </a:r>
            <a:r>
              <a:rPr sz="2000" spc="15" dirty="0">
                <a:latin typeface="Times New Roman"/>
                <a:cs typeface="Times New Roman"/>
              </a:rPr>
              <a:t> </a:t>
            </a:r>
            <a:r>
              <a:rPr sz="2000" dirty="0">
                <a:latin typeface="Times New Roman"/>
                <a:cs typeface="Times New Roman"/>
              </a:rPr>
              <a:t>in</a:t>
            </a:r>
            <a:r>
              <a:rPr sz="2000" spc="55" dirty="0">
                <a:latin typeface="Times New Roman"/>
                <a:cs typeface="Times New Roman"/>
              </a:rPr>
              <a:t> </a:t>
            </a:r>
            <a:r>
              <a:rPr sz="2000" spc="-10" dirty="0">
                <a:latin typeface="Times New Roman"/>
                <a:cs typeface="Times New Roman"/>
              </a:rPr>
              <a:t>significant</a:t>
            </a:r>
            <a:endParaRPr sz="2000">
              <a:latin typeface="Times New Roman"/>
              <a:cs typeface="Times New Roman"/>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5875" rIns="0" bIns="0" rtlCol="0">
            <a:spAutoFit/>
          </a:bodyPr>
          <a:lstStyle/>
          <a:p>
            <a:pPr marL="67310">
              <a:lnSpc>
                <a:spcPct val="100000"/>
              </a:lnSpc>
              <a:spcBef>
                <a:spcPts val="125"/>
              </a:spcBef>
            </a:pPr>
            <a:r>
              <a:rPr dirty="0"/>
              <a:t>F)Molecular</a:t>
            </a:r>
            <a:r>
              <a:rPr spc="-35" dirty="0"/>
              <a:t> </a:t>
            </a:r>
            <a:r>
              <a:rPr spc="-10" dirty="0"/>
              <a:t>weight</a:t>
            </a:r>
          </a:p>
        </p:txBody>
      </p:sp>
      <p:sp>
        <p:nvSpPr>
          <p:cNvPr id="4" name="object 4"/>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5" name="object 5"/>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43</a:t>
            </a:fld>
            <a:endParaRPr spc="-25" dirty="0"/>
          </a:p>
        </p:txBody>
      </p:sp>
      <p:sp>
        <p:nvSpPr>
          <p:cNvPr id="3" name="object 3"/>
          <p:cNvSpPr txBox="1"/>
          <p:nvPr/>
        </p:nvSpPr>
        <p:spPr>
          <a:xfrm>
            <a:off x="396875" y="918273"/>
            <a:ext cx="8971280" cy="5217795"/>
          </a:xfrm>
          <a:prstGeom prst="rect">
            <a:avLst/>
          </a:prstGeom>
        </p:spPr>
        <p:txBody>
          <a:bodyPr vert="horz" wrap="square" lIns="0" tIns="15875" rIns="0" bIns="0" rtlCol="0">
            <a:spAutoFit/>
          </a:bodyPr>
          <a:lstStyle/>
          <a:p>
            <a:pPr marL="12700" marR="5080" algn="just">
              <a:lnSpc>
                <a:spcPct val="100000"/>
              </a:lnSpc>
              <a:spcBef>
                <a:spcPts val="125"/>
              </a:spcBef>
            </a:pPr>
            <a:r>
              <a:rPr sz="2000" dirty="0">
                <a:latin typeface="Times New Roman"/>
                <a:cs typeface="Times New Roman"/>
              </a:rPr>
              <a:t>The</a:t>
            </a:r>
            <a:r>
              <a:rPr sz="2000" spc="220" dirty="0">
                <a:latin typeface="Times New Roman"/>
                <a:cs typeface="Times New Roman"/>
              </a:rPr>
              <a:t> </a:t>
            </a:r>
            <a:r>
              <a:rPr sz="2000" dirty="0">
                <a:latin typeface="Times New Roman"/>
                <a:cs typeface="Times New Roman"/>
              </a:rPr>
              <a:t>percutaneous</a:t>
            </a:r>
            <a:r>
              <a:rPr sz="2000" spc="200" dirty="0">
                <a:latin typeface="Times New Roman"/>
                <a:cs typeface="Times New Roman"/>
              </a:rPr>
              <a:t> </a:t>
            </a:r>
            <a:r>
              <a:rPr sz="2000" dirty="0">
                <a:latin typeface="Times New Roman"/>
                <a:cs typeface="Times New Roman"/>
              </a:rPr>
              <a:t>absorption</a:t>
            </a:r>
            <a:r>
              <a:rPr sz="2000" spc="250" dirty="0">
                <a:latin typeface="Times New Roman"/>
                <a:cs typeface="Times New Roman"/>
              </a:rPr>
              <a:t> </a:t>
            </a:r>
            <a:r>
              <a:rPr sz="2000" dirty="0">
                <a:latin typeface="Times New Roman"/>
                <a:cs typeface="Times New Roman"/>
              </a:rPr>
              <a:t>is</a:t>
            </a:r>
            <a:r>
              <a:rPr sz="2000" spc="185" dirty="0">
                <a:latin typeface="Times New Roman"/>
                <a:cs typeface="Times New Roman"/>
              </a:rPr>
              <a:t> </a:t>
            </a:r>
            <a:r>
              <a:rPr sz="2000" dirty="0">
                <a:latin typeface="Times New Roman"/>
                <a:cs typeface="Times New Roman"/>
              </a:rPr>
              <a:t>inversely</a:t>
            </a:r>
            <a:r>
              <a:rPr sz="2000" spc="190" dirty="0">
                <a:latin typeface="Times New Roman"/>
                <a:cs typeface="Times New Roman"/>
              </a:rPr>
              <a:t> </a:t>
            </a:r>
            <a:r>
              <a:rPr sz="2000" dirty="0">
                <a:latin typeface="Times New Roman"/>
                <a:cs typeface="Times New Roman"/>
              </a:rPr>
              <a:t>proportional</a:t>
            </a:r>
            <a:r>
              <a:rPr sz="2000" spc="190" dirty="0">
                <a:latin typeface="Times New Roman"/>
                <a:cs typeface="Times New Roman"/>
              </a:rPr>
              <a:t> </a:t>
            </a:r>
            <a:r>
              <a:rPr sz="2000" dirty="0">
                <a:latin typeface="Times New Roman"/>
                <a:cs typeface="Times New Roman"/>
              </a:rPr>
              <a:t>to</a:t>
            </a:r>
            <a:r>
              <a:rPr sz="2000" spc="254" dirty="0">
                <a:latin typeface="Times New Roman"/>
                <a:cs typeface="Times New Roman"/>
              </a:rPr>
              <a:t> </a:t>
            </a:r>
            <a:r>
              <a:rPr sz="2000" dirty="0">
                <a:latin typeface="Times New Roman"/>
                <a:cs typeface="Times New Roman"/>
              </a:rPr>
              <a:t>the</a:t>
            </a:r>
            <a:r>
              <a:rPr sz="2000" spc="225" dirty="0">
                <a:latin typeface="Times New Roman"/>
                <a:cs typeface="Times New Roman"/>
              </a:rPr>
              <a:t> </a:t>
            </a:r>
            <a:r>
              <a:rPr sz="2000" dirty="0">
                <a:latin typeface="Times New Roman"/>
                <a:cs typeface="Times New Roman"/>
              </a:rPr>
              <a:t>molecular</a:t>
            </a:r>
            <a:r>
              <a:rPr sz="2000" spc="220" dirty="0">
                <a:latin typeface="Times New Roman"/>
                <a:cs typeface="Times New Roman"/>
              </a:rPr>
              <a:t> </a:t>
            </a:r>
            <a:r>
              <a:rPr sz="2000" dirty="0">
                <a:latin typeface="Times New Roman"/>
                <a:cs typeface="Times New Roman"/>
              </a:rPr>
              <a:t>weight</a:t>
            </a:r>
            <a:r>
              <a:rPr sz="2000" spc="265" dirty="0">
                <a:latin typeface="Times New Roman"/>
                <a:cs typeface="Times New Roman"/>
              </a:rPr>
              <a:t> </a:t>
            </a:r>
            <a:r>
              <a:rPr sz="2000" dirty="0">
                <a:latin typeface="Times New Roman"/>
                <a:cs typeface="Times New Roman"/>
              </a:rPr>
              <a:t>of</a:t>
            </a:r>
            <a:r>
              <a:rPr sz="2000" spc="150" dirty="0">
                <a:latin typeface="Times New Roman"/>
                <a:cs typeface="Times New Roman"/>
              </a:rPr>
              <a:t> </a:t>
            </a:r>
            <a:r>
              <a:rPr sz="2000" spc="-25" dirty="0">
                <a:latin typeface="Times New Roman"/>
                <a:cs typeface="Times New Roman"/>
              </a:rPr>
              <a:t>the </a:t>
            </a:r>
            <a:r>
              <a:rPr sz="2000" dirty="0">
                <a:latin typeface="Times New Roman"/>
                <a:cs typeface="Times New Roman"/>
              </a:rPr>
              <a:t>drug.  It</a:t>
            </a:r>
            <a:r>
              <a:rPr sz="2000" spc="15" dirty="0">
                <a:latin typeface="Times New Roman"/>
                <a:cs typeface="Times New Roman"/>
              </a:rPr>
              <a:t>  </a:t>
            </a:r>
            <a:r>
              <a:rPr sz="2000" dirty="0">
                <a:latin typeface="Times New Roman"/>
                <a:cs typeface="Times New Roman"/>
              </a:rPr>
              <a:t>may</a:t>
            </a:r>
            <a:r>
              <a:rPr sz="2000" spc="459" dirty="0">
                <a:latin typeface="Times New Roman"/>
                <a:cs typeface="Times New Roman"/>
              </a:rPr>
              <a:t> </a:t>
            </a:r>
            <a:r>
              <a:rPr sz="2000" dirty="0">
                <a:latin typeface="Times New Roman"/>
                <a:cs typeface="Times New Roman"/>
              </a:rPr>
              <a:t>affect</a:t>
            </a:r>
            <a:r>
              <a:rPr sz="2000" spc="15" dirty="0">
                <a:latin typeface="Times New Roman"/>
                <a:cs typeface="Times New Roman"/>
              </a:rPr>
              <a:t>  </a:t>
            </a:r>
            <a:r>
              <a:rPr sz="2000" dirty="0">
                <a:latin typeface="Times New Roman"/>
                <a:cs typeface="Times New Roman"/>
              </a:rPr>
              <a:t>the</a:t>
            </a:r>
            <a:r>
              <a:rPr sz="2000" spc="425" dirty="0">
                <a:latin typeface="Times New Roman"/>
                <a:cs typeface="Times New Roman"/>
              </a:rPr>
              <a:t> </a:t>
            </a:r>
            <a:r>
              <a:rPr sz="2000" dirty="0">
                <a:latin typeface="Times New Roman"/>
                <a:cs typeface="Times New Roman"/>
              </a:rPr>
              <a:t>diffusion</a:t>
            </a:r>
            <a:r>
              <a:rPr sz="2000" spc="465" dirty="0">
                <a:latin typeface="Times New Roman"/>
                <a:cs typeface="Times New Roman"/>
              </a:rPr>
              <a:t> </a:t>
            </a:r>
            <a:r>
              <a:rPr sz="2000" dirty="0">
                <a:latin typeface="Times New Roman"/>
                <a:cs typeface="Times New Roman"/>
              </a:rPr>
              <a:t>coefficient</a:t>
            </a:r>
            <a:r>
              <a:rPr sz="2000" spc="465" dirty="0">
                <a:latin typeface="Times New Roman"/>
                <a:cs typeface="Times New Roman"/>
              </a:rPr>
              <a:t> </a:t>
            </a:r>
            <a:r>
              <a:rPr sz="2000" dirty="0">
                <a:latin typeface="Times New Roman"/>
                <a:cs typeface="Times New Roman"/>
              </a:rPr>
              <a:t>of</a:t>
            </a:r>
            <a:r>
              <a:rPr sz="2000" spc="420" dirty="0">
                <a:latin typeface="Times New Roman"/>
                <a:cs typeface="Times New Roman"/>
              </a:rPr>
              <a:t> </a:t>
            </a:r>
            <a:r>
              <a:rPr sz="2000" dirty="0">
                <a:latin typeface="Times New Roman"/>
                <a:cs typeface="Times New Roman"/>
              </a:rPr>
              <a:t>the</a:t>
            </a:r>
            <a:r>
              <a:rPr sz="2000" spc="425" dirty="0">
                <a:latin typeface="Times New Roman"/>
                <a:cs typeface="Times New Roman"/>
              </a:rPr>
              <a:t> </a:t>
            </a:r>
            <a:r>
              <a:rPr sz="2000" dirty="0">
                <a:latin typeface="Times New Roman"/>
                <a:cs typeface="Times New Roman"/>
              </a:rPr>
              <a:t>respective</a:t>
            </a:r>
            <a:r>
              <a:rPr sz="2000" spc="480" dirty="0">
                <a:latin typeface="Times New Roman"/>
                <a:cs typeface="Times New Roman"/>
              </a:rPr>
              <a:t> </a:t>
            </a:r>
            <a:r>
              <a:rPr sz="2000" dirty="0">
                <a:latin typeface="Times New Roman"/>
                <a:cs typeface="Times New Roman"/>
              </a:rPr>
              <a:t>drug.</a:t>
            </a:r>
            <a:r>
              <a:rPr sz="2000" spc="5" dirty="0">
                <a:latin typeface="Times New Roman"/>
                <a:cs typeface="Times New Roman"/>
              </a:rPr>
              <a:t>  </a:t>
            </a:r>
            <a:r>
              <a:rPr sz="2000" dirty="0">
                <a:latin typeface="Times New Roman"/>
                <a:cs typeface="Times New Roman"/>
              </a:rPr>
              <a:t>The</a:t>
            </a:r>
            <a:r>
              <a:rPr sz="2000" spc="425" dirty="0">
                <a:latin typeface="Times New Roman"/>
                <a:cs typeface="Times New Roman"/>
              </a:rPr>
              <a:t> </a:t>
            </a:r>
            <a:r>
              <a:rPr sz="2000" spc="-10" dirty="0">
                <a:latin typeface="Times New Roman"/>
                <a:cs typeface="Times New Roman"/>
              </a:rPr>
              <a:t>preferred </a:t>
            </a:r>
            <a:r>
              <a:rPr sz="2000" dirty="0">
                <a:latin typeface="Times New Roman"/>
                <a:cs typeface="Times New Roman"/>
              </a:rPr>
              <a:t>molecular</a:t>
            </a:r>
            <a:r>
              <a:rPr sz="2000" spc="150" dirty="0">
                <a:latin typeface="Times New Roman"/>
                <a:cs typeface="Times New Roman"/>
              </a:rPr>
              <a:t> </a:t>
            </a:r>
            <a:r>
              <a:rPr sz="2000" dirty="0">
                <a:latin typeface="Times New Roman"/>
                <a:cs typeface="Times New Roman"/>
              </a:rPr>
              <a:t>weight</a:t>
            </a:r>
            <a:r>
              <a:rPr sz="2000" spc="175" dirty="0">
                <a:latin typeface="Times New Roman"/>
                <a:cs typeface="Times New Roman"/>
              </a:rPr>
              <a:t> </a:t>
            </a:r>
            <a:r>
              <a:rPr sz="2000" dirty="0">
                <a:latin typeface="Times New Roman"/>
                <a:cs typeface="Times New Roman"/>
              </a:rPr>
              <a:t>for</a:t>
            </a:r>
            <a:r>
              <a:rPr sz="2000" spc="75" dirty="0">
                <a:latin typeface="Times New Roman"/>
                <a:cs typeface="Times New Roman"/>
              </a:rPr>
              <a:t> </a:t>
            </a:r>
            <a:r>
              <a:rPr sz="2000" dirty="0">
                <a:latin typeface="Times New Roman"/>
                <a:cs typeface="Times New Roman"/>
              </a:rPr>
              <a:t>transdermal</a:t>
            </a:r>
            <a:r>
              <a:rPr sz="2000" spc="110" dirty="0">
                <a:latin typeface="Times New Roman"/>
                <a:cs typeface="Times New Roman"/>
              </a:rPr>
              <a:t> </a:t>
            </a:r>
            <a:r>
              <a:rPr sz="2000" dirty="0">
                <a:latin typeface="Times New Roman"/>
                <a:cs typeface="Times New Roman"/>
              </a:rPr>
              <a:t>drug</a:t>
            </a:r>
            <a:r>
              <a:rPr sz="2000" spc="40" dirty="0">
                <a:latin typeface="Times New Roman"/>
                <a:cs typeface="Times New Roman"/>
              </a:rPr>
              <a:t> </a:t>
            </a:r>
            <a:r>
              <a:rPr sz="2000" dirty="0">
                <a:latin typeface="Times New Roman"/>
                <a:cs typeface="Times New Roman"/>
              </a:rPr>
              <a:t>delivery</a:t>
            </a:r>
            <a:r>
              <a:rPr sz="2000" spc="114" dirty="0">
                <a:latin typeface="Times New Roman"/>
                <a:cs typeface="Times New Roman"/>
              </a:rPr>
              <a:t> </a:t>
            </a:r>
            <a:r>
              <a:rPr sz="2000" dirty="0">
                <a:latin typeface="Times New Roman"/>
                <a:cs typeface="Times New Roman"/>
              </a:rPr>
              <a:t>system</a:t>
            </a:r>
            <a:r>
              <a:rPr sz="2000" spc="80" dirty="0">
                <a:latin typeface="Times New Roman"/>
                <a:cs typeface="Times New Roman"/>
              </a:rPr>
              <a:t> </a:t>
            </a:r>
            <a:r>
              <a:rPr sz="2000" dirty="0">
                <a:latin typeface="Times New Roman"/>
                <a:cs typeface="Times New Roman"/>
              </a:rPr>
              <a:t>of</a:t>
            </a:r>
            <a:r>
              <a:rPr sz="2000" spc="65" dirty="0">
                <a:latin typeface="Times New Roman"/>
                <a:cs typeface="Times New Roman"/>
              </a:rPr>
              <a:t> </a:t>
            </a:r>
            <a:r>
              <a:rPr sz="2000" dirty="0">
                <a:latin typeface="Times New Roman"/>
                <a:cs typeface="Times New Roman"/>
              </a:rPr>
              <a:t>drug</a:t>
            </a:r>
            <a:r>
              <a:rPr sz="2000" spc="35" dirty="0">
                <a:latin typeface="Times New Roman"/>
                <a:cs typeface="Times New Roman"/>
              </a:rPr>
              <a:t> </a:t>
            </a:r>
            <a:r>
              <a:rPr sz="2000" dirty="0">
                <a:latin typeface="Times New Roman"/>
                <a:cs typeface="Times New Roman"/>
              </a:rPr>
              <a:t>by</a:t>
            </a:r>
            <a:r>
              <a:rPr sz="2000" spc="110" dirty="0">
                <a:latin typeface="Times New Roman"/>
                <a:cs typeface="Times New Roman"/>
              </a:rPr>
              <a:t> </a:t>
            </a:r>
            <a:r>
              <a:rPr sz="2000" dirty="0">
                <a:latin typeface="Times New Roman"/>
                <a:cs typeface="Times New Roman"/>
              </a:rPr>
              <a:t>passive</a:t>
            </a:r>
            <a:r>
              <a:rPr sz="2000" spc="150" dirty="0">
                <a:latin typeface="Times New Roman"/>
                <a:cs typeface="Times New Roman"/>
              </a:rPr>
              <a:t> </a:t>
            </a:r>
            <a:r>
              <a:rPr sz="2000" dirty="0">
                <a:latin typeface="Times New Roman"/>
                <a:cs typeface="Times New Roman"/>
              </a:rPr>
              <a:t>diffusion</a:t>
            </a:r>
            <a:r>
              <a:rPr sz="2000" spc="185" dirty="0">
                <a:latin typeface="Times New Roman"/>
                <a:cs typeface="Times New Roman"/>
              </a:rPr>
              <a:t> </a:t>
            </a:r>
            <a:r>
              <a:rPr sz="2000" spc="-25" dirty="0">
                <a:latin typeface="Times New Roman"/>
                <a:cs typeface="Times New Roman"/>
              </a:rPr>
              <a:t>is </a:t>
            </a:r>
            <a:r>
              <a:rPr sz="2000" dirty="0">
                <a:latin typeface="Times New Roman"/>
                <a:cs typeface="Times New Roman"/>
              </a:rPr>
              <a:t>less</a:t>
            </a:r>
            <a:r>
              <a:rPr sz="2000" spc="430" dirty="0">
                <a:latin typeface="Times New Roman"/>
                <a:cs typeface="Times New Roman"/>
              </a:rPr>
              <a:t> </a:t>
            </a:r>
            <a:r>
              <a:rPr sz="2000" dirty="0">
                <a:latin typeface="Times New Roman"/>
                <a:cs typeface="Times New Roman"/>
              </a:rPr>
              <a:t>than</a:t>
            </a:r>
            <a:r>
              <a:rPr sz="2000" spc="430" dirty="0">
                <a:latin typeface="Times New Roman"/>
                <a:cs typeface="Times New Roman"/>
              </a:rPr>
              <a:t> </a:t>
            </a:r>
            <a:r>
              <a:rPr sz="2000" dirty="0">
                <a:latin typeface="Times New Roman"/>
                <a:cs typeface="Times New Roman"/>
              </a:rPr>
              <a:t>500</a:t>
            </a:r>
            <a:r>
              <a:rPr sz="2000" spc="5" dirty="0">
                <a:latin typeface="Times New Roman"/>
                <a:cs typeface="Times New Roman"/>
              </a:rPr>
              <a:t>  </a:t>
            </a:r>
            <a:r>
              <a:rPr sz="2000" dirty="0">
                <a:latin typeface="Times New Roman"/>
                <a:cs typeface="Times New Roman"/>
              </a:rPr>
              <a:t>Dalton</a:t>
            </a:r>
            <a:r>
              <a:rPr sz="2000" spc="420" dirty="0">
                <a:latin typeface="Times New Roman"/>
                <a:cs typeface="Times New Roman"/>
              </a:rPr>
              <a:t> </a:t>
            </a:r>
            <a:r>
              <a:rPr sz="2000" dirty="0">
                <a:latin typeface="Times New Roman"/>
                <a:cs typeface="Times New Roman"/>
              </a:rPr>
              <a:t>however</a:t>
            </a:r>
            <a:r>
              <a:rPr sz="2000" spc="465" dirty="0">
                <a:latin typeface="Times New Roman"/>
                <a:cs typeface="Times New Roman"/>
              </a:rPr>
              <a:t> </a:t>
            </a:r>
            <a:r>
              <a:rPr sz="2000" dirty="0">
                <a:latin typeface="Times New Roman"/>
                <a:cs typeface="Times New Roman"/>
              </a:rPr>
              <a:t>the</a:t>
            </a:r>
            <a:r>
              <a:rPr sz="2000" spc="390" dirty="0">
                <a:latin typeface="Times New Roman"/>
                <a:cs typeface="Times New Roman"/>
              </a:rPr>
              <a:t> </a:t>
            </a:r>
            <a:r>
              <a:rPr sz="2000" dirty="0">
                <a:latin typeface="Times New Roman"/>
                <a:cs typeface="Times New Roman"/>
              </a:rPr>
              <a:t>rate</a:t>
            </a:r>
            <a:r>
              <a:rPr sz="2000" spc="395" dirty="0">
                <a:latin typeface="Times New Roman"/>
                <a:cs typeface="Times New Roman"/>
              </a:rPr>
              <a:t> </a:t>
            </a:r>
            <a:r>
              <a:rPr sz="2000" dirty="0">
                <a:latin typeface="Times New Roman"/>
                <a:cs typeface="Times New Roman"/>
              </a:rPr>
              <a:t>of</a:t>
            </a:r>
            <a:r>
              <a:rPr sz="2000" spc="390" dirty="0">
                <a:latin typeface="Times New Roman"/>
                <a:cs typeface="Times New Roman"/>
              </a:rPr>
              <a:t> </a:t>
            </a:r>
            <a:r>
              <a:rPr sz="2000" dirty="0">
                <a:latin typeface="Times New Roman"/>
                <a:cs typeface="Times New Roman"/>
              </a:rPr>
              <a:t>permeation</a:t>
            </a:r>
            <a:r>
              <a:rPr sz="2000" spc="5" dirty="0">
                <a:latin typeface="Times New Roman"/>
                <a:cs typeface="Times New Roman"/>
              </a:rPr>
              <a:t>  </a:t>
            </a:r>
            <a:r>
              <a:rPr sz="2000" dirty="0">
                <a:latin typeface="Times New Roman"/>
                <a:cs typeface="Times New Roman"/>
              </a:rPr>
              <a:t>may</a:t>
            </a:r>
            <a:r>
              <a:rPr sz="2000" spc="430" dirty="0">
                <a:latin typeface="Times New Roman"/>
                <a:cs typeface="Times New Roman"/>
              </a:rPr>
              <a:t> </a:t>
            </a:r>
            <a:r>
              <a:rPr sz="2000" dirty="0">
                <a:latin typeface="Times New Roman"/>
                <a:cs typeface="Times New Roman"/>
              </a:rPr>
              <a:t>be</a:t>
            </a:r>
            <a:r>
              <a:rPr sz="2000" spc="390" dirty="0">
                <a:latin typeface="Times New Roman"/>
                <a:cs typeface="Times New Roman"/>
              </a:rPr>
              <a:t> </a:t>
            </a:r>
            <a:r>
              <a:rPr sz="2000" dirty="0">
                <a:latin typeface="Times New Roman"/>
                <a:cs typeface="Times New Roman"/>
              </a:rPr>
              <a:t>increased</a:t>
            </a:r>
            <a:r>
              <a:rPr sz="2000" spc="430" dirty="0">
                <a:latin typeface="Times New Roman"/>
                <a:cs typeface="Times New Roman"/>
              </a:rPr>
              <a:t> </a:t>
            </a:r>
            <a:r>
              <a:rPr sz="2000" dirty="0">
                <a:latin typeface="Times New Roman"/>
                <a:cs typeface="Times New Roman"/>
              </a:rPr>
              <a:t>by</a:t>
            </a:r>
            <a:r>
              <a:rPr sz="2000" spc="355" dirty="0">
                <a:latin typeface="Times New Roman"/>
                <a:cs typeface="Times New Roman"/>
              </a:rPr>
              <a:t> </a:t>
            </a:r>
            <a:r>
              <a:rPr sz="2000" dirty="0">
                <a:latin typeface="Times New Roman"/>
                <a:cs typeface="Times New Roman"/>
              </a:rPr>
              <a:t>use</a:t>
            </a:r>
            <a:r>
              <a:rPr sz="2000" spc="390" dirty="0">
                <a:latin typeface="Times New Roman"/>
                <a:cs typeface="Times New Roman"/>
              </a:rPr>
              <a:t> </a:t>
            </a:r>
            <a:r>
              <a:rPr sz="2000" spc="-25" dirty="0">
                <a:latin typeface="Times New Roman"/>
                <a:cs typeface="Times New Roman"/>
              </a:rPr>
              <a:t>of </a:t>
            </a:r>
            <a:r>
              <a:rPr sz="2000" dirty="0">
                <a:latin typeface="Times New Roman"/>
                <a:cs typeface="Times New Roman"/>
              </a:rPr>
              <a:t>various</a:t>
            </a:r>
            <a:r>
              <a:rPr sz="2000" spc="40" dirty="0">
                <a:latin typeface="Times New Roman"/>
                <a:cs typeface="Times New Roman"/>
              </a:rPr>
              <a:t> </a:t>
            </a:r>
            <a:r>
              <a:rPr sz="2000" dirty="0">
                <a:latin typeface="Times New Roman"/>
                <a:cs typeface="Times New Roman"/>
              </a:rPr>
              <a:t>penetration</a:t>
            </a:r>
            <a:r>
              <a:rPr sz="2000" spc="-114" dirty="0">
                <a:latin typeface="Times New Roman"/>
                <a:cs typeface="Times New Roman"/>
              </a:rPr>
              <a:t> </a:t>
            </a:r>
            <a:r>
              <a:rPr sz="2000" spc="-10" dirty="0">
                <a:latin typeface="Times New Roman"/>
                <a:cs typeface="Times New Roman"/>
              </a:rPr>
              <a:t>enhancers.</a:t>
            </a:r>
            <a:endParaRPr sz="2000">
              <a:latin typeface="Times New Roman"/>
              <a:cs typeface="Times New Roman"/>
            </a:endParaRPr>
          </a:p>
          <a:p>
            <a:pPr>
              <a:lnSpc>
                <a:spcPct val="100000"/>
              </a:lnSpc>
              <a:spcBef>
                <a:spcPts val="120"/>
              </a:spcBef>
            </a:pPr>
            <a:endParaRPr sz="2000">
              <a:latin typeface="Times New Roman"/>
              <a:cs typeface="Times New Roman"/>
            </a:endParaRPr>
          </a:p>
          <a:p>
            <a:pPr marL="354965" indent="-342265">
              <a:lnSpc>
                <a:spcPct val="100000"/>
              </a:lnSpc>
              <a:buAutoNum type="alphaUcParenR" startAt="7"/>
              <a:tabLst>
                <a:tab pos="354965" algn="l"/>
              </a:tabLst>
            </a:pPr>
            <a:r>
              <a:rPr sz="2000" b="1" dirty="0">
                <a:latin typeface="Times New Roman"/>
                <a:cs typeface="Times New Roman"/>
              </a:rPr>
              <a:t>Partition</a:t>
            </a:r>
            <a:r>
              <a:rPr sz="2000" b="1" spc="-15" dirty="0">
                <a:latin typeface="Times New Roman"/>
                <a:cs typeface="Times New Roman"/>
              </a:rPr>
              <a:t> </a:t>
            </a:r>
            <a:r>
              <a:rPr sz="2000" b="1" spc="-10" dirty="0">
                <a:latin typeface="Times New Roman"/>
                <a:cs typeface="Times New Roman"/>
              </a:rPr>
              <a:t>coefficient</a:t>
            </a:r>
            <a:endParaRPr sz="2000">
              <a:latin typeface="Times New Roman"/>
              <a:cs typeface="Times New Roman"/>
            </a:endParaRPr>
          </a:p>
          <a:p>
            <a:pPr>
              <a:lnSpc>
                <a:spcPct val="100000"/>
              </a:lnSpc>
              <a:spcBef>
                <a:spcPts val="105"/>
              </a:spcBef>
              <a:buFont typeface="Times New Roman"/>
              <a:buAutoNum type="alphaUcParenR" startAt="7"/>
            </a:pPr>
            <a:endParaRPr sz="2000">
              <a:latin typeface="Times New Roman"/>
              <a:cs typeface="Times New Roman"/>
            </a:endParaRPr>
          </a:p>
          <a:p>
            <a:pPr marL="12700" marR="9525" algn="just">
              <a:lnSpc>
                <a:spcPct val="100000"/>
              </a:lnSpc>
              <a:spcBef>
                <a:spcPts val="5"/>
              </a:spcBef>
            </a:pPr>
            <a:r>
              <a:rPr sz="2000" dirty="0">
                <a:latin typeface="Times New Roman"/>
                <a:cs typeface="Times New Roman"/>
              </a:rPr>
              <a:t>Log</a:t>
            </a:r>
            <a:r>
              <a:rPr sz="2000" spc="-80" dirty="0">
                <a:latin typeface="Times New Roman"/>
                <a:cs typeface="Times New Roman"/>
              </a:rPr>
              <a:t> </a:t>
            </a:r>
            <a:r>
              <a:rPr sz="2000" dirty="0">
                <a:latin typeface="Times New Roman"/>
                <a:cs typeface="Times New Roman"/>
              </a:rPr>
              <a:t>P</a:t>
            </a:r>
            <a:r>
              <a:rPr sz="2000" spc="-45" dirty="0">
                <a:latin typeface="Times New Roman"/>
                <a:cs typeface="Times New Roman"/>
              </a:rPr>
              <a:t> </a:t>
            </a:r>
            <a:r>
              <a:rPr sz="2000" dirty="0">
                <a:latin typeface="Times New Roman"/>
                <a:cs typeface="Times New Roman"/>
              </a:rPr>
              <a:t>or</a:t>
            </a:r>
            <a:r>
              <a:rPr sz="2000" spc="25" dirty="0">
                <a:latin typeface="Times New Roman"/>
                <a:cs typeface="Times New Roman"/>
              </a:rPr>
              <a:t> </a:t>
            </a:r>
            <a:r>
              <a:rPr sz="2000" dirty="0">
                <a:latin typeface="Times New Roman"/>
                <a:cs typeface="Times New Roman"/>
              </a:rPr>
              <a:t>partition</a:t>
            </a:r>
            <a:r>
              <a:rPr sz="2000" spc="85" dirty="0">
                <a:latin typeface="Times New Roman"/>
                <a:cs typeface="Times New Roman"/>
              </a:rPr>
              <a:t> </a:t>
            </a:r>
            <a:r>
              <a:rPr sz="2000" dirty="0">
                <a:latin typeface="Times New Roman"/>
                <a:cs typeface="Times New Roman"/>
              </a:rPr>
              <a:t>coefficient</a:t>
            </a:r>
            <a:r>
              <a:rPr sz="2000" spc="75" dirty="0">
                <a:latin typeface="Times New Roman"/>
                <a:cs typeface="Times New Roman"/>
              </a:rPr>
              <a:t> </a:t>
            </a:r>
            <a:r>
              <a:rPr sz="2000" dirty="0">
                <a:latin typeface="Times New Roman"/>
                <a:cs typeface="Times New Roman"/>
              </a:rPr>
              <a:t>is</a:t>
            </a:r>
            <a:r>
              <a:rPr sz="2000" spc="-10" dirty="0">
                <a:latin typeface="Times New Roman"/>
                <a:cs typeface="Times New Roman"/>
              </a:rPr>
              <a:t> </a:t>
            </a:r>
            <a:r>
              <a:rPr sz="2000" dirty="0">
                <a:latin typeface="Times New Roman"/>
                <a:cs typeface="Times New Roman"/>
              </a:rPr>
              <a:t>essential</a:t>
            </a:r>
            <a:r>
              <a:rPr sz="2000" spc="5" dirty="0">
                <a:latin typeface="Times New Roman"/>
                <a:cs typeface="Times New Roman"/>
              </a:rPr>
              <a:t> </a:t>
            </a:r>
            <a:r>
              <a:rPr sz="2000" dirty="0">
                <a:latin typeface="Times New Roman"/>
                <a:cs typeface="Times New Roman"/>
              </a:rPr>
              <a:t>to</a:t>
            </a:r>
            <a:r>
              <a:rPr sz="2000" spc="-5" dirty="0">
                <a:latin typeface="Times New Roman"/>
                <a:cs typeface="Times New Roman"/>
              </a:rPr>
              <a:t> </a:t>
            </a:r>
            <a:r>
              <a:rPr sz="2000" dirty="0">
                <a:latin typeface="Times New Roman"/>
                <a:cs typeface="Times New Roman"/>
              </a:rPr>
              <a:t>determine</a:t>
            </a:r>
            <a:r>
              <a:rPr sz="2000" spc="45" dirty="0">
                <a:latin typeface="Times New Roman"/>
                <a:cs typeface="Times New Roman"/>
              </a:rPr>
              <a:t> </a:t>
            </a:r>
            <a:r>
              <a:rPr sz="2000" dirty="0">
                <a:latin typeface="Times New Roman"/>
                <a:cs typeface="Times New Roman"/>
              </a:rPr>
              <a:t>the</a:t>
            </a:r>
            <a:r>
              <a:rPr sz="2000" spc="-45" dirty="0">
                <a:latin typeface="Times New Roman"/>
                <a:cs typeface="Times New Roman"/>
              </a:rPr>
              <a:t> </a:t>
            </a:r>
            <a:r>
              <a:rPr sz="2000" dirty="0">
                <a:latin typeface="Times New Roman"/>
                <a:cs typeface="Times New Roman"/>
              </a:rPr>
              <a:t>distribution</a:t>
            </a:r>
            <a:r>
              <a:rPr sz="2000" spc="10" dirty="0">
                <a:latin typeface="Times New Roman"/>
                <a:cs typeface="Times New Roman"/>
              </a:rPr>
              <a:t> </a:t>
            </a:r>
            <a:r>
              <a:rPr sz="2000" dirty="0">
                <a:latin typeface="Times New Roman"/>
                <a:cs typeface="Times New Roman"/>
              </a:rPr>
              <a:t>of</a:t>
            </a:r>
            <a:r>
              <a:rPr sz="2000" spc="-40" dirty="0">
                <a:latin typeface="Times New Roman"/>
                <a:cs typeface="Times New Roman"/>
              </a:rPr>
              <a:t> </a:t>
            </a:r>
            <a:r>
              <a:rPr sz="2000" dirty="0">
                <a:latin typeface="Times New Roman"/>
                <a:cs typeface="Times New Roman"/>
              </a:rPr>
              <a:t>drug</a:t>
            </a:r>
            <a:r>
              <a:rPr sz="2000" spc="-80" dirty="0">
                <a:latin typeface="Times New Roman"/>
                <a:cs typeface="Times New Roman"/>
              </a:rPr>
              <a:t> </a:t>
            </a:r>
            <a:r>
              <a:rPr sz="2000" dirty="0">
                <a:latin typeface="Times New Roman"/>
                <a:cs typeface="Times New Roman"/>
              </a:rPr>
              <a:t>within</a:t>
            </a:r>
            <a:r>
              <a:rPr sz="2000" spc="80" dirty="0">
                <a:latin typeface="Times New Roman"/>
                <a:cs typeface="Times New Roman"/>
              </a:rPr>
              <a:t> </a:t>
            </a:r>
            <a:r>
              <a:rPr sz="2000" spc="-25" dirty="0">
                <a:latin typeface="Times New Roman"/>
                <a:cs typeface="Times New Roman"/>
              </a:rPr>
              <a:t>an </a:t>
            </a:r>
            <a:r>
              <a:rPr sz="2000" dirty="0">
                <a:latin typeface="Times New Roman"/>
                <a:cs typeface="Times New Roman"/>
              </a:rPr>
              <a:t>organism</a:t>
            </a:r>
            <a:r>
              <a:rPr sz="2000" spc="135" dirty="0">
                <a:latin typeface="Times New Roman"/>
                <a:cs typeface="Times New Roman"/>
              </a:rPr>
              <a:t> </a:t>
            </a:r>
            <a:r>
              <a:rPr sz="2000" dirty="0">
                <a:latin typeface="Times New Roman"/>
                <a:cs typeface="Times New Roman"/>
              </a:rPr>
              <a:t>to</a:t>
            </a:r>
            <a:r>
              <a:rPr sz="2000" spc="165" dirty="0">
                <a:latin typeface="Times New Roman"/>
                <a:cs typeface="Times New Roman"/>
              </a:rPr>
              <a:t> </a:t>
            </a:r>
            <a:r>
              <a:rPr sz="2000" dirty="0">
                <a:latin typeface="Times New Roman"/>
                <a:cs typeface="Times New Roman"/>
              </a:rPr>
              <a:t>exert</a:t>
            </a:r>
            <a:r>
              <a:rPr sz="2000" spc="229" dirty="0">
                <a:latin typeface="Times New Roman"/>
                <a:cs typeface="Times New Roman"/>
              </a:rPr>
              <a:t> </a:t>
            </a:r>
            <a:r>
              <a:rPr sz="2000" dirty="0">
                <a:latin typeface="Times New Roman"/>
                <a:cs typeface="Times New Roman"/>
              </a:rPr>
              <a:t>its</a:t>
            </a:r>
            <a:r>
              <a:rPr sz="2000" spc="100" dirty="0">
                <a:latin typeface="Times New Roman"/>
                <a:cs typeface="Times New Roman"/>
              </a:rPr>
              <a:t> </a:t>
            </a:r>
            <a:r>
              <a:rPr sz="2000" dirty="0">
                <a:latin typeface="Times New Roman"/>
                <a:cs typeface="Times New Roman"/>
              </a:rPr>
              <a:t>biological</a:t>
            </a:r>
            <a:r>
              <a:rPr sz="2000" spc="245" dirty="0">
                <a:latin typeface="Times New Roman"/>
                <a:cs typeface="Times New Roman"/>
              </a:rPr>
              <a:t> </a:t>
            </a:r>
            <a:r>
              <a:rPr sz="2000" dirty="0">
                <a:latin typeface="Times New Roman"/>
                <a:cs typeface="Times New Roman"/>
              </a:rPr>
              <a:t>activity.</a:t>
            </a:r>
            <a:r>
              <a:rPr sz="2000" spc="215" dirty="0">
                <a:latin typeface="Times New Roman"/>
                <a:cs typeface="Times New Roman"/>
              </a:rPr>
              <a:t> </a:t>
            </a:r>
            <a:r>
              <a:rPr sz="2000" dirty="0">
                <a:latin typeface="Times New Roman"/>
                <a:cs typeface="Times New Roman"/>
              </a:rPr>
              <a:t>Hydrophilic</a:t>
            </a:r>
            <a:r>
              <a:rPr sz="2000" spc="140" dirty="0">
                <a:latin typeface="Times New Roman"/>
                <a:cs typeface="Times New Roman"/>
              </a:rPr>
              <a:t> </a:t>
            </a:r>
            <a:r>
              <a:rPr sz="2000" dirty="0">
                <a:latin typeface="Times New Roman"/>
                <a:cs typeface="Times New Roman"/>
              </a:rPr>
              <a:t>drugs</a:t>
            </a:r>
            <a:r>
              <a:rPr sz="2000" spc="175" dirty="0">
                <a:latin typeface="Times New Roman"/>
                <a:cs typeface="Times New Roman"/>
              </a:rPr>
              <a:t> </a:t>
            </a:r>
            <a:r>
              <a:rPr sz="2000" dirty="0">
                <a:latin typeface="Times New Roman"/>
                <a:cs typeface="Times New Roman"/>
              </a:rPr>
              <a:t>are</a:t>
            </a:r>
            <a:r>
              <a:rPr sz="2000" spc="200" dirty="0">
                <a:latin typeface="Times New Roman"/>
                <a:cs typeface="Times New Roman"/>
              </a:rPr>
              <a:t> </a:t>
            </a:r>
            <a:r>
              <a:rPr sz="2000" dirty="0">
                <a:latin typeface="Times New Roman"/>
                <a:cs typeface="Times New Roman"/>
              </a:rPr>
              <a:t>poorly</a:t>
            </a:r>
            <a:r>
              <a:rPr sz="2000" spc="100" dirty="0">
                <a:latin typeface="Times New Roman"/>
                <a:cs typeface="Times New Roman"/>
              </a:rPr>
              <a:t> </a:t>
            </a:r>
            <a:r>
              <a:rPr sz="2000" dirty="0">
                <a:latin typeface="Times New Roman"/>
                <a:cs typeface="Times New Roman"/>
              </a:rPr>
              <a:t>absorbed</a:t>
            </a:r>
            <a:r>
              <a:rPr sz="2000" spc="170" dirty="0">
                <a:latin typeface="Times New Roman"/>
                <a:cs typeface="Times New Roman"/>
              </a:rPr>
              <a:t> </a:t>
            </a:r>
            <a:r>
              <a:rPr sz="2000" spc="-20" dirty="0">
                <a:latin typeface="Times New Roman"/>
                <a:cs typeface="Times New Roman"/>
              </a:rPr>
              <a:t>when </a:t>
            </a:r>
            <a:r>
              <a:rPr sz="2000" dirty="0">
                <a:latin typeface="Times New Roman"/>
                <a:cs typeface="Times New Roman"/>
              </a:rPr>
              <a:t>applied</a:t>
            </a:r>
            <a:r>
              <a:rPr sz="2000" spc="35" dirty="0">
                <a:latin typeface="Times New Roman"/>
                <a:cs typeface="Times New Roman"/>
              </a:rPr>
              <a:t>  </a:t>
            </a:r>
            <a:r>
              <a:rPr sz="2000" dirty="0">
                <a:latin typeface="Times New Roman"/>
                <a:cs typeface="Times New Roman"/>
              </a:rPr>
              <a:t>topically,</a:t>
            </a:r>
            <a:r>
              <a:rPr sz="2000" spc="30" dirty="0">
                <a:latin typeface="Times New Roman"/>
                <a:cs typeface="Times New Roman"/>
              </a:rPr>
              <a:t>  </a:t>
            </a:r>
            <a:r>
              <a:rPr sz="2000" dirty="0">
                <a:latin typeface="Times New Roman"/>
                <a:cs typeface="Times New Roman"/>
              </a:rPr>
              <a:t>due</a:t>
            </a:r>
            <a:r>
              <a:rPr sz="2000" spc="15" dirty="0">
                <a:latin typeface="Times New Roman"/>
                <a:cs typeface="Times New Roman"/>
              </a:rPr>
              <a:t>  </a:t>
            </a:r>
            <a:r>
              <a:rPr sz="2000" dirty="0">
                <a:latin typeface="Times New Roman"/>
                <a:cs typeface="Times New Roman"/>
              </a:rPr>
              <a:t>to  low</a:t>
            </a:r>
            <a:r>
              <a:rPr sz="2000" spc="490" dirty="0">
                <a:latin typeface="Times New Roman"/>
                <a:cs typeface="Times New Roman"/>
              </a:rPr>
              <a:t> </a:t>
            </a:r>
            <a:r>
              <a:rPr sz="2000" dirty="0">
                <a:latin typeface="Times New Roman"/>
                <a:cs typeface="Times New Roman"/>
              </a:rPr>
              <a:t>partitioning</a:t>
            </a:r>
            <a:r>
              <a:rPr sz="2000" spc="5" dirty="0">
                <a:latin typeface="Times New Roman"/>
                <a:cs typeface="Times New Roman"/>
              </a:rPr>
              <a:t>  </a:t>
            </a:r>
            <a:r>
              <a:rPr sz="2000" dirty="0">
                <a:latin typeface="Times New Roman"/>
                <a:cs typeface="Times New Roman"/>
              </a:rPr>
              <a:t>through</a:t>
            </a:r>
            <a:r>
              <a:rPr sz="2000" spc="40" dirty="0">
                <a:latin typeface="Times New Roman"/>
                <a:cs typeface="Times New Roman"/>
              </a:rPr>
              <a:t>  </a:t>
            </a:r>
            <a:r>
              <a:rPr sz="2000" dirty="0">
                <a:latin typeface="Times New Roman"/>
                <a:cs typeface="Times New Roman"/>
              </a:rPr>
              <a:t>the</a:t>
            </a:r>
            <a:r>
              <a:rPr sz="2000" spc="459" dirty="0">
                <a:latin typeface="Times New Roman"/>
                <a:cs typeface="Times New Roman"/>
              </a:rPr>
              <a:t> </a:t>
            </a:r>
            <a:r>
              <a:rPr sz="2000" dirty="0">
                <a:latin typeface="Times New Roman"/>
                <a:cs typeface="Times New Roman"/>
              </a:rPr>
              <a:t>lipid</a:t>
            </a:r>
            <a:r>
              <a:rPr sz="2000" spc="35" dirty="0">
                <a:latin typeface="Times New Roman"/>
                <a:cs typeface="Times New Roman"/>
              </a:rPr>
              <a:t>  </a:t>
            </a:r>
            <a:r>
              <a:rPr sz="2000" dirty="0">
                <a:latin typeface="Times New Roman"/>
                <a:cs typeface="Times New Roman"/>
              </a:rPr>
              <a:t>matrix  of</a:t>
            </a:r>
            <a:r>
              <a:rPr sz="2000" spc="459" dirty="0">
                <a:latin typeface="Times New Roman"/>
                <a:cs typeface="Times New Roman"/>
              </a:rPr>
              <a:t> </a:t>
            </a:r>
            <a:r>
              <a:rPr sz="2000" dirty="0">
                <a:latin typeface="Times New Roman"/>
                <a:cs typeface="Times New Roman"/>
              </a:rPr>
              <a:t>the</a:t>
            </a:r>
            <a:r>
              <a:rPr sz="2000" spc="15" dirty="0">
                <a:latin typeface="Times New Roman"/>
                <a:cs typeface="Times New Roman"/>
              </a:rPr>
              <a:t>  </a:t>
            </a:r>
            <a:r>
              <a:rPr sz="2000" spc="-10" dirty="0">
                <a:latin typeface="Times New Roman"/>
                <a:cs typeface="Times New Roman"/>
              </a:rPr>
              <a:t>stratum </a:t>
            </a:r>
            <a:r>
              <a:rPr sz="2000" dirty="0">
                <a:latin typeface="Times New Roman"/>
                <a:cs typeface="Times New Roman"/>
              </a:rPr>
              <a:t>corneum.</a:t>
            </a:r>
            <a:r>
              <a:rPr sz="2000" spc="160" dirty="0">
                <a:latin typeface="Times New Roman"/>
                <a:cs typeface="Times New Roman"/>
              </a:rPr>
              <a:t> </a:t>
            </a:r>
            <a:r>
              <a:rPr sz="2000" dirty="0">
                <a:latin typeface="Times New Roman"/>
                <a:cs typeface="Times New Roman"/>
              </a:rPr>
              <a:t>Cutaneous</a:t>
            </a:r>
            <a:r>
              <a:rPr sz="2000" spc="45" dirty="0">
                <a:latin typeface="Times New Roman"/>
                <a:cs typeface="Times New Roman"/>
              </a:rPr>
              <a:t> </a:t>
            </a:r>
            <a:r>
              <a:rPr sz="2000" dirty="0">
                <a:latin typeface="Times New Roman"/>
                <a:cs typeface="Times New Roman"/>
              </a:rPr>
              <a:t>blood</a:t>
            </a:r>
            <a:r>
              <a:rPr sz="2000" spc="180" dirty="0">
                <a:latin typeface="Times New Roman"/>
                <a:cs typeface="Times New Roman"/>
              </a:rPr>
              <a:t> </a:t>
            </a:r>
            <a:r>
              <a:rPr sz="2000" dirty="0">
                <a:latin typeface="Times New Roman"/>
                <a:cs typeface="Times New Roman"/>
              </a:rPr>
              <a:t>flow</a:t>
            </a:r>
            <a:r>
              <a:rPr sz="2000" spc="114" dirty="0">
                <a:latin typeface="Times New Roman"/>
                <a:cs typeface="Times New Roman"/>
              </a:rPr>
              <a:t> </a:t>
            </a:r>
            <a:r>
              <a:rPr sz="2000" dirty="0">
                <a:latin typeface="Times New Roman"/>
                <a:cs typeface="Times New Roman"/>
              </a:rPr>
              <a:t>rapidly</a:t>
            </a:r>
            <a:r>
              <a:rPr sz="2000" spc="114" dirty="0">
                <a:latin typeface="Times New Roman"/>
                <a:cs typeface="Times New Roman"/>
              </a:rPr>
              <a:t> </a:t>
            </a:r>
            <a:r>
              <a:rPr sz="2000" dirty="0">
                <a:latin typeface="Times New Roman"/>
                <a:cs typeface="Times New Roman"/>
              </a:rPr>
              <a:t>clears</a:t>
            </a:r>
            <a:r>
              <a:rPr sz="2000" spc="40" dirty="0">
                <a:latin typeface="Times New Roman"/>
                <a:cs typeface="Times New Roman"/>
              </a:rPr>
              <a:t> </a:t>
            </a:r>
            <a:r>
              <a:rPr sz="2000" dirty="0">
                <a:latin typeface="Times New Roman"/>
                <a:cs typeface="Times New Roman"/>
              </a:rPr>
              <a:t>the</a:t>
            </a:r>
            <a:r>
              <a:rPr sz="2000" spc="150" dirty="0">
                <a:latin typeface="Times New Roman"/>
                <a:cs typeface="Times New Roman"/>
              </a:rPr>
              <a:t> </a:t>
            </a:r>
            <a:r>
              <a:rPr sz="2000" dirty="0">
                <a:latin typeface="Times New Roman"/>
                <a:cs typeface="Times New Roman"/>
              </a:rPr>
              <a:t>absorbed</a:t>
            </a:r>
            <a:r>
              <a:rPr sz="2000" spc="100" dirty="0">
                <a:latin typeface="Times New Roman"/>
                <a:cs typeface="Times New Roman"/>
              </a:rPr>
              <a:t> </a:t>
            </a:r>
            <a:r>
              <a:rPr sz="2000" dirty="0">
                <a:latin typeface="Times New Roman"/>
                <a:cs typeface="Times New Roman"/>
              </a:rPr>
              <a:t>drug,</a:t>
            </a:r>
            <a:r>
              <a:rPr sz="2000" spc="165" dirty="0">
                <a:latin typeface="Times New Roman"/>
                <a:cs typeface="Times New Roman"/>
              </a:rPr>
              <a:t> </a:t>
            </a:r>
            <a:r>
              <a:rPr sz="2000" dirty="0">
                <a:latin typeface="Times New Roman"/>
                <a:cs typeface="Times New Roman"/>
              </a:rPr>
              <a:t>which</a:t>
            </a:r>
            <a:r>
              <a:rPr sz="2000" spc="110" dirty="0">
                <a:latin typeface="Times New Roman"/>
                <a:cs typeface="Times New Roman"/>
              </a:rPr>
              <a:t> </a:t>
            </a:r>
            <a:r>
              <a:rPr sz="2000" dirty="0">
                <a:latin typeface="Times New Roman"/>
                <a:cs typeface="Times New Roman"/>
              </a:rPr>
              <a:t>may</a:t>
            </a:r>
            <a:r>
              <a:rPr sz="2000" spc="105" dirty="0">
                <a:latin typeface="Times New Roman"/>
                <a:cs typeface="Times New Roman"/>
              </a:rPr>
              <a:t> </a:t>
            </a:r>
            <a:r>
              <a:rPr sz="2000" dirty="0">
                <a:latin typeface="Times New Roman"/>
                <a:cs typeface="Times New Roman"/>
              </a:rPr>
              <a:t>result</a:t>
            </a:r>
            <a:r>
              <a:rPr sz="2000" spc="105" dirty="0">
                <a:latin typeface="Times New Roman"/>
                <a:cs typeface="Times New Roman"/>
              </a:rPr>
              <a:t> </a:t>
            </a:r>
            <a:r>
              <a:rPr sz="2000" spc="-25" dirty="0">
                <a:latin typeface="Times New Roman"/>
                <a:cs typeface="Times New Roman"/>
              </a:rPr>
              <a:t>in </a:t>
            </a:r>
            <a:r>
              <a:rPr sz="2000" dirty="0">
                <a:latin typeface="Times New Roman"/>
                <a:cs typeface="Times New Roman"/>
              </a:rPr>
              <a:t>low</a:t>
            </a:r>
            <a:r>
              <a:rPr sz="2000" spc="-45" dirty="0">
                <a:latin typeface="Times New Roman"/>
                <a:cs typeface="Times New Roman"/>
              </a:rPr>
              <a:t> </a:t>
            </a:r>
            <a:r>
              <a:rPr sz="2000" dirty="0">
                <a:latin typeface="Times New Roman"/>
                <a:cs typeface="Times New Roman"/>
              </a:rPr>
              <a:t>tissue</a:t>
            </a:r>
            <a:r>
              <a:rPr sz="2000" spc="5" dirty="0">
                <a:latin typeface="Times New Roman"/>
                <a:cs typeface="Times New Roman"/>
              </a:rPr>
              <a:t> </a:t>
            </a:r>
            <a:r>
              <a:rPr sz="2000" spc="-10" dirty="0">
                <a:latin typeface="Times New Roman"/>
                <a:cs typeface="Times New Roman"/>
              </a:rPr>
              <a:t>levels.</a:t>
            </a:r>
            <a:endParaRPr sz="2000">
              <a:latin typeface="Times New Roman"/>
              <a:cs typeface="Times New Roman"/>
            </a:endParaRPr>
          </a:p>
          <a:p>
            <a:pPr>
              <a:lnSpc>
                <a:spcPct val="100000"/>
              </a:lnSpc>
              <a:spcBef>
                <a:spcPts val="120"/>
              </a:spcBef>
            </a:pPr>
            <a:endParaRPr sz="2000">
              <a:latin typeface="Times New Roman"/>
              <a:cs typeface="Times New Roman"/>
            </a:endParaRPr>
          </a:p>
          <a:p>
            <a:pPr marL="354965" indent="-342265">
              <a:lnSpc>
                <a:spcPct val="100000"/>
              </a:lnSpc>
              <a:buAutoNum type="alphaUcParenR" startAt="8"/>
              <a:tabLst>
                <a:tab pos="354965" algn="l"/>
              </a:tabLst>
            </a:pPr>
            <a:r>
              <a:rPr sz="2000" b="1" dirty="0">
                <a:latin typeface="Times New Roman"/>
                <a:cs typeface="Times New Roman"/>
              </a:rPr>
              <a:t>Body</a:t>
            </a:r>
            <a:r>
              <a:rPr sz="2000" b="1" spc="-15" dirty="0">
                <a:latin typeface="Times New Roman"/>
                <a:cs typeface="Times New Roman"/>
              </a:rPr>
              <a:t> </a:t>
            </a:r>
            <a:r>
              <a:rPr sz="2000" b="1" spc="-20" dirty="0">
                <a:latin typeface="Times New Roman"/>
                <a:cs typeface="Times New Roman"/>
              </a:rPr>
              <a:t>site</a:t>
            </a:r>
            <a:endParaRPr sz="2000">
              <a:latin typeface="Times New Roman"/>
              <a:cs typeface="Times New Roman"/>
            </a:endParaRPr>
          </a:p>
          <a:p>
            <a:pPr marL="12700" marR="9525" algn="just">
              <a:lnSpc>
                <a:spcPct val="100000"/>
              </a:lnSpc>
            </a:pPr>
            <a:r>
              <a:rPr sz="2000" dirty="0">
                <a:latin typeface="Times New Roman"/>
                <a:cs typeface="Times New Roman"/>
              </a:rPr>
              <a:t>According</a:t>
            </a:r>
            <a:r>
              <a:rPr sz="2000" spc="-80" dirty="0">
                <a:latin typeface="Times New Roman"/>
                <a:cs typeface="Times New Roman"/>
              </a:rPr>
              <a:t> </a:t>
            </a:r>
            <a:r>
              <a:rPr sz="2000" dirty="0">
                <a:latin typeface="Times New Roman"/>
                <a:cs typeface="Times New Roman"/>
              </a:rPr>
              <a:t>to</a:t>
            </a:r>
            <a:r>
              <a:rPr sz="2000" spc="-10" dirty="0">
                <a:latin typeface="Times New Roman"/>
                <a:cs typeface="Times New Roman"/>
              </a:rPr>
              <a:t> </a:t>
            </a:r>
            <a:r>
              <a:rPr sz="2000" dirty="0">
                <a:latin typeface="Times New Roman"/>
                <a:cs typeface="Times New Roman"/>
              </a:rPr>
              <a:t>the</a:t>
            </a:r>
            <a:r>
              <a:rPr sz="2000" spc="30" dirty="0">
                <a:latin typeface="Times New Roman"/>
                <a:cs typeface="Times New Roman"/>
              </a:rPr>
              <a:t> </a:t>
            </a:r>
            <a:r>
              <a:rPr sz="2000" dirty="0">
                <a:latin typeface="Times New Roman"/>
                <a:cs typeface="Times New Roman"/>
              </a:rPr>
              <a:t>studies</a:t>
            </a:r>
            <a:r>
              <a:rPr sz="2000" spc="-10" dirty="0">
                <a:latin typeface="Times New Roman"/>
                <a:cs typeface="Times New Roman"/>
              </a:rPr>
              <a:t> </a:t>
            </a:r>
            <a:r>
              <a:rPr sz="2000" dirty="0">
                <a:latin typeface="Times New Roman"/>
                <a:cs typeface="Times New Roman"/>
              </a:rPr>
              <a:t>conducted the</a:t>
            </a:r>
            <a:r>
              <a:rPr sz="2000" spc="30" dirty="0">
                <a:latin typeface="Times New Roman"/>
                <a:cs typeface="Times New Roman"/>
              </a:rPr>
              <a:t> </a:t>
            </a:r>
            <a:r>
              <a:rPr sz="2000" dirty="0">
                <a:latin typeface="Times New Roman"/>
                <a:cs typeface="Times New Roman"/>
              </a:rPr>
              <a:t>smallest</a:t>
            </a:r>
            <a:r>
              <a:rPr sz="2000" spc="60" dirty="0">
                <a:latin typeface="Times New Roman"/>
                <a:cs typeface="Times New Roman"/>
              </a:rPr>
              <a:t> </a:t>
            </a:r>
            <a:r>
              <a:rPr sz="2000" dirty="0">
                <a:latin typeface="Times New Roman"/>
                <a:cs typeface="Times New Roman"/>
              </a:rPr>
              <a:t>number</a:t>
            </a:r>
            <a:r>
              <a:rPr sz="2000" spc="-45" dirty="0">
                <a:latin typeface="Times New Roman"/>
                <a:cs typeface="Times New Roman"/>
              </a:rPr>
              <a:t> </a:t>
            </a:r>
            <a:r>
              <a:rPr sz="2000" dirty="0">
                <a:latin typeface="Times New Roman"/>
                <a:cs typeface="Times New Roman"/>
              </a:rPr>
              <a:t>of</a:t>
            </a:r>
            <a:r>
              <a:rPr sz="2000" spc="-50" dirty="0">
                <a:latin typeface="Times New Roman"/>
                <a:cs typeface="Times New Roman"/>
              </a:rPr>
              <a:t> </a:t>
            </a:r>
            <a:r>
              <a:rPr sz="2000" dirty="0">
                <a:latin typeface="Times New Roman"/>
                <a:cs typeface="Times New Roman"/>
              </a:rPr>
              <a:t>cells</a:t>
            </a:r>
            <a:r>
              <a:rPr sz="2000" spc="-10" dirty="0">
                <a:latin typeface="Times New Roman"/>
                <a:cs typeface="Times New Roman"/>
              </a:rPr>
              <a:t> </a:t>
            </a:r>
            <a:r>
              <a:rPr sz="2000" dirty="0">
                <a:latin typeface="Times New Roman"/>
                <a:cs typeface="Times New Roman"/>
              </a:rPr>
              <a:t>in</a:t>
            </a:r>
            <a:r>
              <a:rPr sz="2000" spc="-15" dirty="0">
                <a:latin typeface="Times New Roman"/>
                <a:cs typeface="Times New Roman"/>
              </a:rPr>
              <a:t> </a:t>
            </a:r>
            <a:r>
              <a:rPr sz="2000" dirty="0">
                <a:latin typeface="Times New Roman"/>
                <a:cs typeface="Times New Roman"/>
              </a:rPr>
              <a:t>the</a:t>
            </a:r>
            <a:r>
              <a:rPr sz="2000" spc="30" dirty="0">
                <a:latin typeface="Times New Roman"/>
                <a:cs typeface="Times New Roman"/>
              </a:rPr>
              <a:t> </a:t>
            </a:r>
            <a:r>
              <a:rPr sz="2000" dirty="0">
                <a:latin typeface="Times New Roman"/>
                <a:cs typeface="Times New Roman"/>
              </a:rPr>
              <a:t>stratum</a:t>
            </a:r>
            <a:r>
              <a:rPr sz="2000" spc="-45" dirty="0">
                <a:latin typeface="Times New Roman"/>
                <a:cs typeface="Times New Roman"/>
              </a:rPr>
              <a:t> </a:t>
            </a:r>
            <a:r>
              <a:rPr sz="2000" spc="-10" dirty="0">
                <a:latin typeface="Times New Roman"/>
                <a:cs typeface="Times New Roman"/>
              </a:rPr>
              <a:t>corneum </a:t>
            </a:r>
            <a:r>
              <a:rPr sz="2000" dirty="0">
                <a:latin typeface="Times New Roman"/>
                <a:cs typeface="Times New Roman"/>
              </a:rPr>
              <a:t>was</a:t>
            </a:r>
            <a:r>
              <a:rPr sz="2000" spc="15" dirty="0">
                <a:latin typeface="Times New Roman"/>
                <a:cs typeface="Times New Roman"/>
              </a:rPr>
              <a:t> </a:t>
            </a:r>
            <a:r>
              <a:rPr sz="2000" dirty="0">
                <a:latin typeface="Times New Roman"/>
                <a:cs typeface="Times New Roman"/>
              </a:rPr>
              <a:t>found</a:t>
            </a:r>
            <a:r>
              <a:rPr sz="2000" spc="-55" dirty="0">
                <a:latin typeface="Times New Roman"/>
                <a:cs typeface="Times New Roman"/>
              </a:rPr>
              <a:t> </a:t>
            </a:r>
            <a:r>
              <a:rPr sz="2000" dirty="0">
                <a:latin typeface="Times New Roman"/>
                <a:cs typeface="Times New Roman"/>
              </a:rPr>
              <a:t>to</a:t>
            </a:r>
            <a:r>
              <a:rPr sz="2000" spc="-60" dirty="0">
                <a:latin typeface="Times New Roman"/>
                <a:cs typeface="Times New Roman"/>
              </a:rPr>
              <a:t> </a:t>
            </a:r>
            <a:r>
              <a:rPr sz="2000" dirty="0">
                <a:latin typeface="Times New Roman"/>
                <a:cs typeface="Times New Roman"/>
              </a:rPr>
              <a:t>be</a:t>
            </a:r>
            <a:r>
              <a:rPr sz="2000" spc="-20" dirty="0">
                <a:latin typeface="Times New Roman"/>
                <a:cs typeface="Times New Roman"/>
              </a:rPr>
              <a:t> </a:t>
            </a:r>
            <a:r>
              <a:rPr sz="2000" dirty="0">
                <a:latin typeface="Times New Roman"/>
                <a:cs typeface="Times New Roman"/>
              </a:rPr>
              <a:t>in</a:t>
            </a:r>
            <a:r>
              <a:rPr sz="2000" spc="20" dirty="0">
                <a:latin typeface="Times New Roman"/>
                <a:cs typeface="Times New Roman"/>
              </a:rPr>
              <a:t> </a:t>
            </a:r>
            <a:r>
              <a:rPr sz="2000" dirty="0">
                <a:latin typeface="Times New Roman"/>
                <a:cs typeface="Times New Roman"/>
              </a:rPr>
              <a:t>genital</a:t>
            </a:r>
            <a:r>
              <a:rPr sz="2000" spc="20" dirty="0">
                <a:latin typeface="Times New Roman"/>
                <a:cs typeface="Times New Roman"/>
              </a:rPr>
              <a:t> </a:t>
            </a:r>
            <a:r>
              <a:rPr sz="2000" dirty="0">
                <a:latin typeface="Times New Roman"/>
                <a:cs typeface="Times New Roman"/>
              </a:rPr>
              <a:t>areas</a:t>
            </a:r>
            <a:r>
              <a:rPr sz="2000" spc="25" dirty="0">
                <a:latin typeface="Times New Roman"/>
                <a:cs typeface="Times New Roman"/>
              </a:rPr>
              <a:t> </a:t>
            </a:r>
            <a:r>
              <a:rPr sz="2000" dirty="0">
                <a:latin typeface="Times New Roman"/>
                <a:cs typeface="Times New Roman"/>
              </a:rPr>
              <a:t>and</a:t>
            </a:r>
            <a:r>
              <a:rPr sz="2000" spc="-55" dirty="0">
                <a:latin typeface="Times New Roman"/>
                <a:cs typeface="Times New Roman"/>
              </a:rPr>
              <a:t> </a:t>
            </a:r>
            <a:r>
              <a:rPr sz="2000" dirty="0">
                <a:latin typeface="Times New Roman"/>
                <a:cs typeface="Times New Roman"/>
              </a:rPr>
              <a:t>the</a:t>
            </a:r>
            <a:r>
              <a:rPr sz="2000" spc="-100" dirty="0">
                <a:latin typeface="Times New Roman"/>
                <a:cs typeface="Times New Roman"/>
              </a:rPr>
              <a:t> </a:t>
            </a:r>
            <a:r>
              <a:rPr sz="2000" dirty="0">
                <a:latin typeface="Times New Roman"/>
                <a:cs typeface="Times New Roman"/>
              </a:rPr>
              <a:t>largest</a:t>
            </a:r>
            <a:r>
              <a:rPr sz="2000" spc="25" dirty="0">
                <a:latin typeface="Times New Roman"/>
                <a:cs typeface="Times New Roman"/>
              </a:rPr>
              <a:t> </a:t>
            </a:r>
            <a:r>
              <a:rPr sz="2000" dirty="0">
                <a:latin typeface="Times New Roman"/>
                <a:cs typeface="Times New Roman"/>
              </a:rPr>
              <a:t>number</a:t>
            </a:r>
            <a:r>
              <a:rPr sz="2000" spc="-95" dirty="0">
                <a:latin typeface="Times New Roman"/>
                <a:cs typeface="Times New Roman"/>
              </a:rPr>
              <a:t> </a:t>
            </a:r>
            <a:r>
              <a:rPr sz="2000" dirty="0">
                <a:latin typeface="Times New Roman"/>
                <a:cs typeface="Times New Roman"/>
              </a:rPr>
              <a:t>of</a:t>
            </a:r>
            <a:r>
              <a:rPr sz="2000" spc="-20" dirty="0">
                <a:latin typeface="Times New Roman"/>
                <a:cs typeface="Times New Roman"/>
              </a:rPr>
              <a:t> </a:t>
            </a:r>
            <a:r>
              <a:rPr sz="2000" dirty="0">
                <a:latin typeface="Times New Roman"/>
                <a:cs typeface="Times New Roman"/>
              </a:rPr>
              <a:t>cells</a:t>
            </a:r>
            <a:r>
              <a:rPr sz="2000" spc="-135" dirty="0">
                <a:latin typeface="Times New Roman"/>
                <a:cs typeface="Times New Roman"/>
              </a:rPr>
              <a:t> </a:t>
            </a:r>
            <a:r>
              <a:rPr sz="2000" dirty="0">
                <a:latin typeface="Times New Roman"/>
                <a:cs typeface="Times New Roman"/>
              </a:rPr>
              <a:t>was</a:t>
            </a:r>
            <a:r>
              <a:rPr sz="2000" spc="100" dirty="0">
                <a:latin typeface="Times New Roman"/>
                <a:cs typeface="Times New Roman"/>
              </a:rPr>
              <a:t> </a:t>
            </a:r>
            <a:r>
              <a:rPr sz="2000" dirty="0">
                <a:latin typeface="Times New Roman"/>
                <a:cs typeface="Times New Roman"/>
              </a:rPr>
              <a:t>in</a:t>
            </a:r>
            <a:r>
              <a:rPr sz="2000" spc="20" dirty="0">
                <a:latin typeface="Times New Roman"/>
                <a:cs typeface="Times New Roman"/>
              </a:rPr>
              <a:t> </a:t>
            </a:r>
            <a:r>
              <a:rPr sz="2000" dirty="0">
                <a:latin typeface="Times New Roman"/>
                <a:cs typeface="Times New Roman"/>
              </a:rPr>
              <a:t>the</a:t>
            </a:r>
            <a:r>
              <a:rPr sz="2000" spc="-100" dirty="0">
                <a:latin typeface="Times New Roman"/>
                <a:cs typeface="Times New Roman"/>
              </a:rPr>
              <a:t> </a:t>
            </a:r>
            <a:r>
              <a:rPr sz="2000" spc="-10" dirty="0">
                <a:latin typeface="Times New Roman"/>
                <a:cs typeface="Times New Roman"/>
              </a:rPr>
              <a:t>heel.</a:t>
            </a:r>
            <a:endParaRPr sz="2000">
              <a:latin typeface="Times New Roman"/>
              <a:cs typeface="Times New Roman"/>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6387" y="386080"/>
            <a:ext cx="9372600" cy="3692525"/>
          </a:xfrm>
          <a:prstGeom prst="rect">
            <a:avLst/>
          </a:prstGeom>
        </p:spPr>
        <p:txBody>
          <a:bodyPr vert="horz" wrap="square" lIns="0" tIns="16510" rIns="0" bIns="0" rtlCol="0">
            <a:spAutoFit/>
          </a:bodyPr>
          <a:lstStyle/>
          <a:p>
            <a:pPr marL="259715" indent="-247015" algn="just">
              <a:lnSpc>
                <a:spcPct val="100000"/>
              </a:lnSpc>
              <a:spcBef>
                <a:spcPts val="130"/>
              </a:spcBef>
              <a:buAutoNum type="alphaUcParenR" startAt="9"/>
              <a:tabLst>
                <a:tab pos="259715" algn="l"/>
              </a:tabLst>
            </a:pPr>
            <a:r>
              <a:rPr sz="2000" b="1" dirty="0">
                <a:latin typeface="Times New Roman"/>
                <a:cs typeface="Times New Roman"/>
              </a:rPr>
              <a:t>Blood</a:t>
            </a:r>
            <a:r>
              <a:rPr sz="2000" b="1" spc="-65" dirty="0">
                <a:latin typeface="Times New Roman"/>
                <a:cs typeface="Times New Roman"/>
              </a:rPr>
              <a:t> </a:t>
            </a:r>
            <a:r>
              <a:rPr sz="2000" b="1" spc="-20" dirty="0">
                <a:latin typeface="Times New Roman"/>
                <a:cs typeface="Times New Roman"/>
              </a:rPr>
              <a:t>flow</a:t>
            </a:r>
            <a:endParaRPr sz="2000">
              <a:latin typeface="Times New Roman"/>
              <a:cs typeface="Times New Roman"/>
            </a:endParaRPr>
          </a:p>
          <a:p>
            <a:pPr marL="12700" marR="10160" algn="just">
              <a:lnSpc>
                <a:spcPct val="100000"/>
              </a:lnSpc>
              <a:spcBef>
                <a:spcPts val="5"/>
              </a:spcBef>
            </a:pPr>
            <a:r>
              <a:rPr sz="2000" dirty="0">
                <a:latin typeface="Times New Roman"/>
                <a:cs typeface="Times New Roman"/>
              </a:rPr>
              <a:t>The</a:t>
            </a:r>
            <a:r>
              <a:rPr sz="2000" spc="80" dirty="0">
                <a:latin typeface="Times New Roman"/>
                <a:cs typeface="Times New Roman"/>
              </a:rPr>
              <a:t> </a:t>
            </a:r>
            <a:r>
              <a:rPr sz="2000" dirty="0">
                <a:latin typeface="Times New Roman"/>
                <a:cs typeface="Times New Roman"/>
              </a:rPr>
              <a:t>absorption</a:t>
            </a:r>
            <a:r>
              <a:rPr sz="2000" spc="55" dirty="0">
                <a:latin typeface="Times New Roman"/>
                <a:cs typeface="Times New Roman"/>
              </a:rPr>
              <a:t> </a:t>
            </a:r>
            <a:r>
              <a:rPr sz="2000" dirty="0">
                <a:latin typeface="Times New Roman"/>
                <a:cs typeface="Times New Roman"/>
              </a:rPr>
              <a:t>of</a:t>
            </a:r>
            <a:r>
              <a:rPr sz="2000" spc="10" dirty="0">
                <a:latin typeface="Times New Roman"/>
                <a:cs typeface="Times New Roman"/>
              </a:rPr>
              <a:t> </a:t>
            </a:r>
            <a:r>
              <a:rPr sz="2000" dirty="0">
                <a:latin typeface="Times New Roman"/>
                <a:cs typeface="Times New Roman"/>
              </a:rPr>
              <a:t>drug</a:t>
            </a:r>
            <a:r>
              <a:rPr sz="2000" spc="-30" dirty="0">
                <a:latin typeface="Times New Roman"/>
                <a:cs typeface="Times New Roman"/>
              </a:rPr>
              <a:t> </a:t>
            </a:r>
            <a:r>
              <a:rPr sz="2000" dirty="0">
                <a:latin typeface="Times New Roman"/>
                <a:cs typeface="Times New Roman"/>
              </a:rPr>
              <a:t>may</a:t>
            </a:r>
            <a:r>
              <a:rPr sz="2000" spc="50" dirty="0">
                <a:latin typeface="Times New Roman"/>
                <a:cs typeface="Times New Roman"/>
              </a:rPr>
              <a:t> </a:t>
            </a:r>
            <a:r>
              <a:rPr sz="2000" dirty="0">
                <a:latin typeface="Times New Roman"/>
                <a:cs typeface="Times New Roman"/>
              </a:rPr>
              <a:t>be</a:t>
            </a:r>
            <a:r>
              <a:rPr sz="2000" spc="10" dirty="0">
                <a:latin typeface="Times New Roman"/>
                <a:cs typeface="Times New Roman"/>
              </a:rPr>
              <a:t> </a:t>
            </a:r>
            <a:r>
              <a:rPr sz="2000" dirty="0">
                <a:latin typeface="Times New Roman"/>
                <a:cs typeface="Times New Roman"/>
              </a:rPr>
              <a:t>limited</a:t>
            </a:r>
            <a:r>
              <a:rPr sz="2000" spc="35" dirty="0">
                <a:latin typeface="Times New Roman"/>
                <a:cs typeface="Times New Roman"/>
              </a:rPr>
              <a:t> </a:t>
            </a:r>
            <a:r>
              <a:rPr sz="2000" dirty="0">
                <a:latin typeface="Times New Roman"/>
                <a:cs typeface="Times New Roman"/>
              </a:rPr>
              <a:t>by</a:t>
            </a:r>
            <a:r>
              <a:rPr sz="2000" spc="-30" dirty="0">
                <a:latin typeface="Times New Roman"/>
                <a:cs typeface="Times New Roman"/>
              </a:rPr>
              <a:t> </a:t>
            </a:r>
            <a:r>
              <a:rPr sz="2000" dirty="0">
                <a:latin typeface="Times New Roman"/>
                <a:cs typeface="Times New Roman"/>
              </a:rPr>
              <a:t>the</a:t>
            </a:r>
            <a:r>
              <a:rPr sz="2000" spc="10" dirty="0">
                <a:latin typeface="Times New Roman"/>
                <a:cs typeface="Times New Roman"/>
              </a:rPr>
              <a:t> </a:t>
            </a:r>
            <a:r>
              <a:rPr sz="2000" dirty="0">
                <a:latin typeface="Times New Roman"/>
                <a:cs typeface="Times New Roman"/>
              </a:rPr>
              <a:t>blood</a:t>
            </a:r>
            <a:r>
              <a:rPr sz="2000" spc="55" dirty="0">
                <a:latin typeface="Times New Roman"/>
                <a:cs typeface="Times New Roman"/>
              </a:rPr>
              <a:t> </a:t>
            </a:r>
            <a:r>
              <a:rPr sz="2000" dirty="0">
                <a:latin typeface="Times New Roman"/>
                <a:cs typeface="Times New Roman"/>
              </a:rPr>
              <a:t>flow</a:t>
            </a:r>
            <a:r>
              <a:rPr sz="2000" spc="45" dirty="0">
                <a:latin typeface="Times New Roman"/>
                <a:cs typeface="Times New Roman"/>
              </a:rPr>
              <a:t> </a:t>
            </a:r>
            <a:r>
              <a:rPr sz="2000" dirty="0">
                <a:latin typeface="Times New Roman"/>
                <a:cs typeface="Times New Roman"/>
              </a:rPr>
              <a:t>through</a:t>
            </a:r>
            <a:r>
              <a:rPr sz="2000" spc="120" dirty="0">
                <a:latin typeface="Times New Roman"/>
                <a:cs typeface="Times New Roman"/>
              </a:rPr>
              <a:t> </a:t>
            </a:r>
            <a:r>
              <a:rPr sz="2000" dirty="0">
                <a:latin typeface="Times New Roman"/>
                <a:cs typeface="Times New Roman"/>
              </a:rPr>
              <a:t>the</a:t>
            </a:r>
            <a:r>
              <a:rPr sz="2000" spc="10" dirty="0">
                <a:latin typeface="Times New Roman"/>
                <a:cs typeface="Times New Roman"/>
              </a:rPr>
              <a:t> </a:t>
            </a:r>
            <a:r>
              <a:rPr sz="2000" dirty="0">
                <a:latin typeface="Times New Roman"/>
                <a:cs typeface="Times New Roman"/>
              </a:rPr>
              <a:t>dermis.</a:t>
            </a:r>
            <a:r>
              <a:rPr sz="2000" spc="100" dirty="0">
                <a:latin typeface="Times New Roman"/>
                <a:cs typeface="Times New Roman"/>
              </a:rPr>
              <a:t> </a:t>
            </a:r>
            <a:r>
              <a:rPr sz="2000" dirty="0">
                <a:latin typeface="Times New Roman"/>
                <a:cs typeface="Times New Roman"/>
              </a:rPr>
              <a:t>For</a:t>
            </a:r>
            <a:r>
              <a:rPr sz="2000" spc="5" dirty="0">
                <a:latin typeface="Times New Roman"/>
                <a:cs typeface="Times New Roman"/>
              </a:rPr>
              <a:t> </a:t>
            </a:r>
            <a:r>
              <a:rPr sz="2000" spc="-10" dirty="0">
                <a:latin typeface="Times New Roman"/>
                <a:cs typeface="Times New Roman"/>
              </a:rPr>
              <a:t>example, </a:t>
            </a:r>
            <a:r>
              <a:rPr sz="2000" dirty="0">
                <a:latin typeface="Times New Roman"/>
                <a:cs typeface="Times New Roman"/>
              </a:rPr>
              <a:t>if</a:t>
            </a:r>
            <a:r>
              <a:rPr sz="2000" spc="50" dirty="0">
                <a:latin typeface="Times New Roman"/>
                <a:cs typeface="Times New Roman"/>
              </a:rPr>
              <a:t>  </a:t>
            </a:r>
            <a:r>
              <a:rPr sz="2000" dirty="0">
                <a:latin typeface="Times New Roman"/>
                <a:cs typeface="Times New Roman"/>
              </a:rPr>
              <a:t>a</a:t>
            </a:r>
            <a:r>
              <a:rPr sz="2000" spc="85" dirty="0">
                <a:latin typeface="Times New Roman"/>
                <a:cs typeface="Times New Roman"/>
              </a:rPr>
              <a:t>  </a:t>
            </a:r>
            <a:r>
              <a:rPr sz="2000" dirty="0">
                <a:latin typeface="Times New Roman"/>
                <a:cs typeface="Times New Roman"/>
              </a:rPr>
              <a:t>drug</a:t>
            </a:r>
            <a:r>
              <a:rPr sz="2000" spc="35" dirty="0">
                <a:latin typeface="Times New Roman"/>
                <a:cs typeface="Times New Roman"/>
              </a:rPr>
              <a:t>  </a:t>
            </a:r>
            <a:r>
              <a:rPr sz="2000" dirty="0">
                <a:latin typeface="Times New Roman"/>
                <a:cs typeface="Times New Roman"/>
              </a:rPr>
              <a:t>having</a:t>
            </a:r>
            <a:r>
              <a:rPr sz="2000" spc="65" dirty="0">
                <a:latin typeface="Times New Roman"/>
                <a:cs typeface="Times New Roman"/>
              </a:rPr>
              <a:t>  </a:t>
            </a:r>
            <a:r>
              <a:rPr sz="2000" dirty="0">
                <a:latin typeface="Times New Roman"/>
                <a:cs typeface="Times New Roman"/>
              </a:rPr>
              <a:t>vasoconstriction</a:t>
            </a:r>
            <a:r>
              <a:rPr sz="2000" spc="100" dirty="0">
                <a:latin typeface="Times New Roman"/>
                <a:cs typeface="Times New Roman"/>
              </a:rPr>
              <a:t>  </a:t>
            </a:r>
            <a:r>
              <a:rPr sz="2000" dirty="0">
                <a:latin typeface="Times New Roman"/>
                <a:cs typeface="Times New Roman"/>
              </a:rPr>
              <a:t>activity</a:t>
            </a:r>
            <a:r>
              <a:rPr sz="2000" spc="75" dirty="0">
                <a:latin typeface="Times New Roman"/>
                <a:cs typeface="Times New Roman"/>
              </a:rPr>
              <a:t>  </a:t>
            </a:r>
            <a:r>
              <a:rPr sz="2000" dirty="0">
                <a:latin typeface="Times New Roman"/>
                <a:cs typeface="Times New Roman"/>
              </a:rPr>
              <a:t>is</a:t>
            </a:r>
            <a:r>
              <a:rPr sz="2000" spc="100" dirty="0">
                <a:latin typeface="Times New Roman"/>
                <a:cs typeface="Times New Roman"/>
              </a:rPr>
              <a:t>  </a:t>
            </a:r>
            <a:r>
              <a:rPr sz="2000" dirty="0">
                <a:latin typeface="Times New Roman"/>
                <a:cs typeface="Times New Roman"/>
              </a:rPr>
              <a:t>given</a:t>
            </a:r>
            <a:r>
              <a:rPr sz="2000" spc="110" dirty="0">
                <a:latin typeface="Times New Roman"/>
                <a:cs typeface="Times New Roman"/>
              </a:rPr>
              <a:t>  </a:t>
            </a:r>
            <a:r>
              <a:rPr sz="2000" dirty="0">
                <a:latin typeface="Times New Roman"/>
                <a:cs typeface="Times New Roman"/>
              </a:rPr>
              <a:t>through</a:t>
            </a:r>
            <a:r>
              <a:rPr sz="2000" spc="110" dirty="0">
                <a:latin typeface="Times New Roman"/>
                <a:cs typeface="Times New Roman"/>
              </a:rPr>
              <a:t>  </a:t>
            </a:r>
            <a:r>
              <a:rPr sz="2000" dirty="0">
                <a:latin typeface="Times New Roman"/>
                <a:cs typeface="Times New Roman"/>
              </a:rPr>
              <a:t>any</a:t>
            </a:r>
            <a:r>
              <a:rPr sz="2000" spc="70" dirty="0">
                <a:latin typeface="Times New Roman"/>
                <a:cs typeface="Times New Roman"/>
              </a:rPr>
              <a:t>  </a:t>
            </a:r>
            <a:r>
              <a:rPr sz="2000" dirty="0">
                <a:latin typeface="Times New Roman"/>
                <a:cs typeface="Times New Roman"/>
              </a:rPr>
              <a:t>other</a:t>
            </a:r>
            <a:r>
              <a:rPr sz="2000" spc="90" dirty="0">
                <a:latin typeface="Times New Roman"/>
                <a:cs typeface="Times New Roman"/>
              </a:rPr>
              <a:t>  </a:t>
            </a:r>
            <a:r>
              <a:rPr sz="2000" dirty="0">
                <a:latin typeface="Times New Roman"/>
                <a:cs typeface="Times New Roman"/>
              </a:rPr>
              <a:t>route,</a:t>
            </a:r>
            <a:r>
              <a:rPr sz="2000" spc="100" dirty="0">
                <a:latin typeface="Times New Roman"/>
                <a:cs typeface="Times New Roman"/>
              </a:rPr>
              <a:t>  </a:t>
            </a:r>
            <a:r>
              <a:rPr sz="2000" dirty="0">
                <a:latin typeface="Times New Roman"/>
                <a:cs typeface="Times New Roman"/>
              </a:rPr>
              <a:t>it</a:t>
            </a:r>
            <a:r>
              <a:rPr sz="2000" spc="105" dirty="0">
                <a:latin typeface="Times New Roman"/>
                <a:cs typeface="Times New Roman"/>
              </a:rPr>
              <a:t>  </a:t>
            </a:r>
            <a:r>
              <a:rPr sz="2000" spc="-20" dirty="0">
                <a:latin typeface="Times New Roman"/>
                <a:cs typeface="Times New Roman"/>
              </a:rPr>
              <a:t>will </a:t>
            </a:r>
            <a:r>
              <a:rPr sz="2000" dirty="0">
                <a:latin typeface="Times New Roman"/>
                <a:cs typeface="Times New Roman"/>
              </a:rPr>
              <a:t>significantly</a:t>
            </a:r>
            <a:r>
              <a:rPr sz="2000" spc="425" dirty="0">
                <a:latin typeface="Times New Roman"/>
                <a:cs typeface="Times New Roman"/>
              </a:rPr>
              <a:t> </a:t>
            </a:r>
            <a:r>
              <a:rPr sz="2000" dirty="0">
                <a:latin typeface="Times New Roman"/>
                <a:cs typeface="Times New Roman"/>
              </a:rPr>
              <a:t>affect</a:t>
            </a:r>
            <a:r>
              <a:rPr sz="2000" spc="5" dirty="0">
                <a:latin typeface="Times New Roman"/>
                <a:cs typeface="Times New Roman"/>
              </a:rPr>
              <a:t>  </a:t>
            </a:r>
            <a:r>
              <a:rPr sz="2000" dirty="0">
                <a:latin typeface="Times New Roman"/>
                <a:cs typeface="Times New Roman"/>
              </a:rPr>
              <a:t>the</a:t>
            </a:r>
            <a:r>
              <a:rPr sz="2000" spc="405" dirty="0">
                <a:latin typeface="Times New Roman"/>
                <a:cs typeface="Times New Roman"/>
              </a:rPr>
              <a:t> </a:t>
            </a:r>
            <a:r>
              <a:rPr sz="2000" dirty="0">
                <a:latin typeface="Times New Roman"/>
                <a:cs typeface="Times New Roman"/>
              </a:rPr>
              <a:t>blood</a:t>
            </a:r>
            <a:r>
              <a:rPr sz="2000" spc="5" dirty="0">
                <a:latin typeface="Times New Roman"/>
                <a:cs typeface="Times New Roman"/>
              </a:rPr>
              <a:t>  </a:t>
            </a:r>
            <a:r>
              <a:rPr sz="2000" dirty="0">
                <a:latin typeface="Times New Roman"/>
                <a:cs typeface="Times New Roman"/>
              </a:rPr>
              <a:t>flow</a:t>
            </a:r>
            <a:r>
              <a:rPr sz="2000" spc="434" dirty="0">
                <a:latin typeface="Times New Roman"/>
                <a:cs typeface="Times New Roman"/>
              </a:rPr>
              <a:t> </a:t>
            </a:r>
            <a:r>
              <a:rPr sz="2000" dirty="0">
                <a:latin typeface="Times New Roman"/>
                <a:cs typeface="Times New Roman"/>
              </a:rPr>
              <a:t>through</a:t>
            </a:r>
            <a:r>
              <a:rPr sz="2000" spc="10" dirty="0">
                <a:latin typeface="Times New Roman"/>
                <a:cs typeface="Times New Roman"/>
              </a:rPr>
              <a:t>  </a:t>
            </a:r>
            <a:r>
              <a:rPr sz="2000" dirty="0">
                <a:latin typeface="Times New Roman"/>
                <a:cs typeface="Times New Roman"/>
              </a:rPr>
              <a:t>the</a:t>
            </a:r>
            <a:r>
              <a:rPr sz="2000" spc="480" dirty="0">
                <a:latin typeface="Times New Roman"/>
                <a:cs typeface="Times New Roman"/>
              </a:rPr>
              <a:t> </a:t>
            </a:r>
            <a:r>
              <a:rPr sz="2000" dirty="0">
                <a:latin typeface="Times New Roman"/>
                <a:cs typeface="Times New Roman"/>
              </a:rPr>
              <a:t>skin</a:t>
            </a:r>
            <a:r>
              <a:rPr sz="2000" spc="5" dirty="0">
                <a:latin typeface="Times New Roman"/>
                <a:cs typeface="Times New Roman"/>
              </a:rPr>
              <a:t>  </a:t>
            </a:r>
            <a:r>
              <a:rPr sz="2000" dirty="0">
                <a:latin typeface="Times New Roman"/>
                <a:cs typeface="Times New Roman"/>
              </a:rPr>
              <a:t>and  hence</a:t>
            </a:r>
            <a:r>
              <a:rPr sz="2000" spc="409" dirty="0">
                <a:latin typeface="Times New Roman"/>
                <a:cs typeface="Times New Roman"/>
              </a:rPr>
              <a:t> </a:t>
            </a:r>
            <a:r>
              <a:rPr sz="2000" dirty="0">
                <a:latin typeface="Times New Roman"/>
                <a:cs typeface="Times New Roman"/>
              </a:rPr>
              <a:t>the</a:t>
            </a:r>
            <a:r>
              <a:rPr sz="2000" spc="475" dirty="0">
                <a:latin typeface="Times New Roman"/>
                <a:cs typeface="Times New Roman"/>
              </a:rPr>
              <a:t> </a:t>
            </a:r>
            <a:r>
              <a:rPr sz="2000" dirty="0">
                <a:latin typeface="Times New Roman"/>
                <a:cs typeface="Times New Roman"/>
              </a:rPr>
              <a:t>drug</a:t>
            </a:r>
            <a:r>
              <a:rPr sz="2000" spc="360" dirty="0">
                <a:latin typeface="Times New Roman"/>
                <a:cs typeface="Times New Roman"/>
              </a:rPr>
              <a:t> </a:t>
            </a:r>
            <a:r>
              <a:rPr sz="2000" dirty="0">
                <a:latin typeface="Times New Roman"/>
                <a:cs typeface="Times New Roman"/>
              </a:rPr>
              <a:t>clearance</a:t>
            </a:r>
            <a:r>
              <a:rPr sz="2000" spc="484" dirty="0">
                <a:latin typeface="Times New Roman"/>
                <a:cs typeface="Times New Roman"/>
              </a:rPr>
              <a:t> </a:t>
            </a:r>
            <a:r>
              <a:rPr sz="2000" spc="-25" dirty="0">
                <a:latin typeface="Times New Roman"/>
                <a:cs typeface="Times New Roman"/>
              </a:rPr>
              <a:t>for </a:t>
            </a:r>
            <a:r>
              <a:rPr sz="2000" dirty="0">
                <a:latin typeface="Times New Roman"/>
                <a:cs typeface="Times New Roman"/>
              </a:rPr>
              <a:t>transdermal</a:t>
            </a:r>
            <a:r>
              <a:rPr sz="2000" spc="-120" dirty="0">
                <a:latin typeface="Times New Roman"/>
                <a:cs typeface="Times New Roman"/>
              </a:rPr>
              <a:t> </a:t>
            </a:r>
            <a:r>
              <a:rPr sz="2000" dirty="0">
                <a:latin typeface="Times New Roman"/>
                <a:cs typeface="Times New Roman"/>
              </a:rPr>
              <a:t>drug</a:t>
            </a:r>
            <a:r>
              <a:rPr sz="2000" spc="-30" dirty="0">
                <a:latin typeface="Times New Roman"/>
                <a:cs typeface="Times New Roman"/>
              </a:rPr>
              <a:t> </a:t>
            </a:r>
            <a:r>
              <a:rPr sz="2000" dirty="0">
                <a:latin typeface="Times New Roman"/>
                <a:cs typeface="Times New Roman"/>
              </a:rPr>
              <a:t>delivery</a:t>
            </a:r>
            <a:r>
              <a:rPr sz="2000" spc="-15" dirty="0">
                <a:latin typeface="Times New Roman"/>
                <a:cs typeface="Times New Roman"/>
              </a:rPr>
              <a:t> </a:t>
            </a:r>
            <a:r>
              <a:rPr sz="2000" spc="-10" dirty="0">
                <a:latin typeface="Times New Roman"/>
                <a:cs typeface="Times New Roman"/>
              </a:rPr>
              <a:t>system.</a:t>
            </a:r>
            <a:endParaRPr sz="2000">
              <a:latin typeface="Times New Roman"/>
              <a:cs typeface="Times New Roman"/>
            </a:endParaRPr>
          </a:p>
          <a:p>
            <a:pPr>
              <a:lnSpc>
                <a:spcPct val="100000"/>
              </a:lnSpc>
              <a:spcBef>
                <a:spcPts val="114"/>
              </a:spcBef>
            </a:pPr>
            <a:endParaRPr sz="2000">
              <a:latin typeface="Times New Roman"/>
              <a:cs typeface="Times New Roman"/>
            </a:endParaRPr>
          </a:p>
          <a:p>
            <a:pPr marL="287655" indent="-274955" algn="just">
              <a:lnSpc>
                <a:spcPct val="100000"/>
              </a:lnSpc>
              <a:buAutoNum type="alphaUcParenR" startAt="10"/>
              <a:tabLst>
                <a:tab pos="287655" algn="l"/>
              </a:tabLst>
            </a:pPr>
            <a:r>
              <a:rPr sz="2000" b="1" spc="-10" dirty="0">
                <a:latin typeface="Times New Roman"/>
                <a:cs typeface="Times New Roman"/>
              </a:rPr>
              <a:t>Hydration</a:t>
            </a:r>
            <a:endParaRPr sz="2000">
              <a:latin typeface="Times New Roman"/>
              <a:cs typeface="Times New Roman"/>
            </a:endParaRPr>
          </a:p>
          <a:p>
            <a:pPr marL="12700" marR="5080" algn="just">
              <a:lnSpc>
                <a:spcPct val="100000"/>
              </a:lnSpc>
              <a:spcBef>
                <a:spcPts val="5"/>
              </a:spcBef>
            </a:pPr>
            <a:r>
              <a:rPr sz="2000" dirty="0">
                <a:latin typeface="Times New Roman"/>
                <a:cs typeface="Times New Roman"/>
              </a:rPr>
              <a:t>The</a:t>
            </a:r>
            <a:r>
              <a:rPr sz="2000" spc="20" dirty="0">
                <a:latin typeface="Times New Roman"/>
                <a:cs typeface="Times New Roman"/>
              </a:rPr>
              <a:t> </a:t>
            </a:r>
            <a:r>
              <a:rPr sz="2000" dirty="0">
                <a:latin typeface="Times New Roman"/>
                <a:cs typeface="Times New Roman"/>
              </a:rPr>
              <a:t>penetration</a:t>
            </a:r>
            <a:r>
              <a:rPr sz="2000" spc="150" dirty="0">
                <a:latin typeface="Times New Roman"/>
                <a:cs typeface="Times New Roman"/>
              </a:rPr>
              <a:t> </a:t>
            </a:r>
            <a:r>
              <a:rPr sz="2000" dirty="0">
                <a:latin typeface="Times New Roman"/>
                <a:cs typeface="Times New Roman"/>
              </a:rPr>
              <a:t>rate</a:t>
            </a:r>
            <a:r>
              <a:rPr sz="2000" spc="-50" dirty="0">
                <a:latin typeface="Times New Roman"/>
                <a:cs typeface="Times New Roman"/>
              </a:rPr>
              <a:t> </a:t>
            </a:r>
            <a:r>
              <a:rPr sz="2000" dirty="0">
                <a:latin typeface="Times New Roman"/>
                <a:cs typeface="Times New Roman"/>
              </a:rPr>
              <a:t>of</a:t>
            </a:r>
            <a:r>
              <a:rPr sz="2000" spc="15" dirty="0">
                <a:latin typeface="Times New Roman"/>
                <a:cs typeface="Times New Roman"/>
              </a:rPr>
              <a:t> </a:t>
            </a:r>
            <a:r>
              <a:rPr sz="2000" dirty="0">
                <a:latin typeface="Times New Roman"/>
                <a:cs typeface="Times New Roman"/>
              </a:rPr>
              <a:t>most</a:t>
            </a:r>
            <a:r>
              <a:rPr sz="2000" spc="60" dirty="0">
                <a:latin typeface="Times New Roman"/>
                <a:cs typeface="Times New Roman"/>
              </a:rPr>
              <a:t> </a:t>
            </a:r>
            <a:r>
              <a:rPr sz="2000" dirty="0">
                <a:latin typeface="Times New Roman"/>
                <a:cs typeface="Times New Roman"/>
              </a:rPr>
              <a:t>of</a:t>
            </a:r>
            <a:r>
              <a:rPr sz="2000" spc="-55" dirty="0">
                <a:latin typeface="Times New Roman"/>
                <a:cs typeface="Times New Roman"/>
              </a:rPr>
              <a:t> </a:t>
            </a:r>
            <a:r>
              <a:rPr sz="2000" dirty="0">
                <a:latin typeface="Times New Roman"/>
                <a:cs typeface="Times New Roman"/>
              </a:rPr>
              <a:t>the</a:t>
            </a:r>
            <a:r>
              <a:rPr sz="2000" spc="25" dirty="0">
                <a:latin typeface="Times New Roman"/>
                <a:cs typeface="Times New Roman"/>
              </a:rPr>
              <a:t> </a:t>
            </a:r>
            <a:r>
              <a:rPr sz="2000" dirty="0">
                <a:latin typeface="Times New Roman"/>
                <a:cs typeface="Times New Roman"/>
              </a:rPr>
              <a:t>drugs</a:t>
            </a:r>
            <a:r>
              <a:rPr sz="2000" spc="55" dirty="0">
                <a:latin typeface="Times New Roman"/>
                <a:cs typeface="Times New Roman"/>
              </a:rPr>
              <a:t> </a:t>
            </a:r>
            <a:r>
              <a:rPr sz="2000" dirty="0">
                <a:latin typeface="Times New Roman"/>
                <a:cs typeface="Times New Roman"/>
              </a:rPr>
              <a:t>is</a:t>
            </a:r>
            <a:r>
              <a:rPr sz="2000" spc="60" dirty="0">
                <a:latin typeface="Times New Roman"/>
                <a:cs typeface="Times New Roman"/>
              </a:rPr>
              <a:t> </a:t>
            </a:r>
            <a:r>
              <a:rPr sz="2000" dirty="0">
                <a:latin typeface="Times New Roman"/>
                <a:cs typeface="Times New Roman"/>
              </a:rPr>
              <a:t>increased</a:t>
            </a:r>
            <a:r>
              <a:rPr sz="2000" spc="55" dirty="0">
                <a:latin typeface="Times New Roman"/>
                <a:cs typeface="Times New Roman"/>
              </a:rPr>
              <a:t> </a:t>
            </a:r>
            <a:r>
              <a:rPr sz="2000" dirty="0">
                <a:latin typeface="Times New Roman"/>
                <a:cs typeface="Times New Roman"/>
              </a:rPr>
              <a:t>by</a:t>
            </a:r>
            <a:r>
              <a:rPr sz="2000" spc="-15" dirty="0">
                <a:latin typeface="Times New Roman"/>
                <a:cs typeface="Times New Roman"/>
              </a:rPr>
              <a:t> </a:t>
            </a:r>
            <a:r>
              <a:rPr sz="2000" dirty="0">
                <a:latin typeface="Times New Roman"/>
                <a:cs typeface="Times New Roman"/>
              </a:rPr>
              <a:t>hydration</a:t>
            </a:r>
            <a:r>
              <a:rPr sz="2000" spc="-10" dirty="0">
                <a:latin typeface="Times New Roman"/>
                <a:cs typeface="Times New Roman"/>
              </a:rPr>
              <a:t> </a:t>
            </a:r>
            <a:r>
              <a:rPr sz="2000" dirty="0">
                <a:latin typeface="Times New Roman"/>
                <a:cs typeface="Times New Roman"/>
              </a:rPr>
              <a:t>of</a:t>
            </a:r>
            <a:r>
              <a:rPr sz="2000" spc="25" dirty="0">
                <a:latin typeface="Times New Roman"/>
                <a:cs typeface="Times New Roman"/>
              </a:rPr>
              <a:t> </a:t>
            </a:r>
            <a:r>
              <a:rPr sz="2000" dirty="0">
                <a:latin typeface="Times New Roman"/>
                <a:cs typeface="Times New Roman"/>
              </a:rPr>
              <a:t>the</a:t>
            </a:r>
            <a:r>
              <a:rPr sz="2000" spc="25" dirty="0">
                <a:latin typeface="Times New Roman"/>
                <a:cs typeface="Times New Roman"/>
              </a:rPr>
              <a:t> </a:t>
            </a:r>
            <a:r>
              <a:rPr sz="2000" dirty="0">
                <a:latin typeface="Times New Roman"/>
                <a:cs typeface="Times New Roman"/>
              </a:rPr>
              <a:t>stratum</a:t>
            </a:r>
            <a:r>
              <a:rPr sz="2000" spc="30" dirty="0">
                <a:latin typeface="Times New Roman"/>
                <a:cs typeface="Times New Roman"/>
              </a:rPr>
              <a:t> </a:t>
            </a:r>
            <a:r>
              <a:rPr sz="2000" spc="-10" dirty="0">
                <a:latin typeface="Times New Roman"/>
                <a:cs typeface="Times New Roman"/>
              </a:rPr>
              <a:t>corneum. </a:t>
            </a:r>
            <a:r>
              <a:rPr sz="2000" dirty="0">
                <a:latin typeface="Times New Roman"/>
                <a:cs typeface="Times New Roman"/>
              </a:rPr>
              <a:t>It</a:t>
            </a:r>
            <a:r>
              <a:rPr sz="2000" spc="225" dirty="0">
                <a:latin typeface="Times New Roman"/>
                <a:cs typeface="Times New Roman"/>
              </a:rPr>
              <a:t> </a:t>
            </a:r>
            <a:r>
              <a:rPr sz="2000" dirty="0">
                <a:latin typeface="Times New Roman"/>
                <a:cs typeface="Times New Roman"/>
              </a:rPr>
              <a:t>does</a:t>
            </a:r>
            <a:r>
              <a:rPr sz="2000" spc="155" dirty="0">
                <a:latin typeface="Times New Roman"/>
                <a:cs typeface="Times New Roman"/>
              </a:rPr>
              <a:t> </a:t>
            </a:r>
            <a:r>
              <a:rPr sz="2000" dirty="0">
                <a:latin typeface="Times New Roman"/>
                <a:cs typeface="Times New Roman"/>
              </a:rPr>
              <a:t>so</a:t>
            </a:r>
            <a:r>
              <a:rPr sz="2000" spc="229" dirty="0">
                <a:latin typeface="Times New Roman"/>
                <a:cs typeface="Times New Roman"/>
              </a:rPr>
              <a:t> </a:t>
            </a:r>
            <a:r>
              <a:rPr sz="2000" dirty="0">
                <a:latin typeface="Times New Roman"/>
                <a:cs typeface="Times New Roman"/>
              </a:rPr>
              <a:t>by</a:t>
            </a:r>
            <a:r>
              <a:rPr sz="2000" spc="75" dirty="0">
                <a:latin typeface="Times New Roman"/>
                <a:cs typeface="Times New Roman"/>
              </a:rPr>
              <a:t> </a:t>
            </a:r>
            <a:r>
              <a:rPr sz="2000" dirty="0">
                <a:latin typeface="Times New Roman"/>
                <a:cs typeface="Times New Roman"/>
              </a:rPr>
              <a:t>opening</a:t>
            </a:r>
            <a:r>
              <a:rPr sz="2000" spc="85" dirty="0">
                <a:latin typeface="Times New Roman"/>
                <a:cs typeface="Times New Roman"/>
              </a:rPr>
              <a:t> </a:t>
            </a:r>
            <a:r>
              <a:rPr sz="2000" dirty="0">
                <a:latin typeface="Times New Roman"/>
                <a:cs typeface="Times New Roman"/>
              </a:rPr>
              <a:t>up</a:t>
            </a:r>
            <a:r>
              <a:rPr sz="2000" spc="225" dirty="0">
                <a:latin typeface="Times New Roman"/>
                <a:cs typeface="Times New Roman"/>
              </a:rPr>
              <a:t> </a:t>
            </a:r>
            <a:r>
              <a:rPr sz="2000" dirty="0">
                <a:latin typeface="Times New Roman"/>
                <a:cs typeface="Times New Roman"/>
              </a:rPr>
              <a:t>the</a:t>
            </a:r>
            <a:r>
              <a:rPr sz="2000" spc="120" dirty="0">
                <a:latin typeface="Times New Roman"/>
                <a:cs typeface="Times New Roman"/>
              </a:rPr>
              <a:t> </a:t>
            </a:r>
            <a:r>
              <a:rPr sz="2000" dirty="0">
                <a:latin typeface="Times New Roman"/>
                <a:cs typeface="Times New Roman"/>
              </a:rPr>
              <a:t>compacted</a:t>
            </a:r>
            <a:r>
              <a:rPr sz="2000" spc="240" dirty="0">
                <a:latin typeface="Times New Roman"/>
                <a:cs typeface="Times New Roman"/>
              </a:rPr>
              <a:t> </a:t>
            </a:r>
            <a:r>
              <a:rPr sz="2000" dirty="0">
                <a:latin typeface="Times New Roman"/>
                <a:cs typeface="Times New Roman"/>
              </a:rPr>
              <a:t>structure</a:t>
            </a:r>
            <a:r>
              <a:rPr sz="2000" spc="120" dirty="0">
                <a:latin typeface="Times New Roman"/>
                <a:cs typeface="Times New Roman"/>
              </a:rPr>
              <a:t> </a:t>
            </a:r>
            <a:r>
              <a:rPr sz="2000" dirty="0">
                <a:latin typeface="Times New Roman"/>
                <a:cs typeface="Times New Roman"/>
              </a:rPr>
              <a:t>of</a:t>
            </a:r>
            <a:r>
              <a:rPr sz="2000" spc="110" dirty="0">
                <a:latin typeface="Times New Roman"/>
                <a:cs typeface="Times New Roman"/>
              </a:rPr>
              <a:t> </a:t>
            </a:r>
            <a:r>
              <a:rPr sz="2000" dirty="0">
                <a:latin typeface="Times New Roman"/>
                <a:cs typeface="Times New Roman"/>
              </a:rPr>
              <a:t>horny</a:t>
            </a:r>
            <a:r>
              <a:rPr sz="2000" spc="85" dirty="0">
                <a:latin typeface="Times New Roman"/>
                <a:cs typeface="Times New Roman"/>
              </a:rPr>
              <a:t> </a:t>
            </a:r>
            <a:r>
              <a:rPr sz="2000" dirty="0">
                <a:latin typeface="Times New Roman"/>
                <a:cs typeface="Times New Roman"/>
              </a:rPr>
              <a:t>layer</a:t>
            </a:r>
            <a:r>
              <a:rPr sz="2000" spc="114" dirty="0">
                <a:latin typeface="Times New Roman"/>
                <a:cs typeface="Times New Roman"/>
              </a:rPr>
              <a:t> </a:t>
            </a:r>
            <a:r>
              <a:rPr sz="2000" dirty="0">
                <a:latin typeface="Times New Roman"/>
                <a:cs typeface="Times New Roman"/>
              </a:rPr>
              <a:t>of</a:t>
            </a:r>
            <a:r>
              <a:rPr sz="2000" spc="114" dirty="0">
                <a:latin typeface="Times New Roman"/>
                <a:cs typeface="Times New Roman"/>
              </a:rPr>
              <a:t> </a:t>
            </a:r>
            <a:r>
              <a:rPr sz="2000" dirty="0">
                <a:latin typeface="Times New Roman"/>
                <a:cs typeface="Times New Roman"/>
              </a:rPr>
              <a:t>stratum</a:t>
            </a:r>
            <a:r>
              <a:rPr sz="2000" spc="120" dirty="0">
                <a:latin typeface="Times New Roman"/>
                <a:cs typeface="Times New Roman"/>
              </a:rPr>
              <a:t> </a:t>
            </a:r>
            <a:r>
              <a:rPr sz="2000" dirty="0">
                <a:latin typeface="Times New Roman"/>
                <a:cs typeface="Times New Roman"/>
              </a:rPr>
              <a:t>corneum</a:t>
            </a:r>
            <a:r>
              <a:rPr sz="2000" spc="120" dirty="0">
                <a:latin typeface="Times New Roman"/>
                <a:cs typeface="Times New Roman"/>
              </a:rPr>
              <a:t> </a:t>
            </a:r>
            <a:r>
              <a:rPr sz="2000" spc="-20" dirty="0">
                <a:latin typeface="Times New Roman"/>
                <a:cs typeface="Times New Roman"/>
              </a:rPr>
              <a:t>thus </a:t>
            </a:r>
            <a:r>
              <a:rPr sz="2000" dirty="0">
                <a:latin typeface="Times New Roman"/>
                <a:cs typeface="Times New Roman"/>
              </a:rPr>
              <a:t>enhancing</a:t>
            </a:r>
            <a:r>
              <a:rPr sz="2000" spc="35" dirty="0">
                <a:latin typeface="Times New Roman"/>
                <a:cs typeface="Times New Roman"/>
              </a:rPr>
              <a:t> </a:t>
            </a:r>
            <a:r>
              <a:rPr sz="2000" dirty="0">
                <a:latin typeface="Times New Roman"/>
                <a:cs typeface="Times New Roman"/>
              </a:rPr>
              <a:t>the</a:t>
            </a:r>
            <a:r>
              <a:rPr sz="2000" spc="85" dirty="0">
                <a:latin typeface="Times New Roman"/>
                <a:cs typeface="Times New Roman"/>
              </a:rPr>
              <a:t> </a:t>
            </a:r>
            <a:r>
              <a:rPr sz="2000" dirty="0">
                <a:latin typeface="Times New Roman"/>
                <a:cs typeface="Times New Roman"/>
              </a:rPr>
              <a:t>bioavailability</a:t>
            </a:r>
            <a:r>
              <a:rPr sz="2000" spc="65" dirty="0">
                <a:latin typeface="Times New Roman"/>
                <a:cs typeface="Times New Roman"/>
              </a:rPr>
              <a:t> </a:t>
            </a:r>
            <a:r>
              <a:rPr sz="2000" dirty="0">
                <a:latin typeface="Times New Roman"/>
                <a:cs typeface="Times New Roman"/>
              </a:rPr>
              <a:t>of</a:t>
            </a:r>
            <a:r>
              <a:rPr sz="2000" spc="5" dirty="0">
                <a:latin typeface="Times New Roman"/>
                <a:cs typeface="Times New Roman"/>
              </a:rPr>
              <a:t> </a:t>
            </a:r>
            <a:r>
              <a:rPr sz="2000" dirty="0">
                <a:latin typeface="Times New Roman"/>
                <a:cs typeface="Times New Roman"/>
              </a:rPr>
              <a:t>the</a:t>
            </a:r>
            <a:r>
              <a:rPr sz="2000" spc="85" dirty="0">
                <a:latin typeface="Times New Roman"/>
                <a:cs typeface="Times New Roman"/>
              </a:rPr>
              <a:t> </a:t>
            </a:r>
            <a:r>
              <a:rPr sz="2000" dirty="0">
                <a:latin typeface="Times New Roman"/>
                <a:cs typeface="Times New Roman"/>
              </a:rPr>
              <a:t>drug.</a:t>
            </a:r>
            <a:r>
              <a:rPr sz="2000" spc="170" dirty="0">
                <a:latin typeface="Times New Roman"/>
                <a:cs typeface="Times New Roman"/>
              </a:rPr>
              <a:t> </a:t>
            </a:r>
            <a:r>
              <a:rPr sz="2000" dirty="0">
                <a:latin typeface="Times New Roman"/>
                <a:cs typeface="Times New Roman"/>
              </a:rPr>
              <a:t>Impermeable</a:t>
            </a:r>
            <a:r>
              <a:rPr sz="2000" spc="95" dirty="0">
                <a:latin typeface="Times New Roman"/>
                <a:cs typeface="Times New Roman"/>
              </a:rPr>
              <a:t> </a:t>
            </a:r>
            <a:r>
              <a:rPr sz="2000" dirty="0">
                <a:latin typeface="Times New Roman"/>
                <a:cs typeface="Times New Roman"/>
              </a:rPr>
              <a:t>films</a:t>
            </a:r>
            <a:r>
              <a:rPr sz="2000" spc="120" dirty="0">
                <a:latin typeface="Times New Roman"/>
                <a:cs typeface="Times New Roman"/>
              </a:rPr>
              <a:t> </a:t>
            </a:r>
            <a:r>
              <a:rPr sz="2000" dirty="0">
                <a:latin typeface="Times New Roman"/>
                <a:cs typeface="Times New Roman"/>
              </a:rPr>
              <a:t>prevent</a:t>
            </a:r>
            <a:r>
              <a:rPr sz="2000" spc="195" dirty="0">
                <a:latin typeface="Times New Roman"/>
                <a:cs typeface="Times New Roman"/>
              </a:rPr>
              <a:t> </a:t>
            </a:r>
            <a:r>
              <a:rPr sz="2000" dirty="0">
                <a:latin typeface="Times New Roman"/>
                <a:cs typeface="Times New Roman"/>
              </a:rPr>
              <a:t>surface</a:t>
            </a:r>
            <a:r>
              <a:rPr sz="2000" spc="85" dirty="0">
                <a:latin typeface="Times New Roman"/>
                <a:cs typeface="Times New Roman"/>
              </a:rPr>
              <a:t> </a:t>
            </a:r>
            <a:r>
              <a:rPr sz="2000" dirty="0">
                <a:latin typeface="Times New Roman"/>
                <a:cs typeface="Times New Roman"/>
              </a:rPr>
              <a:t>loss</a:t>
            </a:r>
            <a:r>
              <a:rPr sz="2000" spc="114" dirty="0">
                <a:latin typeface="Times New Roman"/>
                <a:cs typeface="Times New Roman"/>
              </a:rPr>
              <a:t> </a:t>
            </a:r>
            <a:r>
              <a:rPr sz="2000" dirty="0">
                <a:latin typeface="Times New Roman"/>
                <a:cs typeface="Times New Roman"/>
              </a:rPr>
              <a:t>of</a:t>
            </a:r>
            <a:r>
              <a:rPr sz="2000" spc="80" dirty="0">
                <a:latin typeface="Times New Roman"/>
                <a:cs typeface="Times New Roman"/>
              </a:rPr>
              <a:t> </a:t>
            </a:r>
            <a:r>
              <a:rPr sz="2000" spc="-10" dirty="0">
                <a:latin typeface="Times New Roman"/>
                <a:cs typeface="Times New Roman"/>
              </a:rPr>
              <a:t>water </a:t>
            </a:r>
            <a:r>
              <a:rPr sz="2000" dirty="0">
                <a:latin typeface="Times New Roman"/>
                <a:cs typeface="Times New Roman"/>
              </a:rPr>
              <a:t>from</a:t>
            </a:r>
            <a:r>
              <a:rPr sz="2000" spc="250" dirty="0">
                <a:latin typeface="Times New Roman"/>
                <a:cs typeface="Times New Roman"/>
              </a:rPr>
              <a:t> </a:t>
            </a:r>
            <a:r>
              <a:rPr sz="2000" dirty="0">
                <a:latin typeface="Times New Roman"/>
                <a:cs typeface="Times New Roman"/>
              </a:rPr>
              <a:t>the</a:t>
            </a:r>
            <a:r>
              <a:rPr sz="2000" spc="330" dirty="0">
                <a:latin typeface="Times New Roman"/>
                <a:cs typeface="Times New Roman"/>
              </a:rPr>
              <a:t> </a:t>
            </a:r>
            <a:r>
              <a:rPr sz="2000" dirty="0">
                <a:latin typeface="Times New Roman"/>
                <a:cs typeface="Times New Roman"/>
              </a:rPr>
              <a:t>skin</a:t>
            </a:r>
            <a:r>
              <a:rPr sz="2000" spc="365" dirty="0">
                <a:latin typeface="Times New Roman"/>
                <a:cs typeface="Times New Roman"/>
              </a:rPr>
              <a:t> </a:t>
            </a:r>
            <a:r>
              <a:rPr sz="2000" dirty="0">
                <a:latin typeface="Times New Roman"/>
                <a:cs typeface="Times New Roman"/>
              </a:rPr>
              <a:t>which</a:t>
            </a:r>
            <a:r>
              <a:rPr sz="2000" spc="370" dirty="0">
                <a:latin typeface="Times New Roman"/>
                <a:cs typeface="Times New Roman"/>
              </a:rPr>
              <a:t> </a:t>
            </a:r>
            <a:r>
              <a:rPr sz="2000" dirty="0">
                <a:latin typeface="Times New Roman"/>
                <a:cs typeface="Times New Roman"/>
              </a:rPr>
              <a:t>increases</a:t>
            </a:r>
            <a:r>
              <a:rPr sz="2000" spc="295" dirty="0">
                <a:latin typeface="Times New Roman"/>
                <a:cs typeface="Times New Roman"/>
              </a:rPr>
              <a:t> </a:t>
            </a:r>
            <a:r>
              <a:rPr sz="2000" dirty="0">
                <a:latin typeface="Times New Roman"/>
                <a:cs typeface="Times New Roman"/>
              </a:rPr>
              <a:t>the</a:t>
            </a:r>
            <a:r>
              <a:rPr sz="2000" spc="260" dirty="0">
                <a:latin typeface="Times New Roman"/>
                <a:cs typeface="Times New Roman"/>
              </a:rPr>
              <a:t> </a:t>
            </a:r>
            <a:r>
              <a:rPr sz="2000" dirty="0">
                <a:latin typeface="Times New Roman"/>
                <a:cs typeface="Times New Roman"/>
              </a:rPr>
              <a:t>hydration</a:t>
            </a:r>
            <a:r>
              <a:rPr sz="2000" spc="300" dirty="0">
                <a:latin typeface="Times New Roman"/>
                <a:cs typeface="Times New Roman"/>
              </a:rPr>
              <a:t> </a:t>
            </a:r>
            <a:r>
              <a:rPr sz="2000" dirty="0">
                <a:latin typeface="Times New Roman"/>
                <a:cs typeface="Times New Roman"/>
              </a:rPr>
              <a:t>of</a:t>
            </a:r>
            <a:r>
              <a:rPr sz="2000" spc="260" dirty="0">
                <a:latin typeface="Times New Roman"/>
                <a:cs typeface="Times New Roman"/>
              </a:rPr>
              <a:t> </a:t>
            </a:r>
            <a:r>
              <a:rPr sz="2000" dirty="0">
                <a:latin typeface="Times New Roman"/>
                <a:cs typeface="Times New Roman"/>
              </a:rPr>
              <a:t>stratum</a:t>
            </a:r>
            <a:r>
              <a:rPr sz="2000" spc="260" dirty="0">
                <a:latin typeface="Times New Roman"/>
                <a:cs typeface="Times New Roman"/>
              </a:rPr>
              <a:t> </a:t>
            </a:r>
            <a:r>
              <a:rPr sz="2000" dirty="0">
                <a:latin typeface="Times New Roman"/>
                <a:cs typeface="Times New Roman"/>
              </a:rPr>
              <a:t>corneum</a:t>
            </a:r>
            <a:r>
              <a:rPr sz="2000" spc="260" dirty="0">
                <a:latin typeface="Times New Roman"/>
                <a:cs typeface="Times New Roman"/>
              </a:rPr>
              <a:t> </a:t>
            </a:r>
            <a:r>
              <a:rPr sz="2000" dirty="0">
                <a:latin typeface="Times New Roman"/>
                <a:cs typeface="Times New Roman"/>
              </a:rPr>
              <a:t>thereby</a:t>
            </a:r>
            <a:r>
              <a:rPr sz="2000" spc="290" dirty="0">
                <a:latin typeface="Times New Roman"/>
                <a:cs typeface="Times New Roman"/>
              </a:rPr>
              <a:t> </a:t>
            </a:r>
            <a:r>
              <a:rPr sz="2000" dirty="0">
                <a:latin typeface="Times New Roman"/>
                <a:cs typeface="Times New Roman"/>
              </a:rPr>
              <a:t>decreasing</a:t>
            </a:r>
            <a:r>
              <a:rPr sz="2000" spc="220" dirty="0">
                <a:latin typeface="Times New Roman"/>
                <a:cs typeface="Times New Roman"/>
              </a:rPr>
              <a:t> </a:t>
            </a:r>
            <a:r>
              <a:rPr sz="2000" spc="-25" dirty="0">
                <a:latin typeface="Times New Roman"/>
                <a:cs typeface="Times New Roman"/>
              </a:rPr>
              <a:t>the </a:t>
            </a:r>
            <a:r>
              <a:rPr sz="2000" spc="-10" dirty="0">
                <a:latin typeface="Times New Roman"/>
                <a:cs typeface="Times New Roman"/>
              </a:rPr>
              <a:t>diffusional </a:t>
            </a:r>
            <a:r>
              <a:rPr sz="2000" dirty="0">
                <a:latin typeface="Times New Roman"/>
                <a:cs typeface="Times New Roman"/>
              </a:rPr>
              <a:t>path</a:t>
            </a:r>
            <a:r>
              <a:rPr sz="2000" spc="5" dirty="0">
                <a:latin typeface="Times New Roman"/>
                <a:cs typeface="Times New Roman"/>
              </a:rPr>
              <a:t> </a:t>
            </a:r>
            <a:r>
              <a:rPr sz="2000" spc="-10" dirty="0">
                <a:latin typeface="Times New Roman"/>
                <a:cs typeface="Times New Roman"/>
              </a:rPr>
              <a:t>length.</a:t>
            </a:r>
            <a:endParaRPr sz="2000">
              <a:latin typeface="Times New Roman"/>
              <a:cs typeface="Times New Roman"/>
            </a:endParaRPr>
          </a:p>
        </p:txBody>
      </p:sp>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44</a:t>
            </a:fld>
            <a:endParaRPr spc="-25"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219325" y="0"/>
            <a:ext cx="5924550" cy="6857998"/>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45</a:t>
            </a:fld>
            <a:endParaRPr spc="-25"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238250" y="0"/>
            <a:ext cx="8220075" cy="6857998"/>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46</a:t>
            </a:fld>
            <a:endParaRPr spc="-25"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305050" y="0"/>
            <a:ext cx="5629275"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47</a:t>
            </a:fld>
            <a:endParaRPr spc="-25"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704975" y="0"/>
            <a:ext cx="5695950" cy="6857998"/>
          </a:xfrm>
          <a:prstGeom prst="rect">
            <a:avLst/>
          </a:prstGeom>
        </p:spPr>
      </p:pic>
      <p:pic>
        <p:nvPicPr>
          <p:cNvPr id="3" name="object 3"/>
          <p:cNvPicPr/>
          <p:nvPr/>
        </p:nvPicPr>
        <p:blipFill>
          <a:blip r:embed="rId3" cstate="print"/>
          <a:stretch>
            <a:fillRect/>
          </a:stretch>
        </p:blipFill>
        <p:spPr>
          <a:xfrm>
            <a:off x="8105775" y="1457325"/>
            <a:ext cx="2876550" cy="2238375"/>
          </a:xfrm>
          <a:prstGeom prst="rect">
            <a:avLst/>
          </a:prstGeom>
        </p:spPr>
      </p:pic>
      <p:sp>
        <p:nvSpPr>
          <p:cNvPr id="4" name="object 4"/>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5" name="object 5"/>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48</a:t>
            </a:fld>
            <a:endParaRPr spc="-25"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038475" y="0"/>
            <a:ext cx="4210050" cy="6857998"/>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49</a:t>
            </a:fld>
            <a:endParaRPr spc="-25"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714750" y="0"/>
            <a:ext cx="3886200"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5</a:t>
            </a:fld>
            <a:endParaRPr spc="-25"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409950" y="-2"/>
            <a:ext cx="4086225" cy="6848475"/>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50</a:t>
            </a:fld>
            <a:endParaRPr spc="-25"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371850" y="0"/>
            <a:ext cx="3952875"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51</a:t>
            </a:fld>
            <a:endParaRPr spc="-25"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409950" y="0"/>
            <a:ext cx="3867150"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52</a:t>
            </a:fld>
            <a:endParaRPr spc="-25"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581400" y="0"/>
            <a:ext cx="4048125" cy="6857998"/>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53</a:t>
            </a:fld>
            <a:endParaRPr spc="-25"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000375" y="0"/>
            <a:ext cx="4086225"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54</a:t>
            </a:fld>
            <a:endParaRPr spc="-25"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705100" y="0"/>
            <a:ext cx="4029075"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55</a:t>
            </a:fld>
            <a:endParaRPr spc="-25"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905125" y="0"/>
            <a:ext cx="4067175"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56</a:t>
            </a:fld>
            <a:endParaRPr spc="-25"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1866900"/>
            <a:ext cx="12106274" cy="3943350"/>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57</a:t>
            </a:fld>
            <a:endParaRPr spc="-25"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419475" y="0"/>
            <a:ext cx="4810125" cy="6857998"/>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58</a:t>
            </a:fld>
            <a:endParaRPr spc="-25"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695575" y="0"/>
            <a:ext cx="5086350" cy="6857998"/>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59</a:t>
            </a:fld>
            <a:endParaRPr spc="-25"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371850" y="0"/>
            <a:ext cx="4029075"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6</a:t>
            </a:fld>
            <a:endParaRPr spc="-25"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409950" y="0"/>
            <a:ext cx="4781550"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60</a:t>
            </a:fld>
            <a:endParaRPr spc="-25"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638425" y="0"/>
            <a:ext cx="5448300" cy="6857998"/>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61</a:t>
            </a:fld>
            <a:endParaRPr spc="-25"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705100" y="0"/>
            <a:ext cx="5467350" cy="6857998"/>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62</a:t>
            </a:fld>
            <a:endParaRPr spc="-25"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066925" y="0"/>
            <a:ext cx="5295900" cy="6857998"/>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63</a:t>
            </a:fld>
            <a:endParaRPr spc="-25"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790825" y="0"/>
            <a:ext cx="4676775"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64</a:t>
            </a:fld>
            <a:endParaRPr spc="-25"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248025" y="0"/>
            <a:ext cx="4305300"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65</a:t>
            </a:fld>
            <a:endParaRPr spc="-25"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686050" y="0"/>
            <a:ext cx="5734050"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66</a:t>
            </a:fld>
            <a:endParaRPr spc="-25"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333625" y="0"/>
            <a:ext cx="5343525"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67</a:t>
            </a:fld>
            <a:endParaRPr spc="-25"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609850" y="0"/>
            <a:ext cx="5172075" cy="6857997"/>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68</a:t>
            </a:fld>
            <a:endParaRPr spc="-25"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228975" y="0"/>
            <a:ext cx="4314825" cy="6857998"/>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69</a:t>
            </a:fld>
            <a:endParaRPr spc="-25"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200400" y="0"/>
            <a:ext cx="3962400"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7</a:t>
            </a:fld>
            <a:endParaRPr spc="-25"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781300" y="0"/>
            <a:ext cx="5257800" cy="6857998"/>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70</a:t>
            </a:fld>
            <a:endParaRPr spc="-25"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733675" y="0"/>
            <a:ext cx="4924425"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71</a:t>
            </a:fld>
            <a:endParaRPr spc="-25"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400175" y="0"/>
            <a:ext cx="8324850"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72</a:t>
            </a:fld>
            <a:endParaRPr spc="-25"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49567" y="449262"/>
            <a:ext cx="9177020" cy="3691890"/>
          </a:xfrm>
          <a:prstGeom prst="rect">
            <a:avLst/>
          </a:prstGeom>
        </p:spPr>
        <p:txBody>
          <a:bodyPr vert="horz" wrap="square" lIns="0" tIns="15875" rIns="0" bIns="0" rtlCol="0">
            <a:spAutoFit/>
          </a:bodyPr>
          <a:lstStyle/>
          <a:p>
            <a:pPr marL="12700">
              <a:lnSpc>
                <a:spcPct val="100000"/>
              </a:lnSpc>
              <a:spcBef>
                <a:spcPts val="125"/>
              </a:spcBef>
            </a:pPr>
            <a:r>
              <a:rPr sz="2000" b="1" spc="-10" dirty="0">
                <a:latin typeface="Times New Roman"/>
                <a:cs typeface="Times New Roman"/>
              </a:rPr>
              <a:t>SUPPOSITORIES</a:t>
            </a:r>
            <a:endParaRPr sz="2000">
              <a:latin typeface="Times New Roman"/>
              <a:cs typeface="Times New Roman"/>
            </a:endParaRPr>
          </a:p>
          <a:p>
            <a:pPr marL="12700">
              <a:lnSpc>
                <a:spcPct val="100000"/>
              </a:lnSpc>
              <a:spcBef>
                <a:spcPts val="5"/>
              </a:spcBef>
            </a:pPr>
            <a:r>
              <a:rPr sz="2000" dirty="0">
                <a:latin typeface="Times New Roman"/>
                <a:cs typeface="Times New Roman"/>
              </a:rPr>
              <a:t>The</a:t>
            </a:r>
            <a:r>
              <a:rPr sz="2000" spc="-20" dirty="0">
                <a:latin typeface="Times New Roman"/>
                <a:cs typeface="Times New Roman"/>
              </a:rPr>
              <a:t> </a:t>
            </a:r>
            <a:r>
              <a:rPr sz="2000" dirty="0">
                <a:latin typeface="Times New Roman"/>
                <a:cs typeface="Times New Roman"/>
              </a:rPr>
              <a:t>term</a:t>
            </a:r>
            <a:r>
              <a:rPr sz="2000" spc="-100" dirty="0">
                <a:latin typeface="Times New Roman"/>
                <a:cs typeface="Times New Roman"/>
              </a:rPr>
              <a:t> </a:t>
            </a:r>
            <a:r>
              <a:rPr sz="2000" dirty="0">
                <a:latin typeface="Times New Roman"/>
                <a:cs typeface="Times New Roman"/>
              </a:rPr>
              <a:t>suppositories</a:t>
            </a:r>
            <a:r>
              <a:rPr sz="2000" spc="-220" dirty="0">
                <a:latin typeface="Times New Roman"/>
                <a:cs typeface="Times New Roman"/>
              </a:rPr>
              <a:t> </a:t>
            </a:r>
            <a:r>
              <a:rPr sz="2000" dirty="0">
                <a:latin typeface="Times New Roman"/>
                <a:cs typeface="Times New Roman"/>
              </a:rPr>
              <a:t>have</a:t>
            </a:r>
            <a:r>
              <a:rPr sz="2000" spc="60" dirty="0">
                <a:latin typeface="Times New Roman"/>
                <a:cs typeface="Times New Roman"/>
              </a:rPr>
              <a:t> </a:t>
            </a:r>
            <a:r>
              <a:rPr sz="2000" dirty="0">
                <a:latin typeface="Times New Roman"/>
                <a:cs typeface="Times New Roman"/>
              </a:rPr>
              <a:t>its</a:t>
            </a:r>
            <a:r>
              <a:rPr sz="2000" spc="15" dirty="0">
                <a:latin typeface="Times New Roman"/>
                <a:cs typeface="Times New Roman"/>
              </a:rPr>
              <a:t> </a:t>
            </a:r>
            <a:r>
              <a:rPr sz="2000" dirty="0">
                <a:latin typeface="Times New Roman"/>
                <a:cs typeface="Times New Roman"/>
              </a:rPr>
              <a:t>origin</a:t>
            </a:r>
            <a:r>
              <a:rPr sz="2000" spc="95" dirty="0">
                <a:latin typeface="Times New Roman"/>
                <a:cs typeface="Times New Roman"/>
              </a:rPr>
              <a:t> </a:t>
            </a:r>
            <a:r>
              <a:rPr sz="2000" dirty="0">
                <a:latin typeface="Times New Roman"/>
                <a:cs typeface="Times New Roman"/>
              </a:rPr>
              <a:t>in</a:t>
            </a:r>
            <a:r>
              <a:rPr sz="2000" spc="100" dirty="0">
                <a:latin typeface="Times New Roman"/>
                <a:cs typeface="Times New Roman"/>
              </a:rPr>
              <a:t> </a:t>
            </a:r>
            <a:r>
              <a:rPr sz="2000" dirty="0">
                <a:latin typeface="Times New Roman"/>
                <a:cs typeface="Times New Roman"/>
              </a:rPr>
              <a:t>Latin</a:t>
            </a:r>
            <a:r>
              <a:rPr sz="2000" spc="-65" dirty="0">
                <a:latin typeface="Times New Roman"/>
                <a:cs typeface="Times New Roman"/>
              </a:rPr>
              <a:t> </a:t>
            </a:r>
            <a:r>
              <a:rPr sz="2000" dirty="0">
                <a:latin typeface="Times New Roman"/>
                <a:cs typeface="Times New Roman"/>
              </a:rPr>
              <a:t>and</a:t>
            </a:r>
            <a:r>
              <a:rPr sz="2000" spc="15" dirty="0">
                <a:latin typeface="Times New Roman"/>
                <a:cs typeface="Times New Roman"/>
              </a:rPr>
              <a:t> </a:t>
            </a:r>
            <a:r>
              <a:rPr sz="2000" dirty="0">
                <a:latin typeface="Times New Roman"/>
                <a:cs typeface="Times New Roman"/>
              </a:rPr>
              <a:t>means, “to</a:t>
            </a:r>
            <a:r>
              <a:rPr sz="2000" spc="-65" dirty="0">
                <a:latin typeface="Times New Roman"/>
                <a:cs typeface="Times New Roman"/>
              </a:rPr>
              <a:t> </a:t>
            </a:r>
            <a:r>
              <a:rPr sz="2000" dirty="0">
                <a:latin typeface="Times New Roman"/>
                <a:cs typeface="Times New Roman"/>
              </a:rPr>
              <a:t>place</a:t>
            </a:r>
            <a:r>
              <a:rPr sz="2000" spc="-95" dirty="0">
                <a:latin typeface="Times New Roman"/>
                <a:cs typeface="Times New Roman"/>
              </a:rPr>
              <a:t> </a:t>
            </a:r>
            <a:r>
              <a:rPr sz="2000" dirty="0">
                <a:latin typeface="Times New Roman"/>
                <a:cs typeface="Times New Roman"/>
              </a:rPr>
              <a:t>under”.</a:t>
            </a:r>
            <a:r>
              <a:rPr sz="2000" spc="-165" dirty="0">
                <a:latin typeface="Times New Roman"/>
                <a:cs typeface="Times New Roman"/>
              </a:rPr>
              <a:t> </a:t>
            </a:r>
            <a:r>
              <a:rPr sz="2000" spc="-10" dirty="0">
                <a:latin typeface="Times New Roman"/>
                <a:cs typeface="Times New Roman"/>
              </a:rPr>
              <a:t>Suppositories</a:t>
            </a:r>
            <a:endParaRPr sz="2000">
              <a:latin typeface="Times New Roman"/>
              <a:cs typeface="Times New Roman"/>
            </a:endParaRPr>
          </a:p>
          <a:p>
            <a:pPr marL="12700">
              <a:lnSpc>
                <a:spcPct val="100000"/>
              </a:lnSpc>
            </a:pPr>
            <a:r>
              <a:rPr sz="2000" dirty="0">
                <a:latin typeface="Times New Roman"/>
                <a:cs typeface="Times New Roman"/>
              </a:rPr>
              <a:t>are</a:t>
            </a:r>
            <a:r>
              <a:rPr sz="2000" spc="-15" dirty="0">
                <a:latin typeface="Times New Roman"/>
                <a:cs typeface="Times New Roman"/>
              </a:rPr>
              <a:t> </a:t>
            </a:r>
            <a:r>
              <a:rPr sz="2000" dirty="0">
                <a:latin typeface="Times New Roman"/>
                <a:cs typeface="Times New Roman"/>
              </a:rPr>
              <a:t>a</a:t>
            </a:r>
            <a:r>
              <a:rPr sz="2000" spc="75" dirty="0">
                <a:latin typeface="Times New Roman"/>
                <a:cs typeface="Times New Roman"/>
              </a:rPr>
              <a:t> </a:t>
            </a:r>
            <a:r>
              <a:rPr sz="2000" dirty="0">
                <a:latin typeface="Times New Roman"/>
                <a:cs typeface="Times New Roman"/>
              </a:rPr>
              <a:t>medicated</a:t>
            </a:r>
            <a:r>
              <a:rPr sz="2000" spc="-55" dirty="0">
                <a:latin typeface="Times New Roman"/>
                <a:cs typeface="Times New Roman"/>
              </a:rPr>
              <a:t> </a:t>
            </a:r>
            <a:r>
              <a:rPr sz="2000" dirty="0">
                <a:latin typeface="Times New Roman"/>
                <a:cs typeface="Times New Roman"/>
              </a:rPr>
              <a:t>solid</a:t>
            </a:r>
            <a:r>
              <a:rPr sz="2000" spc="-55" dirty="0">
                <a:latin typeface="Times New Roman"/>
                <a:cs typeface="Times New Roman"/>
              </a:rPr>
              <a:t> </a:t>
            </a:r>
            <a:r>
              <a:rPr sz="2000" dirty="0">
                <a:latin typeface="Times New Roman"/>
                <a:cs typeface="Times New Roman"/>
              </a:rPr>
              <a:t>dosage</a:t>
            </a:r>
            <a:r>
              <a:rPr sz="2000" spc="75" dirty="0">
                <a:latin typeface="Times New Roman"/>
                <a:cs typeface="Times New Roman"/>
              </a:rPr>
              <a:t> </a:t>
            </a:r>
            <a:r>
              <a:rPr sz="2000" dirty="0">
                <a:latin typeface="Times New Roman"/>
                <a:cs typeface="Times New Roman"/>
              </a:rPr>
              <a:t>form</a:t>
            </a:r>
            <a:r>
              <a:rPr sz="2000" spc="-15" dirty="0">
                <a:latin typeface="Times New Roman"/>
                <a:cs typeface="Times New Roman"/>
              </a:rPr>
              <a:t> </a:t>
            </a:r>
            <a:r>
              <a:rPr sz="2000" dirty="0">
                <a:latin typeface="Times New Roman"/>
                <a:cs typeface="Times New Roman"/>
              </a:rPr>
              <a:t>intended</a:t>
            </a:r>
            <a:r>
              <a:rPr sz="2000" spc="-140" dirty="0">
                <a:latin typeface="Times New Roman"/>
                <a:cs typeface="Times New Roman"/>
              </a:rPr>
              <a:t> </a:t>
            </a:r>
            <a:r>
              <a:rPr sz="2000" dirty="0">
                <a:latin typeface="Times New Roman"/>
                <a:cs typeface="Times New Roman"/>
              </a:rPr>
              <a:t>for</a:t>
            </a:r>
            <a:r>
              <a:rPr sz="2000" spc="-10" dirty="0">
                <a:latin typeface="Times New Roman"/>
                <a:cs typeface="Times New Roman"/>
              </a:rPr>
              <a:t> </a:t>
            </a:r>
            <a:r>
              <a:rPr sz="2000" dirty="0">
                <a:latin typeface="Times New Roman"/>
                <a:cs typeface="Times New Roman"/>
              </a:rPr>
              <a:t>insertion</a:t>
            </a:r>
            <a:r>
              <a:rPr sz="2000" spc="-55" dirty="0">
                <a:latin typeface="Times New Roman"/>
                <a:cs typeface="Times New Roman"/>
              </a:rPr>
              <a:t> </a:t>
            </a:r>
            <a:r>
              <a:rPr sz="2000" dirty="0">
                <a:latin typeface="Times New Roman"/>
                <a:cs typeface="Times New Roman"/>
              </a:rPr>
              <a:t>into</a:t>
            </a:r>
            <a:r>
              <a:rPr sz="2000" spc="-55" dirty="0">
                <a:latin typeface="Times New Roman"/>
                <a:cs typeface="Times New Roman"/>
              </a:rPr>
              <a:t> </a:t>
            </a:r>
            <a:r>
              <a:rPr sz="2000" dirty="0">
                <a:latin typeface="Times New Roman"/>
                <a:cs typeface="Times New Roman"/>
              </a:rPr>
              <a:t>the</a:t>
            </a:r>
            <a:r>
              <a:rPr sz="2000" spc="-90" dirty="0">
                <a:latin typeface="Times New Roman"/>
                <a:cs typeface="Times New Roman"/>
              </a:rPr>
              <a:t> </a:t>
            </a:r>
            <a:r>
              <a:rPr sz="2000" dirty="0">
                <a:latin typeface="Times New Roman"/>
                <a:cs typeface="Times New Roman"/>
              </a:rPr>
              <a:t>body</a:t>
            </a:r>
            <a:r>
              <a:rPr sz="2000" spc="-130" dirty="0">
                <a:latin typeface="Times New Roman"/>
                <a:cs typeface="Times New Roman"/>
              </a:rPr>
              <a:t> </a:t>
            </a:r>
            <a:r>
              <a:rPr sz="2000" spc="-10" dirty="0">
                <a:latin typeface="Times New Roman"/>
                <a:cs typeface="Times New Roman"/>
              </a:rPr>
              <a:t>orifices.</a:t>
            </a:r>
            <a:endParaRPr sz="2000">
              <a:latin typeface="Times New Roman"/>
              <a:cs typeface="Times New Roman"/>
            </a:endParaRPr>
          </a:p>
          <a:p>
            <a:pPr>
              <a:lnSpc>
                <a:spcPct val="100000"/>
              </a:lnSpc>
              <a:spcBef>
                <a:spcPts val="110"/>
              </a:spcBef>
            </a:pPr>
            <a:endParaRPr sz="2000">
              <a:latin typeface="Times New Roman"/>
              <a:cs typeface="Times New Roman"/>
            </a:endParaRPr>
          </a:p>
          <a:p>
            <a:pPr marL="12700" marR="143510">
              <a:lnSpc>
                <a:spcPct val="100000"/>
              </a:lnSpc>
            </a:pPr>
            <a:r>
              <a:rPr sz="2000" dirty="0">
                <a:latin typeface="Times New Roman"/>
                <a:cs typeface="Times New Roman"/>
              </a:rPr>
              <a:t>Suppositories</a:t>
            </a:r>
            <a:r>
              <a:rPr sz="2000" spc="-220" dirty="0">
                <a:latin typeface="Times New Roman"/>
                <a:cs typeface="Times New Roman"/>
              </a:rPr>
              <a:t> </a:t>
            </a:r>
            <a:r>
              <a:rPr sz="2000" dirty="0">
                <a:latin typeface="Times New Roman"/>
                <a:cs typeface="Times New Roman"/>
              </a:rPr>
              <a:t>and</a:t>
            </a:r>
            <a:r>
              <a:rPr sz="2000" spc="15" dirty="0">
                <a:latin typeface="Times New Roman"/>
                <a:cs typeface="Times New Roman"/>
              </a:rPr>
              <a:t> </a:t>
            </a:r>
            <a:r>
              <a:rPr sz="2000" dirty="0">
                <a:latin typeface="Times New Roman"/>
                <a:cs typeface="Times New Roman"/>
              </a:rPr>
              <a:t>creams</a:t>
            </a:r>
            <a:r>
              <a:rPr sz="2000" spc="20" dirty="0">
                <a:latin typeface="Times New Roman"/>
                <a:cs typeface="Times New Roman"/>
              </a:rPr>
              <a:t> </a:t>
            </a:r>
            <a:r>
              <a:rPr sz="2000" dirty="0">
                <a:latin typeface="Times New Roman"/>
                <a:cs typeface="Times New Roman"/>
              </a:rPr>
              <a:t>are</a:t>
            </a:r>
            <a:r>
              <a:rPr sz="2000" spc="-15" dirty="0">
                <a:latin typeface="Times New Roman"/>
                <a:cs typeface="Times New Roman"/>
              </a:rPr>
              <a:t> </a:t>
            </a:r>
            <a:r>
              <a:rPr sz="2000" dirty="0">
                <a:latin typeface="Times New Roman"/>
                <a:cs typeface="Times New Roman"/>
              </a:rPr>
              <a:t>the</a:t>
            </a:r>
            <a:r>
              <a:rPr sz="2000" spc="-95" dirty="0">
                <a:latin typeface="Times New Roman"/>
                <a:cs typeface="Times New Roman"/>
              </a:rPr>
              <a:t> </a:t>
            </a:r>
            <a:r>
              <a:rPr sz="2000" dirty="0">
                <a:latin typeface="Times New Roman"/>
                <a:cs typeface="Times New Roman"/>
              </a:rPr>
              <a:t>two</a:t>
            </a:r>
            <a:r>
              <a:rPr sz="2000" spc="15" dirty="0">
                <a:latin typeface="Times New Roman"/>
                <a:cs typeface="Times New Roman"/>
              </a:rPr>
              <a:t> </a:t>
            </a:r>
            <a:r>
              <a:rPr sz="2000" dirty="0">
                <a:latin typeface="Times New Roman"/>
                <a:cs typeface="Times New Roman"/>
              </a:rPr>
              <a:t>main</a:t>
            </a:r>
            <a:r>
              <a:rPr sz="2000" spc="20" dirty="0">
                <a:latin typeface="Times New Roman"/>
                <a:cs typeface="Times New Roman"/>
              </a:rPr>
              <a:t> </a:t>
            </a:r>
            <a:r>
              <a:rPr sz="2000" dirty="0">
                <a:latin typeface="Times New Roman"/>
                <a:cs typeface="Times New Roman"/>
              </a:rPr>
              <a:t>modes</a:t>
            </a:r>
            <a:r>
              <a:rPr sz="2000" spc="20" dirty="0">
                <a:latin typeface="Times New Roman"/>
                <a:cs typeface="Times New Roman"/>
              </a:rPr>
              <a:t> </a:t>
            </a:r>
            <a:r>
              <a:rPr sz="2000" dirty="0">
                <a:latin typeface="Times New Roman"/>
                <a:cs typeface="Times New Roman"/>
              </a:rPr>
              <a:t>of</a:t>
            </a:r>
            <a:r>
              <a:rPr sz="2000" spc="-95" dirty="0">
                <a:latin typeface="Times New Roman"/>
                <a:cs typeface="Times New Roman"/>
              </a:rPr>
              <a:t> </a:t>
            </a:r>
            <a:r>
              <a:rPr sz="2000" dirty="0">
                <a:latin typeface="Times New Roman"/>
                <a:cs typeface="Times New Roman"/>
              </a:rPr>
              <a:t>administration</a:t>
            </a:r>
            <a:r>
              <a:rPr sz="2000" spc="-65" dirty="0">
                <a:latin typeface="Times New Roman"/>
                <a:cs typeface="Times New Roman"/>
              </a:rPr>
              <a:t> </a:t>
            </a:r>
            <a:r>
              <a:rPr sz="2000" dirty="0">
                <a:latin typeface="Times New Roman"/>
                <a:cs typeface="Times New Roman"/>
              </a:rPr>
              <a:t>of</a:t>
            </a:r>
            <a:r>
              <a:rPr sz="2000" spc="-95" dirty="0">
                <a:latin typeface="Times New Roman"/>
                <a:cs typeface="Times New Roman"/>
              </a:rPr>
              <a:t> </a:t>
            </a:r>
            <a:r>
              <a:rPr sz="2000" dirty="0">
                <a:latin typeface="Times New Roman"/>
                <a:cs typeface="Times New Roman"/>
              </a:rPr>
              <a:t>drugs</a:t>
            </a:r>
            <a:r>
              <a:rPr sz="2000" spc="15" dirty="0">
                <a:latin typeface="Times New Roman"/>
                <a:cs typeface="Times New Roman"/>
              </a:rPr>
              <a:t> </a:t>
            </a:r>
            <a:r>
              <a:rPr sz="2000" dirty="0">
                <a:latin typeface="Times New Roman"/>
                <a:cs typeface="Times New Roman"/>
              </a:rPr>
              <a:t>through</a:t>
            </a:r>
            <a:r>
              <a:rPr sz="2000" spc="-60" dirty="0">
                <a:latin typeface="Times New Roman"/>
                <a:cs typeface="Times New Roman"/>
              </a:rPr>
              <a:t> </a:t>
            </a:r>
            <a:r>
              <a:rPr sz="2000" spc="-25" dirty="0">
                <a:latin typeface="Times New Roman"/>
                <a:cs typeface="Times New Roman"/>
              </a:rPr>
              <a:t>the </a:t>
            </a:r>
            <a:r>
              <a:rPr sz="2000" dirty="0">
                <a:latin typeface="Times New Roman"/>
                <a:cs typeface="Times New Roman"/>
              </a:rPr>
              <a:t>rectum.</a:t>
            </a:r>
            <a:r>
              <a:rPr sz="2000" spc="-55" dirty="0">
                <a:latin typeface="Times New Roman"/>
                <a:cs typeface="Times New Roman"/>
              </a:rPr>
              <a:t> </a:t>
            </a:r>
            <a:r>
              <a:rPr sz="2000" dirty="0">
                <a:latin typeface="Times New Roman"/>
                <a:cs typeface="Times New Roman"/>
              </a:rPr>
              <a:t>They</a:t>
            </a:r>
            <a:r>
              <a:rPr sz="2000" spc="-30" dirty="0">
                <a:latin typeface="Times New Roman"/>
                <a:cs typeface="Times New Roman"/>
              </a:rPr>
              <a:t> </a:t>
            </a:r>
            <a:r>
              <a:rPr sz="2000" dirty="0">
                <a:latin typeface="Times New Roman"/>
                <a:cs typeface="Times New Roman"/>
              </a:rPr>
              <a:t>are</a:t>
            </a:r>
            <a:r>
              <a:rPr sz="2000" spc="15" dirty="0">
                <a:latin typeface="Times New Roman"/>
                <a:cs typeface="Times New Roman"/>
              </a:rPr>
              <a:t> </a:t>
            </a:r>
            <a:r>
              <a:rPr sz="2000" dirty="0">
                <a:latin typeface="Times New Roman"/>
                <a:cs typeface="Times New Roman"/>
              </a:rPr>
              <a:t>used</a:t>
            </a:r>
            <a:r>
              <a:rPr sz="2000" spc="50" dirty="0">
                <a:latin typeface="Times New Roman"/>
                <a:cs typeface="Times New Roman"/>
              </a:rPr>
              <a:t> </a:t>
            </a:r>
            <a:r>
              <a:rPr sz="2000" dirty="0">
                <a:latin typeface="Times New Roman"/>
                <a:cs typeface="Times New Roman"/>
              </a:rPr>
              <a:t>to</a:t>
            </a:r>
            <a:r>
              <a:rPr sz="2000" spc="-35" dirty="0">
                <a:latin typeface="Times New Roman"/>
                <a:cs typeface="Times New Roman"/>
              </a:rPr>
              <a:t> </a:t>
            </a:r>
            <a:r>
              <a:rPr sz="2000" dirty="0">
                <a:latin typeface="Times New Roman"/>
                <a:cs typeface="Times New Roman"/>
              </a:rPr>
              <a:t>deliver</a:t>
            </a:r>
            <a:r>
              <a:rPr sz="2000" spc="95" dirty="0">
                <a:latin typeface="Times New Roman"/>
                <a:cs typeface="Times New Roman"/>
              </a:rPr>
              <a:t> </a:t>
            </a:r>
            <a:r>
              <a:rPr sz="2000" dirty="0">
                <a:latin typeface="Times New Roman"/>
                <a:cs typeface="Times New Roman"/>
              </a:rPr>
              <a:t>both</a:t>
            </a:r>
            <a:r>
              <a:rPr sz="2000" spc="-125" dirty="0">
                <a:latin typeface="Times New Roman"/>
                <a:cs typeface="Times New Roman"/>
              </a:rPr>
              <a:t> </a:t>
            </a:r>
            <a:r>
              <a:rPr sz="2000" dirty="0">
                <a:latin typeface="Times New Roman"/>
                <a:cs typeface="Times New Roman"/>
              </a:rPr>
              <a:t>systemically</a:t>
            </a:r>
            <a:r>
              <a:rPr sz="2000" spc="-30" dirty="0">
                <a:latin typeface="Times New Roman"/>
                <a:cs typeface="Times New Roman"/>
              </a:rPr>
              <a:t> </a:t>
            </a:r>
            <a:r>
              <a:rPr sz="2000" dirty="0">
                <a:latin typeface="Times New Roman"/>
                <a:cs typeface="Times New Roman"/>
              </a:rPr>
              <a:t>acting</a:t>
            </a:r>
            <a:r>
              <a:rPr sz="2000" spc="-35" dirty="0">
                <a:latin typeface="Times New Roman"/>
                <a:cs typeface="Times New Roman"/>
              </a:rPr>
              <a:t> </a:t>
            </a:r>
            <a:r>
              <a:rPr sz="2000" dirty="0">
                <a:latin typeface="Times New Roman"/>
                <a:cs typeface="Times New Roman"/>
              </a:rPr>
              <a:t>and</a:t>
            </a:r>
            <a:r>
              <a:rPr sz="2000" spc="-35" dirty="0">
                <a:latin typeface="Times New Roman"/>
                <a:cs typeface="Times New Roman"/>
              </a:rPr>
              <a:t> </a:t>
            </a:r>
            <a:r>
              <a:rPr sz="2000" dirty="0">
                <a:latin typeface="Times New Roman"/>
                <a:cs typeface="Times New Roman"/>
              </a:rPr>
              <a:t>locally-</a:t>
            </a:r>
            <a:r>
              <a:rPr sz="2000" spc="-10" dirty="0">
                <a:latin typeface="Times New Roman"/>
                <a:cs typeface="Times New Roman"/>
              </a:rPr>
              <a:t>acting</a:t>
            </a:r>
            <a:r>
              <a:rPr sz="2000" spc="500" dirty="0">
                <a:latin typeface="Times New Roman"/>
                <a:cs typeface="Times New Roman"/>
              </a:rPr>
              <a:t> </a:t>
            </a:r>
            <a:r>
              <a:rPr sz="2000" dirty="0">
                <a:latin typeface="Times New Roman"/>
                <a:cs typeface="Times New Roman"/>
              </a:rPr>
              <a:t>medications.</a:t>
            </a:r>
            <a:r>
              <a:rPr sz="2000" spc="-155" dirty="0">
                <a:latin typeface="Times New Roman"/>
                <a:cs typeface="Times New Roman"/>
              </a:rPr>
              <a:t> </a:t>
            </a:r>
            <a:r>
              <a:rPr sz="2000" dirty="0">
                <a:latin typeface="Times New Roman"/>
                <a:cs typeface="Times New Roman"/>
              </a:rPr>
              <a:t>The</a:t>
            </a:r>
            <a:r>
              <a:rPr sz="2000" spc="80" dirty="0">
                <a:latin typeface="Times New Roman"/>
                <a:cs typeface="Times New Roman"/>
              </a:rPr>
              <a:t> </a:t>
            </a:r>
            <a:r>
              <a:rPr sz="2000" dirty="0">
                <a:latin typeface="Times New Roman"/>
                <a:cs typeface="Times New Roman"/>
              </a:rPr>
              <a:t>general</a:t>
            </a:r>
            <a:r>
              <a:rPr sz="2000" spc="30" dirty="0">
                <a:latin typeface="Times New Roman"/>
                <a:cs typeface="Times New Roman"/>
              </a:rPr>
              <a:t> </a:t>
            </a:r>
            <a:r>
              <a:rPr sz="2000" dirty="0">
                <a:latin typeface="Times New Roman"/>
                <a:cs typeface="Times New Roman"/>
              </a:rPr>
              <a:t>principle</a:t>
            </a:r>
            <a:r>
              <a:rPr sz="2000" spc="-165" dirty="0">
                <a:latin typeface="Times New Roman"/>
                <a:cs typeface="Times New Roman"/>
              </a:rPr>
              <a:t> </a:t>
            </a:r>
            <a:r>
              <a:rPr sz="2000" dirty="0">
                <a:latin typeface="Times New Roman"/>
                <a:cs typeface="Times New Roman"/>
              </a:rPr>
              <a:t>is</a:t>
            </a:r>
            <a:r>
              <a:rPr sz="2000" spc="30" dirty="0">
                <a:latin typeface="Times New Roman"/>
                <a:cs typeface="Times New Roman"/>
              </a:rPr>
              <a:t> </a:t>
            </a:r>
            <a:r>
              <a:rPr sz="2000" dirty="0">
                <a:latin typeface="Times New Roman"/>
                <a:cs typeface="Times New Roman"/>
              </a:rPr>
              <a:t>that</a:t>
            </a:r>
            <a:r>
              <a:rPr sz="2000" spc="-50" dirty="0">
                <a:latin typeface="Times New Roman"/>
                <a:cs typeface="Times New Roman"/>
              </a:rPr>
              <a:t> </a:t>
            </a:r>
            <a:r>
              <a:rPr sz="2000" dirty="0">
                <a:latin typeface="Times New Roman"/>
                <a:cs typeface="Times New Roman"/>
              </a:rPr>
              <a:t>the</a:t>
            </a:r>
            <a:r>
              <a:rPr sz="2000" spc="-80" dirty="0">
                <a:latin typeface="Times New Roman"/>
                <a:cs typeface="Times New Roman"/>
              </a:rPr>
              <a:t> </a:t>
            </a:r>
            <a:r>
              <a:rPr sz="2000" dirty="0">
                <a:latin typeface="Times New Roman"/>
                <a:cs typeface="Times New Roman"/>
              </a:rPr>
              <a:t>suppositories</a:t>
            </a:r>
            <a:r>
              <a:rPr sz="2000" spc="-215" dirty="0">
                <a:latin typeface="Times New Roman"/>
                <a:cs typeface="Times New Roman"/>
              </a:rPr>
              <a:t> </a:t>
            </a:r>
            <a:r>
              <a:rPr sz="2000" dirty="0">
                <a:latin typeface="Times New Roman"/>
                <a:cs typeface="Times New Roman"/>
              </a:rPr>
              <a:t>is</a:t>
            </a:r>
            <a:r>
              <a:rPr sz="2000" spc="35" dirty="0">
                <a:latin typeface="Times New Roman"/>
                <a:cs typeface="Times New Roman"/>
              </a:rPr>
              <a:t> </a:t>
            </a:r>
            <a:r>
              <a:rPr sz="2000" dirty="0">
                <a:latin typeface="Times New Roman"/>
                <a:cs typeface="Times New Roman"/>
              </a:rPr>
              <a:t>inserted</a:t>
            </a:r>
            <a:r>
              <a:rPr sz="2000" spc="-50" dirty="0">
                <a:latin typeface="Times New Roman"/>
                <a:cs typeface="Times New Roman"/>
              </a:rPr>
              <a:t> </a:t>
            </a:r>
            <a:r>
              <a:rPr sz="2000" dirty="0">
                <a:latin typeface="Times New Roman"/>
                <a:cs typeface="Times New Roman"/>
              </a:rPr>
              <a:t>as</a:t>
            </a:r>
            <a:r>
              <a:rPr sz="2000" spc="30" dirty="0">
                <a:latin typeface="Times New Roman"/>
                <a:cs typeface="Times New Roman"/>
              </a:rPr>
              <a:t> </a:t>
            </a:r>
            <a:r>
              <a:rPr sz="2000" dirty="0">
                <a:latin typeface="Times New Roman"/>
                <a:cs typeface="Times New Roman"/>
              </a:rPr>
              <a:t>a solid,</a:t>
            </a:r>
            <a:r>
              <a:rPr sz="2000" spc="-65" dirty="0">
                <a:latin typeface="Times New Roman"/>
                <a:cs typeface="Times New Roman"/>
              </a:rPr>
              <a:t> </a:t>
            </a:r>
            <a:r>
              <a:rPr sz="2000" spc="-25" dirty="0">
                <a:latin typeface="Times New Roman"/>
                <a:cs typeface="Times New Roman"/>
              </a:rPr>
              <a:t>and </a:t>
            </a:r>
            <a:r>
              <a:rPr sz="2000" dirty="0">
                <a:latin typeface="Times New Roman"/>
                <a:cs typeface="Times New Roman"/>
              </a:rPr>
              <a:t>dissolve</a:t>
            </a:r>
            <a:r>
              <a:rPr sz="2000" spc="60" dirty="0">
                <a:latin typeface="Times New Roman"/>
                <a:cs typeface="Times New Roman"/>
              </a:rPr>
              <a:t> </a:t>
            </a:r>
            <a:r>
              <a:rPr sz="2000" dirty="0">
                <a:latin typeface="Times New Roman"/>
                <a:cs typeface="Times New Roman"/>
              </a:rPr>
              <a:t>or</a:t>
            </a:r>
            <a:r>
              <a:rPr sz="2000" spc="-15" dirty="0">
                <a:latin typeface="Times New Roman"/>
                <a:cs typeface="Times New Roman"/>
              </a:rPr>
              <a:t> </a:t>
            </a:r>
            <a:r>
              <a:rPr sz="2000" dirty="0">
                <a:latin typeface="Times New Roman"/>
                <a:cs typeface="Times New Roman"/>
              </a:rPr>
              <a:t>melt</a:t>
            </a:r>
            <a:r>
              <a:rPr sz="2000" spc="-60" dirty="0">
                <a:latin typeface="Times New Roman"/>
                <a:cs typeface="Times New Roman"/>
              </a:rPr>
              <a:t> </a:t>
            </a:r>
            <a:r>
              <a:rPr sz="2000" dirty="0">
                <a:latin typeface="Times New Roman"/>
                <a:cs typeface="Times New Roman"/>
              </a:rPr>
              <a:t>inside</a:t>
            </a:r>
            <a:r>
              <a:rPr sz="2000" spc="60" dirty="0">
                <a:latin typeface="Times New Roman"/>
                <a:cs typeface="Times New Roman"/>
              </a:rPr>
              <a:t> </a:t>
            </a:r>
            <a:r>
              <a:rPr sz="2000" dirty="0">
                <a:latin typeface="Times New Roman"/>
                <a:cs typeface="Times New Roman"/>
              </a:rPr>
              <a:t>the</a:t>
            </a:r>
            <a:r>
              <a:rPr sz="2000" spc="-95" dirty="0">
                <a:latin typeface="Times New Roman"/>
                <a:cs typeface="Times New Roman"/>
              </a:rPr>
              <a:t> </a:t>
            </a:r>
            <a:r>
              <a:rPr sz="2000" dirty="0">
                <a:latin typeface="Times New Roman"/>
                <a:cs typeface="Times New Roman"/>
              </a:rPr>
              <a:t>body</a:t>
            </a:r>
            <a:r>
              <a:rPr sz="2000" spc="-135" dirty="0">
                <a:latin typeface="Times New Roman"/>
                <a:cs typeface="Times New Roman"/>
              </a:rPr>
              <a:t> </a:t>
            </a:r>
            <a:r>
              <a:rPr sz="2000" dirty="0">
                <a:latin typeface="Times New Roman"/>
                <a:cs typeface="Times New Roman"/>
              </a:rPr>
              <a:t>to</a:t>
            </a:r>
            <a:r>
              <a:rPr sz="2000" spc="-65" dirty="0">
                <a:latin typeface="Times New Roman"/>
                <a:cs typeface="Times New Roman"/>
              </a:rPr>
              <a:t> </a:t>
            </a:r>
            <a:r>
              <a:rPr sz="2000" dirty="0">
                <a:latin typeface="Times New Roman"/>
                <a:cs typeface="Times New Roman"/>
              </a:rPr>
              <a:t>deliver</a:t>
            </a:r>
            <a:r>
              <a:rPr sz="2000" spc="65" dirty="0">
                <a:latin typeface="Times New Roman"/>
                <a:cs typeface="Times New Roman"/>
              </a:rPr>
              <a:t> </a:t>
            </a:r>
            <a:r>
              <a:rPr sz="2000" dirty="0">
                <a:latin typeface="Times New Roman"/>
                <a:cs typeface="Times New Roman"/>
              </a:rPr>
              <a:t>the</a:t>
            </a:r>
            <a:r>
              <a:rPr sz="2000" spc="-95" dirty="0">
                <a:latin typeface="Times New Roman"/>
                <a:cs typeface="Times New Roman"/>
              </a:rPr>
              <a:t> </a:t>
            </a:r>
            <a:r>
              <a:rPr sz="2000" dirty="0">
                <a:latin typeface="Times New Roman"/>
                <a:cs typeface="Times New Roman"/>
              </a:rPr>
              <a:t>medicine</a:t>
            </a:r>
            <a:r>
              <a:rPr sz="2000" spc="-15" dirty="0">
                <a:latin typeface="Times New Roman"/>
                <a:cs typeface="Times New Roman"/>
              </a:rPr>
              <a:t> </a:t>
            </a:r>
            <a:r>
              <a:rPr sz="2000" dirty="0">
                <a:latin typeface="Times New Roman"/>
                <a:cs typeface="Times New Roman"/>
              </a:rPr>
              <a:t>pseudo</a:t>
            </a:r>
            <a:r>
              <a:rPr sz="2000" spc="-145" dirty="0">
                <a:latin typeface="Times New Roman"/>
                <a:cs typeface="Times New Roman"/>
              </a:rPr>
              <a:t> </a:t>
            </a:r>
            <a:r>
              <a:rPr sz="2000" spc="-10" dirty="0">
                <a:latin typeface="Times New Roman"/>
                <a:cs typeface="Times New Roman"/>
              </a:rPr>
              <a:t>received</a:t>
            </a:r>
            <a:endParaRPr sz="2000">
              <a:latin typeface="Times New Roman"/>
              <a:cs typeface="Times New Roman"/>
            </a:endParaRPr>
          </a:p>
          <a:p>
            <a:pPr marL="12700" marR="149225">
              <a:lnSpc>
                <a:spcPct val="100000"/>
              </a:lnSpc>
              <a:spcBef>
                <a:spcPts val="10"/>
              </a:spcBef>
            </a:pPr>
            <a:r>
              <a:rPr sz="2000" dirty="0">
                <a:latin typeface="Times New Roman"/>
                <a:cs typeface="Times New Roman"/>
              </a:rPr>
              <a:t>by</a:t>
            </a:r>
            <a:r>
              <a:rPr sz="2000" spc="-50" dirty="0">
                <a:latin typeface="Times New Roman"/>
                <a:cs typeface="Times New Roman"/>
              </a:rPr>
              <a:t> </a:t>
            </a:r>
            <a:r>
              <a:rPr sz="2000" dirty="0">
                <a:latin typeface="Times New Roman"/>
                <a:cs typeface="Times New Roman"/>
              </a:rPr>
              <a:t>the</a:t>
            </a:r>
            <a:r>
              <a:rPr sz="2000" spc="-90" dirty="0">
                <a:latin typeface="Times New Roman"/>
                <a:cs typeface="Times New Roman"/>
              </a:rPr>
              <a:t> </a:t>
            </a:r>
            <a:r>
              <a:rPr sz="2000" dirty="0">
                <a:latin typeface="Times New Roman"/>
                <a:cs typeface="Times New Roman"/>
              </a:rPr>
              <a:t>many</a:t>
            </a:r>
            <a:r>
              <a:rPr sz="2000" spc="30" dirty="0">
                <a:latin typeface="Times New Roman"/>
                <a:cs typeface="Times New Roman"/>
              </a:rPr>
              <a:t> </a:t>
            </a:r>
            <a:r>
              <a:rPr sz="2000" dirty="0">
                <a:latin typeface="Times New Roman"/>
                <a:cs typeface="Times New Roman"/>
              </a:rPr>
              <a:t>blood</a:t>
            </a:r>
            <a:r>
              <a:rPr sz="2000" spc="-135" dirty="0">
                <a:latin typeface="Times New Roman"/>
                <a:cs typeface="Times New Roman"/>
              </a:rPr>
              <a:t> </a:t>
            </a:r>
            <a:r>
              <a:rPr sz="2000" dirty="0">
                <a:latin typeface="Times New Roman"/>
                <a:cs typeface="Times New Roman"/>
              </a:rPr>
              <a:t>vessels</a:t>
            </a:r>
            <a:r>
              <a:rPr sz="2000" spc="110" dirty="0">
                <a:latin typeface="Times New Roman"/>
                <a:cs typeface="Times New Roman"/>
              </a:rPr>
              <a:t> </a:t>
            </a:r>
            <a:r>
              <a:rPr sz="2000" dirty="0">
                <a:latin typeface="Times New Roman"/>
                <a:cs typeface="Times New Roman"/>
              </a:rPr>
              <a:t>that</a:t>
            </a:r>
            <a:r>
              <a:rPr sz="2000" spc="-135" dirty="0">
                <a:latin typeface="Times New Roman"/>
                <a:cs typeface="Times New Roman"/>
              </a:rPr>
              <a:t> </a:t>
            </a:r>
            <a:r>
              <a:rPr sz="2000" dirty="0">
                <a:latin typeface="Times New Roman"/>
                <a:cs typeface="Times New Roman"/>
              </a:rPr>
              <a:t>follow</a:t>
            </a:r>
            <a:r>
              <a:rPr sz="2000" spc="-130" dirty="0">
                <a:latin typeface="Times New Roman"/>
                <a:cs typeface="Times New Roman"/>
              </a:rPr>
              <a:t> </a:t>
            </a:r>
            <a:r>
              <a:rPr sz="2000" dirty="0">
                <a:latin typeface="Times New Roman"/>
                <a:cs typeface="Times New Roman"/>
              </a:rPr>
              <a:t>the</a:t>
            </a:r>
            <a:r>
              <a:rPr sz="2000" spc="-90" dirty="0">
                <a:latin typeface="Times New Roman"/>
                <a:cs typeface="Times New Roman"/>
              </a:rPr>
              <a:t> </a:t>
            </a:r>
            <a:r>
              <a:rPr sz="2000" dirty="0">
                <a:latin typeface="Times New Roman"/>
                <a:cs typeface="Times New Roman"/>
              </a:rPr>
              <a:t>larger</a:t>
            </a:r>
            <a:r>
              <a:rPr sz="2000" spc="75" dirty="0">
                <a:latin typeface="Times New Roman"/>
                <a:cs typeface="Times New Roman"/>
              </a:rPr>
              <a:t> </a:t>
            </a:r>
            <a:r>
              <a:rPr sz="2000" dirty="0">
                <a:latin typeface="Times New Roman"/>
                <a:cs typeface="Times New Roman"/>
              </a:rPr>
              <a:t>intestine.</a:t>
            </a:r>
            <a:r>
              <a:rPr sz="2000" spc="-155" dirty="0">
                <a:latin typeface="Times New Roman"/>
                <a:cs typeface="Times New Roman"/>
              </a:rPr>
              <a:t> </a:t>
            </a:r>
            <a:r>
              <a:rPr sz="2000" dirty="0">
                <a:latin typeface="Times New Roman"/>
                <a:cs typeface="Times New Roman"/>
              </a:rPr>
              <a:t>The suppository</a:t>
            </a:r>
            <a:r>
              <a:rPr sz="2000" spc="-215" dirty="0">
                <a:latin typeface="Times New Roman"/>
                <a:cs typeface="Times New Roman"/>
              </a:rPr>
              <a:t> </a:t>
            </a:r>
            <a:r>
              <a:rPr sz="2000" dirty="0">
                <a:latin typeface="Times New Roman"/>
                <a:cs typeface="Times New Roman"/>
              </a:rPr>
              <a:t>was</a:t>
            </a:r>
            <a:r>
              <a:rPr sz="2000" spc="30" dirty="0">
                <a:latin typeface="Times New Roman"/>
                <a:cs typeface="Times New Roman"/>
              </a:rPr>
              <a:t> </a:t>
            </a:r>
            <a:r>
              <a:rPr sz="2000" dirty="0">
                <a:latin typeface="Times New Roman"/>
                <a:cs typeface="Times New Roman"/>
              </a:rPr>
              <a:t>first</a:t>
            </a:r>
            <a:r>
              <a:rPr sz="2000" spc="110" dirty="0">
                <a:latin typeface="Times New Roman"/>
                <a:cs typeface="Times New Roman"/>
              </a:rPr>
              <a:t> </a:t>
            </a:r>
            <a:r>
              <a:rPr sz="2000" spc="-20" dirty="0">
                <a:latin typeface="Times New Roman"/>
                <a:cs typeface="Times New Roman"/>
              </a:rPr>
              <a:t>used </a:t>
            </a:r>
            <a:r>
              <a:rPr sz="2000" dirty="0">
                <a:latin typeface="Times New Roman"/>
                <a:cs typeface="Times New Roman"/>
              </a:rPr>
              <a:t>in</a:t>
            </a:r>
            <a:r>
              <a:rPr sz="2000" spc="45" dirty="0">
                <a:latin typeface="Times New Roman"/>
                <a:cs typeface="Times New Roman"/>
              </a:rPr>
              <a:t> </a:t>
            </a:r>
            <a:r>
              <a:rPr sz="2000" dirty="0">
                <a:latin typeface="Times New Roman"/>
                <a:cs typeface="Times New Roman"/>
              </a:rPr>
              <a:t>nursing</a:t>
            </a:r>
            <a:r>
              <a:rPr sz="2000" spc="-40" dirty="0">
                <a:latin typeface="Times New Roman"/>
                <a:cs typeface="Times New Roman"/>
              </a:rPr>
              <a:t> </a:t>
            </a:r>
            <a:r>
              <a:rPr sz="2000" dirty="0">
                <a:latin typeface="Times New Roman"/>
                <a:cs typeface="Times New Roman"/>
              </a:rPr>
              <a:t>facilities</a:t>
            </a:r>
            <a:r>
              <a:rPr sz="2000" spc="45" dirty="0">
                <a:latin typeface="Times New Roman"/>
                <a:cs typeface="Times New Roman"/>
              </a:rPr>
              <a:t> </a:t>
            </a:r>
            <a:r>
              <a:rPr sz="2000" dirty="0">
                <a:latin typeface="Times New Roman"/>
                <a:cs typeface="Times New Roman"/>
              </a:rPr>
              <a:t>to</a:t>
            </a:r>
            <a:r>
              <a:rPr sz="2000" spc="-40" dirty="0">
                <a:latin typeface="Times New Roman"/>
                <a:cs typeface="Times New Roman"/>
              </a:rPr>
              <a:t> </a:t>
            </a:r>
            <a:r>
              <a:rPr sz="2000" dirty="0">
                <a:latin typeface="Times New Roman"/>
                <a:cs typeface="Times New Roman"/>
              </a:rPr>
              <a:t>be</a:t>
            </a:r>
            <a:r>
              <a:rPr sz="2000" spc="10" dirty="0">
                <a:latin typeface="Times New Roman"/>
                <a:cs typeface="Times New Roman"/>
              </a:rPr>
              <a:t> </a:t>
            </a:r>
            <a:r>
              <a:rPr sz="2000" dirty="0">
                <a:latin typeface="Times New Roman"/>
                <a:cs typeface="Times New Roman"/>
              </a:rPr>
              <a:t>administered</a:t>
            </a:r>
            <a:r>
              <a:rPr sz="2000" spc="-40" dirty="0">
                <a:latin typeface="Times New Roman"/>
                <a:cs typeface="Times New Roman"/>
              </a:rPr>
              <a:t> </a:t>
            </a:r>
            <a:r>
              <a:rPr sz="2000" dirty="0">
                <a:latin typeface="Times New Roman"/>
                <a:cs typeface="Times New Roman"/>
              </a:rPr>
              <a:t>elderly</a:t>
            </a:r>
            <a:r>
              <a:rPr sz="2000" spc="-204" dirty="0">
                <a:latin typeface="Times New Roman"/>
                <a:cs typeface="Times New Roman"/>
              </a:rPr>
              <a:t> </a:t>
            </a:r>
            <a:r>
              <a:rPr sz="2000" dirty="0">
                <a:latin typeface="Times New Roman"/>
                <a:cs typeface="Times New Roman"/>
              </a:rPr>
              <a:t>patients</a:t>
            </a:r>
            <a:r>
              <a:rPr sz="2000" spc="-120" dirty="0">
                <a:latin typeface="Times New Roman"/>
                <a:cs typeface="Times New Roman"/>
              </a:rPr>
              <a:t> </a:t>
            </a:r>
            <a:r>
              <a:rPr sz="2000" dirty="0">
                <a:latin typeface="Times New Roman"/>
                <a:cs typeface="Times New Roman"/>
              </a:rPr>
              <a:t>who</a:t>
            </a:r>
            <a:r>
              <a:rPr sz="2000" spc="-40" dirty="0">
                <a:latin typeface="Times New Roman"/>
                <a:cs typeface="Times New Roman"/>
              </a:rPr>
              <a:t> </a:t>
            </a:r>
            <a:r>
              <a:rPr sz="2000" dirty="0">
                <a:latin typeface="Times New Roman"/>
                <a:cs typeface="Times New Roman"/>
              </a:rPr>
              <a:t>were</a:t>
            </a:r>
            <a:r>
              <a:rPr sz="2000" spc="95" dirty="0">
                <a:latin typeface="Times New Roman"/>
                <a:cs typeface="Times New Roman"/>
              </a:rPr>
              <a:t> </a:t>
            </a:r>
            <a:r>
              <a:rPr sz="2000" dirty="0">
                <a:latin typeface="Times New Roman"/>
                <a:cs typeface="Times New Roman"/>
              </a:rPr>
              <a:t>not</a:t>
            </a:r>
            <a:r>
              <a:rPr sz="2000" spc="-40" dirty="0">
                <a:latin typeface="Times New Roman"/>
                <a:cs typeface="Times New Roman"/>
              </a:rPr>
              <a:t> </a:t>
            </a:r>
            <a:r>
              <a:rPr sz="2000" dirty="0">
                <a:latin typeface="Times New Roman"/>
                <a:cs typeface="Times New Roman"/>
              </a:rPr>
              <a:t>capable</a:t>
            </a:r>
            <a:r>
              <a:rPr sz="2000" spc="-160" dirty="0">
                <a:latin typeface="Times New Roman"/>
                <a:cs typeface="Times New Roman"/>
              </a:rPr>
              <a:t> </a:t>
            </a:r>
            <a:r>
              <a:rPr sz="2000" spc="-25" dirty="0">
                <a:latin typeface="Times New Roman"/>
                <a:cs typeface="Times New Roman"/>
              </a:rPr>
              <a:t>of</a:t>
            </a:r>
            <a:endParaRPr sz="2000">
              <a:latin typeface="Times New Roman"/>
              <a:cs typeface="Times New Roman"/>
            </a:endParaRPr>
          </a:p>
          <a:p>
            <a:pPr marL="12700" marR="152400">
              <a:lnSpc>
                <a:spcPct val="100000"/>
              </a:lnSpc>
              <a:spcBef>
                <a:spcPts val="10"/>
              </a:spcBef>
            </a:pPr>
            <a:r>
              <a:rPr sz="2000" dirty="0">
                <a:latin typeface="Times New Roman"/>
                <a:cs typeface="Times New Roman"/>
              </a:rPr>
              <a:t>taking</a:t>
            </a:r>
            <a:r>
              <a:rPr sz="2000" spc="-75" dirty="0">
                <a:latin typeface="Times New Roman"/>
                <a:cs typeface="Times New Roman"/>
              </a:rPr>
              <a:t> </a:t>
            </a:r>
            <a:r>
              <a:rPr sz="2000" dirty="0">
                <a:latin typeface="Times New Roman"/>
                <a:cs typeface="Times New Roman"/>
              </a:rPr>
              <a:t>medications.</a:t>
            </a:r>
            <a:r>
              <a:rPr sz="2000" spc="-90" dirty="0">
                <a:latin typeface="Times New Roman"/>
                <a:cs typeface="Times New Roman"/>
              </a:rPr>
              <a:t> </a:t>
            </a:r>
            <a:r>
              <a:rPr sz="2000" dirty="0">
                <a:latin typeface="Times New Roman"/>
                <a:cs typeface="Times New Roman"/>
              </a:rPr>
              <a:t>Suppositories</a:t>
            </a:r>
            <a:r>
              <a:rPr sz="2000" spc="-229" dirty="0">
                <a:latin typeface="Times New Roman"/>
                <a:cs typeface="Times New Roman"/>
              </a:rPr>
              <a:t> </a:t>
            </a:r>
            <a:r>
              <a:rPr sz="2000" dirty="0">
                <a:latin typeface="Times New Roman"/>
                <a:cs typeface="Times New Roman"/>
              </a:rPr>
              <a:t>come</a:t>
            </a:r>
            <a:r>
              <a:rPr sz="2000" spc="45" dirty="0">
                <a:latin typeface="Times New Roman"/>
                <a:cs typeface="Times New Roman"/>
              </a:rPr>
              <a:t> </a:t>
            </a:r>
            <a:r>
              <a:rPr sz="2000" dirty="0">
                <a:latin typeface="Times New Roman"/>
                <a:cs typeface="Times New Roman"/>
              </a:rPr>
              <a:t>in</a:t>
            </a:r>
            <a:r>
              <a:rPr sz="2000" spc="5" dirty="0">
                <a:latin typeface="Times New Roman"/>
                <a:cs typeface="Times New Roman"/>
              </a:rPr>
              <a:t> </a:t>
            </a:r>
            <a:r>
              <a:rPr sz="2000" dirty="0">
                <a:latin typeface="Times New Roman"/>
                <a:cs typeface="Times New Roman"/>
              </a:rPr>
              <a:t>various</a:t>
            </a:r>
            <a:r>
              <a:rPr sz="2000" spc="5" dirty="0">
                <a:latin typeface="Times New Roman"/>
                <a:cs typeface="Times New Roman"/>
              </a:rPr>
              <a:t> </a:t>
            </a:r>
            <a:r>
              <a:rPr sz="2000" dirty="0">
                <a:latin typeface="Times New Roman"/>
                <a:cs typeface="Times New Roman"/>
              </a:rPr>
              <a:t>sizes</a:t>
            </a:r>
            <a:r>
              <a:rPr sz="2000" spc="5" dirty="0">
                <a:latin typeface="Times New Roman"/>
                <a:cs typeface="Times New Roman"/>
              </a:rPr>
              <a:t> </a:t>
            </a:r>
            <a:r>
              <a:rPr sz="2000" dirty="0">
                <a:latin typeface="Times New Roman"/>
                <a:cs typeface="Times New Roman"/>
              </a:rPr>
              <a:t>and</a:t>
            </a:r>
            <a:r>
              <a:rPr sz="2000" spc="5" dirty="0">
                <a:latin typeface="Times New Roman"/>
                <a:cs typeface="Times New Roman"/>
              </a:rPr>
              <a:t> </a:t>
            </a:r>
            <a:r>
              <a:rPr sz="2000" dirty="0">
                <a:latin typeface="Times New Roman"/>
                <a:cs typeface="Times New Roman"/>
              </a:rPr>
              <a:t>shapes</a:t>
            </a:r>
            <a:r>
              <a:rPr sz="2000" spc="-150" dirty="0">
                <a:latin typeface="Times New Roman"/>
                <a:cs typeface="Times New Roman"/>
              </a:rPr>
              <a:t> </a:t>
            </a:r>
            <a:r>
              <a:rPr sz="2000" dirty="0">
                <a:latin typeface="Times New Roman"/>
                <a:cs typeface="Times New Roman"/>
              </a:rPr>
              <a:t>which</a:t>
            </a:r>
            <a:r>
              <a:rPr sz="2000" spc="5" dirty="0">
                <a:latin typeface="Times New Roman"/>
                <a:cs typeface="Times New Roman"/>
              </a:rPr>
              <a:t> </a:t>
            </a:r>
            <a:r>
              <a:rPr sz="2000" dirty="0">
                <a:latin typeface="Times New Roman"/>
                <a:cs typeface="Times New Roman"/>
              </a:rPr>
              <a:t>facilitate</a:t>
            </a:r>
            <a:r>
              <a:rPr sz="2000" spc="-25" dirty="0">
                <a:latin typeface="Times New Roman"/>
                <a:cs typeface="Times New Roman"/>
              </a:rPr>
              <a:t> </a:t>
            </a:r>
            <a:r>
              <a:rPr sz="2000" spc="-10" dirty="0">
                <a:latin typeface="Times New Roman"/>
                <a:cs typeface="Times New Roman"/>
              </a:rPr>
              <a:t>their </a:t>
            </a:r>
            <a:r>
              <a:rPr sz="2000" dirty="0">
                <a:latin typeface="Times New Roman"/>
                <a:cs typeface="Times New Roman"/>
              </a:rPr>
              <a:t>insertion</a:t>
            </a:r>
            <a:r>
              <a:rPr sz="2000" spc="-25" dirty="0">
                <a:latin typeface="Times New Roman"/>
                <a:cs typeface="Times New Roman"/>
              </a:rPr>
              <a:t> </a:t>
            </a:r>
            <a:r>
              <a:rPr sz="2000" dirty="0">
                <a:latin typeface="Times New Roman"/>
                <a:cs typeface="Times New Roman"/>
              </a:rPr>
              <a:t>and</a:t>
            </a:r>
            <a:r>
              <a:rPr sz="2000" spc="-25" dirty="0">
                <a:latin typeface="Times New Roman"/>
                <a:cs typeface="Times New Roman"/>
              </a:rPr>
              <a:t> </a:t>
            </a:r>
            <a:r>
              <a:rPr sz="2000" dirty="0">
                <a:latin typeface="Times New Roman"/>
                <a:cs typeface="Times New Roman"/>
              </a:rPr>
              <a:t>retention</a:t>
            </a:r>
            <a:r>
              <a:rPr sz="2000" spc="-190" dirty="0">
                <a:latin typeface="Times New Roman"/>
                <a:cs typeface="Times New Roman"/>
              </a:rPr>
              <a:t> </a:t>
            </a:r>
            <a:r>
              <a:rPr sz="2000" dirty="0">
                <a:latin typeface="Times New Roman"/>
                <a:cs typeface="Times New Roman"/>
              </a:rPr>
              <a:t>in</a:t>
            </a:r>
            <a:r>
              <a:rPr sz="2000" spc="65" dirty="0">
                <a:latin typeface="Times New Roman"/>
                <a:cs typeface="Times New Roman"/>
              </a:rPr>
              <a:t> </a:t>
            </a:r>
            <a:r>
              <a:rPr sz="2000" dirty="0">
                <a:latin typeface="Times New Roman"/>
                <a:cs typeface="Times New Roman"/>
              </a:rPr>
              <a:t>the</a:t>
            </a:r>
            <a:r>
              <a:rPr sz="2000" spc="-60" dirty="0">
                <a:latin typeface="Times New Roman"/>
                <a:cs typeface="Times New Roman"/>
              </a:rPr>
              <a:t> </a:t>
            </a:r>
            <a:r>
              <a:rPr sz="2000" spc="-10" dirty="0">
                <a:latin typeface="Times New Roman"/>
                <a:cs typeface="Times New Roman"/>
              </a:rPr>
              <a:t>cavity</a:t>
            </a:r>
            <a:endParaRPr sz="2000">
              <a:latin typeface="Times New Roman"/>
              <a:cs typeface="Times New Roman"/>
            </a:endParaRPr>
          </a:p>
        </p:txBody>
      </p:sp>
      <p:pic>
        <p:nvPicPr>
          <p:cNvPr id="3" name="object 3"/>
          <p:cNvPicPr/>
          <p:nvPr/>
        </p:nvPicPr>
        <p:blipFill>
          <a:blip r:embed="rId2" cstate="print"/>
          <a:stretch>
            <a:fillRect/>
          </a:stretch>
        </p:blipFill>
        <p:spPr>
          <a:xfrm>
            <a:off x="4467225" y="3943348"/>
            <a:ext cx="5162550" cy="2790823"/>
          </a:xfrm>
          <a:prstGeom prst="rect">
            <a:avLst/>
          </a:prstGeom>
        </p:spPr>
      </p:pic>
      <p:sp>
        <p:nvSpPr>
          <p:cNvPr id="4" name="object 4"/>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5" name="object 5"/>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73</a:t>
            </a:fld>
            <a:endParaRPr spc="-25"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981325" y="0"/>
            <a:ext cx="5276850" cy="6667500"/>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74</a:t>
            </a:fld>
            <a:endParaRPr spc="-25"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781300" y="0"/>
            <a:ext cx="4619625"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75</a:t>
            </a:fld>
            <a:endParaRPr spc="-25"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657475" y="0"/>
            <a:ext cx="5353050"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76</a:t>
            </a:fld>
            <a:endParaRPr spc="-25"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352675" y="0"/>
            <a:ext cx="4914900" cy="6857999"/>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77</a:t>
            </a:fld>
            <a:endParaRPr spc="-25"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171825" y="85725"/>
            <a:ext cx="4943475" cy="6600825"/>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78</a:t>
            </a:fld>
            <a:endParaRPr spc="-25"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809750" y="0"/>
            <a:ext cx="4581525" cy="6724650"/>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79</a:t>
            </a:fld>
            <a:endParaRPr spc="-25"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295650" y="0"/>
            <a:ext cx="4076700" cy="6857998"/>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8</a:t>
            </a:fld>
            <a:endParaRPr spc="-25"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533650" y="0"/>
            <a:ext cx="5248275" cy="6686550"/>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80</a:t>
            </a:fld>
            <a:endParaRPr spc="-25"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971800" y="-1"/>
            <a:ext cx="4314825" cy="6772275"/>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81</a:t>
            </a:fld>
            <a:endParaRPr spc="-25"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066783" y="6150927"/>
            <a:ext cx="140335" cy="163195"/>
          </a:xfrm>
          <a:prstGeom prst="rect">
            <a:avLst/>
          </a:prstGeom>
        </p:spPr>
        <p:txBody>
          <a:bodyPr vert="horz" wrap="square" lIns="0" tIns="12700" rIns="0" bIns="0" rtlCol="0">
            <a:spAutoFit/>
          </a:bodyPr>
          <a:lstStyle/>
          <a:p>
            <a:pPr marL="12700">
              <a:lnSpc>
                <a:spcPct val="100000"/>
              </a:lnSpc>
              <a:spcBef>
                <a:spcPts val="100"/>
              </a:spcBef>
            </a:pPr>
            <a:r>
              <a:rPr sz="900" spc="-25" dirty="0">
                <a:solidFill>
                  <a:srgbClr val="5FCAEE"/>
                </a:solidFill>
                <a:latin typeface="Trebuchet MS"/>
                <a:cs typeface="Trebuchet MS"/>
              </a:rPr>
              <a:t>82</a:t>
            </a:r>
            <a:endParaRPr sz="900">
              <a:latin typeface="Trebuchet MS"/>
              <a:cs typeface="Trebuchet MS"/>
            </a:endParaRPr>
          </a:p>
        </p:txBody>
      </p:sp>
      <p:sp>
        <p:nvSpPr>
          <p:cNvPr id="3" name="object 3"/>
          <p:cNvSpPr txBox="1">
            <a:spLocks noGrp="1"/>
          </p:cNvSpPr>
          <p:nvPr>
            <p:ph type="title"/>
          </p:nvPr>
        </p:nvSpPr>
        <p:spPr>
          <a:xfrm>
            <a:off x="259715" y="217106"/>
            <a:ext cx="5525770" cy="334645"/>
          </a:xfrm>
          <a:prstGeom prst="rect">
            <a:avLst/>
          </a:prstGeom>
        </p:spPr>
        <p:txBody>
          <a:bodyPr vert="horz" wrap="square" lIns="0" tIns="15875" rIns="0" bIns="0" rtlCol="0">
            <a:spAutoFit/>
          </a:bodyPr>
          <a:lstStyle/>
          <a:p>
            <a:pPr marL="12700">
              <a:lnSpc>
                <a:spcPct val="100000"/>
              </a:lnSpc>
              <a:spcBef>
                <a:spcPts val="125"/>
              </a:spcBef>
            </a:pPr>
            <a:r>
              <a:rPr b="0" dirty="0">
                <a:latin typeface="Times New Roman"/>
                <a:cs typeface="Times New Roman"/>
              </a:rPr>
              <a:t>Suppositories</a:t>
            </a:r>
            <a:r>
              <a:rPr b="0" spc="-180" dirty="0">
                <a:latin typeface="Times New Roman"/>
                <a:cs typeface="Times New Roman"/>
              </a:rPr>
              <a:t> </a:t>
            </a:r>
            <a:r>
              <a:rPr b="0" dirty="0">
                <a:latin typeface="Times New Roman"/>
                <a:cs typeface="Times New Roman"/>
              </a:rPr>
              <a:t>can</a:t>
            </a:r>
            <a:r>
              <a:rPr b="0" spc="90" dirty="0">
                <a:latin typeface="Times New Roman"/>
                <a:cs typeface="Times New Roman"/>
              </a:rPr>
              <a:t> </a:t>
            </a:r>
            <a:r>
              <a:rPr b="0" dirty="0">
                <a:latin typeface="Times New Roman"/>
                <a:cs typeface="Times New Roman"/>
              </a:rPr>
              <a:t>be</a:t>
            </a:r>
            <a:r>
              <a:rPr b="0" spc="60" dirty="0">
                <a:latin typeface="Times New Roman"/>
                <a:cs typeface="Times New Roman"/>
              </a:rPr>
              <a:t> </a:t>
            </a:r>
            <a:r>
              <a:rPr b="0" dirty="0">
                <a:latin typeface="Times New Roman"/>
                <a:cs typeface="Times New Roman"/>
              </a:rPr>
              <a:t>extemporaneously</a:t>
            </a:r>
            <a:r>
              <a:rPr b="0" spc="-180" dirty="0">
                <a:latin typeface="Times New Roman"/>
                <a:cs typeface="Times New Roman"/>
              </a:rPr>
              <a:t> </a:t>
            </a:r>
            <a:r>
              <a:rPr b="0" dirty="0">
                <a:latin typeface="Times New Roman"/>
                <a:cs typeface="Times New Roman"/>
              </a:rPr>
              <a:t>prepared</a:t>
            </a:r>
            <a:r>
              <a:rPr b="0" spc="-95" dirty="0">
                <a:latin typeface="Times New Roman"/>
                <a:cs typeface="Times New Roman"/>
              </a:rPr>
              <a:t> </a:t>
            </a:r>
            <a:r>
              <a:rPr b="0" dirty="0">
                <a:latin typeface="Times New Roman"/>
                <a:cs typeface="Times New Roman"/>
              </a:rPr>
              <a:t>by</a:t>
            </a:r>
            <a:r>
              <a:rPr b="0" spc="10" dirty="0">
                <a:latin typeface="Times New Roman"/>
                <a:cs typeface="Times New Roman"/>
              </a:rPr>
              <a:t> </a:t>
            </a:r>
            <a:r>
              <a:rPr b="0" spc="-25" dirty="0">
                <a:latin typeface="Times New Roman"/>
                <a:cs typeface="Times New Roman"/>
              </a:rPr>
              <a:t>:-</a:t>
            </a:r>
          </a:p>
        </p:txBody>
      </p:sp>
      <p:sp>
        <p:nvSpPr>
          <p:cNvPr id="4" name="object 4"/>
          <p:cNvSpPr txBox="1"/>
          <p:nvPr/>
        </p:nvSpPr>
        <p:spPr>
          <a:xfrm>
            <a:off x="259715" y="827341"/>
            <a:ext cx="9424670" cy="5218430"/>
          </a:xfrm>
          <a:prstGeom prst="rect">
            <a:avLst/>
          </a:prstGeom>
        </p:spPr>
        <p:txBody>
          <a:bodyPr vert="horz" wrap="square" lIns="0" tIns="15875" rIns="0" bIns="0" rtlCol="0">
            <a:spAutoFit/>
          </a:bodyPr>
          <a:lstStyle/>
          <a:p>
            <a:pPr marL="316865" indent="-237490" algn="just">
              <a:lnSpc>
                <a:spcPct val="100000"/>
              </a:lnSpc>
              <a:spcBef>
                <a:spcPts val="125"/>
              </a:spcBef>
              <a:buAutoNum type="romanUcParenR"/>
              <a:tabLst>
                <a:tab pos="316865" algn="l"/>
              </a:tabLst>
            </a:pPr>
            <a:r>
              <a:rPr sz="2000" b="1" dirty="0">
                <a:latin typeface="Times New Roman"/>
                <a:cs typeface="Times New Roman"/>
              </a:rPr>
              <a:t>Hand</a:t>
            </a:r>
            <a:r>
              <a:rPr sz="2000" b="1" spc="25" dirty="0">
                <a:latin typeface="Times New Roman"/>
                <a:cs typeface="Times New Roman"/>
              </a:rPr>
              <a:t> </a:t>
            </a:r>
            <a:r>
              <a:rPr sz="2000" b="1" spc="-10" dirty="0">
                <a:latin typeface="Times New Roman"/>
                <a:cs typeface="Times New Roman"/>
              </a:rPr>
              <a:t>Rolling</a:t>
            </a:r>
            <a:endParaRPr sz="2000">
              <a:latin typeface="Times New Roman"/>
              <a:cs typeface="Times New Roman"/>
            </a:endParaRPr>
          </a:p>
          <a:p>
            <a:pPr>
              <a:lnSpc>
                <a:spcPct val="100000"/>
              </a:lnSpc>
              <a:spcBef>
                <a:spcPts val="110"/>
              </a:spcBef>
              <a:buFont typeface="Times New Roman"/>
              <a:buAutoNum type="romanUcParenR"/>
            </a:pPr>
            <a:endParaRPr sz="2000">
              <a:latin typeface="Times New Roman"/>
              <a:cs typeface="Times New Roman"/>
            </a:endParaRPr>
          </a:p>
          <a:p>
            <a:pPr marL="12700" marR="5080" algn="just">
              <a:lnSpc>
                <a:spcPct val="100000"/>
              </a:lnSpc>
            </a:pPr>
            <a:r>
              <a:rPr sz="2000" dirty="0">
                <a:latin typeface="Times New Roman"/>
                <a:cs typeface="Times New Roman"/>
              </a:rPr>
              <a:t>It</a:t>
            </a:r>
            <a:r>
              <a:rPr sz="2000" spc="105" dirty="0">
                <a:latin typeface="Times New Roman"/>
                <a:cs typeface="Times New Roman"/>
              </a:rPr>
              <a:t> </a:t>
            </a:r>
            <a:r>
              <a:rPr sz="2000" dirty="0">
                <a:latin typeface="Times New Roman"/>
                <a:cs typeface="Times New Roman"/>
              </a:rPr>
              <a:t>is</a:t>
            </a:r>
            <a:r>
              <a:rPr sz="2000" spc="40" dirty="0">
                <a:latin typeface="Times New Roman"/>
                <a:cs typeface="Times New Roman"/>
              </a:rPr>
              <a:t> </a:t>
            </a:r>
            <a:r>
              <a:rPr sz="2000" dirty="0">
                <a:latin typeface="Times New Roman"/>
                <a:cs typeface="Times New Roman"/>
              </a:rPr>
              <a:t>the</a:t>
            </a:r>
            <a:r>
              <a:rPr sz="2000" spc="5" dirty="0">
                <a:latin typeface="Times New Roman"/>
                <a:cs typeface="Times New Roman"/>
              </a:rPr>
              <a:t> </a:t>
            </a:r>
            <a:r>
              <a:rPr sz="2000" dirty="0">
                <a:latin typeface="Times New Roman"/>
                <a:cs typeface="Times New Roman"/>
              </a:rPr>
              <a:t>oldest</a:t>
            </a:r>
            <a:r>
              <a:rPr sz="2000" spc="110" dirty="0">
                <a:latin typeface="Times New Roman"/>
                <a:cs typeface="Times New Roman"/>
              </a:rPr>
              <a:t> </a:t>
            </a:r>
            <a:r>
              <a:rPr sz="2000" dirty="0">
                <a:latin typeface="Times New Roman"/>
                <a:cs typeface="Times New Roman"/>
              </a:rPr>
              <a:t>and</a:t>
            </a:r>
            <a:r>
              <a:rPr sz="2000" spc="110" dirty="0">
                <a:latin typeface="Times New Roman"/>
                <a:cs typeface="Times New Roman"/>
              </a:rPr>
              <a:t> </a:t>
            </a:r>
            <a:r>
              <a:rPr sz="2000" dirty="0">
                <a:latin typeface="Times New Roman"/>
                <a:cs typeface="Times New Roman"/>
              </a:rPr>
              <a:t>simplest</a:t>
            </a:r>
            <a:r>
              <a:rPr sz="2000" spc="50" dirty="0">
                <a:latin typeface="Times New Roman"/>
                <a:cs typeface="Times New Roman"/>
              </a:rPr>
              <a:t> </a:t>
            </a:r>
            <a:r>
              <a:rPr sz="2000" dirty="0">
                <a:latin typeface="Times New Roman"/>
                <a:cs typeface="Times New Roman"/>
              </a:rPr>
              <a:t>method</a:t>
            </a:r>
            <a:r>
              <a:rPr sz="2000" spc="40" dirty="0">
                <a:latin typeface="Times New Roman"/>
                <a:cs typeface="Times New Roman"/>
              </a:rPr>
              <a:t> </a:t>
            </a:r>
            <a:r>
              <a:rPr sz="2000" dirty="0">
                <a:latin typeface="Times New Roman"/>
                <a:cs typeface="Times New Roman"/>
              </a:rPr>
              <a:t>of</a:t>
            </a:r>
            <a:r>
              <a:rPr sz="2000" spc="5" dirty="0">
                <a:latin typeface="Times New Roman"/>
                <a:cs typeface="Times New Roman"/>
              </a:rPr>
              <a:t> </a:t>
            </a:r>
            <a:r>
              <a:rPr sz="2000" dirty="0">
                <a:latin typeface="Times New Roman"/>
                <a:cs typeface="Times New Roman"/>
              </a:rPr>
              <a:t>suppository</a:t>
            </a:r>
            <a:r>
              <a:rPr sz="2000" spc="-25" dirty="0">
                <a:latin typeface="Times New Roman"/>
                <a:cs typeface="Times New Roman"/>
              </a:rPr>
              <a:t> </a:t>
            </a:r>
            <a:r>
              <a:rPr sz="2000" dirty="0">
                <a:latin typeface="Times New Roman"/>
                <a:cs typeface="Times New Roman"/>
              </a:rPr>
              <a:t>preparation</a:t>
            </a:r>
            <a:r>
              <a:rPr sz="2000" spc="120" dirty="0">
                <a:latin typeface="Times New Roman"/>
                <a:cs typeface="Times New Roman"/>
              </a:rPr>
              <a:t> </a:t>
            </a:r>
            <a:r>
              <a:rPr sz="2000" dirty="0">
                <a:latin typeface="Times New Roman"/>
                <a:cs typeface="Times New Roman"/>
              </a:rPr>
              <a:t>and</a:t>
            </a:r>
            <a:r>
              <a:rPr sz="2000" spc="110" dirty="0">
                <a:latin typeface="Times New Roman"/>
                <a:cs typeface="Times New Roman"/>
              </a:rPr>
              <a:t> </a:t>
            </a:r>
            <a:r>
              <a:rPr sz="2000" dirty="0">
                <a:latin typeface="Times New Roman"/>
                <a:cs typeface="Times New Roman"/>
              </a:rPr>
              <a:t>may</a:t>
            </a:r>
            <a:r>
              <a:rPr sz="2000" spc="40" dirty="0">
                <a:latin typeface="Times New Roman"/>
                <a:cs typeface="Times New Roman"/>
              </a:rPr>
              <a:t> </a:t>
            </a:r>
            <a:r>
              <a:rPr sz="2000" dirty="0">
                <a:latin typeface="Times New Roman"/>
                <a:cs typeface="Times New Roman"/>
              </a:rPr>
              <a:t>be</a:t>
            </a:r>
            <a:r>
              <a:rPr sz="2000" spc="-5" dirty="0">
                <a:latin typeface="Times New Roman"/>
                <a:cs typeface="Times New Roman"/>
              </a:rPr>
              <a:t> </a:t>
            </a:r>
            <a:r>
              <a:rPr sz="2000" dirty="0">
                <a:latin typeface="Times New Roman"/>
                <a:cs typeface="Times New Roman"/>
              </a:rPr>
              <a:t>used</a:t>
            </a:r>
            <a:r>
              <a:rPr sz="2000" spc="114" dirty="0">
                <a:latin typeface="Times New Roman"/>
                <a:cs typeface="Times New Roman"/>
              </a:rPr>
              <a:t> </a:t>
            </a:r>
            <a:r>
              <a:rPr sz="2000" dirty="0">
                <a:latin typeface="Times New Roman"/>
                <a:cs typeface="Times New Roman"/>
              </a:rPr>
              <a:t>when</a:t>
            </a:r>
            <a:r>
              <a:rPr sz="2000" spc="40" dirty="0">
                <a:latin typeface="Times New Roman"/>
                <a:cs typeface="Times New Roman"/>
              </a:rPr>
              <a:t> </a:t>
            </a:r>
            <a:r>
              <a:rPr sz="2000" spc="-20" dirty="0">
                <a:latin typeface="Times New Roman"/>
                <a:cs typeface="Times New Roman"/>
              </a:rPr>
              <a:t>only </a:t>
            </a:r>
            <a:r>
              <a:rPr sz="2000" dirty="0">
                <a:latin typeface="Times New Roman"/>
                <a:cs typeface="Times New Roman"/>
              </a:rPr>
              <a:t>a</a:t>
            </a:r>
            <a:r>
              <a:rPr sz="2000" spc="450" dirty="0">
                <a:latin typeface="Times New Roman"/>
                <a:cs typeface="Times New Roman"/>
              </a:rPr>
              <a:t> </a:t>
            </a:r>
            <a:r>
              <a:rPr sz="2000" dirty="0">
                <a:latin typeface="Times New Roman"/>
                <a:cs typeface="Times New Roman"/>
              </a:rPr>
              <a:t>few</a:t>
            </a:r>
            <a:r>
              <a:rPr sz="2000" spc="409" dirty="0">
                <a:latin typeface="Times New Roman"/>
                <a:cs typeface="Times New Roman"/>
              </a:rPr>
              <a:t> </a:t>
            </a:r>
            <a:r>
              <a:rPr sz="2000" dirty="0">
                <a:latin typeface="Times New Roman"/>
                <a:cs typeface="Times New Roman"/>
              </a:rPr>
              <a:t>suppositories</a:t>
            </a:r>
            <a:r>
              <a:rPr sz="2000" spc="420" dirty="0">
                <a:latin typeface="Times New Roman"/>
                <a:cs typeface="Times New Roman"/>
              </a:rPr>
              <a:t> </a:t>
            </a:r>
            <a:r>
              <a:rPr sz="2000" dirty="0">
                <a:latin typeface="Times New Roman"/>
                <a:cs typeface="Times New Roman"/>
              </a:rPr>
              <a:t>are</a:t>
            </a:r>
            <a:r>
              <a:rPr sz="2000" spc="375" dirty="0">
                <a:latin typeface="Times New Roman"/>
                <a:cs typeface="Times New Roman"/>
              </a:rPr>
              <a:t> </a:t>
            </a:r>
            <a:r>
              <a:rPr sz="2000" dirty="0">
                <a:latin typeface="Times New Roman"/>
                <a:cs typeface="Times New Roman"/>
              </a:rPr>
              <a:t>to</a:t>
            </a:r>
            <a:r>
              <a:rPr sz="2000" spc="415" dirty="0">
                <a:latin typeface="Times New Roman"/>
                <a:cs typeface="Times New Roman"/>
              </a:rPr>
              <a:t> </a:t>
            </a:r>
            <a:r>
              <a:rPr sz="2000" dirty="0">
                <a:latin typeface="Times New Roman"/>
                <a:cs typeface="Times New Roman"/>
              </a:rPr>
              <a:t>be</a:t>
            </a:r>
            <a:r>
              <a:rPr sz="2000" spc="305" dirty="0">
                <a:latin typeface="Times New Roman"/>
                <a:cs typeface="Times New Roman"/>
              </a:rPr>
              <a:t> </a:t>
            </a:r>
            <a:r>
              <a:rPr sz="2000" dirty="0">
                <a:latin typeface="Times New Roman"/>
                <a:cs typeface="Times New Roman"/>
              </a:rPr>
              <a:t>prepared</a:t>
            </a:r>
            <a:r>
              <a:rPr sz="2000" spc="415" dirty="0">
                <a:latin typeface="Times New Roman"/>
                <a:cs typeface="Times New Roman"/>
              </a:rPr>
              <a:t> </a:t>
            </a:r>
            <a:r>
              <a:rPr sz="2000" dirty="0">
                <a:latin typeface="Times New Roman"/>
                <a:cs typeface="Times New Roman"/>
              </a:rPr>
              <a:t>in</a:t>
            </a:r>
            <a:r>
              <a:rPr sz="2000" spc="409" dirty="0">
                <a:latin typeface="Times New Roman"/>
                <a:cs typeface="Times New Roman"/>
              </a:rPr>
              <a:t> </a:t>
            </a:r>
            <a:r>
              <a:rPr sz="2000" dirty="0">
                <a:latin typeface="Times New Roman"/>
                <a:cs typeface="Times New Roman"/>
              </a:rPr>
              <a:t>a</a:t>
            </a:r>
            <a:r>
              <a:rPr sz="2000" spc="375" dirty="0">
                <a:latin typeface="Times New Roman"/>
                <a:cs typeface="Times New Roman"/>
              </a:rPr>
              <a:t> </a:t>
            </a:r>
            <a:r>
              <a:rPr sz="2000" dirty="0">
                <a:latin typeface="Times New Roman"/>
                <a:cs typeface="Times New Roman"/>
              </a:rPr>
              <a:t>cocoa</a:t>
            </a:r>
            <a:r>
              <a:rPr sz="2000" spc="385" dirty="0">
                <a:latin typeface="Times New Roman"/>
                <a:cs typeface="Times New Roman"/>
              </a:rPr>
              <a:t> </a:t>
            </a:r>
            <a:r>
              <a:rPr sz="2000" dirty="0">
                <a:latin typeface="Times New Roman"/>
                <a:cs typeface="Times New Roman"/>
              </a:rPr>
              <a:t>butter</a:t>
            </a:r>
            <a:r>
              <a:rPr sz="2000" spc="380" dirty="0">
                <a:latin typeface="Times New Roman"/>
                <a:cs typeface="Times New Roman"/>
              </a:rPr>
              <a:t> </a:t>
            </a:r>
            <a:r>
              <a:rPr sz="2000" dirty="0">
                <a:latin typeface="Times New Roman"/>
                <a:cs typeface="Times New Roman"/>
              </a:rPr>
              <a:t>base.</a:t>
            </a:r>
            <a:r>
              <a:rPr sz="2000" spc="400" dirty="0">
                <a:latin typeface="Times New Roman"/>
                <a:cs typeface="Times New Roman"/>
              </a:rPr>
              <a:t> </a:t>
            </a:r>
            <a:r>
              <a:rPr sz="2000" dirty="0">
                <a:latin typeface="Times New Roman"/>
                <a:cs typeface="Times New Roman"/>
              </a:rPr>
              <a:t>It</a:t>
            </a:r>
            <a:r>
              <a:rPr sz="2000" spc="409" dirty="0">
                <a:latin typeface="Times New Roman"/>
                <a:cs typeface="Times New Roman"/>
              </a:rPr>
              <a:t> </a:t>
            </a:r>
            <a:r>
              <a:rPr sz="2000" dirty="0">
                <a:latin typeface="Times New Roman"/>
                <a:cs typeface="Times New Roman"/>
              </a:rPr>
              <a:t>has</a:t>
            </a:r>
            <a:r>
              <a:rPr sz="2000" spc="335" dirty="0">
                <a:latin typeface="Times New Roman"/>
                <a:cs typeface="Times New Roman"/>
              </a:rPr>
              <a:t> </a:t>
            </a:r>
            <a:r>
              <a:rPr sz="2000" dirty="0">
                <a:latin typeface="Times New Roman"/>
                <a:cs typeface="Times New Roman"/>
              </a:rPr>
              <a:t>the</a:t>
            </a:r>
            <a:r>
              <a:rPr sz="2000" spc="385" dirty="0">
                <a:latin typeface="Times New Roman"/>
                <a:cs typeface="Times New Roman"/>
              </a:rPr>
              <a:t> </a:t>
            </a:r>
            <a:r>
              <a:rPr sz="2000" dirty="0">
                <a:latin typeface="Times New Roman"/>
                <a:cs typeface="Times New Roman"/>
              </a:rPr>
              <a:t>advantage</a:t>
            </a:r>
            <a:r>
              <a:rPr sz="2000" spc="455" dirty="0">
                <a:latin typeface="Times New Roman"/>
                <a:cs typeface="Times New Roman"/>
              </a:rPr>
              <a:t> </a:t>
            </a:r>
            <a:r>
              <a:rPr sz="2000" spc="-25" dirty="0">
                <a:latin typeface="Times New Roman"/>
                <a:cs typeface="Times New Roman"/>
              </a:rPr>
              <a:t>of </a:t>
            </a:r>
            <a:r>
              <a:rPr sz="2000" dirty="0">
                <a:latin typeface="Times New Roman"/>
                <a:cs typeface="Times New Roman"/>
              </a:rPr>
              <a:t>avoiding</a:t>
            </a:r>
            <a:r>
              <a:rPr sz="2000" spc="440" dirty="0">
                <a:latin typeface="Times New Roman"/>
                <a:cs typeface="Times New Roman"/>
              </a:rPr>
              <a:t> </a:t>
            </a:r>
            <a:r>
              <a:rPr sz="2000" dirty="0">
                <a:latin typeface="Times New Roman"/>
                <a:cs typeface="Times New Roman"/>
              </a:rPr>
              <a:t>the</a:t>
            </a:r>
            <a:r>
              <a:rPr sz="2000" spc="400" dirty="0">
                <a:latin typeface="Times New Roman"/>
                <a:cs typeface="Times New Roman"/>
              </a:rPr>
              <a:t> </a:t>
            </a:r>
            <a:r>
              <a:rPr sz="2000" dirty="0">
                <a:latin typeface="Times New Roman"/>
                <a:cs typeface="Times New Roman"/>
              </a:rPr>
              <a:t>necessity</a:t>
            </a:r>
            <a:r>
              <a:rPr sz="2000" spc="434" dirty="0">
                <a:latin typeface="Times New Roman"/>
                <a:cs typeface="Times New Roman"/>
              </a:rPr>
              <a:t> </a:t>
            </a:r>
            <a:r>
              <a:rPr sz="2000" dirty="0">
                <a:latin typeface="Times New Roman"/>
                <a:cs typeface="Times New Roman"/>
              </a:rPr>
              <a:t>of</a:t>
            </a:r>
            <a:r>
              <a:rPr sz="2000" spc="470" dirty="0">
                <a:latin typeface="Times New Roman"/>
                <a:cs typeface="Times New Roman"/>
              </a:rPr>
              <a:t> </a:t>
            </a:r>
            <a:r>
              <a:rPr sz="2000" dirty="0">
                <a:latin typeface="Times New Roman"/>
                <a:cs typeface="Times New Roman"/>
              </a:rPr>
              <a:t>heating</a:t>
            </a:r>
            <a:r>
              <a:rPr sz="2000" spc="440" dirty="0">
                <a:latin typeface="Times New Roman"/>
                <a:cs typeface="Times New Roman"/>
              </a:rPr>
              <a:t> </a:t>
            </a:r>
            <a:r>
              <a:rPr sz="2000" dirty="0">
                <a:latin typeface="Times New Roman"/>
                <a:cs typeface="Times New Roman"/>
              </a:rPr>
              <a:t>the</a:t>
            </a:r>
            <a:r>
              <a:rPr sz="2000" spc="475" dirty="0">
                <a:latin typeface="Times New Roman"/>
                <a:cs typeface="Times New Roman"/>
              </a:rPr>
              <a:t> </a:t>
            </a:r>
            <a:r>
              <a:rPr sz="2000" dirty="0">
                <a:latin typeface="Times New Roman"/>
                <a:cs typeface="Times New Roman"/>
              </a:rPr>
              <a:t>cocoa</a:t>
            </a:r>
            <a:r>
              <a:rPr sz="2000" spc="405" dirty="0">
                <a:latin typeface="Times New Roman"/>
                <a:cs typeface="Times New Roman"/>
              </a:rPr>
              <a:t> </a:t>
            </a:r>
            <a:r>
              <a:rPr sz="2000" dirty="0">
                <a:latin typeface="Times New Roman"/>
                <a:cs typeface="Times New Roman"/>
              </a:rPr>
              <a:t>butter.</a:t>
            </a:r>
            <a:r>
              <a:rPr sz="2000" spc="490" dirty="0">
                <a:latin typeface="Times New Roman"/>
                <a:cs typeface="Times New Roman"/>
              </a:rPr>
              <a:t> </a:t>
            </a:r>
            <a:r>
              <a:rPr sz="2000" dirty="0">
                <a:latin typeface="Times New Roman"/>
                <a:cs typeface="Times New Roman"/>
              </a:rPr>
              <a:t>A</a:t>
            </a:r>
            <a:r>
              <a:rPr sz="2000" spc="360" dirty="0">
                <a:latin typeface="Times New Roman"/>
                <a:cs typeface="Times New Roman"/>
              </a:rPr>
              <a:t> </a:t>
            </a:r>
            <a:r>
              <a:rPr sz="2000" spc="-10" dirty="0">
                <a:latin typeface="Times New Roman"/>
                <a:cs typeface="Times New Roman"/>
              </a:rPr>
              <a:t>plastic-</a:t>
            </a:r>
            <a:r>
              <a:rPr sz="2000" dirty="0">
                <a:latin typeface="Times New Roman"/>
                <a:cs typeface="Times New Roman"/>
              </a:rPr>
              <a:t>like</a:t>
            </a:r>
            <a:r>
              <a:rPr sz="2000" spc="20" dirty="0">
                <a:latin typeface="Times New Roman"/>
                <a:cs typeface="Times New Roman"/>
              </a:rPr>
              <a:t>  </a:t>
            </a:r>
            <a:r>
              <a:rPr sz="2000" dirty="0">
                <a:latin typeface="Times New Roman"/>
                <a:cs typeface="Times New Roman"/>
              </a:rPr>
              <a:t>mass</a:t>
            </a:r>
            <a:r>
              <a:rPr sz="2000" spc="5" dirty="0">
                <a:latin typeface="Times New Roman"/>
                <a:cs typeface="Times New Roman"/>
              </a:rPr>
              <a:t>  </a:t>
            </a:r>
            <a:r>
              <a:rPr sz="2000" dirty="0">
                <a:latin typeface="Times New Roman"/>
                <a:cs typeface="Times New Roman"/>
              </a:rPr>
              <a:t>is</a:t>
            </a:r>
            <a:r>
              <a:rPr sz="2000" spc="434" dirty="0">
                <a:latin typeface="Times New Roman"/>
                <a:cs typeface="Times New Roman"/>
              </a:rPr>
              <a:t> </a:t>
            </a:r>
            <a:r>
              <a:rPr sz="2000" dirty="0">
                <a:latin typeface="Times New Roman"/>
                <a:cs typeface="Times New Roman"/>
              </a:rPr>
              <a:t>prepared</a:t>
            </a:r>
            <a:r>
              <a:rPr sz="2000" spc="5" dirty="0">
                <a:latin typeface="Times New Roman"/>
                <a:cs typeface="Times New Roman"/>
              </a:rPr>
              <a:t>  </a:t>
            </a:r>
            <a:r>
              <a:rPr sz="2000" spc="-25" dirty="0">
                <a:latin typeface="Times New Roman"/>
                <a:cs typeface="Times New Roman"/>
              </a:rPr>
              <a:t>by </a:t>
            </a:r>
            <a:r>
              <a:rPr sz="2000" dirty="0">
                <a:latin typeface="Times New Roman"/>
                <a:cs typeface="Times New Roman"/>
              </a:rPr>
              <a:t>triturating</a:t>
            </a:r>
            <a:r>
              <a:rPr sz="2000" spc="30" dirty="0">
                <a:latin typeface="Times New Roman"/>
                <a:cs typeface="Times New Roman"/>
              </a:rPr>
              <a:t> </a:t>
            </a:r>
            <a:r>
              <a:rPr sz="2000" dirty="0">
                <a:latin typeface="Times New Roman"/>
                <a:cs typeface="Times New Roman"/>
              </a:rPr>
              <a:t>grated</a:t>
            </a:r>
            <a:r>
              <a:rPr sz="2000" spc="165" dirty="0">
                <a:latin typeface="Times New Roman"/>
                <a:cs typeface="Times New Roman"/>
              </a:rPr>
              <a:t> </a:t>
            </a:r>
            <a:r>
              <a:rPr sz="2000" dirty="0">
                <a:latin typeface="Times New Roman"/>
                <a:cs typeface="Times New Roman"/>
              </a:rPr>
              <a:t>cocoa</a:t>
            </a:r>
            <a:r>
              <a:rPr sz="2000" spc="60" dirty="0">
                <a:latin typeface="Times New Roman"/>
                <a:cs typeface="Times New Roman"/>
              </a:rPr>
              <a:t> </a:t>
            </a:r>
            <a:r>
              <a:rPr sz="2000" dirty="0">
                <a:latin typeface="Times New Roman"/>
                <a:cs typeface="Times New Roman"/>
              </a:rPr>
              <a:t>butter</a:t>
            </a:r>
            <a:r>
              <a:rPr sz="2000" spc="130" dirty="0">
                <a:latin typeface="Times New Roman"/>
                <a:cs typeface="Times New Roman"/>
              </a:rPr>
              <a:t> </a:t>
            </a:r>
            <a:r>
              <a:rPr sz="2000" dirty="0">
                <a:latin typeface="Times New Roman"/>
                <a:cs typeface="Times New Roman"/>
              </a:rPr>
              <a:t>and</a:t>
            </a:r>
            <a:r>
              <a:rPr sz="2000" spc="165" dirty="0">
                <a:latin typeface="Times New Roman"/>
                <a:cs typeface="Times New Roman"/>
              </a:rPr>
              <a:t> </a:t>
            </a:r>
            <a:r>
              <a:rPr sz="2000" dirty="0">
                <a:latin typeface="Times New Roman"/>
                <a:cs typeface="Times New Roman"/>
              </a:rPr>
              <a:t>active</a:t>
            </a:r>
            <a:r>
              <a:rPr sz="2000" spc="130" dirty="0">
                <a:latin typeface="Times New Roman"/>
                <a:cs typeface="Times New Roman"/>
              </a:rPr>
              <a:t> </a:t>
            </a:r>
            <a:r>
              <a:rPr sz="2000" dirty="0">
                <a:latin typeface="Times New Roman"/>
                <a:cs typeface="Times New Roman"/>
              </a:rPr>
              <a:t>ingredients</a:t>
            </a:r>
            <a:r>
              <a:rPr sz="2000" spc="85" dirty="0">
                <a:latin typeface="Times New Roman"/>
                <a:cs typeface="Times New Roman"/>
              </a:rPr>
              <a:t> </a:t>
            </a:r>
            <a:r>
              <a:rPr sz="2000" dirty="0">
                <a:latin typeface="Times New Roman"/>
                <a:cs typeface="Times New Roman"/>
              </a:rPr>
              <a:t>in</a:t>
            </a:r>
            <a:r>
              <a:rPr sz="2000" spc="110" dirty="0">
                <a:latin typeface="Times New Roman"/>
                <a:cs typeface="Times New Roman"/>
              </a:rPr>
              <a:t>  </a:t>
            </a:r>
            <a:r>
              <a:rPr sz="2000" dirty="0">
                <a:latin typeface="Times New Roman"/>
                <a:cs typeface="Times New Roman"/>
              </a:rPr>
              <a:t>mortar.</a:t>
            </a:r>
            <a:r>
              <a:rPr sz="2000" spc="140" dirty="0">
                <a:latin typeface="Times New Roman"/>
                <a:cs typeface="Times New Roman"/>
              </a:rPr>
              <a:t> </a:t>
            </a:r>
            <a:r>
              <a:rPr sz="2000" dirty="0">
                <a:latin typeface="Times New Roman"/>
                <a:cs typeface="Times New Roman"/>
              </a:rPr>
              <a:t>The</a:t>
            </a:r>
            <a:r>
              <a:rPr sz="2000" spc="125" dirty="0">
                <a:latin typeface="Times New Roman"/>
                <a:cs typeface="Times New Roman"/>
              </a:rPr>
              <a:t> </a:t>
            </a:r>
            <a:r>
              <a:rPr sz="2000" dirty="0">
                <a:latin typeface="Times New Roman"/>
                <a:cs typeface="Times New Roman"/>
              </a:rPr>
              <a:t>mass</a:t>
            </a:r>
            <a:r>
              <a:rPr sz="2000" spc="85" dirty="0">
                <a:latin typeface="Times New Roman"/>
                <a:cs typeface="Times New Roman"/>
              </a:rPr>
              <a:t> </a:t>
            </a:r>
            <a:r>
              <a:rPr sz="2000" dirty="0">
                <a:latin typeface="Times New Roman"/>
                <a:cs typeface="Times New Roman"/>
              </a:rPr>
              <a:t>is</a:t>
            </a:r>
            <a:r>
              <a:rPr sz="2000" spc="90" dirty="0">
                <a:latin typeface="Times New Roman"/>
                <a:cs typeface="Times New Roman"/>
              </a:rPr>
              <a:t> </a:t>
            </a:r>
            <a:r>
              <a:rPr sz="2000" dirty="0">
                <a:latin typeface="Times New Roman"/>
                <a:cs typeface="Times New Roman"/>
              </a:rPr>
              <a:t>formed</a:t>
            </a:r>
            <a:r>
              <a:rPr sz="2000" spc="155" dirty="0">
                <a:latin typeface="Times New Roman"/>
                <a:cs typeface="Times New Roman"/>
              </a:rPr>
              <a:t> </a:t>
            </a:r>
            <a:r>
              <a:rPr sz="2000" dirty="0">
                <a:latin typeface="Times New Roman"/>
                <a:cs typeface="Times New Roman"/>
              </a:rPr>
              <a:t>into</a:t>
            </a:r>
            <a:r>
              <a:rPr sz="2000" spc="90" dirty="0">
                <a:latin typeface="Times New Roman"/>
                <a:cs typeface="Times New Roman"/>
              </a:rPr>
              <a:t> </a:t>
            </a:r>
            <a:r>
              <a:rPr sz="2000" spc="-50" dirty="0">
                <a:latin typeface="Times New Roman"/>
                <a:cs typeface="Times New Roman"/>
              </a:rPr>
              <a:t>a </a:t>
            </a:r>
            <a:r>
              <a:rPr sz="2000" dirty="0">
                <a:latin typeface="Times New Roman"/>
                <a:cs typeface="Times New Roman"/>
              </a:rPr>
              <a:t>ball</a:t>
            </a:r>
            <a:r>
              <a:rPr sz="2000" spc="60" dirty="0">
                <a:latin typeface="Times New Roman"/>
                <a:cs typeface="Times New Roman"/>
              </a:rPr>
              <a:t> </a:t>
            </a:r>
            <a:r>
              <a:rPr sz="2000" dirty="0">
                <a:latin typeface="Times New Roman"/>
                <a:cs typeface="Times New Roman"/>
              </a:rPr>
              <a:t>in</a:t>
            </a:r>
            <a:r>
              <a:rPr sz="2000" spc="60" dirty="0">
                <a:latin typeface="Times New Roman"/>
                <a:cs typeface="Times New Roman"/>
              </a:rPr>
              <a:t> </a:t>
            </a:r>
            <a:r>
              <a:rPr sz="2000" dirty="0">
                <a:latin typeface="Times New Roman"/>
                <a:cs typeface="Times New Roman"/>
              </a:rPr>
              <a:t>the</a:t>
            </a:r>
            <a:r>
              <a:rPr sz="2000" spc="-50" dirty="0">
                <a:latin typeface="Times New Roman"/>
                <a:cs typeface="Times New Roman"/>
              </a:rPr>
              <a:t> </a:t>
            </a:r>
            <a:r>
              <a:rPr sz="2000" dirty="0">
                <a:latin typeface="Times New Roman"/>
                <a:cs typeface="Times New Roman"/>
              </a:rPr>
              <a:t>palm</a:t>
            </a:r>
            <a:r>
              <a:rPr sz="2000" spc="-45" dirty="0">
                <a:latin typeface="Times New Roman"/>
                <a:cs typeface="Times New Roman"/>
              </a:rPr>
              <a:t> </a:t>
            </a:r>
            <a:r>
              <a:rPr sz="2000" dirty="0">
                <a:latin typeface="Times New Roman"/>
                <a:cs typeface="Times New Roman"/>
              </a:rPr>
              <a:t>of</a:t>
            </a:r>
            <a:r>
              <a:rPr sz="2000" spc="-50" dirty="0">
                <a:latin typeface="Times New Roman"/>
                <a:cs typeface="Times New Roman"/>
              </a:rPr>
              <a:t> </a:t>
            </a:r>
            <a:r>
              <a:rPr sz="2000" dirty="0">
                <a:latin typeface="Times New Roman"/>
                <a:cs typeface="Times New Roman"/>
              </a:rPr>
              <a:t>the</a:t>
            </a:r>
            <a:r>
              <a:rPr sz="2000" spc="-50" dirty="0">
                <a:latin typeface="Times New Roman"/>
                <a:cs typeface="Times New Roman"/>
              </a:rPr>
              <a:t> </a:t>
            </a:r>
            <a:r>
              <a:rPr sz="2000" dirty="0">
                <a:latin typeface="Times New Roman"/>
                <a:cs typeface="Times New Roman"/>
              </a:rPr>
              <a:t>hands,</a:t>
            </a:r>
            <a:r>
              <a:rPr sz="2000" spc="45" dirty="0">
                <a:latin typeface="Times New Roman"/>
                <a:cs typeface="Times New Roman"/>
              </a:rPr>
              <a:t> </a:t>
            </a:r>
            <a:r>
              <a:rPr sz="2000" dirty="0">
                <a:latin typeface="Times New Roman"/>
                <a:cs typeface="Times New Roman"/>
              </a:rPr>
              <a:t>and</a:t>
            </a:r>
            <a:r>
              <a:rPr sz="2000" spc="-10" dirty="0">
                <a:latin typeface="Times New Roman"/>
                <a:cs typeface="Times New Roman"/>
              </a:rPr>
              <a:t> </a:t>
            </a:r>
            <a:r>
              <a:rPr sz="2000" dirty="0">
                <a:latin typeface="Times New Roman"/>
                <a:cs typeface="Times New Roman"/>
              </a:rPr>
              <a:t>then</a:t>
            </a:r>
            <a:r>
              <a:rPr sz="2000" spc="65" dirty="0">
                <a:latin typeface="Times New Roman"/>
                <a:cs typeface="Times New Roman"/>
              </a:rPr>
              <a:t> </a:t>
            </a:r>
            <a:r>
              <a:rPr sz="2000" dirty="0">
                <a:latin typeface="Times New Roman"/>
                <a:cs typeface="Times New Roman"/>
              </a:rPr>
              <a:t>rolled</a:t>
            </a:r>
            <a:r>
              <a:rPr sz="2000" spc="140" dirty="0">
                <a:latin typeface="Times New Roman"/>
                <a:cs typeface="Times New Roman"/>
              </a:rPr>
              <a:t> </a:t>
            </a:r>
            <a:r>
              <a:rPr sz="2000" dirty="0">
                <a:latin typeface="Times New Roman"/>
                <a:cs typeface="Times New Roman"/>
              </a:rPr>
              <a:t>into</a:t>
            </a:r>
            <a:r>
              <a:rPr sz="2000" spc="60" dirty="0">
                <a:latin typeface="Times New Roman"/>
                <a:cs typeface="Times New Roman"/>
              </a:rPr>
              <a:t> </a:t>
            </a:r>
            <a:r>
              <a:rPr sz="2000" dirty="0">
                <a:latin typeface="Times New Roman"/>
                <a:cs typeface="Times New Roman"/>
              </a:rPr>
              <a:t>a</a:t>
            </a:r>
            <a:r>
              <a:rPr sz="2000" spc="15" dirty="0">
                <a:latin typeface="Times New Roman"/>
                <a:cs typeface="Times New Roman"/>
              </a:rPr>
              <a:t> </a:t>
            </a:r>
            <a:r>
              <a:rPr sz="2000" dirty="0">
                <a:latin typeface="Times New Roman"/>
                <a:cs typeface="Times New Roman"/>
              </a:rPr>
              <a:t>uniform</a:t>
            </a:r>
            <a:r>
              <a:rPr sz="2000" spc="30" dirty="0">
                <a:latin typeface="Times New Roman"/>
                <a:cs typeface="Times New Roman"/>
              </a:rPr>
              <a:t> </a:t>
            </a:r>
            <a:r>
              <a:rPr sz="2000" dirty="0">
                <a:latin typeface="Times New Roman"/>
                <a:cs typeface="Times New Roman"/>
              </a:rPr>
              <a:t>cylinder</a:t>
            </a:r>
            <a:r>
              <a:rPr sz="2000" spc="30" dirty="0">
                <a:latin typeface="Times New Roman"/>
                <a:cs typeface="Times New Roman"/>
              </a:rPr>
              <a:t> </a:t>
            </a:r>
            <a:r>
              <a:rPr sz="2000" dirty="0">
                <a:latin typeface="Times New Roman"/>
                <a:cs typeface="Times New Roman"/>
              </a:rPr>
              <a:t>with</a:t>
            </a:r>
            <a:r>
              <a:rPr sz="2000" spc="130" dirty="0">
                <a:latin typeface="Times New Roman"/>
                <a:cs typeface="Times New Roman"/>
              </a:rPr>
              <a:t> </a:t>
            </a:r>
            <a:r>
              <a:rPr sz="2000" dirty="0">
                <a:latin typeface="Times New Roman"/>
                <a:cs typeface="Times New Roman"/>
              </a:rPr>
              <a:t>a</a:t>
            </a:r>
            <a:r>
              <a:rPr sz="2000" spc="-50" dirty="0">
                <a:latin typeface="Times New Roman"/>
                <a:cs typeface="Times New Roman"/>
              </a:rPr>
              <a:t> </a:t>
            </a:r>
            <a:r>
              <a:rPr sz="2000" dirty="0">
                <a:latin typeface="Times New Roman"/>
                <a:cs typeface="Times New Roman"/>
              </a:rPr>
              <a:t>large</a:t>
            </a:r>
            <a:r>
              <a:rPr sz="2000" spc="105" dirty="0">
                <a:latin typeface="Times New Roman"/>
                <a:cs typeface="Times New Roman"/>
              </a:rPr>
              <a:t> </a:t>
            </a:r>
            <a:r>
              <a:rPr sz="2000" dirty="0">
                <a:latin typeface="Times New Roman"/>
                <a:cs typeface="Times New Roman"/>
              </a:rPr>
              <a:t>spatula</a:t>
            </a:r>
            <a:r>
              <a:rPr sz="2000" spc="15" dirty="0">
                <a:latin typeface="Times New Roman"/>
                <a:cs typeface="Times New Roman"/>
              </a:rPr>
              <a:t> </a:t>
            </a:r>
            <a:r>
              <a:rPr sz="2000" spc="-25" dirty="0">
                <a:latin typeface="Times New Roman"/>
                <a:cs typeface="Times New Roman"/>
              </a:rPr>
              <a:t>or </a:t>
            </a:r>
            <a:r>
              <a:rPr sz="2000" dirty="0">
                <a:latin typeface="Times New Roman"/>
                <a:cs typeface="Times New Roman"/>
              </a:rPr>
              <a:t>small</a:t>
            </a:r>
            <a:r>
              <a:rPr sz="2000" spc="110" dirty="0">
                <a:latin typeface="Times New Roman"/>
                <a:cs typeface="Times New Roman"/>
              </a:rPr>
              <a:t> </a:t>
            </a:r>
            <a:r>
              <a:rPr sz="2000" dirty="0">
                <a:latin typeface="Times New Roman"/>
                <a:cs typeface="Times New Roman"/>
              </a:rPr>
              <a:t>flat</a:t>
            </a:r>
            <a:r>
              <a:rPr sz="2000" spc="35" dirty="0">
                <a:latin typeface="Times New Roman"/>
                <a:cs typeface="Times New Roman"/>
              </a:rPr>
              <a:t> </a:t>
            </a:r>
            <a:r>
              <a:rPr sz="2000" dirty="0">
                <a:latin typeface="Times New Roman"/>
                <a:cs typeface="Times New Roman"/>
              </a:rPr>
              <a:t>board</a:t>
            </a:r>
            <a:r>
              <a:rPr sz="2000" spc="40" dirty="0">
                <a:latin typeface="Times New Roman"/>
                <a:cs typeface="Times New Roman"/>
              </a:rPr>
              <a:t> </a:t>
            </a:r>
            <a:r>
              <a:rPr sz="2000" dirty="0">
                <a:latin typeface="Times New Roman"/>
                <a:cs typeface="Times New Roman"/>
              </a:rPr>
              <a:t>on</a:t>
            </a:r>
            <a:r>
              <a:rPr sz="2000" spc="110" dirty="0">
                <a:latin typeface="Times New Roman"/>
                <a:cs typeface="Times New Roman"/>
              </a:rPr>
              <a:t> </a:t>
            </a:r>
            <a:r>
              <a:rPr sz="2000" dirty="0">
                <a:latin typeface="Times New Roman"/>
                <a:cs typeface="Times New Roman"/>
              </a:rPr>
              <a:t>a pill</a:t>
            </a:r>
            <a:r>
              <a:rPr sz="2000" spc="-40" dirty="0">
                <a:latin typeface="Times New Roman"/>
                <a:cs typeface="Times New Roman"/>
              </a:rPr>
              <a:t> </a:t>
            </a:r>
            <a:r>
              <a:rPr sz="2000" dirty="0">
                <a:latin typeface="Times New Roman"/>
                <a:cs typeface="Times New Roman"/>
              </a:rPr>
              <a:t>tile.</a:t>
            </a:r>
            <a:r>
              <a:rPr sz="2000" spc="90" dirty="0">
                <a:latin typeface="Times New Roman"/>
                <a:cs typeface="Times New Roman"/>
              </a:rPr>
              <a:t> </a:t>
            </a:r>
            <a:r>
              <a:rPr sz="2000" dirty="0">
                <a:latin typeface="Times New Roman"/>
                <a:cs typeface="Times New Roman"/>
              </a:rPr>
              <a:t>The</a:t>
            </a:r>
            <a:r>
              <a:rPr sz="2000" spc="65" dirty="0">
                <a:latin typeface="Times New Roman"/>
                <a:cs typeface="Times New Roman"/>
              </a:rPr>
              <a:t> </a:t>
            </a:r>
            <a:r>
              <a:rPr sz="2000" dirty="0">
                <a:latin typeface="Times New Roman"/>
                <a:cs typeface="Times New Roman"/>
              </a:rPr>
              <a:t>cylinder</a:t>
            </a:r>
            <a:r>
              <a:rPr sz="2000" spc="5" dirty="0">
                <a:latin typeface="Times New Roman"/>
                <a:cs typeface="Times New Roman"/>
              </a:rPr>
              <a:t> </a:t>
            </a:r>
            <a:r>
              <a:rPr sz="2000" dirty="0">
                <a:latin typeface="Times New Roman"/>
                <a:cs typeface="Times New Roman"/>
              </a:rPr>
              <a:t>is</a:t>
            </a:r>
            <a:r>
              <a:rPr sz="2000" spc="35" dirty="0">
                <a:latin typeface="Times New Roman"/>
                <a:cs typeface="Times New Roman"/>
              </a:rPr>
              <a:t> </a:t>
            </a:r>
            <a:r>
              <a:rPr sz="2000" dirty="0">
                <a:latin typeface="Times New Roman"/>
                <a:cs typeface="Times New Roman"/>
              </a:rPr>
              <a:t>then</a:t>
            </a:r>
            <a:r>
              <a:rPr sz="2000" spc="105" dirty="0">
                <a:latin typeface="Times New Roman"/>
                <a:cs typeface="Times New Roman"/>
              </a:rPr>
              <a:t> </a:t>
            </a:r>
            <a:r>
              <a:rPr sz="2000" dirty="0">
                <a:latin typeface="Times New Roman"/>
                <a:cs typeface="Times New Roman"/>
              </a:rPr>
              <a:t>cut</a:t>
            </a:r>
            <a:r>
              <a:rPr sz="2000" spc="110" dirty="0">
                <a:latin typeface="Times New Roman"/>
                <a:cs typeface="Times New Roman"/>
              </a:rPr>
              <a:t> </a:t>
            </a:r>
            <a:r>
              <a:rPr sz="2000" dirty="0">
                <a:latin typeface="Times New Roman"/>
                <a:cs typeface="Times New Roman"/>
              </a:rPr>
              <a:t>into</a:t>
            </a:r>
            <a:r>
              <a:rPr sz="2000" spc="35" dirty="0">
                <a:latin typeface="Times New Roman"/>
                <a:cs typeface="Times New Roman"/>
              </a:rPr>
              <a:t> </a:t>
            </a:r>
            <a:r>
              <a:rPr sz="2000" dirty="0">
                <a:latin typeface="Times New Roman"/>
                <a:cs typeface="Times New Roman"/>
              </a:rPr>
              <a:t>the</a:t>
            </a:r>
            <a:r>
              <a:rPr sz="2000" spc="5" dirty="0">
                <a:latin typeface="Times New Roman"/>
                <a:cs typeface="Times New Roman"/>
              </a:rPr>
              <a:t> </a:t>
            </a:r>
            <a:r>
              <a:rPr sz="2000" dirty="0">
                <a:latin typeface="Times New Roman"/>
                <a:cs typeface="Times New Roman"/>
              </a:rPr>
              <a:t>appropriate</a:t>
            </a:r>
            <a:r>
              <a:rPr sz="2000" spc="-65" dirty="0">
                <a:latin typeface="Times New Roman"/>
                <a:cs typeface="Times New Roman"/>
              </a:rPr>
              <a:t> </a:t>
            </a:r>
            <a:r>
              <a:rPr sz="2000" dirty="0">
                <a:latin typeface="Times New Roman"/>
                <a:cs typeface="Times New Roman"/>
              </a:rPr>
              <a:t>number</a:t>
            </a:r>
            <a:r>
              <a:rPr sz="2000" spc="10" dirty="0">
                <a:latin typeface="Times New Roman"/>
                <a:cs typeface="Times New Roman"/>
              </a:rPr>
              <a:t> </a:t>
            </a:r>
            <a:r>
              <a:rPr sz="2000" dirty="0">
                <a:latin typeface="Times New Roman"/>
                <a:cs typeface="Times New Roman"/>
              </a:rPr>
              <a:t>of</a:t>
            </a:r>
            <a:r>
              <a:rPr sz="2000" spc="-5" dirty="0">
                <a:latin typeface="Times New Roman"/>
                <a:cs typeface="Times New Roman"/>
              </a:rPr>
              <a:t> </a:t>
            </a:r>
            <a:r>
              <a:rPr sz="2000" spc="-10" dirty="0">
                <a:latin typeface="Times New Roman"/>
                <a:cs typeface="Times New Roman"/>
              </a:rPr>
              <a:t>pieces </a:t>
            </a:r>
            <a:r>
              <a:rPr sz="2000" dirty="0">
                <a:latin typeface="Times New Roman"/>
                <a:cs typeface="Times New Roman"/>
              </a:rPr>
              <a:t>which</a:t>
            </a:r>
            <a:r>
              <a:rPr sz="2000" spc="340" dirty="0">
                <a:latin typeface="Times New Roman"/>
                <a:cs typeface="Times New Roman"/>
              </a:rPr>
              <a:t> </a:t>
            </a:r>
            <a:r>
              <a:rPr sz="2000" dirty="0">
                <a:latin typeface="Times New Roman"/>
                <a:cs typeface="Times New Roman"/>
              </a:rPr>
              <a:t>are</a:t>
            </a:r>
            <a:r>
              <a:rPr sz="2000" spc="229" dirty="0">
                <a:latin typeface="Times New Roman"/>
                <a:cs typeface="Times New Roman"/>
              </a:rPr>
              <a:t> </a:t>
            </a:r>
            <a:r>
              <a:rPr sz="2000" dirty="0">
                <a:latin typeface="Times New Roman"/>
                <a:cs typeface="Times New Roman"/>
              </a:rPr>
              <a:t>rolled</a:t>
            </a:r>
            <a:r>
              <a:rPr sz="2000" spc="345" dirty="0">
                <a:latin typeface="Times New Roman"/>
                <a:cs typeface="Times New Roman"/>
              </a:rPr>
              <a:t> </a:t>
            </a:r>
            <a:r>
              <a:rPr sz="2000" dirty="0">
                <a:latin typeface="Times New Roman"/>
                <a:cs typeface="Times New Roman"/>
              </a:rPr>
              <a:t>on</a:t>
            </a:r>
            <a:r>
              <a:rPr sz="2000" spc="265" dirty="0">
                <a:latin typeface="Times New Roman"/>
                <a:cs typeface="Times New Roman"/>
              </a:rPr>
              <a:t> </a:t>
            </a:r>
            <a:r>
              <a:rPr sz="2000" dirty="0">
                <a:latin typeface="Times New Roman"/>
                <a:cs typeface="Times New Roman"/>
              </a:rPr>
              <a:t>one</a:t>
            </a:r>
            <a:r>
              <a:rPr sz="2000" spc="305" dirty="0">
                <a:latin typeface="Times New Roman"/>
                <a:cs typeface="Times New Roman"/>
              </a:rPr>
              <a:t> </a:t>
            </a:r>
            <a:r>
              <a:rPr sz="2000" dirty="0">
                <a:latin typeface="Times New Roman"/>
                <a:cs typeface="Times New Roman"/>
              </a:rPr>
              <a:t>end</a:t>
            </a:r>
            <a:r>
              <a:rPr sz="2000" spc="265" dirty="0">
                <a:latin typeface="Times New Roman"/>
                <a:cs typeface="Times New Roman"/>
              </a:rPr>
              <a:t> </a:t>
            </a:r>
            <a:r>
              <a:rPr sz="2000" dirty="0">
                <a:latin typeface="Times New Roman"/>
                <a:cs typeface="Times New Roman"/>
              </a:rPr>
              <a:t>to</a:t>
            </a:r>
            <a:r>
              <a:rPr sz="2000" spc="335" dirty="0">
                <a:latin typeface="Times New Roman"/>
                <a:cs typeface="Times New Roman"/>
              </a:rPr>
              <a:t> </a:t>
            </a:r>
            <a:r>
              <a:rPr sz="2000" dirty="0">
                <a:latin typeface="Times New Roman"/>
                <a:cs typeface="Times New Roman"/>
              </a:rPr>
              <a:t>produce</a:t>
            </a:r>
            <a:r>
              <a:rPr sz="2000" spc="305" dirty="0">
                <a:latin typeface="Times New Roman"/>
                <a:cs typeface="Times New Roman"/>
              </a:rPr>
              <a:t> </a:t>
            </a:r>
            <a:r>
              <a:rPr sz="2000" dirty="0">
                <a:latin typeface="Times New Roman"/>
                <a:cs typeface="Times New Roman"/>
              </a:rPr>
              <a:t>a</a:t>
            </a:r>
            <a:r>
              <a:rPr sz="2000" spc="305" dirty="0">
                <a:latin typeface="Times New Roman"/>
                <a:cs typeface="Times New Roman"/>
              </a:rPr>
              <a:t> </a:t>
            </a:r>
            <a:r>
              <a:rPr sz="2000" dirty="0">
                <a:latin typeface="Times New Roman"/>
                <a:cs typeface="Times New Roman"/>
              </a:rPr>
              <a:t>conical</a:t>
            </a:r>
            <a:r>
              <a:rPr sz="2000" spc="335" dirty="0">
                <a:latin typeface="Times New Roman"/>
                <a:cs typeface="Times New Roman"/>
              </a:rPr>
              <a:t> </a:t>
            </a:r>
            <a:r>
              <a:rPr sz="2000" dirty="0">
                <a:latin typeface="Times New Roman"/>
                <a:cs typeface="Times New Roman"/>
              </a:rPr>
              <a:t>shape.</a:t>
            </a:r>
            <a:r>
              <a:rPr sz="2000" spc="245" dirty="0">
                <a:latin typeface="Times New Roman"/>
                <a:cs typeface="Times New Roman"/>
              </a:rPr>
              <a:t> </a:t>
            </a:r>
            <a:r>
              <a:rPr sz="2000" dirty="0">
                <a:latin typeface="Times New Roman"/>
                <a:cs typeface="Times New Roman"/>
              </a:rPr>
              <a:t>Effective</a:t>
            </a:r>
            <a:r>
              <a:rPr sz="2000" spc="315" dirty="0">
                <a:latin typeface="Times New Roman"/>
                <a:cs typeface="Times New Roman"/>
              </a:rPr>
              <a:t> </a:t>
            </a:r>
            <a:r>
              <a:rPr sz="2000" dirty="0">
                <a:latin typeface="Times New Roman"/>
                <a:cs typeface="Times New Roman"/>
              </a:rPr>
              <a:t>hand</a:t>
            </a:r>
            <a:r>
              <a:rPr sz="2000" spc="270" dirty="0">
                <a:latin typeface="Times New Roman"/>
                <a:cs typeface="Times New Roman"/>
              </a:rPr>
              <a:t> </a:t>
            </a:r>
            <a:r>
              <a:rPr sz="2000" dirty="0">
                <a:latin typeface="Times New Roman"/>
                <a:cs typeface="Times New Roman"/>
              </a:rPr>
              <a:t>rolling</a:t>
            </a:r>
            <a:r>
              <a:rPr sz="2000" spc="200" dirty="0">
                <a:latin typeface="Times New Roman"/>
                <a:cs typeface="Times New Roman"/>
              </a:rPr>
              <a:t> </a:t>
            </a:r>
            <a:r>
              <a:rPr sz="2000" spc="-10" dirty="0">
                <a:latin typeface="Times New Roman"/>
                <a:cs typeface="Times New Roman"/>
              </a:rPr>
              <a:t>requires </a:t>
            </a:r>
            <a:r>
              <a:rPr sz="2000" dirty="0">
                <a:latin typeface="Times New Roman"/>
                <a:cs typeface="Times New Roman"/>
              </a:rPr>
              <a:t>considerable</a:t>
            </a:r>
            <a:r>
              <a:rPr sz="2000" spc="95" dirty="0">
                <a:latin typeface="Times New Roman"/>
                <a:cs typeface="Times New Roman"/>
              </a:rPr>
              <a:t> </a:t>
            </a:r>
            <a:r>
              <a:rPr sz="2000" dirty="0">
                <a:latin typeface="Times New Roman"/>
                <a:cs typeface="Times New Roman"/>
              </a:rPr>
              <a:t>practice</a:t>
            </a:r>
            <a:r>
              <a:rPr sz="2000" spc="80" dirty="0">
                <a:latin typeface="Times New Roman"/>
                <a:cs typeface="Times New Roman"/>
              </a:rPr>
              <a:t> </a:t>
            </a:r>
            <a:r>
              <a:rPr sz="2000" dirty="0">
                <a:latin typeface="Times New Roman"/>
                <a:cs typeface="Times New Roman"/>
              </a:rPr>
              <a:t>and</a:t>
            </a:r>
            <a:r>
              <a:rPr sz="2000" spc="120" dirty="0">
                <a:latin typeface="Times New Roman"/>
                <a:cs typeface="Times New Roman"/>
              </a:rPr>
              <a:t> </a:t>
            </a:r>
            <a:r>
              <a:rPr sz="2000" dirty="0">
                <a:latin typeface="Times New Roman"/>
                <a:cs typeface="Times New Roman"/>
              </a:rPr>
              <a:t>skill.</a:t>
            </a:r>
            <a:r>
              <a:rPr sz="2000" spc="100" dirty="0">
                <a:latin typeface="Times New Roman"/>
                <a:cs typeface="Times New Roman"/>
              </a:rPr>
              <a:t> </a:t>
            </a:r>
            <a:r>
              <a:rPr sz="2000" dirty="0">
                <a:latin typeface="Times New Roman"/>
                <a:cs typeface="Times New Roman"/>
              </a:rPr>
              <a:t>The</a:t>
            </a:r>
            <a:r>
              <a:rPr sz="2000" spc="90" dirty="0">
                <a:latin typeface="Times New Roman"/>
                <a:cs typeface="Times New Roman"/>
              </a:rPr>
              <a:t> </a:t>
            </a:r>
            <a:r>
              <a:rPr sz="2000" dirty="0">
                <a:latin typeface="Times New Roman"/>
                <a:cs typeface="Times New Roman"/>
              </a:rPr>
              <a:t>suppository</a:t>
            </a:r>
            <a:r>
              <a:rPr sz="2000" spc="55" dirty="0">
                <a:latin typeface="Times New Roman"/>
                <a:cs typeface="Times New Roman"/>
              </a:rPr>
              <a:t> </a:t>
            </a:r>
            <a:r>
              <a:rPr sz="2000" dirty="0">
                <a:latin typeface="Times New Roman"/>
                <a:cs typeface="Times New Roman"/>
              </a:rPr>
              <a:t>"pipe"</a:t>
            </a:r>
            <a:r>
              <a:rPr sz="2000" spc="15" dirty="0">
                <a:latin typeface="Times New Roman"/>
                <a:cs typeface="Times New Roman"/>
              </a:rPr>
              <a:t> </a:t>
            </a:r>
            <a:r>
              <a:rPr sz="2000" dirty="0">
                <a:latin typeface="Times New Roman"/>
                <a:cs typeface="Times New Roman"/>
              </a:rPr>
              <a:t>or</a:t>
            </a:r>
            <a:r>
              <a:rPr sz="2000" spc="90" dirty="0">
                <a:latin typeface="Times New Roman"/>
                <a:cs typeface="Times New Roman"/>
              </a:rPr>
              <a:t> </a:t>
            </a:r>
            <a:r>
              <a:rPr sz="2000" dirty="0">
                <a:latin typeface="Times New Roman"/>
                <a:cs typeface="Times New Roman"/>
              </a:rPr>
              <a:t>cylinder</a:t>
            </a:r>
            <a:r>
              <a:rPr sz="2000" spc="20" dirty="0">
                <a:latin typeface="Times New Roman"/>
                <a:cs typeface="Times New Roman"/>
              </a:rPr>
              <a:t> </a:t>
            </a:r>
            <a:r>
              <a:rPr sz="2000" dirty="0">
                <a:latin typeface="Times New Roman"/>
                <a:cs typeface="Times New Roman"/>
              </a:rPr>
              <a:t>tends</a:t>
            </a:r>
            <a:r>
              <a:rPr sz="2000" spc="-20" dirty="0">
                <a:latin typeface="Times New Roman"/>
                <a:cs typeface="Times New Roman"/>
              </a:rPr>
              <a:t> </a:t>
            </a:r>
            <a:r>
              <a:rPr sz="2000" dirty="0">
                <a:latin typeface="Times New Roman"/>
                <a:cs typeface="Times New Roman"/>
              </a:rPr>
              <a:t>to</a:t>
            </a:r>
            <a:r>
              <a:rPr sz="2000" spc="45" dirty="0">
                <a:latin typeface="Times New Roman"/>
                <a:cs typeface="Times New Roman"/>
              </a:rPr>
              <a:t> </a:t>
            </a:r>
            <a:r>
              <a:rPr sz="2000" dirty="0">
                <a:latin typeface="Times New Roman"/>
                <a:cs typeface="Times New Roman"/>
              </a:rPr>
              <a:t>crack</a:t>
            </a:r>
            <a:r>
              <a:rPr sz="2000" spc="-20" dirty="0">
                <a:latin typeface="Times New Roman"/>
                <a:cs typeface="Times New Roman"/>
              </a:rPr>
              <a:t> </a:t>
            </a:r>
            <a:r>
              <a:rPr sz="2000" dirty="0">
                <a:latin typeface="Times New Roman"/>
                <a:cs typeface="Times New Roman"/>
              </a:rPr>
              <a:t>or</a:t>
            </a:r>
            <a:r>
              <a:rPr sz="2000" spc="15" dirty="0">
                <a:latin typeface="Times New Roman"/>
                <a:cs typeface="Times New Roman"/>
              </a:rPr>
              <a:t> </a:t>
            </a:r>
            <a:r>
              <a:rPr sz="2000" spc="-10" dirty="0">
                <a:latin typeface="Times New Roman"/>
                <a:cs typeface="Times New Roman"/>
              </a:rPr>
              <a:t>hollow </a:t>
            </a:r>
            <a:r>
              <a:rPr sz="2000" dirty="0">
                <a:latin typeface="Times New Roman"/>
                <a:cs typeface="Times New Roman"/>
              </a:rPr>
              <a:t>in</a:t>
            </a:r>
            <a:r>
              <a:rPr sz="2000" spc="40" dirty="0">
                <a:latin typeface="Times New Roman"/>
                <a:cs typeface="Times New Roman"/>
              </a:rPr>
              <a:t> </a:t>
            </a:r>
            <a:r>
              <a:rPr sz="2000" dirty="0">
                <a:latin typeface="Times New Roman"/>
                <a:cs typeface="Times New Roman"/>
              </a:rPr>
              <a:t>the</a:t>
            </a:r>
            <a:r>
              <a:rPr sz="2000" spc="-85" dirty="0">
                <a:latin typeface="Times New Roman"/>
                <a:cs typeface="Times New Roman"/>
              </a:rPr>
              <a:t> </a:t>
            </a:r>
            <a:r>
              <a:rPr sz="2000" dirty="0">
                <a:latin typeface="Times New Roman"/>
                <a:cs typeface="Times New Roman"/>
              </a:rPr>
              <a:t>center,</a:t>
            </a:r>
            <a:r>
              <a:rPr sz="2000" spc="-60" dirty="0">
                <a:latin typeface="Times New Roman"/>
                <a:cs typeface="Times New Roman"/>
              </a:rPr>
              <a:t> </a:t>
            </a:r>
            <a:r>
              <a:rPr sz="2000" dirty="0">
                <a:latin typeface="Times New Roman"/>
                <a:cs typeface="Times New Roman"/>
              </a:rPr>
              <a:t>especially</a:t>
            </a:r>
            <a:r>
              <a:rPr sz="2000" spc="-130" dirty="0">
                <a:latin typeface="Times New Roman"/>
                <a:cs typeface="Times New Roman"/>
              </a:rPr>
              <a:t> </a:t>
            </a:r>
            <a:r>
              <a:rPr sz="2000" dirty="0">
                <a:latin typeface="Times New Roman"/>
                <a:cs typeface="Times New Roman"/>
              </a:rPr>
              <a:t>when</a:t>
            </a:r>
            <a:r>
              <a:rPr sz="2000" spc="-45" dirty="0">
                <a:latin typeface="Times New Roman"/>
                <a:cs typeface="Times New Roman"/>
              </a:rPr>
              <a:t> </a:t>
            </a:r>
            <a:r>
              <a:rPr sz="2000" dirty="0">
                <a:latin typeface="Times New Roman"/>
                <a:cs typeface="Times New Roman"/>
              </a:rPr>
              <a:t>the</a:t>
            </a:r>
            <a:r>
              <a:rPr sz="2000" spc="-90" dirty="0">
                <a:latin typeface="Times New Roman"/>
                <a:cs typeface="Times New Roman"/>
              </a:rPr>
              <a:t> </a:t>
            </a:r>
            <a:r>
              <a:rPr sz="2000" dirty="0">
                <a:latin typeface="Times New Roman"/>
                <a:cs typeface="Times New Roman"/>
              </a:rPr>
              <a:t>mass</a:t>
            </a:r>
            <a:r>
              <a:rPr sz="2000" spc="120" dirty="0">
                <a:latin typeface="Times New Roman"/>
                <a:cs typeface="Times New Roman"/>
              </a:rPr>
              <a:t> </a:t>
            </a:r>
            <a:r>
              <a:rPr sz="2000" dirty="0">
                <a:latin typeface="Times New Roman"/>
                <a:cs typeface="Times New Roman"/>
              </a:rPr>
              <a:t>is</a:t>
            </a:r>
            <a:r>
              <a:rPr sz="2000" spc="125" dirty="0">
                <a:latin typeface="Times New Roman"/>
                <a:cs typeface="Times New Roman"/>
              </a:rPr>
              <a:t> </a:t>
            </a:r>
            <a:r>
              <a:rPr sz="2000" spc="-10" dirty="0">
                <a:latin typeface="Times New Roman"/>
                <a:cs typeface="Times New Roman"/>
              </a:rPr>
              <a:t>insufficiently</a:t>
            </a:r>
            <a:r>
              <a:rPr sz="2000" spc="-145" dirty="0">
                <a:latin typeface="Times New Roman"/>
                <a:cs typeface="Times New Roman"/>
              </a:rPr>
              <a:t> </a:t>
            </a:r>
            <a:r>
              <a:rPr sz="2000" dirty="0">
                <a:latin typeface="Times New Roman"/>
                <a:cs typeface="Times New Roman"/>
              </a:rPr>
              <a:t>kneaded</a:t>
            </a:r>
            <a:r>
              <a:rPr sz="2000" spc="-40" dirty="0">
                <a:latin typeface="Times New Roman"/>
                <a:cs typeface="Times New Roman"/>
              </a:rPr>
              <a:t> </a:t>
            </a:r>
            <a:r>
              <a:rPr sz="2000" dirty="0">
                <a:latin typeface="Times New Roman"/>
                <a:cs typeface="Times New Roman"/>
              </a:rPr>
              <a:t>and</a:t>
            </a:r>
            <a:r>
              <a:rPr sz="2000" spc="-40" dirty="0">
                <a:latin typeface="Times New Roman"/>
                <a:cs typeface="Times New Roman"/>
              </a:rPr>
              <a:t> </a:t>
            </a:r>
            <a:r>
              <a:rPr sz="2000" spc="-10" dirty="0">
                <a:latin typeface="Times New Roman"/>
                <a:cs typeface="Times New Roman"/>
              </a:rPr>
              <a:t>softened.</a:t>
            </a:r>
            <a:endParaRPr sz="2000">
              <a:latin typeface="Times New Roman"/>
              <a:cs typeface="Times New Roman"/>
            </a:endParaRPr>
          </a:p>
          <a:p>
            <a:pPr>
              <a:lnSpc>
                <a:spcPct val="100000"/>
              </a:lnSpc>
              <a:spcBef>
                <a:spcPts val="130"/>
              </a:spcBef>
            </a:pPr>
            <a:endParaRPr sz="2000">
              <a:latin typeface="Times New Roman"/>
              <a:cs typeface="Times New Roman"/>
            </a:endParaRPr>
          </a:p>
          <a:p>
            <a:pPr marL="354965" indent="-342265" algn="just">
              <a:lnSpc>
                <a:spcPct val="100000"/>
              </a:lnSpc>
              <a:buAutoNum type="romanUcParenR" startAt="2"/>
              <a:tabLst>
                <a:tab pos="354965" algn="l"/>
              </a:tabLst>
            </a:pPr>
            <a:r>
              <a:rPr sz="2000" b="1" dirty="0">
                <a:latin typeface="Times New Roman"/>
                <a:cs typeface="Times New Roman"/>
              </a:rPr>
              <a:t>Compression</a:t>
            </a:r>
            <a:r>
              <a:rPr sz="2000" b="1" spc="-90" dirty="0">
                <a:latin typeface="Times New Roman"/>
                <a:cs typeface="Times New Roman"/>
              </a:rPr>
              <a:t> </a:t>
            </a:r>
            <a:r>
              <a:rPr sz="2000" b="1" spc="-10" dirty="0">
                <a:latin typeface="Times New Roman"/>
                <a:cs typeface="Times New Roman"/>
              </a:rPr>
              <a:t>Molding</a:t>
            </a:r>
            <a:endParaRPr sz="2000">
              <a:latin typeface="Times New Roman"/>
              <a:cs typeface="Times New Roman"/>
            </a:endParaRPr>
          </a:p>
          <a:p>
            <a:pPr marL="12700" marR="15240" algn="just">
              <a:lnSpc>
                <a:spcPct val="100000"/>
              </a:lnSpc>
              <a:spcBef>
                <a:spcPts val="5"/>
              </a:spcBef>
            </a:pPr>
            <a:r>
              <a:rPr sz="2000" dirty="0">
                <a:latin typeface="Times New Roman"/>
                <a:cs typeface="Times New Roman"/>
              </a:rPr>
              <a:t>It</a:t>
            </a:r>
            <a:r>
              <a:rPr sz="2000" spc="105" dirty="0">
                <a:latin typeface="Times New Roman"/>
                <a:cs typeface="Times New Roman"/>
              </a:rPr>
              <a:t> </a:t>
            </a:r>
            <a:r>
              <a:rPr sz="2000" dirty="0">
                <a:latin typeface="Times New Roman"/>
                <a:cs typeface="Times New Roman"/>
              </a:rPr>
              <a:t>is</a:t>
            </a:r>
            <a:r>
              <a:rPr sz="2000" spc="40" dirty="0">
                <a:latin typeface="Times New Roman"/>
                <a:cs typeface="Times New Roman"/>
              </a:rPr>
              <a:t> </a:t>
            </a:r>
            <a:r>
              <a:rPr sz="2000" dirty="0">
                <a:latin typeface="Times New Roman"/>
                <a:cs typeface="Times New Roman"/>
              </a:rPr>
              <a:t>a</a:t>
            </a:r>
            <a:r>
              <a:rPr sz="2000" spc="75" dirty="0">
                <a:latin typeface="Times New Roman"/>
                <a:cs typeface="Times New Roman"/>
              </a:rPr>
              <a:t> </a:t>
            </a:r>
            <a:r>
              <a:rPr sz="2000" dirty="0">
                <a:latin typeface="Times New Roman"/>
                <a:cs typeface="Times New Roman"/>
              </a:rPr>
              <a:t>method</a:t>
            </a:r>
            <a:r>
              <a:rPr sz="2000" spc="40" dirty="0">
                <a:latin typeface="Times New Roman"/>
                <a:cs typeface="Times New Roman"/>
              </a:rPr>
              <a:t> </a:t>
            </a:r>
            <a:r>
              <a:rPr sz="2000" dirty="0">
                <a:latin typeface="Times New Roman"/>
                <a:cs typeface="Times New Roman"/>
              </a:rPr>
              <a:t>of</a:t>
            </a:r>
            <a:r>
              <a:rPr sz="2000" spc="-70" dirty="0">
                <a:latin typeface="Times New Roman"/>
                <a:cs typeface="Times New Roman"/>
              </a:rPr>
              <a:t> </a:t>
            </a:r>
            <a:r>
              <a:rPr sz="2000" dirty="0">
                <a:latin typeface="Times New Roman"/>
                <a:cs typeface="Times New Roman"/>
              </a:rPr>
              <a:t>preparing</a:t>
            </a:r>
            <a:r>
              <a:rPr sz="2000" spc="-40" dirty="0">
                <a:latin typeface="Times New Roman"/>
                <a:cs typeface="Times New Roman"/>
              </a:rPr>
              <a:t> </a:t>
            </a:r>
            <a:r>
              <a:rPr sz="2000" dirty="0">
                <a:latin typeface="Times New Roman"/>
                <a:cs typeface="Times New Roman"/>
              </a:rPr>
              <a:t>suppositories</a:t>
            </a:r>
            <a:r>
              <a:rPr sz="2000" spc="50" dirty="0">
                <a:latin typeface="Times New Roman"/>
                <a:cs typeface="Times New Roman"/>
              </a:rPr>
              <a:t> </a:t>
            </a:r>
            <a:r>
              <a:rPr sz="2000" dirty="0">
                <a:latin typeface="Times New Roman"/>
                <a:cs typeface="Times New Roman"/>
              </a:rPr>
              <a:t>from a</a:t>
            </a:r>
            <a:r>
              <a:rPr sz="2000" spc="70" dirty="0">
                <a:latin typeface="Times New Roman"/>
                <a:cs typeface="Times New Roman"/>
              </a:rPr>
              <a:t> </a:t>
            </a:r>
            <a:r>
              <a:rPr sz="2000" dirty="0">
                <a:latin typeface="Times New Roman"/>
                <a:cs typeface="Times New Roman"/>
              </a:rPr>
              <a:t>mixed</a:t>
            </a:r>
            <a:r>
              <a:rPr sz="2000" spc="110" dirty="0">
                <a:latin typeface="Times New Roman"/>
                <a:cs typeface="Times New Roman"/>
              </a:rPr>
              <a:t> </a:t>
            </a:r>
            <a:r>
              <a:rPr sz="2000" dirty="0">
                <a:latin typeface="Times New Roman"/>
                <a:cs typeface="Times New Roman"/>
              </a:rPr>
              <a:t>mass</a:t>
            </a:r>
            <a:r>
              <a:rPr sz="2000" spc="35" dirty="0">
                <a:latin typeface="Times New Roman"/>
                <a:cs typeface="Times New Roman"/>
              </a:rPr>
              <a:t> </a:t>
            </a:r>
            <a:r>
              <a:rPr sz="2000" dirty="0">
                <a:latin typeface="Times New Roman"/>
                <a:cs typeface="Times New Roman"/>
              </a:rPr>
              <a:t>of grated</a:t>
            </a:r>
            <a:r>
              <a:rPr sz="2000" spc="40" dirty="0">
                <a:latin typeface="Times New Roman"/>
                <a:cs typeface="Times New Roman"/>
              </a:rPr>
              <a:t> </a:t>
            </a:r>
            <a:r>
              <a:rPr sz="2000" dirty="0">
                <a:latin typeface="Times New Roman"/>
                <a:cs typeface="Times New Roman"/>
              </a:rPr>
              <a:t>suppository</a:t>
            </a:r>
            <a:r>
              <a:rPr sz="2000" spc="-20" dirty="0">
                <a:latin typeface="Times New Roman"/>
                <a:cs typeface="Times New Roman"/>
              </a:rPr>
              <a:t> </a:t>
            </a:r>
            <a:r>
              <a:rPr sz="2000" dirty="0">
                <a:latin typeface="Times New Roman"/>
                <a:cs typeface="Times New Roman"/>
              </a:rPr>
              <a:t>base</a:t>
            </a:r>
            <a:r>
              <a:rPr sz="2000" spc="5" dirty="0">
                <a:latin typeface="Times New Roman"/>
                <a:cs typeface="Times New Roman"/>
              </a:rPr>
              <a:t> </a:t>
            </a:r>
            <a:r>
              <a:rPr sz="2000" spc="-25" dirty="0">
                <a:latin typeface="Times New Roman"/>
                <a:cs typeface="Times New Roman"/>
              </a:rPr>
              <a:t>and </a:t>
            </a:r>
            <a:r>
              <a:rPr sz="2000" dirty="0">
                <a:latin typeface="Times New Roman"/>
                <a:cs typeface="Times New Roman"/>
              </a:rPr>
              <a:t>medicaments</a:t>
            </a:r>
            <a:r>
              <a:rPr sz="2000" spc="-40" dirty="0">
                <a:latin typeface="Times New Roman"/>
                <a:cs typeface="Times New Roman"/>
              </a:rPr>
              <a:t> </a:t>
            </a:r>
            <a:r>
              <a:rPr sz="2000" dirty="0">
                <a:latin typeface="Times New Roman"/>
                <a:cs typeface="Times New Roman"/>
              </a:rPr>
              <a:t>which</a:t>
            </a:r>
            <a:r>
              <a:rPr sz="2000" spc="10" dirty="0">
                <a:latin typeface="Times New Roman"/>
                <a:cs typeface="Times New Roman"/>
              </a:rPr>
              <a:t> </a:t>
            </a:r>
            <a:r>
              <a:rPr sz="2000" dirty="0">
                <a:latin typeface="Times New Roman"/>
                <a:cs typeface="Times New Roman"/>
              </a:rPr>
              <a:t>is</a:t>
            </a:r>
            <a:r>
              <a:rPr sz="2000" spc="-50" dirty="0">
                <a:latin typeface="Times New Roman"/>
                <a:cs typeface="Times New Roman"/>
              </a:rPr>
              <a:t> </a:t>
            </a:r>
            <a:r>
              <a:rPr sz="2000" dirty="0">
                <a:latin typeface="Times New Roman"/>
                <a:cs typeface="Times New Roman"/>
              </a:rPr>
              <a:t>forced</a:t>
            </a:r>
            <a:r>
              <a:rPr sz="2000" spc="25" dirty="0">
                <a:latin typeface="Times New Roman"/>
                <a:cs typeface="Times New Roman"/>
              </a:rPr>
              <a:t> </a:t>
            </a:r>
            <a:r>
              <a:rPr sz="2000" dirty="0">
                <a:latin typeface="Times New Roman"/>
                <a:cs typeface="Times New Roman"/>
              </a:rPr>
              <a:t>into</a:t>
            </a:r>
            <a:r>
              <a:rPr sz="2000" spc="10" dirty="0">
                <a:latin typeface="Times New Roman"/>
                <a:cs typeface="Times New Roman"/>
              </a:rPr>
              <a:t> </a:t>
            </a:r>
            <a:r>
              <a:rPr sz="2000" dirty="0">
                <a:latin typeface="Times New Roman"/>
                <a:cs typeface="Times New Roman"/>
              </a:rPr>
              <a:t>a</a:t>
            </a:r>
            <a:r>
              <a:rPr sz="2000" spc="-20" dirty="0">
                <a:latin typeface="Times New Roman"/>
                <a:cs typeface="Times New Roman"/>
              </a:rPr>
              <a:t> </a:t>
            </a:r>
            <a:r>
              <a:rPr sz="2000" dirty="0">
                <a:latin typeface="Times New Roman"/>
                <a:cs typeface="Times New Roman"/>
              </a:rPr>
              <a:t>special</a:t>
            </a:r>
            <a:r>
              <a:rPr sz="2000" spc="25" dirty="0">
                <a:latin typeface="Times New Roman"/>
                <a:cs typeface="Times New Roman"/>
              </a:rPr>
              <a:t> </a:t>
            </a:r>
            <a:r>
              <a:rPr sz="2000" dirty="0">
                <a:latin typeface="Times New Roman"/>
                <a:cs typeface="Times New Roman"/>
              </a:rPr>
              <a:t>compression</a:t>
            </a:r>
            <a:r>
              <a:rPr sz="2000" spc="25" dirty="0">
                <a:latin typeface="Times New Roman"/>
                <a:cs typeface="Times New Roman"/>
              </a:rPr>
              <a:t> </a:t>
            </a:r>
            <a:r>
              <a:rPr sz="2000" dirty="0">
                <a:latin typeface="Times New Roman"/>
                <a:cs typeface="Times New Roman"/>
              </a:rPr>
              <a:t>mold.</a:t>
            </a:r>
            <a:r>
              <a:rPr sz="2000" spc="5" dirty="0">
                <a:latin typeface="Times New Roman"/>
                <a:cs typeface="Times New Roman"/>
              </a:rPr>
              <a:t> </a:t>
            </a:r>
            <a:r>
              <a:rPr sz="2000" dirty="0">
                <a:latin typeface="Times New Roman"/>
                <a:cs typeface="Times New Roman"/>
              </a:rPr>
              <a:t>The</a:t>
            </a:r>
            <a:r>
              <a:rPr sz="2000" spc="-15" dirty="0">
                <a:latin typeface="Times New Roman"/>
                <a:cs typeface="Times New Roman"/>
              </a:rPr>
              <a:t> </a:t>
            </a:r>
            <a:r>
              <a:rPr sz="2000" dirty="0">
                <a:latin typeface="Times New Roman"/>
                <a:cs typeface="Times New Roman"/>
              </a:rPr>
              <a:t>method</a:t>
            </a:r>
            <a:r>
              <a:rPr sz="2000" spc="20" dirty="0">
                <a:latin typeface="Times New Roman"/>
                <a:cs typeface="Times New Roman"/>
              </a:rPr>
              <a:t> </a:t>
            </a:r>
            <a:r>
              <a:rPr sz="2000" dirty="0">
                <a:latin typeface="Times New Roman"/>
                <a:cs typeface="Times New Roman"/>
              </a:rPr>
              <a:t>requires</a:t>
            </a:r>
            <a:r>
              <a:rPr sz="2000" spc="-45" dirty="0">
                <a:latin typeface="Times New Roman"/>
                <a:cs typeface="Times New Roman"/>
              </a:rPr>
              <a:t> </a:t>
            </a:r>
            <a:r>
              <a:rPr sz="2000" dirty="0">
                <a:latin typeface="Times New Roman"/>
                <a:cs typeface="Times New Roman"/>
              </a:rPr>
              <a:t>that</a:t>
            </a:r>
            <a:r>
              <a:rPr sz="2000" spc="-50" dirty="0">
                <a:latin typeface="Times New Roman"/>
                <a:cs typeface="Times New Roman"/>
              </a:rPr>
              <a:t> </a:t>
            </a:r>
            <a:r>
              <a:rPr sz="2000" spc="-25" dirty="0">
                <a:latin typeface="Times New Roman"/>
                <a:cs typeface="Times New Roman"/>
              </a:rPr>
              <a:t>the </a:t>
            </a:r>
            <a:r>
              <a:rPr sz="2000" dirty="0">
                <a:latin typeface="Times New Roman"/>
                <a:cs typeface="Times New Roman"/>
              </a:rPr>
              <a:t>capacity</a:t>
            </a:r>
            <a:r>
              <a:rPr sz="2000" spc="150" dirty="0">
                <a:latin typeface="Times New Roman"/>
                <a:cs typeface="Times New Roman"/>
              </a:rPr>
              <a:t> </a:t>
            </a:r>
            <a:r>
              <a:rPr sz="2000" dirty="0">
                <a:latin typeface="Times New Roman"/>
                <a:cs typeface="Times New Roman"/>
              </a:rPr>
              <a:t>of</a:t>
            </a:r>
            <a:r>
              <a:rPr sz="2000" spc="100" dirty="0">
                <a:latin typeface="Times New Roman"/>
                <a:cs typeface="Times New Roman"/>
              </a:rPr>
              <a:t> </a:t>
            </a:r>
            <a:r>
              <a:rPr sz="2000" dirty="0">
                <a:latin typeface="Times New Roman"/>
                <a:cs typeface="Times New Roman"/>
              </a:rPr>
              <a:t>the</a:t>
            </a:r>
            <a:r>
              <a:rPr sz="2000" spc="185" dirty="0">
                <a:latin typeface="Times New Roman"/>
                <a:cs typeface="Times New Roman"/>
              </a:rPr>
              <a:t> </a:t>
            </a:r>
            <a:r>
              <a:rPr sz="2000" dirty="0">
                <a:latin typeface="Times New Roman"/>
                <a:cs typeface="Times New Roman"/>
              </a:rPr>
              <a:t>molds</a:t>
            </a:r>
            <a:r>
              <a:rPr sz="2000" spc="145" dirty="0">
                <a:latin typeface="Times New Roman"/>
                <a:cs typeface="Times New Roman"/>
              </a:rPr>
              <a:t> </a:t>
            </a:r>
            <a:r>
              <a:rPr sz="2000" dirty="0">
                <a:latin typeface="Times New Roman"/>
                <a:cs typeface="Times New Roman"/>
              </a:rPr>
              <a:t>first</a:t>
            </a:r>
            <a:r>
              <a:rPr sz="2000" spc="215" dirty="0">
                <a:latin typeface="Times New Roman"/>
                <a:cs typeface="Times New Roman"/>
              </a:rPr>
              <a:t> </a:t>
            </a:r>
            <a:r>
              <a:rPr sz="2000" dirty="0">
                <a:latin typeface="Times New Roman"/>
                <a:cs typeface="Times New Roman"/>
              </a:rPr>
              <a:t>be</a:t>
            </a:r>
            <a:r>
              <a:rPr sz="2000" spc="105" dirty="0">
                <a:latin typeface="Times New Roman"/>
                <a:cs typeface="Times New Roman"/>
              </a:rPr>
              <a:t> </a:t>
            </a:r>
            <a:r>
              <a:rPr sz="2000" dirty="0">
                <a:latin typeface="Times New Roman"/>
                <a:cs typeface="Times New Roman"/>
              </a:rPr>
              <a:t>determined</a:t>
            </a:r>
            <a:r>
              <a:rPr sz="2000" spc="150" dirty="0">
                <a:latin typeface="Times New Roman"/>
                <a:cs typeface="Times New Roman"/>
              </a:rPr>
              <a:t> </a:t>
            </a:r>
            <a:r>
              <a:rPr sz="2000" dirty="0">
                <a:latin typeface="Times New Roman"/>
                <a:cs typeface="Times New Roman"/>
              </a:rPr>
              <a:t>by</a:t>
            </a:r>
            <a:r>
              <a:rPr sz="2000" spc="140" dirty="0">
                <a:latin typeface="Times New Roman"/>
                <a:cs typeface="Times New Roman"/>
              </a:rPr>
              <a:t> </a:t>
            </a:r>
            <a:r>
              <a:rPr sz="2000" dirty="0">
                <a:latin typeface="Times New Roman"/>
                <a:cs typeface="Times New Roman"/>
              </a:rPr>
              <a:t>compressing</a:t>
            </a:r>
            <a:r>
              <a:rPr sz="2000" spc="75" dirty="0">
                <a:latin typeface="Times New Roman"/>
                <a:cs typeface="Times New Roman"/>
              </a:rPr>
              <a:t> </a:t>
            </a:r>
            <a:r>
              <a:rPr sz="2000" dirty="0">
                <a:latin typeface="Times New Roman"/>
                <a:cs typeface="Times New Roman"/>
              </a:rPr>
              <a:t>a</a:t>
            </a:r>
            <a:r>
              <a:rPr sz="2000" spc="180" dirty="0">
                <a:latin typeface="Times New Roman"/>
                <a:cs typeface="Times New Roman"/>
              </a:rPr>
              <a:t> </a:t>
            </a:r>
            <a:r>
              <a:rPr sz="2000" dirty="0">
                <a:latin typeface="Times New Roman"/>
                <a:cs typeface="Times New Roman"/>
              </a:rPr>
              <a:t>small</a:t>
            </a:r>
            <a:r>
              <a:rPr sz="2000" spc="220" dirty="0">
                <a:latin typeface="Times New Roman"/>
                <a:cs typeface="Times New Roman"/>
              </a:rPr>
              <a:t> </a:t>
            </a:r>
            <a:r>
              <a:rPr sz="2000" dirty="0">
                <a:latin typeface="Times New Roman"/>
                <a:cs typeface="Times New Roman"/>
              </a:rPr>
              <a:t>amount</a:t>
            </a:r>
            <a:r>
              <a:rPr sz="2000" spc="150" dirty="0">
                <a:latin typeface="Times New Roman"/>
                <a:cs typeface="Times New Roman"/>
              </a:rPr>
              <a:t> </a:t>
            </a:r>
            <a:r>
              <a:rPr sz="2000" dirty="0">
                <a:latin typeface="Times New Roman"/>
                <a:cs typeface="Times New Roman"/>
              </a:rPr>
              <a:t>of</a:t>
            </a:r>
            <a:r>
              <a:rPr sz="2000" spc="105" dirty="0">
                <a:latin typeface="Times New Roman"/>
                <a:cs typeface="Times New Roman"/>
              </a:rPr>
              <a:t> </a:t>
            </a:r>
            <a:r>
              <a:rPr sz="2000" dirty="0">
                <a:latin typeface="Times New Roman"/>
                <a:cs typeface="Times New Roman"/>
              </a:rPr>
              <a:t>the</a:t>
            </a:r>
            <a:r>
              <a:rPr sz="2000" spc="180" dirty="0">
                <a:latin typeface="Times New Roman"/>
                <a:cs typeface="Times New Roman"/>
              </a:rPr>
              <a:t> </a:t>
            </a:r>
            <a:r>
              <a:rPr sz="2000" dirty="0">
                <a:latin typeface="Times New Roman"/>
                <a:cs typeface="Times New Roman"/>
              </a:rPr>
              <a:t>base</a:t>
            </a:r>
            <a:r>
              <a:rPr sz="2000" spc="180" dirty="0">
                <a:latin typeface="Times New Roman"/>
                <a:cs typeface="Times New Roman"/>
              </a:rPr>
              <a:t> </a:t>
            </a:r>
            <a:r>
              <a:rPr sz="2000" spc="-20" dirty="0">
                <a:latin typeface="Times New Roman"/>
                <a:cs typeface="Times New Roman"/>
              </a:rPr>
              <a:t>into </a:t>
            </a:r>
            <a:r>
              <a:rPr sz="2000" dirty="0">
                <a:latin typeface="Times New Roman"/>
                <a:cs typeface="Times New Roman"/>
              </a:rPr>
              <a:t>the</a:t>
            </a:r>
            <a:r>
              <a:rPr sz="2000" spc="130" dirty="0">
                <a:latin typeface="Times New Roman"/>
                <a:cs typeface="Times New Roman"/>
              </a:rPr>
              <a:t> </a:t>
            </a:r>
            <a:r>
              <a:rPr sz="2000" dirty="0">
                <a:latin typeface="Times New Roman"/>
                <a:cs typeface="Times New Roman"/>
              </a:rPr>
              <a:t>dies</a:t>
            </a:r>
            <a:r>
              <a:rPr sz="2000" spc="165" dirty="0">
                <a:latin typeface="Times New Roman"/>
                <a:cs typeface="Times New Roman"/>
              </a:rPr>
              <a:t> </a:t>
            </a:r>
            <a:r>
              <a:rPr sz="2000" dirty="0">
                <a:latin typeface="Times New Roman"/>
                <a:cs typeface="Times New Roman"/>
              </a:rPr>
              <a:t>and</a:t>
            </a:r>
            <a:r>
              <a:rPr sz="2000" spc="229" dirty="0">
                <a:latin typeface="Times New Roman"/>
                <a:cs typeface="Times New Roman"/>
              </a:rPr>
              <a:t> </a:t>
            </a:r>
            <a:r>
              <a:rPr sz="2000" dirty="0">
                <a:latin typeface="Times New Roman"/>
                <a:cs typeface="Times New Roman"/>
              </a:rPr>
              <a:t>weighing</a:t>
            </a:r>
            <a:r>
              <a:rPr sz="2000" spc="90" dirty="0">
                <a:latin typeface="Times New Roman"/>
                <a:cs typeface="Times New Roman"/>
              </a:rPr>
              <a:t> </a:t>
            </a:r>
            <a:r>
              <a:rPr sz="2000" dirty="0">
                <a:latin typeface="Times New Roman"/>
                <a:cs typeface="Times New Roman"/>
              </a:rPr>
              <a:t>the</a:t>
            </a:r>
            <a:r>
              <a:rPr sz="2000" spc="200" dirty="0">
                <a:latin typeface="Times New Roman"/>
                <a:cs typeface="Times New Roman"/>
              </a:rPr>
              <a:t> </a:t>
            </a:r>
            <a:r>
              <a:rPr sz="2000" dirty="0">
                <a:latin typeface="Times New Roman"/>
                <a:cs typeface="Times New Roman"/>
              </a:rPr>
              <a:t>finished</a:t>
            </a:r>
            <a:r>
              <a:rPr sz="2000" spc="240" dirty="0">
                <a:latin typeface="Times New Roman"/>
                <a:cs typeface="Times New Roman"/>
              </a:rPr>
              <a:t> </a:t>
            </a:r>
            <a:r>
              <a:rPr sz="2000" dirty="0">
                <a:latin typeface="Times New Roman"/>
                <a:cs typeface="Times New Roman"/>
              </a:rPr>
              <a:t>suppositories.</a:t>
            </a:r>
            <a:r>
              <a:rPr sz="2000" spc="215" dirty="0">
                <a:latin typeface="Times New Roman"/>
                <a:cs typeface="Times New Roman"/>
              </a:rPr>
              <a:t> </a:t>
            </a:r>
            <a:r>
              <a:rPr sz="2000" dirty="0">
                <a:latin typeface="Times New Roman"/>
                <a:cs typeface="Times New Roman"/>
              </a:rPr>
              <a:t>When</a:t>
            </a:r>
            <a:r>
              <a:rPr sz="2000" spc="240" dirty="0">
                <a:latin typeface="Times New Roman"/>
                <a:cs typeface="Times New Roman"/>
              </a:rPr>
              <a:t> </a:t>
            </a:r>
            <a:r>
              <a:rPr sz="2000" dirty="0">
                <a:latin typeface="Times New Roman"/>
                <a:cs typeface="Times New Roman"/>
              </a:rPr>
              <a:t>active</a:t>
            </a:r>
            <a:r>
              <a:rPr sz="2000" spc="195" dirty="0">
                <a:latin typeface="Times New Roman"/>
                <a:cs typeface="Times New Roman"/>
              </a:rPr>
              <a:t> </a:t>
            </a:r>
            <a:r>
              <a:rPr sz="2000" dirty="0">
                <a:latin typeface="Times New Roman"/>
                <a:cs typeface="Times New Roman"/>
              </a:rPr>
              <a:t>ingredients</a:t>
            </a:r>
            <a:r>
              <a:rPr sz="2000" spc="170" dirty="0">
                <a:latin typeface="Times New Roman"/>
                <a:cs typeface="Times New Roman"/>
              </a:rPr>
              <a:t> </a:t>
            </a:r>
            <a:r>
              <a:rPr sz="2000" dirty="0">
                <a:latin typeface="Times New Roman"/>
                <a:cs typeface="Times New Roman"/>
              </a:rPr>
              <a:t>are</a:t>
            </a:r>
            <a:r>
              <a:rPr sz="2000" spc="204" dirty="0">
                <a:latin typeface="Times New Roman"/>
                <a:cs typeface="Times New Roman"/>
              </a:rPr>
              <a:t> </a:t>
            </a:r>
            <a:r>
              <a:rPr sz="2000" dirty="0">
                <a:latin typeface="Times New Roman"/>
                <a:cs typeface="Times New Roman"/>
              </a:rPr>
              <a:t>added,</a:t>
            </a:r>
            <a:r>
              <a:rPr sz="2000" spc="225" dirty="0">
                <a:latin typeface="Times New Roman"/>
                <a:cs typeface="Times New Roman"/>
              </a:rPr>
              <a:t> </a:t>
            </a:r>
            <a:r>
              <a:rPr sz="2000" dirty="0">
                <a:latin typeface="Times New Roman"/>
                <a:cs typeface="Times New Roman"/>
              </a:rPr>
              <a:t>it</a:t>
            </a:r>
            <a:r>
              <a:rPr sz="2000" spc="165" dirty="0">
                <a:latin typeface="Times New Roman"/>
                <a:cs typeface="Times New Roman"/>
              </a:rPr>
              <a:t> </a:t>
            </a:r>
            <a:r>
              <a:rPr sz="2000" spc="-25" dirty="0">
                <a:latin typeface="Times New Roman"/>
                <a:cs typeface="Times New Roman"/>
              </a:rPr>
              <a:t>is</a:t>
            </a:r>
            <a:endParaRPr sz="2000">
              <a:latin typeface="Times New Roman"/>
              <a:cs typeface="Times New Roman"/>
            </a:endParaRPr>
          </a:p>
        </p:txBody>
      </p:sp>
      <p:sp>
        <p:nvSpPr>
          <p:cNvPr id="5" name="object 5"/>
          <p:cNvSpPr txBox="1"/>
          <p:nvPr/>
        </p:nvSpPr>
        <p:spPr>
          <a:xfrm>
            <a:off x="259715" y="6016307"/>
            <a:ext cx="7321550" cy="640080"/>
          </a:xfrm>
          <a:prstGeom prst="rect">
            <a:avLst/>
          </a:prstGeom>
        </p:spPr>
        <p:txBody>
          <a:bodyPr vert="horz" wrap="square" lIns="0" tIns="15875" rIns="0" bIns="0" rtlCol="0">
            <a:spAutoFit/>
          </a:bodyPr>
          <a:lstStyle/>
          <a:p>
            <a:pPr marL="12700" marR="5080">
              <a:lnSpc>
                <a:spcPct val="100000"/>
              </a:lnSpc>
              <a:spcBef>
                <a:spcPts val="125"/>
              </a:spcBef>
            </a:pPr>
            <a:r>
              <a:rPr sz="2000" spc="25" dirty="0">
                <a:latin typeface="Times New Roman"/>
                <a:cs typeface="Times New Roman"/>
              </a:rPr>
              <a:t>n</a:t>
            </a:r>
            <a:r>
              <a:rPr sz="2000" spc="-5" dirty="0">
                <a:latin typeface="Times New Roman"/>
                <a:cs typeface="Times New Roman"/>
              </a:rPr>
              <a:t>ece</a:t>
            </a:r>
            <a:r>
              <a:rPr sz="2000" spc="-625" dirty="0">
                <a:latin typeface="Times New Roman"/>
                <a:cs typeface="Times New Roman"/>
              </a:rPr>
              <a:t>s</a:t>
            </a:r>
            <a:r>
              <a:rPr sz="1350" spc="-15" baseline="3086" dirty="0">
                <a:solidFill>
                  <a:srgbClr val="888888"/>
                </a:solidFill>
                <a:latin typeface="Trebuchet MS"/>
                <a:cs typeface="Trebuchet MS"/>
              </a:rPr>
              <a:t>V</a:t>
            </a:r>
            <a:r>
              <a:rPr sz="1350" spc="-300" baseline="3086" dirty="0">
                <a:solidFill>
                  <a:srgbClr val="888888"/>
                </a:solidFill>
                <a:latin typeface="Trebuchet MS"/>
                <a:cs typeface="Trebuchet MS"/>
              </a:rPr>
              <a:t>I</a:t>
            </a:r>
            <a:r>
              <a:rPr sz="2000" spc="-625" dirty="0">
                <a:latin typeface="Times New Roman"/>
                <a:cs typeface="Times New Roman"/>
              </a:rPr>
              <a:t>s</a:t>
            </a:r>
            <a:r>
              <a:rPr sz="1350" spc="15" baseline="3086" dirty="0">
                <a:solidFill>
                  <a:srgbClr val="888888"/>
                </a:solidFill>
                <a:latin typeface="Trebuchet MS"/>
                <a:cs typeface="Trebuchet MS"/>
              </a:rPr>
              <a:t>S</a:t>
            </a:r>
            <a:r>
              <a:rPr sz="1350" spc="-690" baseline="3086" dirty="0">
                <a:solidFill>
                  <a:srgbClr val="888888"/>
                </a:solidFill>
                <a:latin typeface="Trebuchet MS"/>
                <a:cs typeface="Trebuchet MS"/>
              </a:rPr>
              <a:t>H</a:t>
            </a:r>
            <a:r>
              <a:rPr sz="2000" spc="-445" dirty="0">
                <a:latin typeface="Times New Roman"/>
                <a:cs typeface="Times New Roman"/>
              </a:rPr>
              <a:t>a</a:t>
            </a:r>
            <a:r>
              <a:rPr sz="1350" spc="-150" baseline="3086" dirty="0">
                <a:solidFill>
                  <a:srgbClr val="888888"/>
                </a:solidFill>
                <a:latin typeface="Trebuchet MS"/>
                <a:cs typeface="Trebuchet MS"/>
              </a:rPr>
              <a:t>A</a:t>
            </a:r>
            <a:r>
              <a:rPr sz="2000" spc="-590" dirty="0">
                <a:latin typeface="Times New Roman"/>
                <a:cs typeface="Times New Roman"/>
              </a:rPr>
              <a:t>r</a:t>
            </a:r>
            <a:r>
              <a:rPr sz="1350" spc="-7" baseline="3086" dirty="0">
                <a:solidFill>
                  <a:srgbClr val="888888"/>
                </a:solidFill>
                <a:latin typeface="Trebuchet MS"/>
                <a:cs typeface="Trebuchet MS"/>
              </a:rPr>
              <a:t>L</a:t>
            </a:r>
            <a:r>
              <a:rPr sz="1350" spc="-179" baseline="3086" dirty="0">
                <a:solidFill>
                  <a:srgbClr val="888888"/>
                </a:solidFill>
                <a:latin typeface="Trebuchet MS"/>
                <a:cs typeface="Trebuchet MS"/>
              </a:rPr>
              <a:t> </a:t>
            </a:r>
            <a:r>
              <a:rPr sz="2000" spc="-850" dirty="0">
                <a:latin typeface="Times New Roman"/>
                <a:cs typeface="Times New Roman"/>
              </a:rPr>
              <a:t>y</a:t>
            </a:r>
            <a:r>
              <a:rPr sz="1350" spc="-22" baseline="3086" dirty="0">
                <a:solidFill>
                  <a:srgbClr val="888888"/>
                </a:solidFill>
                <a:latin typeface="Trebuchet MS"/>
                <a:cs typeface="Trebuchet MS"/>
              </a:rPr>
              <a:t>C</a:t>
            </a:r>
            <a:r>
              <a:rPr sz="1350" spc="22" baseline="3086" dirty="0">
                <a:solidFill>
                  <a:srgbClr val="888888"/>
                </a:solidFill>
                <a:latin typeface="Trebuchet MS"/>
                <a:cs typeface="Trebuchet MS"/>
              </a:rPr>
              <a:t>S</a:t>
            </a:r>
            <a:r>
              <a:rPr sz="1350" spc="-52" baseline="3086" dirty="0">
                <a:solidFill>
                  <a:srgbClr val="888888"/>
                </a:solidFill>
                <a:latin typeface="Trebuchet MS"/>
                <a:cs typeface="Trebuchet MS"/>
              </a:rPr>
              <a:t>,</a:t>
            </a:r>
            <a:r>
              <a:rPr sz="2000" spc="-555" dirty="0">
                <a:latin typeface="Times New Roman"/>
                <a:cs typeface="Times New Roman"/>
              </a:rPr>
              <a:t>t</a:t>
            </a:r>
            <a:r>
              <a:rPr sz="1350" spc="-7" baseline="3086" dirty="0">
                <a:solidFill>
                  <a:srgbClr val="888888"/>
                </a:solidFill>
                <a:latin typeface="Trebuchet MS"/>
                <a:cs typeface="Trebuchet MS"/>
              </a:rPr>
              <a:t>R</a:t>
            </a:r>
            <a:r>
              <a:rPr sz="1350" spc="-682" baseline="3086" dirty="0">
                <a:solidFill>
                  <a:srgbClr val="888888"/>
                </a:solidFill>
                <a:latin typeface="Trebuchet MS"/>
                <a:cs typeface="Trebuchet MS"/>
              </a:rPr>
              <a:t>R</a:t>
            </a:r>
            <a:r>
              <a:rPr sz="2000" spc="-560" dirty="0">
                <a:latin typeface="Times New Roman"/>
                <a:cs typeface="Times New Roman"/>
              </a:rPr>
              <a:t>o</a:t>
            </a:r>
            <a:r>
              <a:rPr sz="1350" spc="-30" baseline="3086" dirty="0">
                <a:solidFill>
                  <a:srgbClr val="888888"/>
                </a:solidFill>
                <a:latin typeface="Trebuchet MS"/>
                <a:cs typeface="Trebuchet MS"/>
              </a:rPr>
              <a:t>C</a:t>
            </a:r>
            <a:r>
              <a:rPr sz="1350" spc="-89" baseline="3086" dirty="0">
                <a:solidFill>
                  <a:srgbClr val="888888"/>
                </a:solidFill>
                <a:latin typeface="Trebuchet MS"/>
                <a:cs typeface="Trebuchet MS"/>
              </a:rPr>
              <a:t>P</a:t>
            </a:r>
            <a:r>
              <a:rPr sz="2000" spc="35" dirty="0">
                <a:latin typeface="Times New Roman"/>
                <a:cs typeface="Times New Roman"/>
              </a:rPr>
              <a:t>o</a:t>
            </a:r>
            <a:r>
              <a:rPr sz="2000" spc="-75" dirty="0">
                <a:latin typeface="Times New Roman"/>
                <a:cs typeface="Times New Roman"/>
              </a:rPr>
              <a:t>m</a:t>
            </a:r>
            <a:r>
              <a:rPr sz="2000" spc="-40" dirty="0">
                <a:latin typeface="Times New Roman"/>
                <a:cs typeface="Times New Roman"/>
              </a:rPr>
              <a:t>i</a:t>
            </a:r>
            <a:r>
              <a:rPr sz="2000" dirty="0">
                <a:latin typeface="Times New Roman"/>
                <a:cs typeface="Times New Roman"/>
              </a:rPr>
              <a:t>t</a:t>
            </a:r>
            <a:r>
              <a:rPr sz="2000" spc="185" dirty="0">
                <a:latin typeface="Times New Roman"/>
                <a:cs typeface="Times New Roman"/>
              </a:rPr>
              <a:t> </a:t>
            </a:r>
            <a:r>
              <a:rPr sz="2000" dirty="0">
                <a:latin typeface="Times New Roman"/>
                <a:cs typeface="Times New Roman"/>
              </a:rPr>
              <a:t>a</a:t>
            </a:r>
            <a:r>
              <a:rPr sz="2000" spc="45" dirty="0">
                <a:latin typeface="Times New Roman"/>
                <a:cs typeface="Times New Roman"/>
              </a:rPr>
              <a:t> </a:t>
            </a:r>
            <a:r>
              <a:rPr sz="2000" dirty="0">
                <a:latin typeface="Times New Roman"/>
                <a:cs typeface="Times New Roman"/>
              </a:rPr>
              <a:t>portion</a:t>
            </a:r>
            <a:r>
              <a:rPr sz="2000" spc="-80" dirty="0">
                <a:latin typeface="Times New Roman"/>
                <a:cs typeface="Times New Roman"/>
              </a:rPr>
              <a:t> </a:t>
            </a:r>
            <a:r>
              <a:rPr sz="2000" dirty="0">
                <a:latin typeface="Times New Roman"/>
                <a:cs typeface="Times New Roman"/>
              </a:rPr>
              <a:t>of</a:t>
            </a:r>
            <a:r>
              <a:rPr sz="2000" spc="45" dirty="0">
                <a:latin typeface="Times New Roman"/>
                <a:cs typeface="Times New Roman"/>
              </a:rPr>
              <a:t> </a:t>
            </a:r>
            <a:r>
              <a:rPr sz="2000" dirty="0">
                <a:latin typeface="Times New Roman"/>
                <a:cs typeface="Times New Roman"/>
              </a:rPr>
              <a:t>the</a:t>
            </a:r>
            <a:r>
              <a:rPr sz="2000" spc="-45" dirty="0">
                <a:latin typeface="Times New Roman"/>
                <a:cs typeface="Times New Roman"/>
              </a:rPr>
              <a:t> </a:t>
            </a:r>
            <a:r>
              <a:rPr sz="2000" dirty="0">
                <a:latin typeface="Times New Roman"/>
                <a:cs typeface="Times New Roman"/>
              </a:rPr>
              <a:t>suppository</a:t>
            </a:r>
            <a:r>
              <a:rPr sz="2000" spc="-185" dirty="0">
                <a:latin typeface="Times New Roman"/>
                <a:cs typeface="Times New Roman"/>
              </a:rPr>
              <a:t> </a:t>
            </a:r>
            <a:r>
              <a:rPr sz="2000" dirty="0">
                <a:latin typeface="Times New Roman"/>
                <a:cs typeface="Times New Roman"/>
              </a:rPr>
              <a:t>base</a:t>
            </a:r>
            <a:r>
              <a:rPr sz="2000" spc="45" dirty="0">
                <a:latin typeface="Times New Roman"/>
                <a:cs typeface="Times New Roman"/>
              </a:rPr>
              <a:t> </a:t>
            </a:r>
            <a:r>
              <a:rPr sz="2000" dirty="0">
                <a:latin typeface="Times New Roman"/>
                <a:cs typeface="Times New Roman"/>
              </a:rPr>
              <a:t>based on</a:t>
            </a:r>
            <a:r>
              <a:rPr sz="2000" spc="-5" dirty="0">
                <a:latin typeface="Times New Roman"/>
                <a:cs typeface="Times New Roman"/>
              </a:rPr>
              <a:t> </a:t>
            </a:r>
            <a:r>
              <a:rPr sz="2000" dirty="0">
                <a:latin typeface="Times New Roman"/>
                <a:cs typeface="Times New Roman"/>
              </a:rPr>
              <a:t>the</a:t>
            </a:r>
            <a:r>
              <a:rPr sz="2000" spc="-45" dirty="0">
                <a:latin typeface="Times New Roman"/>
                <a:cs typeface="Times New Roman"/>
              </a:rPr>
              <a:t> </a:t>
            </a:r>
            <a:r>
              <a:rPr sz="2000" spc="-10" dirty="0">
                <a:latin typeface="Times New Roman"/>
                <a:cs typeface="Times New Roman"/>
              </a:rPr>
              <a:t>density </a:t>
            </a:r>
            <a:r>
              <a:rPr sz="2000" dirty="0">
                <a:latin typeface="Times New Roman"/>
                <a:cs typeface="Times New Roman"/>
              </a:rPr>
              <a:t>factors</a:t>
            </a:r>
            <a:r>
              <a:rPr sz="2000" spc="-60" dirty="0">
                <a:latin typeface="Times New Roman"/>
                <a:cs typeface="Times New Roman"/>
              </a:rPr>
              <a:t> </a:t>
            </a:r>
            <a:r>
              <a:rPr sz="2000" dirty="0">
                <a:latin typeface="Times New Roman"/>
                <a:cs typeface="Times New Roman"/>
              </a:rPr>
              <a:t>of</a:t>
            </a:r>
            <a:r>
              <a:rPr sz="2000" spc="-15" dirty="0">
                <a:latin typeface="Times New Roman"/>
                <a:cs typeface="Times New Roman"/>
              </a:rPr>
              <a:t> </a:t>
            </a:r>
            <a:r>
              <a:rPr sz="2000" dirty="0">
                <a:latin typeface="Times New Roman"/>
                <a:cs typeface="Times New Roman"/>
              </a:rPr>
              <a:t>the</a:t>
            </a:r>
            <a:r>
              <a:rPr sz="2000" spc="-100" dirty="0">
                <a:latin typeface="Times New Roman"/>
                <a:cs typeface="Times New Roman"/>
              </a:rPr>
              <a:t> </a:t>
            </a:r>
            <a:r>
              <a:rPr sz="2000" dirty="0">
                <a:latin typeface="Times New Roman"/>
                <a:cs typeface="Times New Roman"/>
              </a:rPr>
              <a:t>active</a:t>
            </a:r>
            <a:r>
              <a:rPr sz="2000" spc="55" dirty="0">
                <a:latin typeface="Times New Roman"/>
                <a:cs typeface="Times New Roman"/>
              </a:rPr>
              <a:t> </a:t>
            </a:r>
            <a:r>
              <a:rPr sz="2000" spc="-10" dirty="0">
                <a:latin typeface="Times New Roman"/>
                <a:cs typeface="Times New Roman"/>
              </a:rPr>
              <a:t>ingredients.</a:t>
            </a:r>
            <a:endParaRPr sz="2000">
              <a:latin typeface="Times New Roman"/>
              <a:cs typeface="Times New Roman"/>
            </a:endParaRPr>
          </a:p>
        </p:txBody>
      </p:sp>
      <p:sp>
        <p:nvSpPr>
          <p:cNvPr id="6" name="Footer Placeholder 5"/>
          <p:cNvSpPr>
            <a:spLocks noGrp="1"/>
          </p:cNvSpPr>
          <p:nvPr>
            <p:ph type="ftr" sz="quarter" idx="11"/>
          </p:nvPr>
        </p:nvSpPr>
        <p:spPr/>
        <p:txBody>
          <a:bodyPr/>
          <a:lstStyle/>
          <a:p>
            <a:pPr marL="12700">
              <a:lnSpc>
                <a:spcPct val="100000"/>
              </a:lnSpc>
              <a:spcBef>
                <a:spcPts val="45"/>
              </a:spcBef>
            </a:pPr>
            <a:r>
              <a:rPr lang="en-US" smtClean="0"/>
              <a:t>RDP</a:t>
            </a:r>
            <a:endParaRPr lang="en-US" spc="-10" dirty="0"/>
          </a:p>
        </p:txBody>
      </p:sp>
      <p:sp>
        <p:nvSpPr>
          <p:cNvPr id="7" name="Slide Number Placeholder 6"/>
          <p:cNvSpPr>
            <a:spLocks noGrp="1"/>
          </p:cNvSpPr>
          <p:nvPr>
            <p:ph type="sldNum" sz="quarter" idx="12"/>
          </p:nvPr>
        </p:nvSpPr>
        <p:spPr/>
        <p:txBody>
          <a:bodyPr/>
          <a:lstStyle/>
          <a:p>
            <a:pPr marL="38100">
              <a:lnSpc>
                <a:spcPct val="100000"/>
              </a:lnSpc>
              <a:spcBef>
                <a:spcPts val="45"/>
              </a:spcBef>
            </a:pPr>
            <a:fld id="{81D60167-4931-47E6-BA6A-407CBD079E47}" type="slidenum">
              <a:rPr lang="en-US" spc="-25" smtClean="0"/>
              <a:t>82</a:t>
            </a:fld>
            <a:endParaRPr lang="en-US" spc="-25"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5875" rIns="0" bIns="0" rtlCol="0">
            <a:spAutoFit/>
          </a:bodyPr>
          <a:lstStyle/>
          <a:p>
            <a:pPr marL="187325">
              <a:lnSpc>
                <a:spcPct val="100000"/>
              </a:lnSpc>
              <a:spcBef>
                <a:spcPts val="125"/>
              </a:spcBef>
            </a:pPr>
            <a:r>
              <a:rPr dirty="0"/>
              <a:t>III)</a:t>
            </a:r>
            <a:r>
              <a:rPr spc="95" dirty="0"/>
              <a:t> </a:t>
            </a:r>
            <a:r>
              <a:rPr dirty="0"/>
              <a:t>Fusion</a:t>
            </a:r>
            <a:r>
              <a:rPr spc="-160" dirty="0"/>
              <a:t> </a:t>
            </a:r>
            <a:r>
              <a:rPr spc="-10" dirty="0"/>
              <a:t>Molding</a:t>
            </a:r>
          </a:p>
        </p:txBody>
      </p:sp>
      <p:sp>
        <p:nvSpPr>
          <p:cNvPr id="4" name="object 4"/>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5" name="object 5"/>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83</a:t>
            </a:fld>
            <a:endParaRPr spc="-25" dirty="0"/>
          </a:p>
        </p:txBody>
      </p:sp>
      <p:sp>
        <p:nvSpPr>
          <p:cNvPr id="3" name="object 3"/>
          <p:cNvSpPr txBox="1"/>
          <p:nvPr/>
        </p:nvSpPr>
        <p:spPr>
          <a:xfrm>
            <a:off x="516890" y="904811"/>
            <a:ext cx="9310370" cy="4912995"/>
          </a:xfrm>
          <a:prstGeom prst="rect">
            <a:avLst/>
          </a:prstGeom>
        </p:spPr>
        <p:txBody>
          <a:bodyPr vert="horz" wrap="square" lIns="0" tIns="15875" rIns="0" bIns="0" rtlCol="0">
            <a:spAutoFit/>
          </a:bodyPr>
          <a:lstStyle/>
          <a:p>
            <a:pPr marL="12700" marR="5080" algn="just">
              <a:lnSpc>
                <a:spcPct val="100000"/>
              </a:lnSpc>
              <a:spcBef>
                <a:spcPts val="125"/>
              </a:spcBef>
            </a:pPr>
            <a:r>
              <a:rPr sz="2000" dirty="0">
                <a:latin typeface="Times New Roman"/>
                <a:cs typeface="Times New Roman"/>
              </a:rPr>
              <a:t>It</a:t>
            </a:r>
            <a:r>
              <a:rPr sz="2000" spc="125" dirty="0">
                <a:latin typeface="Times New Roman"/>
                <a:cs typeface="Times New Roman"/>
              </a:rPr>
              <a:t> </a:t>
            </a:r>
            <a:r>
              <a:rPr sz="2000" dirty="0">
                <a:latin typeface="Times New Roman"/>
                <a:cs typeface="Times New Roman"/>
              </a:rPr>
              <a:t>involves</a:t>
            </a:r>
            <a:r>
              <a:rPr sz="2000" spc="135" dirty="0">
                <a:latin typeface="Times New Roman"/>
                <a:cs typeface="Times New Roman"/>
              </a:rPr>
              <a:t> </a:t>
            </a:r>
            <a:r>
              <a:rPr sz="2000" dirty="0">
                <a:latin typeface="Times New Roman"/>
                <a:cs typeface="Times New Roman"/>
              </a:rPr>
              <a:t>first</a:t>
            </a:r>
            <a:r>
              <a:rPr sz="2000" spc="125" dirty="0">
                <a:latin typeface="Times New Roman"/>
                <a:cs typeface="Times New Roman"/>
              </a:rPr>
              <a:t> </a:t>
            </a:r>
            <a:r>
              <a:rPr sz="2000" dirty="0">
                <a:latin typeface="Times New Roman"/>
                <a:cs typeface="Times New Roman"/>
              </a:rPr>
              <a:t>melting</a:t>
            </a:r>
            <a:r>
              <a:rPr sz="2000" spc="-15" dirty="0">
                <a:latin typeface="Times New Roman"/>
                <a:cs typeface="Times New Roman"/>
              </a:rPr>
              <a:t> </a:t>
            </a:r>
            <a:r>
              <a:rPr sz="2000" dirty="0">
                <a:latin typeface="Times New Roman"/>
                <a:cs typeface="Times New Roman"/>
              </a:rPr>
              <a:t>the</a:t>
            </a:r>
            <a:r>
              <a:rPr sz="2000" spc="90" dirty="0">
                <a:latin typeface="Times New Roman"/>
                <a:cs typeface="Times New Roman"/>
              </a:rPr>
              <a:t> </a:t>
            </a:r>
            <a:r>
              <a:rPr sz="2000" dirty="0">
                <a:latin typeface="Times New Roman"/>
                <a:cs typeface="Times New Roman"/>
              </a:rPr>
              <a:t>suppository</a:t>
            </a:r>
            <a:r>
              <a:rPr sz="2000" spc="60" dirty="0">
                <a:latin typeface="Times New Roman"/>
                <a:cs typeface="Times New Roman"/>
              </a:rPr>
              <a:t> </a:t>
            </a:r>
            <a:r>
              <a:rPr sz="2000" dirty="0">
                <a:latin typeface="Times New Roman"/>
                <a:cs typeface="Times New Roman"/>
              </a:rPr>
              <a:t>base</a:t>
            </a:r>
            <a:r>
              <a:rPr sz="2000" spc="90" dirty="0">
                <a:latin typeface="Times New Roman"/>
                <a:cs typeface="Times New Roman"/>
              </a:rPr>
              <a:t> </a:t>
            </a:r>
            <a:r>
              <a:rPr sz="2000" dirty="0">
                <a:latin typeface="Times New Roman"/>
                <a:cs typeface="Times New Roman"/>
              </a:rPr>
              <a:t>and</a:t>
            </a:r>
            <a:r>
              <a:rPr sz="2000" spc="60" dirty="0">
                <a:latin typeface="Times New Roman"/>
                <a:cs typeface="Times New Roman"/>
              </a:rPr>
              <a:t> </a:t>
            </a:r>
            <a:r>
              <a:rPr sz="2000" dirty="0">
                <a:latin typeface="Times New Roman"/>
                <a:cs typeface="Times New Roman"/>
              </a:rPr>
              <a:t>then</a:t>
            </a:r>
            <a:r>
              <a:rPr sz="2000" spc="130" dirty="0">
                <a:latin typeface="Times New Roman"/>
                <a:cs typeface="Times New Roman"/>
              </a:rPr>
              <a:t> </a:t>
            </a:r>
            <a:r>
              <a:rPr sz="2000" dirty="0">
                <a:latin typeface="Times New Roman"/>
                <a:cs typeface="Times New Roman"/>
              </a:rPr>
              <a:t>dispersing</a:t>
            </a:r>
            <a:r>
              <a:rPr sz="2000" spc="-20" dirty="0">
                <a:latin typeface="Times New Roman"/>
                <a:cs typeface="Times New Roman"/>
              </a:rPr>
              <a:t> </a:t>
            </a:r>
            <a:r>
              <a:rPr sz="2000" dirty="0">
                <a:latin typeface="Times New Roman"/>
                <a:cs typeface="Times New Roman"/>
              </a:rPr>
              <a:t>or</a:t>
            </a:r>
            <a:r>
              <a:rPr sz="2000" spc="90" dirty="0">
                <a:latin typeface="Times New Roman"/>
                <a:cs typeface="Times New Roman"/>
              </a:rPr>
              <a:t> </a:t>
            </a:r>
            <a:r>
              <a:rPr sz="2000" dirty="0">
                <a:latin typeface="Times New Roman"/>
                <a:cs typeface="Times New Roman"/>
              </a:rPr>
              <a:t>dissolving</a:t>
            </a:r>
            <a:r>
              <a:rPr sz="2000" spc="-10" dirty="0">
                <a:latin typeface="Times New Roman"/>
                <a:cs typeface="Times New Roman"/>
              </a:rPr>
              <a:t> </a:t>
            </a:r>
            <a:r>
              <a:rPr sz="2000" dirty="0">
                <a:latin typeface="Times New Roman"/>
                <a:cs typeface="Times New Roman"/>
              </a:rPr>
              <a:t>the</a:t>
            </a:r>
            <a:r>
              <a:rPr sz="2000" spc="85" dirty="0">
                <a:latin typeface="Times New Roman"/>
                <a:cs typeface="Times New Roman"/>
              </a:rPr>
              <a:t> </a:t>
            </a:r>
            <a:r>
              <a:rPr sz="2000" dirty="0">
                <a:latin typeface="Times New Roman"/>
                <a:cs typeface="Times New Roman"/>
              </a:rPr>
              <a:t>drug</a:t>
            </a:r>
            <a:r>
              <a:rPr sz="2000" spc="-25" dirty="0">
                <a:latin typeface="Times New Roman"/>
                <a:cs typeface="Times New Roman"/>
              </a:rPr>
              <a:t> in </a:t>
            </a:r>
            <a:r>
              <a:rPr sz="2000" dirty="0">
                <a:latin typeface="Times New Roman"/>
                <a:cs typeface="Times New Roman"/>
              </a:rPr>
              <a:t>the</a:t>
            </a:r>
            <a:r>
              <a:rPr sz="2000" spc="-5" dirty="0">
                <a:latin typeface="Times New Roman"/>
                <a:cs typeface="Times New Roman"/>
              </a:rPr>
              <a:t> </a:t>
            </a:r>
            <a:r>
              <a:rPr sz="2000" dirty="0">
                <a:latin typeface="Times New Roman"/>
                <a:cs typeface="Times New Roman"/>
              </a:rPr>
              <a:t>melted</a:t>
            </a:r>
            <a:r>
              <a:rPr sz="2000" spc="-45" dirty="0">
                <a:latin typeface="Times New Roman"/>
                <a:cs typeface="Times New Roman"/>
              </a:rPr>
              <a:t> </a:t>
            </a:r>
            <a:r>
              <a:rPr sz="2000" dirty="0">
                <a:latin typeface="Times New Roman"/>
                <a:cs typeface="Times New Roman"/>
              </a:rPr>
              <a:t>base.</a:t>
            </a:r>
            <a:r>
              <a:rPr sz="2000" spc="15" dirty="0">
                <a:latin typeface="Times New Roman"/>
                <a:cs typeface="Times New Roman"/>
              </a:rPr>
              <a:t> </a:t>
            </a:r>
            <a:r>
              <a:rPr sz="2000" dirty="0">
                <a:latin typeface="Times New Roman"/>
                <a:cs typeface="Times New Roman"/>
              </a:rPr>
              <a:t>The mixture</a:t>
            </a:r>
            <a:r>
              <a:rPr sz="2000" spc="-70" dirty="0">
                <a:latin typeface="Times New Roman"/>
                <a:cs typeface="Times New Roman"/>
              </a:rPr>
              <a:t> </a:t>
            </a:r>
            <a:r>
              <a:rPr sz="2000" dirty="0">
                <a:latin typeface="Times New Roman"/>
                <a:cs typeface="Times New Roman"/>
              </a:rPr>
              <a:t>is</a:t>
            </a:r>
            <a:r>
              <a:rPr sz="2000" spc="-40" dirty="0">
                <a:latin typeface="Times New Roman"/>
                <a:cs typeface="Times New Roman"/>
              </a:rPr>
              <a:t> </a:t>
            </a:r>
            <a:r>
              <a:rPr sz="2000" dirty="0">
                <a:latin typeface="Times New Roman"/>
                <a:cs typeface="Times New Roman"/>
              </a:rPr>
              <a:t>removed</a:t>
            </a:r>
            <a:r>
              <a:rPr sz="2000" spc="25" dirty="0">
                <a:latin typeface="Times New Roman"/>
                <a:cs typeface="Times New Roman"/>
              </a:rPr>
              <a:t> </a:t>
            </a:r>
            <a:r>
              <a:rPr sz="2000" dirty="0">
                <a:latin typeface="Times New Roman"/>
                <a:cs typeface="Times New Roman"/>
              </a:rPr>
              <a:t>from</a:t>
            </a:r>
            <a:r>
              <a:rPr sz="2000" spc="-75" dirty="0">
                <a:latin typeface="Times New Roman"/>
                <a:cs typeface="Times New Roman"/>
              </a:rPr>
              <a:t> </a:t>
            </a:r>
            <a:r>
              <a:rPr sz="2000" dirty="0">
                <a:latin typeface="Times New Roman"/>
                <a:cs typeface="Times New Roman"/>
              </a:rPr>
              <a:t>the</a:t>
            </a:r>
            <a:r>
              <a:rPr sz="2000" spc="-70" dirty="0">
                <a:latin typeface="Times New Roman"/>
                <a:cs typeface="Times New Roman"/>
              </a:rPr>
              <a:t> </a:t>
            </a:r>
            <a:r>
              <a:rPr sz="2000" dirty="0">
                <a:latin typeface="Times New Roman"/>
                <a:cs typeface="Times New Roman"/>
              </a:rPr>
              <a:t>heat</a:t>
            </a:r>
            <a:r>
              <a:rPr sz="2000" spc="35" dirty="0">
                <a:latin typeface="Times New Roman"/>
                <a:cs typeface="Times New Roman"/>
              </a:rPr>
              <a:t> </a:t>
            </a:r>
            <a:r>
              <a:rPr sz="2000" dirty="0">
                <a:latin typeface="Times New Roman"/>
                <a:cs typeface="Times New Roman"/>
              </a:rPr>
              <a:t>and</a:t>
            </a:r>
            <a:r>
              <a:rPr sz="2000" spc="-40" dirty="0">
                <a:latin typeface="Times New Roman"/>
                <a:cs typeface="Times New Roman"/>
              </a:rPr>
              <a:t> </a:t>
            </a:r>
            <a:r>
              <a:rPr sz="2000" dirty="0">
                <a:latin typeface="Times New Roman"/>
                <a:cs typeface="Times New Roman"/>
              </a:rPr>
              <a:t>poured</a:t>
            </a:r>
            <a:r>
              <a:rPr sz="2000" spc="30" dirty="0">
                <a:latin typeface="Times New Roman"/>
                <a:cs typeface="Times New Roman"/>
              </a:rPr>
              <a:t> </a:t>
            </a:r>
            <a:r>
              <a:rPr sz="2000" dirty="0">
                <a:latin typeface="Times New Roman"/>
                <a:cs typeface="Times New Roman"/>
              </a:rPr>
              <a:t>into</a:t>
            </a:r>
            <a:r>
              <a:rPr sz="2000" spc="35" dirty="0">
                <a:latin typeface="Times New Roman"/>
                <a:cs typeface="Times New Roman"/>
              </a:rPr>
              <a:t> </a:t>
            </a:r>
            <a:r>
              <a:rPr sz="2000" dirty="0">
                <a:latin typeface="Times New Roman"/>
                <a:cs typeface="Times New Roman"/>
              </a:rPr>
              <a:t>a</a:t>
            </a:r>
            <a:r>
              <a:rPr sz="2000" spc="-75" dirty="0">
                <a:latin typeface="Times New Roman"/>
                <a:cs typeface="Times New Roman"/>
              </a:rPr>
              <a:t> </a:t>
            </a:r>
            <a:r>
              <a:rPr sz="2000" dirty="0">
                <a:latin typeface="Times New Roman"/>
                <a:cs typeface="Times New Roman"/>
              </a:rPr>
              <a:t>suppository</a:t>
            </a:r>
            <a:r>
              <a:rPr sz="2000" spc="-30" dirty="0">
                <a:latin typeface="Times New Roman"/>
                <a:cs typeface="Times New Roman"/>
              </a:rPr>
              <a:t> </a:t>
            </a:r>
            <a:r>
              <a:rPr sz="2000" spc="-10" dirty="0">
                <a:latin typeface="Times New Roman"/>
                <a:cs typeface="Times New Roman"/>
              </a:rPr>
              <a:t>mold. </a:t>
            </a:r>
            <a:r>
              <a:rPr sz="2000" dirty="0">
                <a:latin typeface="Times New Roman"/>
                <a:cs typeface="Times New Roman"/>
              </a:rPr>
              <a:t>When</a:t>
            </a:r>
            <a:r>
              <a:rPr sz="2000" spc="40" dirty="0">
                <a:latin typeface="Times New Roman"/>
                <a:cs typeface="Times New Roman"/>
              </a:rPr>
              <a:t> </a:t>
            </a:r>
            <a:r>
              <a:rPr sz="2000" dirty="0">
                <a:latin typeface="Times New Roman"/>
                <a:cs typeface="Times New Roman"/>
              </a:rPr>
              <a:t>the</a:t>
            </a:r>
            <a:r>
              <a:rPr sz="2000" spc="15" dirty="0">
                <a:latin typeface="Times New Roman"/>
                <a:cs typeface="Times New Roman"/>
              </a:rPr>
              <a:t> </a:t>
            </a:r>
            <a:r>
              <a:rPr sz="2000" dirty="0">
                <a:latin typeface="Times New Roman"/>
                <a:cs typeface="Times New Roman"/>
              </a:rPr>
              <a:t>mixture</a:t>
            </a:r>
            <a:r>
              <a:rPr sz="2000" spc="15" dirty="0">
                <a:latin typeface="Times New Roman"/>
                <a:cs typeface="Times New Roman"/>
              </a:rPr>
              <a:t> </a:t>
            </a:r>
            <a:r>
              <a:rPr sz="2000" dirty="0">
                <a:latin typeface="Times New Roman"/>
                <a:cs typeface="Times New Roman"/>
              </a:rPr>
              <a:t>has</a:t>
            </a:r>
            <a:r>
              <a:rPr sz="2000" spc="40" dirty="0">
                <a:latin typeface="Times New Roman"/>
                <a:cs typeface="Times New Roman"/>
              </a:rPr>
              <a:t> </a:t>
            </a:r>
            <a:r>
              <a:rPr sz="2000" dirty="0">
                <a:latin typeface="Times New Roman"/>
                <a:cs typeface="Times New Roman"/>
              </a:rPr>
              <a:t>congealed</a:t>
            </a:r>
            <a:r>
              <a:rPr sz="2000" spc="50" dirty="0">
                <a:latin typeface="Times New Roman"/>
                <a:cs typeface="Times New Roman"/>
              </a:rPr>
              <a:t> </a:t>
            </a:r>
            <a:r>
              <a:rPr sz="2000" dirty="0">
                <a:latin typeface="Times New Roman"/>
                <a:cs typeface="Times New Roman"/>
              </a:rPr>
              <a:t>the</a:t>
            </a:r>
            <a:r>
              <a:rPr sz="2000" spc="15" dirty="0">
                <a:latin typeface="Times New Roman"/>
                <a:cs typeface="Times New Roman"/>
              </a:rPr>
              <a:t> </a:t>
            </a:r>
            <a:r>
              <a:rPr sz="2000" dirty="0">
                <a:latin typeface="Times New Roman"/>
                <a:cs typeface="Times New Roman"/>
              </a:rPr>
              <a:t>suppositories</a:t>
            </a:r>
            <a:r>
              <a:rPr sz="2000" spc="55" dirty="0">
                <a:latin typeface="Times New Roman"/>
                <a:cs typeface="Times New Roman"/>
              </a:rPr>
              <a:t> </a:t>
            </a:r>
            <a:r>
              <a:rPr sz="2000" dirty="0">
                <a:latin typeface="Times New Roman"/>
                <a:cs typeface="Times New Roman"/>
              </a:rPr>
              <a:t>are</a:t>
            </a:r>
            <a:r>
              <a:rPr sz="2000" spc="10" dirty="0">
                <a:latin typeface="Times New Roman"/>
                <a:cs typeface="Times New Roman"/>
              </a:rPr>
              <a:t> </a:t>
            </a:r>
            <a:r>
              <a:rPr sz="2000" dirty="0">
                <a:latin typeface="Times New Roman"/>
                <a:cs typeface="Times New Roman"/>
              </a:rPr>
              <a:t>removed</a:t>
            </a:r>
            <a:r>
              <a:rPr sz="2000" spc="125" dirty="0">
                <a:latin typeface="Times New Roman"/>
                <a:cs typeface="Times New Roman"/>
              </a:rPr>
              <a:t> </a:t>
            </a:r>
            <a:r>
              <a:rPr sz="2000" dirty="0">
                <a:latin typeface="Times New Roman"/>
                <a:cs typeface="Times New Roman"/>
              </a:rPr>
              <a:t>from</a:t>
            </a:r>
            <a:r>
              <a:rPr sz="2000" spc="10" dirty="0">
                <a:latin typeface="Times New Roman"/>
                <a:cs typeface="Times New Roman"/>
              </a:rPr>
              <a:t> </a:t>
            </a:r>
            <a:r>
              <a:rPr sz="2000" dirty="0">
                <a:latin typeface="Times New Roman"/>
                <a:cs typeface="Times New Roman"/>
              </a:rPr>
              <a:t>the</a:t>
            </a:r>
            <a:r>
              <a:rPr sz="2000" spc="90" dirty="0">
                <a:latin typeface="Times New Roman"/>
                <a:cs typeface="Times New Roman"/>
              </a:rPr>
              <a:t> </a:t>
            </a:r>
            <a:r>
              <a:rPr sz="2000" dirty="0">
                <a:latin typeface="Times New Roman"/>
                <a:cs typeface="Times New Roman"/>
              </a:rPr>
              <a:t>mold.</a:t>
            </a:r>
            <a:r>
              <a:rPr sz="2000" spc="95" dirty="0">
                <a:latin typeface="Times New Roman"/>
                <a:cs typeface="Times New Roman"/>
              </a:rPr>
              <a:t> </a:t>
            </a:r>
            <a:r>
              <a:rPr sz="2000" dirty="0">
                <a:latin typeface="Times New Roman"/>
                <a:cs typeface="Times New Roman"/>
              </a:rPr>
              <a:t>The</a:t>
            </a:r>
            <a:r>
              <a:rPr sz="2000" spc="85" dirty="0">
                <a:latin typeface="Times New Roman"/>
                <a:cs typeface="Times New Roman"/>
              </a:rPr>
              <a:t> </a:t>
            </a:r>
            <a:r>
              <a:rPr sz="2000" spc="-10" dirty="0">
                <a:latin typeface="Times New Roman"/>
                <a:cs typeface="Times New Roman"/>
              </a:rPr>
              <a:t>fusion </a:t>
            </a:r>
            <a:r>
              <a:rPr sz="2000" dirty="0">
                <a:latin typeface="Times New Roman"/>
                <a:cs typeface="Times New Roman"/>
              </a:rPr>
              <a:t>method</a:t>
            </a:r>
            <a:r>
              <a:rPr sz="2000" spc="210" dirty="0">
                <a:latin typeface="Times New Roman"/>
                <a:cs typeface="Times New Roman"/>
              </a:rPr>
              <a:t> </a:t>
            </a:r>
            <a:r>
              <a:rPr sz="2000" dirty="0">
                <a:latin typeface="Times New Roman"/>
                <a:cs typeface="Times New Roman"/>
              </a:rPr>
              <a:t>can</a:t>
            </a:r>
            <a:r>
              <a:rPr sz="2000" spc="135" dirty="0">
                <a:latin typeface="Times New Roman"/>
                <a:cs typeface="Times New Roman"/>
              </a:rPr>
              <a:t> </a:t>
            </a:r>
            <a:r>
              <a:rPr sz="2000" dirty="0">
                <a:latin typeface="Times New Roman"/>
                <a:cs typeface="Times New Roman"/>
              </a:rPr>
              <a:t>be</a:t>
            </a:r>
            <a:r>
              <a:rPr sz="2000" spc="100" dirty="0">
                <a:latin typeface="Times New Roman"/>
                <a:cs typeface="Times New Roman"/>
              </a:rPr>
              <a:t> </a:t>
            </a:r>
            <a:r>
              <a:rPr sz="2000" dirty="0">
                <a:latin typeface="Times New Roman"/>
                <a:cs typeface="Times New Roman"/>
              </a:rPr>
              <a:t>used</a:t>
            </a:r>
            <a:r>
              <a:rPr sz="2000" spc="215" dirty="0">
                <a:latin typeface="Times New Roman"/>
                <a:cs typeface="Times New Roman"/>
              </a:rPr>
              <a:t> </a:t>
            </a:r>
            <a:r>
              <a:rPr sz="2000" dirty="0">
                <a:latin typeface="Times New Roman"/>
                <a:cs typeface="Times New Roman"/>
              </a:rPr>
              <a:t>with</a:t>
            </a:r>
            <a:r>
              <a:rPr sz="2000" spc="215" dirty="0">
                <a:latin typeface="Times New Roman"/>
                <a:cs typeface="Times New Roman"/>
              </a:rPr>
              <a:t> </a:t>
            </a:r>
            <a:r>
              <a:rPr sz="2000" dirty="0">
                <a:latin typeface="Times New Roman"/>
                <a:cs typeface="Times New Roman"/>
              </a:rPr>
              <a:t>all</a:t>
            </a:r>
            <a:r>
              <a:rPr sz="2000" spc="135" dirty="0">
                <a:latin typeface="Times New Roman"/>
                <a:cs typeface="Times New Roman"/>
              </a:rPr>
              <a:t> </a:t>
            </a:r>
            <a:r>
              <a:rPr sz="2000" dirty="0">
                <a:latin typeface="Times New Roman"/>
                <a:cs typeface="Times New Roman"/>
              </a:rPr>
              <a:t>types</a:t>
            </a:r>
            <a:r>
              <a:rPr sz="2000" spc="70" dirty="0">
                <a:latin typeface="Times New Roman"/>
                <a:cs typeface="Times New Roman"/>
              </a:rPr>
              <a:t> </a:t>
            </a:r>
            <a:r>
              <a:rPr sz="2000" dirty="0">
                <a:latin typeface="Times New Roman"/>
                <a:cs typeface="Times New Roman"/>
              </a:rPr>
              <a:t>of</a:t>
            </a:r>
            <a:r>
              <a:rPr sz="2000" spc="100" dirty="0">
                <a:latin typeface="Times New Roman"/>
                <a:cs typeface="Times New Roman"/>
              </a:rPr>
              <a:t> </a:t>
            </a:r>
            <a:r>
              <a:rPr sz="2000" dirty="0">
                <a:latin typeface="Times New Roman"/>
                <a:cs typeface="Times New Roman"/>
              </a:rPr>
              <a:t>suppositories</a:t>
            </a:r>
            <a:r>
              <a:rPr sz="2000" spc="150" dirty="0">
                <a:latin typeface="Times New Roman"/>
                <a:cs typeface="Times New Roman"/>
              </a:rPr>
              <a:t> </a:t>
            </a:r>
            <a:r>
              <a:rPr sz="2000" dirty="0">
                <a:latin typeface="Times New Roman"/>
                <a:cs typeface="Times New Roman"/>
              </a:rPr>
              <a:t>and</a:t>
            </a:r>
            <a:r>
              <a:rPr sz="2000" spc="210" dirty="0">
                <a:latin typeface="Times New Roman"/>
                <a:cs typeface="Times New Roman"/>
              </a:rPr>
              <a:t> </a:t>
            </a:r>
            <a:r>
              <a:rPr sz="2000" dirty="0">
                <a:latin typeface="Times New Roman"/>
                <a:cs typeface="Times New Roman"/>
              </a:rPr>
              <a:t>must</a:t>
            </a:r>
            <a:r>
              <a:rPr sz="2000" spc="145" dirty="0">
                <a:latin typeface="Times New Roman"/>
                <a:cs typeface="Times New Roman"/>
              </a:rPr>
              <a:t> </a:t>
            </a:r>
            <a:r>
              <a:rPr sz="2000" dirty="0">
                <a:latin typeface="Times New Roman"/>
                <a:cs typeface="Times New Roman"/>
              </a:rPr>
              <a:t>be</a:t>
            </a:r>
            <a:r>
              <a:rPr sz="2000" spc="100" dirty="0">
                <a:latin typeface="Times New Roman"/>
                <a:cs typeface="Times New Roman"/>
              </a:rPr>
              <a:t> </a:t>
            </a:r>
            <a:r>
              <a:rPr sz="2000" dirty="0">
                <a:latin typeface="Times New Roman"/>
                <a:cs typeface="Times New Roman"/>
              </a:rPr>
              <a:t>used</a:t>
            </a:r>
            <a:r>
              <a:rPr sz="2000" spc="210" dirty="0">
                <a:latin typeface="Times New Roman"/>
                <a:cs typeface="Times New Roman"/>
              </a:rPr>
              <a:t> </a:t>
            </a:r>
            <a:r>
              <a:rPr sz="2000" dirty="0">
                <a:latin typeface="Times New Roman"/>
                <a:cs typeface="Times New Roman"/>
              </a:rPr>
              <a:t>with</a:t>
            </a:r>
            <a:r>
              <a:rPr sz="2000" spc="215" dirty="0">
                <a:latin typeface="Times New Roman"/>
                <a:cs typeface="Times New Roman"/>
              </a:rPr>
              <a:t> </a:t>
            </a:r>
            <a:r>
              <a:rPr sz="2000" dirty="0">
                <a:latin typeface="Times New Roman"/>
                <a:cs typeface="Times New Roman"/>
              </a:rPr>
              <a:t>most</a:t>
            </a:r>
            <a:r>
              <a:rPr sz="2000" spc="140" dirty="0">
                <a:latin typeface="Times New Roman"/>
                <a:cs typeface="Times New Roman"/>
              </a:rPr>
              <a:t> </a:t>
            </a:r>
            <a:r>
              <a:rPr sz="2000" dirty="0">
                <a:latin typeface="Times New Roman"/>
                <a:cs typeface="Times New Roman"/>
              </a:rPr>
              <a:t>of</a:t>
            </a:r>
            <a:r>
              <a:rPr sz="2000" spc="100" dirty="0">
                <a:latin typeface="Times New Roman"/>
                <a:cs typeface="Times New Roman"/>
              </a:rPr>
              <a:t> </a:t>
            </a:r>
            <a:r>
              <a:rPr sz="2000" spc="-10" dirty="0">
                <a:latin typeface="Times New Roman"/>
                <a:cs typeface="Times New Roman"/>
              </a:rPr>
              <a:t>them. </a:t>
            </a:r>
            <a:r>
              <a:rPr sz="2000" dirty="0">
                <a:latin typeface="Times New Roman"/>
                <a:cs typeface="Times New Roman"/>
              </a:rPr>
              <a:t>When</a:t>
            </a:r>
            <a:r>
              <a:rPr sz="2000" spc="260" dirty="0">
                <a:latin typeface="Times New Roman"/>
                <a:cs typeface="Times New Roman"/>
              </a:rPr>
              <a:t> </a:t>
            </a:r>
            <a:r>
              <a:rPr sz="2000" dirty="0">
                <a:latin typeface="Times New Roman"/>
                <a:cs typeface="Times New Roman"/>
              </a:rPr>
              <a:t>they</a:t>
            </a:r>
            <a:r>
              <a:rPr sz="2000" spc="195" dirty="0">
                <a:latin typeface="Times New Roman"/>
                <a:cs typeface="Times New Roman"/>
              </a:rPr>
              <a:t> </a:t>
            </a:r>
            <a:r>
              <a:rPr sz="2000" dirty="0">
                <a:latin typeface="Times New Roman"/>
                <a:cs typeface="Times New Roman"/>
              </a:rPr>
              <a:t>are</a:t>
            </a:r>
            <a:r>
              <a:rPr sz="2000" spc="300" dirty="0">
                <a:latin typeface="Times New Roman"/>
                <a:cs typeface="Times New Roman"/>
              </a:rPr>
              <a:t> </a:t>
            </a:r>
            <a:r>
              <a:rPr sz="2000" dirty="0">
                <a:latin typeface="Times New Roman"/>
                <a:cs typeface="Times New Roman"/>
              </a:rPr>
              <a:t>mixed,</a:t>
            </a:r>
            <a:r>
              <a:rPr sz="2000" spc="245" dirty="0">
                <a:latin typeface="Times New Roman"/>
                <a:cs typeface="Times New Roman"/>
              </a:rPr>
              <a:t> </a:t>
            </a:r>
            <a:r>
              <a:rPr sz="2000" dirty="0">
                <a:latin typeface="Times New Roman"/>
                <a:cs typeface="Times New Roman"/>
              </a:rPr>
              <a:t>melted</a:t>
            </a:r>
            <a:r>
              <a:rPr sz="2000" spc="265" dirty="0">
                <a:latin typeface="Times New Roman"/>
                <a:cs typeface="Times New Roman"/>
              </a:rPr>
              <a:t> </a:t>
            </a:r>
            <a:r>
              <a:rPr sz="2000" dirty="0">
                <a:latin typeface="Times New Roman"/>
                <a:cs typeface="Times New Roman"/>
              </a:rPr>
              <a:t>and</a:t>
            </a:r>
            <a:r>
              <a:rPr sz="2000" spc="260" dirty="0">
                <a:latin typeface="Times New Roman"/>
                <a:cs typeface="Times New Roman"/>
              </a:rPr>
              <a:t> </a:t>
            </a:r>
            <a:r>
              <a:rPr sz="2000" dirty="0">
                <a:latin typeface="Times New Roman"/>
                <a:cs typeface="Times New Roman"/>
              </a:rPr>
              <a:t>poured</a:t>
            </a:r>
            <a:r>
              <a:rPr sz="2000" spc="340" dirty="0">
                <a:latin typeface="Times New Roman"/>
                <a:cs typeface="Times New Roman"/>
              </a:rPr>
              <a:t> </a:t>
            </a:r>
            <a:r>
              <a:rPr sz="2000" dirty="0">
                <a:latin typeface="Times New Roman"/>
                <a:cs typeface="Times New Roman"/>
              </a:rPr>
              <a:t>into</a:t>
            </a:r>
            <a:r>
              <a:rPr sz="2000" spc="335" dirty="0">
                <a:latin typeface="Times New Roman"/>
                <a:cs typeface="Times New Roman"/>
              </a:rPr>
              <a:t> </a:t>
            </a:r>
            <a:r>
              <a:rPr sz="2000" dirty="0">
                <a:latin typeface="Times New Roman"/>
                <a:cs typeface="Times New Roman"/>
              </a:rPr>
              <a:t>suppository</a:t>
            </a:r>
            <a:r>
              <a:rPr sz="2000" spc="200" dirty="0">
                <a:latin typeface="Times New Roman"/>
                <a:cs typeface="Times New Roman"/>
              </a:rPr>
              <a:t> </a:t>
            </a:r>
            <a:r>
              <a:rPr sz="2000" dirty="0">
                <a:latin typeface="Times New Roman"/>
                <a:cs typeface="Times New Roman"/>
              </a:rPr>
              <a:t>mold</a:t>
            </a:r>
            <a:r>
              <a:rPr sz="2000" spc="340" dirty="0">
                <a:latin typeface="Times New Roman"/>
                <a:cs typeface="Times New Roman"/>
              </a:rPr>
              <a:t> </a:t>
            </a:r>
            <a:r>
              <a:rPr sz="2000" dirty="0">
                <a:latin typeface="Times New Roman"/>
                <a:cs typeface="Times New Roman"/>
              </a:rPr>
              <a:t>cavities</a:t>
            </a:r>
            <a:r>
              <a:rPr sz="2000" spc="254" dirty="0">
                <a:latin typeface="Times New Roman"/>
                <a:cs typeface="Times New Roman"/>
              </a:rPr>
              <a:t> </a:t>
            </a:r>
            <a:r>
              <a:rPr sz="2000" dirty="0">
                <a:latin typeface="Times New Roman"/>
                <a:cs typeface="Times New Roman"/>
              </a:rPr>
              <a:t>they</a:t>
            </a:r>
            <a:r>
              <a:rPr sz="2000" spc="195" dirty="0">
                <a:latin typeface="Times New Roman"/>
                <a:cs typeface="Times New Roman"/>
              </a:rPr>
              <a:t> </a:t>
            </a:r>
            <a:r>
              <a:rPr sz="2000" dirty="0">
                <a:latin typeface="Times New Roman"/>
                <a:cs typeface="Times New Roman"/>
              </a:rPr>
              <a:t>occupy</a:t>
            </a:r>
            <a:r>
              <a:rPr sz="2000" spc="265" dirty="0">
                <a:latin typeface="Times New Roman"/>
                <a:cs typeface="Times New Roman"/>
              </a:rPr>
              <a:t> </a:t>
            </a:r>
            <a:r>
              <a:rPr sz="2000" spc="-50" dirty="0">
                <a:latin typeface="Times New Roman"/>
                <a:cs typeface="Times New Roman"/>
              </a:rPr>
              <a:t>a </a:t>
            </a:r>
            <a:r>
              <a:rPr sz="2000" dirty="0">
                <a:latin typeface="Times New Roman"/>
                <a:cs typeface="Times New Roman"/>
              </a:rPr>
              <a:t>volume –</a:t>
            </a:r>
            <a:r>
              <a:rPr sz="2000" spc="-25" dirty="0">
                <a:latin typeface="Times New Roman"/>
                <a:cs typeface="Times New Roman"/>
              </a:rPr>
              <a:t> </a:t>
            </a:r>
            <a:r>
              <a:rPr sz="2000" dirty="0">
                <a:latin typeface="Times New Roman"/>
                <a:cs typeface="Times New Roman"/>
              </a:rPr>
              <a:t>the</a:t>
            </a:r>
            <a:r>
              <a:rPr sz="2000" spc="15" dirty="0">
                <a:latin typeface="Times New Roman"/>
                <a:cs typeface="Times New Roman"/>
              </a:rPr>
              <a:t> </a:t>
            </a:r>
            <a:r>
              <a:rPr sz="2000" dirty="0">
                <a:latin typeface="Times New Roman"/>
                <a:cs typeface="Times New Roman"/>
              </a:rPr>
              <a:t>volume</a:t>
            </a:r>
            <a:r>
              <a:rPr sz="2000" spc="15" dirty="0">
                <a:latin typeface="Times New Roman"/>
                <a:cs typeface="Times New Roman"/>
              </a:rPr>
              <a:t> </a:t>
            </a:r>
            <a:r>
              <a:rPr sz="2000" dirty="0">
                <a:latin typeface="Times New Roman"/>
                <a:cs typeface="Times New Roman"/>
              </a:rPr>
              <a:t>of</a:t>
            </a:r>
            <a:r>
              <a:rPr sz="2000" spc="-125" dirty="0">
                <a:latin typeface="Times New Roman"/>
                <a:cs typeface="Times New Roman"/>
              </a:rPr>
              <a:t> </a:t>
            </a:r>
            <a:r>
              <a:rPr sz="2000" dirty="0">
                <a:latin typeface="Times New Roman"/>
                <a:cs typeface="Times New Roman"/>
              </a:rPr>
              <a:t>the</a:t>
            </a:r>
            <a:r>
              <a:rPr sz="2000" spc="-60" dirty="0">
                <a:latin typeface="Times New Roman"/>
                <a:cs typeface="Times New Roman"/>
              </a:rPr>
              <a:t> </a:t>
            </a:r>
            <a:r>
              <a:rPr sz="2000" dirty="0">
                <a:latin typeface="Times New Roman"/>
                <a:cs typeface="Times New Roman"/>
              </a:rPr>
              <a:t>mold</a:t>
            </a:r>
            <a:r>
              <a:rPr sz="2000" spc="45" dirty="0">
                <a:latin typeface="Times New Roman"/>
                <a:cs typeface="Times New Roman"/>
              </a:rPr>
              <a:t> </a:t>
            </a:r>
            <a:r>
              <a:rPr sz="2000" spc="-30" dirty="0">
                <a:latin typeface="Times New Roman"/>
                <a:cs typeface="Times New Roman"/>
              </a:rPr>
              <a:t>cavity.</a:t>
            </a:r>
            <a:r>
              <a:rPr sz="2000" spc="35" dirty="0">
                <a:latin typeface="Times New Roman"/>
                <a:cs typeface="Times New Roman"/>
              </a:rPr>
              <a:t> </a:t>
            </a:r>
            <a:r>
              <a:rPr sz="2000" dirty="0">
                <a:latin typeface="Times New Roman"/>
                <a:cs typeface="Times New Roman"/>
              </a:rPr>
              <a:t>Since</a:t>
            </a:r>
            <a:r>
              <a:rPr sz="2000" spc="10" dirty="0">
                <a:latin typeface="Times New Roman"/>
                <a:cs typeface="Times New Roman"/>
              </a:rPr>
              <a:t> </a:t>
            </a:r>
            <a:r>
              <a:rPr sz="2000" dirty="0">
                <a:latin typeface="Times New Roman"/>
                <a:cs typeface="Times New Roman"/>
              </a:rPr>
              <a:t>the</a:t>
            </a:r>
            <a:r>
              <a:rPr sz="2000" spc="-60" dirty="0">
                <a:latin typeface="Times New Roman"/>
                <a:cs typeface="Times New Roman"/>
              </a:rPr>
              <a:t> </a:t>
            </a:r>
            <a:r>
              <a:rPr sz="2000" dirty="0">
                <a:latin typeface="Times New Roman"/>
                <a:cs typeface="Times New Roman"/>
              </a:rPr>
              <a:t>components</a:t>
            </a:r>
            <a:r>
              <a:rPr sz="2000" spc="-20" dirty="0">
                <a:latin typeface="Times New Roman"/>
                <a:cs typeface="Times New Roman"/>
              </a:rPr>
              <a:t> </a:t>
            </a:r>
            <a:r>
              <a:rPr sz="2000" dirty="0">
                <a:latin typeface="Times New Roman"/>
                <a:cs typeface="Times New Roman"/>
              </a:rPr>
              <a:t>are</a:t>
            </a:r>
            <a:r>
              <a:rPr sz="2000" spc="15" dirty="0">
                <a:latin typeface="Times New Roman"/>
                <a:cs typeface="Times New Roman"/>
              </a:rPr>
              <a:t> </a:t>
            </a:r>
            <a:r>
              <a:rPr sz="2000" dirty="0">
                <a:latin typeface="Times New Roman"/>
                <a:cs typeface="Times New Roman"/>
              </a:rPr>
              <a:t>measured</a:t>
            </a:r>
            <a:r>
              <a:rPr sz="2000" spc="-25" dirty="0">
                <a:latin typeface="Times New Roman"/>
                <a:cs typeface="Times New Roman"/>
              </a:rPr>
              <a:t> </a:t>
            </a:r>
            <a:r>
              <a:rPr sz="2000" dirty="0">
                <a:latin typeface="Times New Roman"/>
                <a:cs typeface="Times New Roman"/>
              </a:rPr>
              <a:t>by</a:t>
            </a:r>
            <a:r>
              <a:rPr sz="2000" spc="-25" dirty="0">
                <a:latin typeface="Times New Roman"/>
                <a:cs typeface="Times New Roman"/>
              </a:rPr>
              <a:t> </a:t>
            </a:r>
            <a:r>
              <a:rPr sz="2000" spc="-10" dirty="0">
                <a:latin typeface="Times New Roman"/>
                <a:cs typeface="Times New Roman"/>
              </a:rPr>
              <a:t>weight</a:t>
            </a:r>
            <a:r>
              <a:rPr sz="2000" spc="-20" dirty="0">
                <a:latin typeface="Times New Roman"/>
                <a:cs typeface="Times New Roman"/>
              </a:rPr>
              <a:t> </a:t>
            </a:r>
            <a:r>
              <a:rPr sz="2000" spc="-25" dirty="0">
                <a:latin typeface="Times New Roman"/>
                <a:cs typeface="Times New Roman"/>
              </a:rPr>
              <a:t>but </a:t>
            </a:r>
            <a:r>
              <a:rPr sz="2000" dirty="0">
                <a:latin typeface="Times New Roman"/>
                <a:cs typeface="Times New Roman"/>
              </a:rPr>
              <a:t>compounded</a:t>
            </a:r>
            <a:r>
              <a:rPr sz="2000" spc="20" dirty="0">
                <a:latin typeface="Times New Roman"/>
                <a:cs typeface="Times New Roman"/>
              </a:rPr>
              <a:t> </a:t>
            </a:r>
            <a:r>
              <a:rPr sz="2000" dirty="0">
                <a:latin typeface="Times New Roman"/>
                <a:cs typeface="Times New Roman"/>
              </a:rPr>
              <a:t>by</a:t>
            </a:r>
            <a:r>
              <a:rPr sz="2000" spc="30" dirty="0">
                <a:latin typeface="Times New Roman"/>
                <a:cs typeface="Times New Roman"/>
              </a:rPr>
              <a:t> </a:t>
            </a:r>
            <a:r>
              <a:rPr sz="2000" dirty="0">
                <a:latin typeface="Times New Roman"/>
                <a:cs typeface="Times New Roman"/>
              </a:rPr>
              <a:t>volume</a:t>
            </a:r>
            <a:r>
              <a:rPr sz="2000" spc="75" dirty="0">
                <a:latin typeface="Times New Roman"/>
                <a:cs typeface="Times New Roman"/>
              </a:rPr>
              <a:t> </a:t>
            </a:r>
            <a:r>
              <a:rPr sz="2000" dirty="0">
                <a:latin typeface="Times New Roman"/>
                <a:cs typeface="Times New Roman"/>
              </a:rPr>
              <a:t>density</a:t>
            </a:r>
            <a:r>
              <a:rPr sz="2000" spc="35" dirty="0">
                <a:latin typeface="Times New Roman"/>
                <a:cs typeface="Times New Roman"/>
              </a:rPr>
              <a:t> </a:t>
            </a:r>
            <a:r>
              <a:rPr sz="2000" dirty="0">
                <a:latin typeface="Times New Roman"/>
                <a:cs typeface="Times New Roman"/>
              </a:rPr>
              <a:t>calculations</a:t>
            </a:r>
            <a:r>
              <a:rPr sz="2000" spc="-30" dirty="0">
                <a:latin typeface="Times New Roman"/>
                <a:cs typeface="Times New Roman"/>
              </a:rPr>
              <a:t> </a:t>
            </a:r>
            <a:r>
              <a:rPr sz="2000" dirty="0">
                <a:latin typeface="Times New Roman"/>
                <a:cs typeface="Times New Roman"/>
              </a:rPr>
              <a:t>and</a:t>
            </a:r>
            <a:r>
              <a:rPr sz="2000" spc="100" dirty="0">
                <a:latin typeface="Times New Roman"/>
                <a:cs typeface="Times New Roman"/>
              </a:rPr>
              <a:t> </a:t>
            </a:r>
            <a:r>
              <a:rPr sz="2000" dirty="0">
                <a:latin typeface="Times New Roman"/>
                <a:cs typeface="Times New Roman"/>
              </a:rPr>
              <a:t>mold</a:t>
            </a:r>
            <a:r>
              <a:rPr sz="2000" spc="100" dirty="0">
                <a:latin typeface="Times New Roman"/>
                <a:cs typeface="Times New Roman"/>
              </a:rPr>
              <a:t> </a:t>
            </a:r>
            <a:r>
              <a:rPr sz="2000" dirty="0">
                <a:latin typeface="Times New Roman"/>
                <a:cs typeface="Times New Roman"/>
              </a:rPr>
              <a:t>calibrations</a:t>
            </a:r>
            <a:r>
              <a:rPr sz="2000" spc="25" dirty="0">
                <a:latin typeface="Times New Roman"/>
                <a:cs typeface="Times New Roman"/>
              </a:rPr>
              <a:t> </a:t>
            </a:r>
            <a:r>
              <a:rPr sz="2000" dirty="0">
                <a:latin typeface="Times New Roman"/>
                <a:cs typeface="Times New Roman"/>
              </a:rPr>
              <a:t>are</a:t>
            </a:r>
            <a:r>
              <a:rPr sz="2000" spc="65" dirty="0">
                <a:latin typeface="Times New Roman"/>
                <a:cs typeface="Times New Roman"/>
              </a:rPr>
              <a:t> </a:t>
            </a:r>
            <a:r>
              <a:rPr sz="2000" dirty="0">
                <a:latin typeface="Times New Roman"/>
                <a:cs typeface="Times New Roman"/>
              </a:rPr>
              <a:t>required</a:t>
            </a:r>
            <a:r>
              <a:rPr sz="2000" spc="25" dirty="0">
                <a:latin typeface="Times New Roman"/>
                <a:cs typeface="Times New Roman"/>
              </a:rPr>
              <a:t> </a:t>
            </a:r>
            <a:r>
              <a:rPr sz="2000" dirty="0">
                <a:latin typeface="Times New Roman"/>
                <a:cs typeface="Times New Roman"/>
              </a:rPr>
              <a:t>to</a:t>
            </a:r>
            <a:r>
              <a:rPr sz="2000" spc="30" dirty="0">
                <a:latin typeface="Times New Roman"/>
                <a:cs typeface="Times New Roman"/>
              </a:rPr>
              <a:t> </a:t>
            </a:r>
            <a:r>
              <a:rPr sz="2000" spc="-10" dirty="0">
                <a:latin typeface="Times New Roman"/>
                <a:cs typeface="Times New Roman"/>
              </a:rPr>
              <a:t>provide </a:t>
            </a:r>
            <a:r>
              <a:rPr sz="2000" dirty="0">
                <a:latin typeface="Times New Roman"/>
                <a:cs typeface="Times New Roman"/>
              </a:rPr>
              <a:t>accurate</a:t>
            </a:r>
            <a:r>
              <a:rPr sz="2000" spc="-65" dirty="0">
                <a:latin typeface="Times New Roman"/>
                <a:cs typeface="Times New Roman"/>
              </a:rPr>
              <a:t> </a:t>
            </a:r>
            <a:r>
              <a:rPr sz="2000" spc="-10" dirty="0">
                <a:latin typeface="Times New Roman"/>
                <a:cs typeface="Times New Roman"/>
              </a:rPr>
              <a:t>doses.</a:t>
            </a:r>
            <a:endParaRPr sz="2000">
              <a:latin typeface="Times New Roman"/>
              <a:cs typeface="Times New Roman"/>
            </a:endParaRPr>
          </a:p>
          <a:p>
            <a:pPr>
              <a:lnSpc>
                <a:spcPct val="100000"/>
              </a:lnSpc>
              <a:spcBef>
                <a:spcPts val="130"/>
              </a:spcBef>
            </a:pPr>
            <a:endParaRPr sz="2000">
              <a:latin typeface="Times New Roman"/>
              <a:cs typeface="Times New Roman"/>
            </a:endParaRPr>
          </a:p>
          <a:p>
            <a:pPr marL="12700">
              <a:lnSpc>
                <a:spcPct val="100000"/>
              </a:lnSpc>
            </a:pPr>
            <a:r>
              <a:rPr sz="2000" dirty="0">
                <a:latin typeface="Times New Roman"/>
                <a:cs typeface="Times New Roman"/>
              </a:rPr>
              <a:t>Double</a:t>
            </a:r>
            <a:r>
              <a:rPr sz="2000" spc="-110" dirty="0">
                <a:latin typeface="Times New Roman"/>
                <a:cs typeface="Times New Roman"/>
              </a:rPr>
              <a:t> </a:t>
            </a:r>
            <a:r>
              <a:rPr sz="2000" dirty="0">
                <a:latin typeface="Times New Roman"/>
                <a:cs typeface="Times New Roman"/>
              </a:rPr>
              <a:t>Casting</a:t>
            </a:r>
            <a:r>
              <a:rPr sz="2000" spc="35" dirty="0">
                <a:latin typeface="Times New Roman"/>
                <a:cs typeface="Times New Roman"/>
              </a:rPr>
              <a:t> </a:t>
            </a:r>
            <a:r>
              <a:rPr sz="2000" spc="-10" dirty="0">
                <a:latin typeface="Times New Roman"/>
                <a:cs typeface="Times New Roman"/>
              </a:rPr>
              <a:t>Technique</a:t>
            </a:r>
            <a:endParaRPr sz="2000">
              <a:latin typeface="Times New Roman"/>
              <a:cs typeface="Times New Roman"/>
            </a:endParaRPr>
          </a:p>
          <a:p>
            <a:pPr marL="12700" marR="5080">
              <a:lnSpc>
                <a:spcPct val="100000"/>
              </a:lnSpc>
              <a:spcBef>
                <a:spcPts val="5"/>
              </a:spcBef>
            </a:pPr>
            <a:r>
              <a:rPr sz="2000" dirty="0">
                <a:latin typeface="Times New Roman"/>
                <a:cs typeface="Times New Roman"/>
              </a:rPr>
              <a:t>The</a:t>
            </a:r>
            <a:r>
              <a:rPr sz="2000" spc="105" dirty="0">
                <a:latin typeface="Times New Roman"/>
                <a:cs typeface="Times New Roman"/>
              </a:rPr>
              <a:t> </a:t>
            </a:r>
            <a:r>
              <a:rPr sz="2000" dirty="0">
                <a:latin typeface="Times New Roman"/>
                <a:cs typeface="Times New Roman"/>
              </a:rPr>
              <a:t>total</a:t>
            </a:r>
            <a:r>
              <a:rPr sz="2000" spc="70" dirty="0">
                <a:latin typeface="Times New Roman"/>
                <a:cs typeface="Times New Roman"/>
              </a:rPr>
              <a:t> </a:t>
            </a:r>
            <a:r>
              <a:rPr sz="2000" dirty="0">
                <a:latin typeface="Times New Roman"/>
                <a:cs typeface="Times New Roman"/>
              </a:rPr>
              <a:t>quantity</a:t>
            </a:r>
            <a:r>
              <a:rPr sz="2000" spc="75" dirty="0">
                <a:latin typeface="Times New Roman"/>
                <a:cs typeface="Times New Roman"/>
              </a:rPr>
              <a:t> </a:t>
            </a:r>
            <a:r>
              <a:rPr sz="2000" dirty="0">
                <a:latin typeface="Times New Roman"/>
                <a:cs typeface="Times New Roman"/>
              </a:rPr>
              <a:t>of</a:t>
            </a:r>
            <a:r>
              <a:rPr sz="2000" spc="25" dirty="0">
                <a:latin typeface="Times New Roman"/>
                <a:cs typeface="Times New Roman"/>
              </a:rPr>
              <a:t> </a:t>
            </a:r>
            <a:r>
              <a:rPr sz="2000" dirty="0">
                <a:latin typeface="Times New Roman"/>
                <a:cs typeface="Times New Roman"/>
              </a:rPr>
              <a:t>drug</a:t>
            </a:r>
            <a:r>
              <a:rPr sz="2000" spc="-5" dirty="0">
                <a:latin typeface="Times New Roman"/>
                <a:cs typeface="Times New Roman"/>
              </a:rPr>
              <a:t> </a:t>
            </a:r>
            <a:r>
              <a:rPr sz="2000" dirty="0">
                <a:latin typeface="Times New Roman"/>
                <a:cs typeface="Times New Roman"/>
              </a:rPr>
              <a:t>is</a:t>
            </a:r>
            <a:r>
              <a:rPr sz="2000" spc="140" dirty="0">
                <a:latin typeface="Times New Roman"/>
                <a:cs typeface="Times New Roman"/>
              </a:rPr>
              <a:t> </a:t>
            </a:r>
            <a:r>
              <a:rPr sz="2000" dirty="0">
                <a:latin typeface="Times New Roman"/>
                <a:cs typeface="Times New Roman"/>
              </a:rPr>
              <a:t>mixed</a:t>
            </a:r>
            <a:r>
              <a:rPr sz="2000" spc="150" dirty="0">
                <a:latin typeface="Times New Roman"/>
                <a:cs typeface="Times New Roman"/>
              </a:rPr>
              <a:t> </a:t>
            </a:r>
            <a:r>
              <a:rPr sz="2000" dirty="0">
                <a:latin typeface="Times New Roman"/>
                <a:cs typeface="Times New Roman"/>
              </a:rPr>
              <a:t>with</a:t>
            </a:r>
            <a:r>
              <a:rPr sz="2000" spc="145" dirty="0">
                <a:latin typeface="Times New Roman"/>
                <a:cs typeface="Times New Roman"/>
              </a:rPr>
              <a:t> </a:t>
            </a:r>
            <a:r>
              <a:rPr sz="2000" dirty="0">
                <a:latin typeface="Times New Roman"/>
                <a:cs typeface="Times New Roman"/>
              </a:rPr>
              <a:t>an</a:t>
            </a:r>
            <a:r>
              <a:rPr sz="2000" spc="65" dirty="0">
                <a:latin typeface="Times New Roman"/>
                <a:cs typeface="Times New Roman"/>
              </a:rPr>
              <a:t> </a:t>
            </a:r>
            <a:r>
              <a:rPr sz="2000" dirty="0">
                <a:latin typeface="Times New Roman"/>
                <a:cs typeface="Times New Roman"/>
              </a:rPr>
              <a:t>amount</a:t>
            </a:r>
            <a:r>
              <a:rPr sz="2000" spc="145" dirty="0">
                <a:latin typeface="Times New Roman"/>
                <a:cs typeface="Times New Roman"/>
              </a:rPr>
              <a:t> </a:t>
            </a:r>
            <a:r>
              <a:rPr sz="2000" dirty="0">
                <a:latin typeface="Times New Roman"/>
                <a:cs typeface="Times New Roman"/>
              </a:rPr>
              <a:t>of</a:t>
            </a:r>
            <a:r>
              <a:rPr sz="2000" spc="25" dirty="0">
                <a:latin typeface="Times New Roman"/>
                <a:cs typeface="Times New Roman"/>
              </a:rPr>
              <a:t> </a:t>
            </a:r>
            <a:r>
              <a:rPr sz="2000" dirty="0">
                <a:latin typeface="Times New Roman"/>
                <a:cs typeface="Times New Roman"/>
              </a:rPr>
              <a:t>base</a:t>
            </a:r>
            <a:r>
              <a:rPr sz="2000" spc="105" dirty="0">
                <a:latin typeface="Times New Roman"/>
                <a:cs typeface="Times New Roman"/>
              </a:rPr>
              <a:t> </a:t>
            </a:r>
            <a:r>
              <a:rPr sz="2000" dirty="0">
                <a:latin typeface="Times New Roman"/>
                <a:cs typeface="Times New Roman"/>
              </a:rPr>
              <a:t>which</a:t>
            </a:r>
            <a:r>
              <a:rPr sz="2000" spc="145" dirty="0">
                <a:latin typeface="Times New Roman"/>
                <a:cs typeface="Times New Roman"/>
              </a:rPr>
              <a:t> </a:t>
            </a:r>
            <a:r>
              <a:rPr sz="2000" dirty="0">
                <a:latin typeface="Times New Roman"/>
                <a:cs typeface="Times New Roman"/>
              </a:rPr>
              <a:t>is</a:t>
            </a:r>
            <a:r>
              <a:rPr sz="2000" spc="65" dirty="0">
                <a:latin typeface="Times New Roman"/>
                <a:cs typeface="Times New Roman"/>
              </a:rPr>
              <a:t> </a:t>
            </a:r>
            <a:r>
              <a:rPr sz="2000" dirty="0">
                <a:latin typeface="Times New Roman"/>
                <a:cs typeface="Times New Roman"/>
              </a:rPr>
              <a:t>inadequate</a:t>
            </a:r>
            <a:r>
              <a:rPr sz="2000" spc="45" dirty="0">
                <a:latin typeface="Times New Roman"/>
                <a:cs typeface="Times New Roman"/>
              </a:rPr>
              <a:t> </a:t>
            </a:r>
            <a:r>
              <a:rPr sz="2000" dirty="0">
                <a:latin typeface="Times New Roman"/>
                <a:cs typeface="Times New Roman"/>
              </a:rPr>
              <a:t>to</a:t>
            </a:r>
            <a:r>
              <a:rPr sz="2000" spc="140" dirty="0">
                <a:latin typeface="Times New Roman"/>
                <a:cs typeface="Times New Roman"/>
              </a:rPr>
              <a:t> </a:t>
            </a:r>
            <a:r>
              <a:rPr sz="2000" dirty="0">
                <a:latin typeface="Times New Roman"/>
                <a:cs typeface="Times New Roman"/>
              </a:rPr>
              <a:t>fill</a:t>
            </a:r>
            <a:r>
              <a:rPr sz="2000" spc="65" dirty="0">
                <a:latin typeface="Times New Roman"/>
                <a:cs typeface="Times New Roman"/>
              </a:rPr>
              <a:t> </a:t>
            </a:r>
            <a:r>
              <a:rPr sz="2000" spc="-25" dirty="0">
                <a:latin typeface="Times New Roman"/>
                <a:cs typeface="Times New Roman"/>
              </a:rPr>
              <a:t>the </a:t>
            </a:r>
            <a:r>
              <a:rPr sz="2000" dirty="0">
                <a:latin typeface="Times New Roman"/>
                <a:cs typeface="Times New Roman"/>
              </a:rPr>
              <a:t>number</a:t>
            </a:r>
            <a:r>
              <a:rPr sz="2000" spc="150" dirty="0">
                <a:latin typeface="Times New Roman"/>
                <a:cs typeface="Times New Roman"/>
              </a:rPr>
              <a:t> </a:t>
            </a:r>
            <a:r>
              <a:rPr sz="2000" dirty="0">
                <a:latin typeface="Times New Roman"/>
                <a:cs typeface="Times New Roman"/>
              </a:rPr>
              <a:t>of</a:t>
            </a:r>
            <a:r>
              <a:rPr sz="2000" spc="150" dirty="0">
                <a:latin typeface="Times New Roman"/>
                <a:cs typeface="Times New Roman"/>
              </a:rPr>
              <a:t> </a:t>
            </a:r>
            <a:r>
              <a:rPr sz="2000" dirty="0">
                <a:latin typeface="Times New Roman"/>
                <a:cs typeface="Times New Roman"/>
              </a:rPr>
              <a:t>cavities.</a:t>
            </a:r>
            <a:r>
              <a:rPr sz="2000" spc="240" dirty="0">
                <a:latin typeface="Times New Roman"/>
                <a:cs typeface="Times New Roman"/>
              </a:rPr>
              <a:t> </a:t>
            </a:r>
            <a:r>
              <a:rPr sz="2000" dirty="0">
                <a:latin typeface="Times New Roman"/>
                <a:cs typeface="Times New Roman"/>
              </a:rPr>
              <a:t>The</a:t>
            </a:r>
            <a:r>
              <a:rPr sz="2000" spc="155" dirty="0">
                <a:latin typeface="Times New Roman"/>
                <a:cs typeface="Times New Roman"/>
              </a:rPr>
              <a:t> </a:t>
            </a:r>
            <a:r>
              <a:rPr sz="2000" dirty="0">
                <a:latin typeface="Times New Roman"/>
                <a:cs typeface="Times New Roman"/>
              </a:rPr>
              <a:t>mixture</a:t>
            </a:r>
            <a:r>
              <a:rPr sz="2000" spc="229" dirty="0">
                <a:latin typeface="Times New Roman"/>
                <a:cs typeface="Times New Roman"/>
              </a:rPr>
              <a:t> </a:t>
            </a:r>
            <a:r>
              <a:rPr sz="2000" dirty="0">
                <a:latin typeface="Times New Roman"/>
                <a:cs typeface="Times New Roman"/>
              </a:rPr>
              <a:t>is</a:t>
            </a:r>
            <a:r>
              <a:rPr sz="2000" spc="114" dirty="0">
                <a:latin typeface="Times New Roman"/>
                <a:cs typeface="Times New Roman"/>
              </a:rPr>
              <a:t> </a:t>
            </a:r>
            <a:r>
              <a:rPr sz="2000" dirty="0">
                <a:latin typeface="Times New Roman"/>
                <a:cs typeface="Times New Roman"/>
              </a:rPr>
              <a:t>poured</a:t>
            </a:r>
            <a:r>
              <a:rPr sz="2000" spc="190" dirty="0">
                <a:latin typeface="Times New Roman"/>
                <a:cs typeface="Times New Roman"/>
              </a:rPr>
              <a:t> </a:t>
            </a:r>
            <a:r>
              <a:rPr sz="2000" dirty="0">
                <a:latin typeface="Times New Roman"/>
                <a:cs typeface="Times New Roman"/>
              </a:rPr>
              <a:t>into</a:t>
            </a:r>
            <a:r>
              <a:rPr sz="2000" spc="185" dirty="0">
                <a:latin typeface="Times New Roman"/>
                <a:cs typeface="Times New Roman"/>
              </a:rPr>
              <a:t> </a:t>
            </a:r>
            <a:r>
              <a:rPr sz="2000" dirty="0">
                <a:latin typeface="Times New Roman"/>
                <a:cs typeface="Times New Roman"/>
              </a:rPr>
              <a:t>the</a:t>
            </a:r>
            <a:r>
              <a:rPr sz="2000" spc="225" dirty="0">
                <a:latin typeface="Times New Roman"/>
                <a:cs typeface="Times New Roman"/>
              </a:rPr>
              <a:t> </a:t>
            </a:r>
            <a:r>
              <a:rPr sz="2000" dirty="0">
                <a:latin typeface="Times New Roman"/>
                <a:cs typeface="Times New Roman"/>
              </a:rPr>
              <a:t>mold</a:t>
            </a:r>
            <a:r>
              <a:rPr sz="2000" spc="190" dirty="0">
                <a:latin typeface="Times New Roman"/>
                <a:cs typeface="Times New Roman"/>
              </a:rPr>
              <a:t> </a:t>
            </a:r>
            <a:r>
              <a:rPr sz="2000" dirty="0">
                <a:latin typeface="Times New Roman"/>
                <a:cs typeface="Times New Roman"/>
              </a:rPr>
              <a:t>partially</a:t>
            </a:r>
            <a:r>
              <a:rPr sz="2000" spc="195" dirty="0">
                <a:latin typeface="Times New Roman"/>
                <a:cs typeface="Times New Roman"/>
              </a:rPr>
              <a:t> </a:t>
            </a:r>
            <a:r>
              <a:rPr sz="2000" dirty="0">
                <a:latin typeface="Times New Roman"/>
                <a:cs typeface="Times New Roman"/>
              </a:rPr>
              <a:t>filling</a:t>
            </a:r>
            <a:r>
              <a:rPr sz="2000" spc="114" dirty="0">
                <a:latin typeface="Times New Roman"/>
                <a:cs typeface="Times New Roman"/>
              </a:rPr>
              <a:t> </a:t>
            </a:r>
            <a:r>
              <a:rPr sz="2000" dirty="0">
                <a:latin typeface="Times New Roman"/>
                <a:cs typeface="Times New Roman"/>
              </a:rPr>
              <a:t>each</a:t>
            </a:r>
            <a:r>
              <a:rPr sz="2000" spc="190" dirty="0">
                <a:latin typeface="Times New Roman"/>
                <a:cs typeface="Times New Roman"/>
              </a:rPr>
              <a:t> </a:t>
            </a:r>
            <a:r>
              <a:rPr sz="2000" dirty="0">
                <a:latin typeface="Times New Roman"/>
                <a:cs typeface="Times New Roman"/>
              </a:rPr>
              <a:t>cavity</a:t>
            </a:r>
            <a:r>
              <a:rPr sz="2000" spc="190" dirty="0">
                <a:latin typeface="Times New Roman"/>
                <a:cs typeface="Times New Roman"/>
              </a:rPr>
              <a:t> </a:t>
            </a:r>
            <a:r>
              <a:rPr sz="2000" spc="-25" dirty="0">
                <a:latin typeface="Times New Roman"/>
                <a:cs typeface="Times New Roman"/>
              </a:rPr>
              <a:t>and </a:t>
            </a:r>
            <a:r>
              <a:rPr sz="2000" dirty="0">
                <a:latin typeface="Times New Roman"/>
                <a:cs typeface="Times New Roman"/>
              </a:rPr>
              <a:t>the</a:t>
            </a:r>
            <a:r>
              <a:rPr sz="2000" spc="385" dirty="0">
                <a:latin typeface="Times New Roman"/>
                <a:cs typeface="Times New Roman"/>
              </a:rPr>
              <a:t> </a:t>
            </a:r>
            <a:r>
              <a:rPr sz="2000" dirty="0">
                <a:latin typeface="Times New Roman"/>
                <a:cs typeface="Times New Roman"/>
              </a:rPr>
              <a:t>remaining</a:t>
            </a:r>
            <a:r>
              <a:rPr sz="2000" spc="280" dirty="0">
                <a:latin typeface="Times New Roman"/>
                <a:cs typeface="Times New Roman"/>
              </a:rPr>
              <a:t> </a:t>
            </a:r>
            <a:r>
              <a:rPr sz="2000" dirty="0">
                <a:latin typeface="Times New Roman"/>
                <a:cs typeface="Times New Roman"/>
              </a:rPr>
              <a:t>portion</a:t>
            </a:r>
            <a:r>
              <a:rPr sz="2000" spc="430" dirty="0">
                <a:latin typeface="Times New Roman"/>
                <a:cs typeface="Times New Roman"/>
              </a:rPr>
              <a:t> </a:t>
            </a:r>
            <a:r>
              <a:rPr sz="2000" dirty="0">
                <a:latin typeface="Times New Roman"/>
                <a:cs typeface="Times New Roman"/>
              </a:rPr>
              <a:t>of</a:t>
            </a:r>
            <a:r>
              <a:rPr sz="2000" spc="310" dirty="0">
                <a:latin typeface="Times New Roman"/>
                <a:cs typeface="Times New Roman"/>
              </a:rPr>
              <a:t> </a:t>
            </a:r>
            <a:r>
              <a:rPr sz="2000" dirty="0">
                <a:latin typeface="Times New Roman"/>
                <a:cs typeface="Times New Roman"/>
              </a:rPr>
              <a:t>the</a:t>
            </a:r>
            <a:r>
              <a:rPr sz="2000" spc="385" dirty="0">
                <a:latin typeface="Times New Roman"/>
                <a:cs typeface="Times New Roman"/>
              </a:rPr>
              <a:t> </a:t>
            </a:r>
            <a:r>
              <a:rPr sz="2000" dirty="0">
                <a:latin typeface="Times New Roman"/>
                <a:cs typeface="Times New Roman"/>
              </a:rPr>
              <a:t>cavities</a:t>
            </a:r>
            <a:r>
              <a:rPr sz="2000" spc="355" dirty="0">
                <a:latin typeface="Times New Roman"/>
                <a:cs typeface="Times New Roman"/>
              </a:rPr>
              <a:t> </a:t>
            </a:r>
            <a:r>
              <a:rPr sz="2000" dirty="0">
                <a:latin typeface="Times New Roman"/>
                <a:cs typeface="Times New Roman"/>
              </a:rPr>
              <a:t>is</a:t>
            </a:r>
            <a:r>
              <a:rPr sz="2000" spc="420" dirty="0">
                <a:latin typeface="Times New Roman"/>
                <a:cs typeface="Times New Roman"/>
              </a:rPr>
              <a:t> </a:t>
            </a:r>
            <a:r>
              <a:rPr sz="2000" dirty="0">
                <a:latin typeface="Times New Roman"/>
                <a:cs typeface="Times New Roman"/>
              </a:rPr>
              <a:t>filled</a:t>
            </a:r>
            <a:r>
              <a:rPr sz="2000" spc="430" dirty="0">
                <a:latin typeface="Times New Roman"/>
                <a:cs typeface="Times New Roman"/>
              </a:rPr>
              <a:t> </a:t>
            </a:r>
            <a:r>
              <a:rPr sz="2000" dirty="0">
                <a:latin typeface="Times New Roman"/>
                <a:cs typeface="Times New Roman"/>
              </a:rPr>
              <a:t>with</a:t>
            </a:r>
            <a:r>
              <a:rPr sz="2000" spc="420" dirty="0">
                <a:latin typeface="Times New Roman"/>
                <a:cs typeface="Times New Roman"/>
              </a:rPr>
              <a:t> </a:t>
            </a:r>
            <a:r>
              <a:rPr sz="2000" dirty="0">
                <a:latin typeface="Times New Roman"/>
                <a:cs typeface="Times New Roman"/>
              </a:rPr>
              <a:t>the</a:t>
            </a:r>
            <a:r>
              <a:rPr sz="2000" spc="395" dirty="0">
                <a:latin typeface="Times New Roman"/>
                <a:cs typeface="Times New Roman"/>
              </a:rPr>
              <a:t> </a:t>
            </a:r>
            <a:r>
              <a:rPr sz="2000" dirty="0">
                <a:latin typeface="Times New Roman"/>
                <a:cs typeface="Times New Roman"/>
              </a:rPr>
              <a:t>melted</a:t>
            </a:r>
            <a:r>
              <a:rPr sz="2000" spc="425" dirty="0">
                <a:latin typeface="Times New Roman"/>
                <a:cs typeface="Times New Roman"/>
              </a:rPr>
              <a:t> </a:t>
            </a:r>
            <a:r>
              <a:rPr sz="2000" dirty="0">
                <a:latin typeface="Times New Roman"/>
                <a:cs typeface="Times New Roman"/>
              </a:rPr>
              <a:t>blank</a:t>
            </a:r>
            <a:r>
              <a:rPr sz="2000" spc="350" dirty="0">
                <a:latin typeface="Times New Roman"/>
                <a:cs typeface="Times New Roman"/>
              </a:rPr>
              <a:t> </a:t>
            </a:r>
            <a:r>
              <a:rPr sz="2000" dirty="0">
                <a:latin typeface="Times New Roman"/>
                <a:cs typeface="Times New Roman"/>
              </a:rPr>
              <a:t>base.</a:t>
            </a:r>
            <a:r>
              <a:rPr sz="2000" spc="400" dirty="0">
                <a:latin typeface="Times New Roman"/>
                <a:cs typeface="Times New Roman"/>
              </a:rPr>
              <a:t> </a:t>
            </a:r>
            <a:r>
              <a:rPr sz="2000" dirty="0">
                <a:latin typeface="Times New Roman"/>
                <a:cs typeface="Times New Roman"/>
              </a:rPr>
              <a:t>The</a:t>
            </a:r>
            <a:r>
              <a:rPr sz="2000" spc="385" dirty="0">
                <a:latin typeface="Times New Roman"/>
                <a:cs typeface="Times New Roman"/>
              </a:rPr>
              <a:t> </a:t>
            </a:r>
            <a:r>
              <a:rPr sz="2000" spc="-10" dirty="0">
                <a:latin typeface="Times New Roman"/>
                <a:cs typeface="Times New Roman"/>
              </a:rPr>
              <a:t>cooled </a:t>
            </a:r>
            <a:r>
              <a:rPr sz="2000" dirty="0">
                <a:latin typeface="Times New Roman"/>
                <a:cs typeface="Times New Roman"/>
              </a:rPr>
              <a:t>suppositories</a:t>
            </a:r>
            <a:r>
              <a:rPr sz="2000" spc="20" dirty="0">
                <a:latin typeface="Times New Roman"/>
                <a:cs typeface="Times New Roman"/>
              </a:rPr>
              <a:t> </a:t>
            </a:r>
            <a:r>
              <a:rPr sz="2000" dirty="0">
                <a:latin typeface="Times New Roman"/>
                <a:cs typeface="Times New Roman"/>
              </a:rPr>
              <a:t>are then</a:t>
            </a:r>
            <a:r>
              <a:rPr sz="2000" spc="105" dirty="0">
                <a:latin typeface="Times New Roman"/>
                <a:cs typeface="Times New Roman"/>
              </a:rPr>
              <a:t> </a:t>
            </a:r>
            <a:r>
              <a:rPr sz="2000" dirty="0">
                <a:latin typeface="Times New Roman"/>
                <a:cs typeface="Times New Roman"/>
              </a:rPr>
              <a:t>removed,</a:t>
            </a:r>
            <a:r>
              <a:rPr sz="2000" spc="90" dirty="0">
                <a:latin typeface="Times New Roman"/>
                <a:cs typeface="Times New Roman"/>
              </a:rPr>
              <a:t> </a:t>
            </a:r>
            <a:r>
              <a:rPr sz="2000" dirty="0">
                <a:latin typeface="Times New Roman"/>
                <a:cs typeface="Times New Roman"/>
              </a:rPr>
              <a:t>re</a:t>
            </a:r>
            <a:r>
              <a:rPr sz="2000" spc="60" dirty="0">
                <a:latin typeface="Times New Roman"/>
                <a:cs typeface="Times New Roman"/>
              </a:rPr>
              <a:t> </a:t>
            </a:r>
            <a:r>
              <a:rPr sz="2000" dirty="0">
                <a:latin typeface="Times New Roman"/>
                <a:cs typeface="Times New Roman"/>
              </a:rPr>
              <a:t>melted,</a:t>
            </a:r>
            <a:r>
              <a:rPr sz="2000" spc="15" dirty="0">
                <a:latin typeface="Times New Roman"/>
                <a:cs typeface="Times New Roman"/>
              </a:rPr>
              <a:t> </a:t>
            </a:r>
            <a:r>
              <a:rPr sz="2000" dirty="0">
                <a:latin typeface="Times New Roman"/>
                <a:cs typeface="Times New Roman"/>
              </a:rPr>
              <a:t>mixed</a:t>
            </a:r>
            <a:r>
              <a:rPr sz="2000" spc="100" dirty="0">
                <a:latin typeface="Times New Roman"/>
                <a:cs typeface="Times New Roman"/>
              </a:rPr>
              <a:t> </a:t>
            </a:r>
            <a:r>
              <a:rPr sz="2000" dirty="0">
                <a:latin typeface="Times New Roman"/>
                <a:cs typeface="Times New Roman"/>
              </a:rPr>
              <a:t>and</a:t>
            </a:r>
            <a:r>
              <a:rPr sz="2000" spc="100" dirty="0">
                <a:latin typeface="Times New Roman"/>
                <a:cs typeface="Times New Roman"/>
              </a:rPr>
              <a:t> </a:t>
            </a:r>
            <a:r>
              <a:rPr sz="2000" dirty="0">
                <a:latin typeface="Times New Roman"/>
                <a:cs typeface="Times New Roman"/>
              </a:rPr>
              <a:t>recast</a:t>
            </a:r>
            <a:r>
              <a:rPr sz="2000" spc="35" dirty="0">
                <a:latin typeface="Times New Roman"/>
                <a:cs typeface="Times New Roman"/>
              </a:rPr>
              <a:t> </a:t>
            </a:r>
            <a:r>
              <a:rPr sz="2000" dirty="0">
                <a:latin typeface="Times New Roman"/>
                <a:cs typeface="Times New Roman"/>
              </a:rPr>
              <a:t>to</a:t>
            </a:r>
            <a:r>
              <a:rPr sz="2000" spc="100" dirty="0">
                <a:latin typeface="Times New Roman"/>
                <a:cs typeface="Times New Roman"/>
              </a:rPr>
              <a:t> </a:t>
            </a:r>
            <a:r>
              <a:rPr sz="2000" dirty="0">
                <a:latin typeface="Times New Roman"/>
                <a:cs typeface="Times New Roman"/>
              </a:rPr>
              <a:t>evenly</a:t>
            </a:r>
            <a:r>
              <a:rPr sz="2000" spc="25" dirty="0">
                <a:latin typeface="Times New Roman"/>
                <a:cs typeface="Times New Roman"/>
              </a:rPr>
              <a:t> </a:t>
            </a:r>
            <a:r>
              <a:rPr sz="2000" dirty="0">
                <a:latin typeface="Times New Roman"/>
                <a:cs typeface="Times New Roman"/>
              </a:rPr>
              <a:t>distribute the</a:t>
            </a:r>
            <a:r>
              <a:rPr sz="2000" spc="5" dirty="0">
                <a:latin typeface="Times New Roman"/>
                <a:cs typeface="Times New Roman"/>
              </a:rPr>
              <a:t> </a:t>
            </a:r>
            <a:r>
              <a:rPr sz="2000" spc="-10" dirty="0">
                <a:latin typeface="Times New Roman"/>
                <a:cs typeface="Times New Roman"/>
              </a:rPr>
              <a:t>active </a:t>
            </a:r>
            <a:r>
              <a:rPr sz="2000" dirty="0">
                <a:latin typeface="Times New Roman"/>
                <a:cs typeface="Times New Roman"/>
              </a:rPr>
              <a:t>ingredient.</a:t>
            </a:r>
            <a:r>
              <a:rPr sz="2000" spc="-65" dirty="0">
                <a:latin typeface="Times New Roman"/>
                <a:cs typeface="Times New Roman"/>
              </a:rPr>
              <a:t> </a:t>
            </a:r>
            <a:r>
              <a:rPr sz="2000" dirty="0">
                <a:latin typeface="Times New Roman"/>
                <a:cs typeface="Times New Roman"/>
              </a:rPr>
              <a:t>By</a:t>
            </a:r>
            <a:r>
              <a:rPr sz="2000" spc="40" dirty="0">
                <a:latin typeface="Times New Roman"/>
                <a:cs typeface="Times New Roman"/>
              </a:rPr>
              <a:t> </a:t>
            </a:r>
            <a:r>
              <a:rPr sz="2000" dirty="0">
                <a:latin typeface="Times New Roman"/>
                <a:cs typeface="Times New Roman"/>
              </a:rPr>
              <a:t>recording</a:t>
            </a:r>
            <a:r>
              <a:rPr sz="2000" spc="-114" dirty="0">
                <a:latin typeface="Times New Roman"/>
                <a:cs typeface="Times New Roman"/>
              </a:rPr>
              <a:t> </a:t>
            </a:r>
            <a:r>
              <a:rPr sz="2000" dirty="0">
                <a:latin typeface="Times New Roman"/>
                <a:cs typeface="Times New Roman"/>
              </a:rPr>
              <a:t>the</a:t>
            </a:r>
            <a:r>
              <a:rPr sz="2000" spc="-80" dirty="0">
                <a:latin typeface="Times New Roman"/>
                <a:cs typeface="Times New Roman"/>
              </a:rPr>
              <a:t> </a:t>
            </a:r>
            <a:r>
              <a:rPr sz="2000" dirty="0">
                <a:latin typeface="Times New Roman"/>
                <a:cs typeface="Times New Roman"/>
              </a:rPr>
              <a:t>necessary</a:t>
            </a:r>
            <a:r>
              <a:rPr sz="2000" spc="-35" dirty="0">
                <a:latin typeface="Times New Roman"/>
                <a:cs typeface="Times New Roman"/>
              </a:rPr>
              <a:t> </a:t>
            </a:r>
            <a:r>
              <a:rPr sz="2000" dirty="0">
                <a:latin typeface="Times New Roman"/>
                <a:cs typeface="Times New Roman"/>
              </a:rPr>
              <a:t>information</a:t>
            </a:r>
            <a:r>
              <a:rPr sz="2000" spc="-30" dirty="0">
                <a:latin typeface="Times New Roman"/>
                <a:cs typeface="Times New Roman"/>
              </a:rPr>
              <a:t> </a:t>
            </a:r>
            <a:r>
              <a:rPr sz="2000" dirty="0">
                <a:latin typeface="Times New Roman"/>
                <a:cs typeface="Times New Roman"/>
              </a:rPr>
              <a:t>the</a:t>
            </a:r>
            <a:r>
              <a:rPr sz="2000" spc="-75" dirty="0">
                <a:latin typeface="Times New Roman"/>
                <a:cs typeface="Times New Roman"/>
              </a:rPr>
              <a:t> </a:t>
            </a:r>
            <a:r>
              <a:rPr sz="2000" dirty="0">
                <a:latin typeface="Times New Roman"/>
                <a:cs typeface="Times New Roman"/>
              </a:rPr>
              <a:t>pharmacist</a:t>
            </a:r>
            <a:r>
              <a:rPr sz="2000" spc="55" dirty="0">
                <a:latin typeface="Times New Roman"/>
                <a:cs typeface="Times New Roman"/>
              </a:rPr>
              <a:t> </a:t>
            </a:r>
            <a:r>
              <a:rPr sz="2000" dirty="0">
                <a:latin typeface="Times New Roman"/>
                <a:cs typeface="Times New Roman"/>
              </a:rPr>
              <a:t>can</a:t>
            </a:r>
            <a:r>
              <a:rPr sz="2000" spc="-40" dirty="0">
                <a:latin typeface="Times New Roman"/>
                <a:cs typeface="Times New Roman"/>
              </a:rPr>
              <a:t> </a:t>
            </a:r>
            <a:r>
              <a:rPr sz="2000" dirty="0">
                <a:latin typeface="Times New Roman"/>
                <a:cs typeface="Times New Roman"/>
              </a:rPr>
              <a:t>determine</a:t>
            </a:r>
            <a:r>
              <a:rPr sz="2000" spc="-70" dirty="0">
                <a:latin typeface="Times New Roman"/>
                <a:cs typeface="Times New Roman"/>
              </a:rPr>
              <a:t> </a:t>
            </a:r>
            <a:r>
              <a:rPr sz="2000" spc="-25" dirty="0">
                <a:latin typeface="Times New Roman"/>
                <a:cs typeface="Times New Roman"/>
              </a:rPr>
              <a:t>the</a:t>
            </a:r>
            <a:r>
              <a:rPr sz="2000" spc="500" dirty="0">
                <a:latin typeface="Times New Roman"/>
                <a:cs typeface="Times New Roman"/>
              </a:rPr>
              <a:t> </a:t>
            </a:r>
            <a:r>
              <a:rPr sz="2000" dirty="0">
                <a:latin typeface="Times New Roman"/>
                <a:cs typeface="Times New Roman"/>
              </a:rPr>
              <a:t>weight</a:t>
            </a:r>
            <a:r>
              <a:rPr sz="2000" spc="145" dirty="0">
                <a:latin typeface="Times New Roman"/>
                <a:cs typeface="Times New Roman"/>
              </a:rPr>
              <a:t> </a:t>
            </a:r>
            <a:r>
              <a:rPr sz="2000" dirty="0">
                <a:latin typeface="Times New Roman"/>
                <a:cs typeface="Times New Roman"/>
              </a:rPr>
              <a:t>of</a:t>
            </a:r>
            <a:r>
              <a:rPr sz="2000" spc="15" dirty="0">
                <a:latin typeface="Times New Roman"/>
                <a:cs typeface="Times New Roman"/>
              </a:rPr>
              <a:t> </a:t>
            </a:r>
            <a:r>
              <a:rPr sz="2000" dirty="0">
                <a:latin typeface="Times New Roman"/>
                <a:cs typeface="Times New Roman"/>
              </a:rPr>
              <a:t>base</a:t>
            </a:r>
            <a:r>
              <a:rPr sz="2000" spc="25" dirty="0">
                <a:latin typeface="Times New Roman"/>
                <a:cs typeface="Times New Roman"/>
              </a:rPr>
              <a:t> </a:t>
            </a:r>
            <a:r>
              <a:rPr sz="2000" dirty="0">
                <a:latin typeface="Times New Roman"/>
                <a:cs typeface="Times New Roman"/>
              </a:rPr>
              <a:t>displaced</a:t>
            </a:r>
            <a:r>
              <a:rPr sz="2000" spc="-100" dirty="0">
                <a:latin typeface="Times New Roman"/>
                <a:cs typeface="Times New Roman"/>
              </a:rPr>
              <a:t> </a:t>
            </a:r>
            <a:r>
              <a:rPr sz="2000" dirty="0">
                <a:latin typeface="Times New Roman"/>
                <a:cs typeface="Times New Roman"/>
              </a:rPr>
              <a:t>by</a:t>
            </a:r>
            <a:r>
              <a:rPr sz="2000" spc="-25" dirty="0">
                <a:latin typeface="Times New Roman"/>
                <a:cs typeface="Times New Roman"/>
              </a:rPr>
              <a:t> </a:t>
            </a:r>
            <a:r>
              <a:rPr sz="2000" dirty="0">
                <a:latin typeface="Times New Roman"/>
                <a:cs typeface="Times New Roman"/>
              </a:rPr>
              <a:t>the</a:t>
            </a:r>
            <a:r>
              <a:rPr sz="2000" spc="25" dirty="0">
                <a:latin typeface="Times New Roman"/>
                <a:cs typeface="Times New Roman"/>
              </a:rPr>
              <a:t> </a:t>
            </a:r>
            <a:r>
              <a:rPr sz="2000" dirty="0">
                <a:latin typeface="Times New Roman"/>
                <a:cs typeface="Times New Roman"/>
              </a:rPr>
              <a:t>drug</a:t>
            </a:r>
            <a:r>
              <a:rPr sz="2000" spc="-110" dirty="0">
                <a:latin typeface="Times New Roman"/>
                <a:cs typeface="Times New Roman"/>
              </a:rPr>
              <a:t> </a:t>
            </a:r>
            <a:r>
              <a:rPr sz="2000" dirty="0">
                <a:latin typeface="Times New Roman"/>
                <a:cs typeface="Times New Roman"/>
              </a:rPr>
              <a:t>and</a:t>
            </a:r>
            <a:r>
              <a:rPr sz="2000" spc="-20" dirty="0">
                <a:latin typeface="Times New Roman"/>
                <a:cs typeface="Times New Roman"/>
              </a:rPr>
              <a:t> </a:t>
            </a:r>
            <a:r>
              <a:rPr sz="2000" dirty="0">
                <a:latin typeface="Times New Roman"/>
                <a:cs typeface="Times New Roman"/>
              </a:rPr>
              <a:t>then</a:t>
            </a:r>
            <a:r>
              <a:rPr sz="2000" spc="-15" dirty="0">
                <a:latin typeface="Times New Roman"/>
                <a:cs typeface="Times New Roman"/>
              </a:rPr>
              <a:t> </a:t>
            </a:r>
            <a:r>
              <a:rPr sz="2000" dirty="0">
                <a:latin typeface="Times New Roman"/>
                <a:cs typeface="Times New Roman"/>
              </a:rPr>
              <a:t>calculate</a:t>
            </a:r>
            <a:r>
              <a:rPr sz="2000" spc="-140" dirty="0">
                <a:latin typeface="Times New Roman"/>
                <a:cs typeface="Times New Roman"/>
              </a:rPr>
              <a:t> </a:t>
            </a:r>
            <a:r>
              <a:rPr sz="2000" dirty="0">
                <a:latin typeface="Times New Roman"/>
                <a:cs typeface="Times New Roman"/>
              </a:rPr>
              <a:t>the</a:t>
            </a:r>
            <a:r>
              <a:rPr sz="2000" spc="-70" dirty="0">
                <a:latin typeface="Times New Roman"/>
                <a:cs typeface="Times New Roman"/>
              </a:rPr>
              <a:t> </a:t>
            </a:r>
            <a:r>
              <a:rPr sz="2000" dirty="0">
                <a:latin typeface="Times New Roman"/>
                <a:cs typeface="Times New Roman"/>
              </a:rPr>
              <a:t>density</a:t>
            </a:r>
            <a:r>
              <a:rPr sz="2000" spc="-25" dirty="0">
                <a:latin typeface="Times New Roman"/>
                <a:cs typeface="Times New Roman"/>
              </a:rPr>
              <a:t> </a:t>
            </a:r>
            <a:r>
              <a:rPr sz="2000" spc="-10" dirty="0">
                <a:latin typeface="Times New Roman"/>
                <a:cs typeface="Times New Roman"/>
              </a:rPr>
              <a:t>factor.</a:t>
            </a:r>
            <a:endParaRPr sz="2000">
              <a:latin typeface="Times New Roman"/>
              <a:cs typeface="Times New Roman"/>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419350" y="685800"/>
            <a:ext cx="5086350" cy="4219575"/>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84</a:t>
            </a:fld>
            <a:endParaRPr spc="-25"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04800" y="285750"/>
            <a:ext cx="10706100" cy="5753100"/>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85</a:t>
            </a:fld>
            <a:endParaRPr spc="-25"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66775" y="0"/>
            <a:ext cx="9972675" cy="6686550"/>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86</a:t>
            </a:fld>
            <a:endParaRPr spc="-25"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333750" y="0"/>
            <a:ext cx="4057650" cy="6858000"/>
          </a:xfrm>
          <a:prstGeom prst="rect">
            <a:avLst/>
          </a:prstGeom>
        </p:spPr>
      </p:pic>
      <p:sp>
        <p:nvSpPr>
          <p:cNvPr id="3" name="object 3"/>
          <p:cNvSpPr txBox="1">
            <a:spLocks noGrp="1"/>
          </p:cNvSpPr>
          <p:nvPr>
            <p:ph type="ftr" sz="quarter" idx="11"/>
          </p:nvPr>
        </p:nvSpPr>
        <p:spPr>
          <a:prstGeom prst="rect">
            <a:avLst/>
          </a:prstGeom>
        </p:spPr>
        <p:txBody>
          <a:bodyPr vert="horz" wrap="square" lIns="0" tIns="5715" rIns="0" bIns="0" rtlCol="0">
            <a:spAutoFit/>
          </a:bodyPr>
          <a:lstStyle/>
          <a:p>
            <a:pPr marL="12700">
              <a:lnSpc>
                <a:spcPct val="100000"/>
              </a:lnSpc>
              <a:spcBef>
                <a:spcPts val="45"/>
              </a:spcBef>
            </a:pPr>
            <a:r>
              <a:rPr lang="en-US" smtClean="0"/>
              <a:t>RDP</a:t>
            </a:r>
            <a:endParaRPr spc="-10" dirty="0"/>
          </a:p>
        </p:txBody>
      </p:sp>
      <p:sp>
        <p:nvSpPr>
          <p:cNvPr id="4" name="object 4"/>
          <p:cNvSpPr txBox="1">
            <a:spLocks noGrp="1"/>
          </p:cNvSpPr>
          <p:nvPr>
            <p:ph type="sldNum" sz="quarter" idx="12"/>
          </p:nvPr>
        </p:nvSpPr>
        <p:spPr>
          <a:prstGeom prst="rect">
            <a:avLst/>
          </a:prstGeom>
        </p:spPr>
        <p:txBody>
          <a:bodyPr vert="horz" wrap="square" lIns="0" tIns="5715" rIns="0" bIns="0" rtlCol="0">
            <a:spAutoFit/>
          </a:bodyPr>
          <a:lstStyle/>
          <a:p>
            <a:pPr marL="38100">
              <a:lnSpc>
                <a:spcPct val="100000"/>
              </a:lnSpc>
              <a:spcBef>
                <a:spcPts val="45"/>
              </a:spcBef>
            </a:pPr>
            <a:fld id="{81D60167-4931-47E6-BA6A-407CBD079E47}" type="slidenum">
              <a:rPr spc="-25" dirty="0"/>
              <a:t>9</a:t>
            </a:fld>
            <a:endParaRPr spc="-25"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TotalTime>
  <Words>2788</Words>
  <Application>Microsoft Office PowerPoint</Application>
  <PresentationFormat>Widescreen</PresentationFormat>
  <Paragraphs>299</Paragraphs>
  <Slides>86</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86</vt:i4>
      </vt:variant>
    </vt:vector>
  </HeadingPairs>
  <TitlesOfParts>
    <vt:vector size="93" baseType="lpstr">
      <vt:lpstr>Arial</vt:lpstr>
      <vt:lpstr>Calibri</vt:lpstr>
      <vt:lpstr>Calibri Light</vt:lpstr>
      <vt:lpstr>Times New Roman</vt:lpstr>
      <vt:lpstr>Trebuchet MS</vt:lpstr>
      <vt:lpstr>Wingdings</vt:lpstr>
      <vt:lpstr>Office Theme</vt:lpstr>
      <vt:lpstr>PHARMACEUTICAL  FORMULATIONS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Stratum corneum (horny layer) The outermost layer of the skin, the stratum corneum, is responsible for the barrier function of the skin. It is also known as non-viable epidermis. The stratum corneum is 10-15  μm  in  thickness  and  is  made  up  of  dead  flattened  corneocytes  which  is surrounded by an extracellular matrix of lipid. Corneocytes are the final product of mortal differentiation of epidermal keratinocytes, and are constantly renewed. It also helps to regulate the exchange of moisture and oxygen with the external environment. The chief route of permeation is around the corneocytes. Therefore, the larger the size of corneocytes the longer will be the route for the permeation.</vt:lpstr>
      <vt:lpstr>2) Dermis</vt:lpstr>
      <vt:lpstr>PowerPoint Presentation</vt:lpstr>
      <vt:lpstr>PowerPoint Presentation</vt:lpstr>
      <vt:lpstr>C) Degree of Skin Hydration.</vt:lpstr>
      <vt:lpstr>D) Contact Time</vt:lpstr>
      <vt:lpstr>F)Molecular weight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Suppositories can be extemporaneously prepared by :-</vt:lpstr>
      <vt:lpstr>III) Fusion Molding</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PHARMACEUTICAL  FORMULATIONS</dc:title>
  <cp:lastModifiedBy>User</cp:lastModifiedBy>
  <cp:revision>1</cp:revision>
  <dcterms:created xsi:type="dcterms:W3CDTF">2024-09-09T13:26:46Z</dcterms:created>
  <dcterms:modified xsi:type="dcterms:W3CDTF">2024-09-09T13:36:43Z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2020-05-19T00:00:00Z</vt:filetime>
  </property>
  <property fmtid="{D5CDD505-2E9C-101B-9397-08002B2CF9AE}" pid="3" name="LastSaved">
    <vt:filetime>2024-09-09T00:00:00Z</vt:filetime>
  </property>
</Properties>
</file>