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7791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19908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4403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03214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90907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5357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773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2556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744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8403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8009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47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8701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692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7484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3333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728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68BEB7B-F1B2-4145-B874-A0765C01E2D4}" type="datetimeFigureOut">
              <a:rPr lang="en-IN" smtClean="0"/>
              <a:t>08-12-2021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B5F7A265-D845-4F5F-9005-E2ABAAD6BD6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0516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  <p:sldLayoutId id="2147483724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C6F5BE-6AF4-4A72-80F0-37188FF10050}"/>
              </a:ext>
            </a:extLst>
          </p:cNvPr>
          <p:cNvSpPr txBox="1"/>
          <p:nvPr/>
        </p:nvSpPr>
        <p:spPr>
          <a:xfrm>
            <a:off x="5211192" y="0"/>
            <a:ext cx="6791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Opportunistic Infection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C435D0-EE5F-4E31-B3D5-3F5C8FD3B593}"/>
              </a:ext>
            </a:extLst>
          </p:cNvPr>
          <p:cNvSpPr txBox="1"/>
          <p:nvPr/>
        </p:nvSpPr>
        <p:spPr>
          <a:xfrm>
            <a:off x="292963" y="1873188"/>
            <a:ext cx="544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>
                <a:latin typeface="Algerian" panose="04020705040A02060702" pitchFamily="82" charset="0"/>
              </a:rPr>
              <a:t>Infection Disease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69BDD6-E13C-4E9D-82D0-079456854BDE}"/>
              </a:ext>
            </a:extLst>
          </p:cNvPr>
          <p:cNvSpPr txBox="1"/>
          <p:nvPr/>
        </p:nvSpPr>
        <p:spPr>
          <a:xfrm>
            <a:off x="6329779" y="4048218"/>
            <a:ext cx="5752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0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By Animesh Das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3D1F4C-6913-4F62-8EC9-11D974D20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072" y="953369"/>
            <a:ext cx="3909134" cy="24587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AF65C4-C1C8-4E19-A987-EA5CE33DF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271" y="358997"/>
            <a:ext cx="2568576" cy="11289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546F8E-0725-4B39-BB2C-A99A9984E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963" y="3684821"/>
            <a:ext cx="5648434" cy="2969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598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156BAB-2E59-4A07-9A24-5EA4F2BFD7E1}"/>
              </a:ext>
            </a:extLst>
          </p:cNvPr>
          <p:cNvSpPr txBox="1"/>
          <p:nvPr/>
        </p:nvSpPr>
        <p:spPr>
          <a:xfrm>
            <a:off x="4616389" y="0"/>
            <a:ext cx="3506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Complication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704624-408D-4CAB-80F4-B2F7E228F436}"/>
              </a:ext>
            </a:extLst>
          </p:cNvPr>
          <p:cNvSpPr txBox="1"/>
          <p:nvPr/>
        </p:nvSpPr>
        <p:spPr>
          <a:xfrm>
            <a:off x="1447060" y="1278384"/>
            <a:ext cx="44921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persistent diarrhoea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 </a:t>
            </a:r>
            <a:r>
              <a:rPr lang="en-IN" sz="2800" dirty="0" err="1">
                <a:latin typeface="Arial Rounded MT Bold" panose="020F0704030504030204" pitchFamily="34" charset="0"/>
              </a:rPr>
              <a:t>bacteremia</a:t>
            </a: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meningitis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 HIV encephalopathy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disseminated CMV</a:t>
            </a:r>
          </a:p>
          <a:p>
            <a:r>
              <a:rPr lang="en-IN" sz="2800" dirty="0">
                <a:latin typeface="Arial Rounded MT Bold" panose="020F0704030504030204" pitchFamily="34" charset="0"/>
              </a:rPr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IN" sz="2800" dirty="0">
                <a:latin typeface="Arial Rounded MT Bold" panose="020F0704030504030204" pitchFamily="34" charset="0"/>
              </a:rPr>
              <a:t> systemic thrush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DFDAC0-16FF-491F-A310-3581F213F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195" y="4635252"/>
            <a:ext cx="3834441" cy="214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762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5F90BCE-8291-4125-A191-DE2F514AB0C8}"/>
              </a:ext>
            </a:extLst>
          </p:cNvPr>
          <p:cNvSpPr txBox="1"/>
          <p:nvPr/>
        </p:nvSpPr>
        <p:spPr>
          <a:xfrm>
            <a:off x="4900473" y="-1151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Prevention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4C9E0E-9E0C-44F5-B942-851DCAD6C006}"/>
              </a:ext>
            </a:extLst>
          </p:cNvPr>
          <p:cNvSpPr txBox="1"/>
          <p:nvPr/>
        </p:nvSpPr>
        <p:spPr>
          <a:xfrm>
            <a:off x="1975281" y="1874728"/>
            <a:ext cx="58503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Britannic Bold" panose="020B0903060703020204" pitchFamily="34" charset="0"/>
              </a:rPr>
              <a:t> take HIV medication daily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Britannic Bold" panose="020B0903060703020204" pitchFamily="34" charset="0"/>
              </a:rPr>
              <a:t> Stay in regular HIV care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Britannic Bold" panose="020B0903060703020204" pitchFamily="34" charset="0"/>
              </a:rPr>
              <a:t> Get HIV lab test done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sz="2800" dirty="0">
              <a:latin typeface="Britannic Bold" panose="020B0903060703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2800" dirty="0">
                <a:latin typeface="Britannic Bold" panose="020B0903060703020204" pitchFamily="34" charset="0"/>
              </a:rPr>
              <a:t> talk to your doctor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7BB5B9-F83E-47FA-AED7-D3195825A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7342" y="3638534"/>
            <a:ext cx="3026825" cy="30268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80871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256122-407E-4C3C-A6FE-63550A6D8C7D}"/>
              </a:ext>
            </a:extLst>
          </p:cNvPr>
          <p:cNvSpPr txBox="1"/>
          <p:nvPr/>
        </p:nvSpPr>
        <p:spPr>
          <a:xfrm>
            <a:off x="4225771" y="2104009"/>
            <a:ext cx="49537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Thank </a:t>
            </a:r>
          </a:p>
          <a:p>
            <a:r>
              <a:rPr lang="en-IN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 Extra Bold" panose="02060903040505020403" pitchFamily="18" charset="0"/>
              </a:rPr>
              <a:t>        you </a:t>
            </a:r>
          </a:p>
        </p:txBody>
      </p:sp>
    </p:spTree>
    <p:extLst>
      <p:ext uri="{BB962C8B-B14F-4D97-AF65-F5344CB8AC3E}">
        <p14:creationId xmlns:p14="http://schemas.microsoft.com/office/powerpoint/2010/main" val="199309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DFAF9D-5464-49FE-8B4B-C5B1858BB3E6}"/>
              </a:ext>
            </a:extLst>
          </p:cNvPr>
          <p:cNvSpPr txBox="1"/>
          <p:nvPr/>
        </p:nvSpPr>
        <p:spPr>
          <a:xfrm>
            <a:off x="4980373" y="0"/>
            <a:ext cx="3906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Definition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33D625-FE42-4FC4-A7DE-2943E2E03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548" y="4404895"/>
            <a:ext cx="3091313" cy="23155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9FDF23-BEFE-4E07-8AB9-5399537CAFBA}"/>
              </a:ext>
            </a:extLst>
          </p:cNvPr>
          <p:cNvSpPr txBox="1"/>
          <p:nvPr/>
        </p:nvSpPr>
        <p:spPr>
          <a:xfrm>
            <a:off x="568171" y="1260630"/>
            <a:ext cx="112864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These are infection that occur more often , sever in people with weakness of their immune system than a healthy person immune system . And it is caused by verity germs like Virus , Bacteria , Fungi , Parasites 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3C5C61-C66A-4BB5-B153-13C66B779BF1}"/>
              </a:ext>
            </a:extLst>
          </p:cNvPr>
          <p:cNvSpPr txBox="1"/>
          <p:nvPr/>
        </p:nvSpPr>
        <p:spPr>
          <a:xfrm>
            <a:off x="1088994" y="3628079"/>
            <a:ext cx="10244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rgbClr val="FF0000"/>
                </a:solidFill>
                <a:latin typeface="Eras Demi ITC" panose="020B0805030504020804" pitchFamily="34" charset="0"/>
              </a:rPr>
              <a:t>Causative Agent --viruses, bacteria, fungi, and parasites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279105-B389-4F2B-898A-05DB9D337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48" y="4702866"/>
            <a:ext cx="5010779" cy="209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4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0ADE721-627E-4FAC-8FB4-03F482AC2779}"/>
              </a:ext>
            </a:extLst>
          </p:cNvPr>
          <p:cNvSpPr txBox="1"/>
          <p:nvPr/>
        </p:nvSpPr>
        <p:spPr>
          <a:xfrm>
            <a:off x="4509855" y="0"/>
            <a:ext cx="34267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Epidemiology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BD10B2-90D8-4238-8A5E-693FED1E7727}"/>
              </a:ext>
            </a:extLst>
          </p:cNvPr>
          <p:cNvSpPr txBox="1"/>
          <p:nvPr/>
        </p:nvSpPr>
        <p:spPr>
          <a:xfrm>
            <a:off x="815264" y="1322772"/>
            <a:ext cx="114891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Arial Rounded MT Bold" panose="020F0704030504030204" pitchFamily="34" charset="0"/>
              </a:rPr>
              <a:t> many species , including Enter cytozoon </a:t>
            </a:r>
            <a:r>
              <a:rPr lang="en-IN" sz="2800" dirty="0" err="1">
                <a:latin typeface="Arial Rounded MT Bold" panose="020F0704030504030204" pitchFamily="34" charset="0"/>
              </a:rPr>
              <a:t>bieneusi</a:t>
            </a:r>
            <a:r>
              <a:rPr lang="en-IN" sz="2800" dirty="0">
                <a:latin typeface="Arial Rounded MT Bold" panose="020F0704030504030204" pitchFamily="34" charset="0"/>
              </a:rPr>
              <a:t> .risk greatest with CD4 count &lt; 100 cells 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Arial Rounded MT Bold" panose="020F0704030504030204" pitchFamily="34" charset="0"/>
              </a:rPr>
              <a:t> Incidence dramatically lower in countries with widespread use of effective 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Arial Rounded MT Bold" panose="020F07040305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Arial Rounded MT Bold" panose="020F0704030504030204" pitchFamily="34" charset="0"/>
              </a:rPr>
              <a:t> Opportunistic Zone – India , Africa , Russia , south America  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73205D-34A4-485E-A049-B27B307A0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1631" y="4654523"/>
            <a:ext cx="4607511" cy="220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5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2837C0B-EF59-4E68-B573-7EE68EAC8A4C}"/>
              </a:ext>
            </a:extLst>
          </p:cNvPr>
          <p:cNvSpPr txBox="1"/>
          <p:nvPr/>
        </p:nvSpPr>
        <p:spPr>
          <a:xfrm>
            <a:off x="3693111" y="0"/>
            <a:ext cx="52467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Sings and symptoms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DBC14A-59FB-41C5-B199-F0A17C878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125" y="5383983"/>
            <a:ext cx="3295650" cy="13811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C3F4B1-DAAF-44F8-A368-DCFB07049F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0125" y="3694220"/>
            <a:ext cx="3295650" cy="16002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0602AD-5191-4AD2-AE62-722FFDC1766B}"/>
              </a:ext>
            </a:extLst>
          </p:cNvPr>
          <p:cNvSpPr txBox="1"/>
          <p:nvPr/>
        </p:nvSpPr>
        <p:spPr>
          <a:xfrm>
            <a:off x="763480" y="763465"/>
            <a:ext cx="73595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Coma.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Coughing and shortness of breath.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Difficult or painful swallowing.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Extreme fatigue.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Fever.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Mental symptoms such as confusion and forgetfulness.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Nausea, abdominal cramps and vomiting.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dirty="0">
                <a:latin typeface="Bookman Old Style" panose="02050604050505020204" pitchFamily="18" charset="0"/>
              </a:rPr>
              <a:t>Seizures and lack of coordination</a:t>
            </a:r>
            <a:r>
              <a:rPr lang="en-IN" sz="2400" dirty="0">
                <a:latin typeface="Bookman Old Style" panose="020506040505050202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377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18C2DF-619C-484E-8495-2D7D013DBE21}"/>
              </a:ext>
            </a:extLst>
          </p:cNvPr>
          <p:cNvSpPr txBox="1"/>
          <p:nvPr/>
        </p:nvSpPr>
        <p:spPr>
          <a:xfrm>
            <a:off x="4793941" y="0"/>
            <a:ext cx="2938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Risk factor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63673F-F71B-4AF0-BCBE-C2A4D0339005}"/>
              </a:ext>
            </a:extLst>
          </p:cNvPr>
          <p:cNvSpPr txBox="1"/>
          <p:nvPr/>
        </p:nvSpPr>
        <p:spPr>
          <a:xfrm>
            <a:off x="1748901" y="1748901"/>
            <a:ext cx="578824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oper Black" panose="0208090404030B020404" pitchFamily="18" charset="0"/>
              </a:rPr>
              <a:t> Age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oper Black" panose="0208090404030B020404" pitchFamily="18" charset="0"/>
              </a:rPr>
              <a:t> comorbidity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oper Black" panose="0208090404030B020404" pitchFamily="18" charset="0"/>
              </a:rPr>
              <a:t> immunomodulator therapy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IN" sz="2800" dirty="0">
                <a:latin typeface="Cooper Black" panose="0208090404030B020404" pitchFamily="18" charset="0"/>
              </a:rPr>
              <a:t> geographic clustering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A228B7-EFA1-4FE1-91EC-5988238F2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519" y="4709279"/>
            <a:ext cx="4820126" cy="201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0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D8319D8-9EED-48D2-A98B-5CBC70C4D8AD}"/>
              </a:ext>
            </a:extLst>
          </p:cNvPr>
          <p:cNvSpPr txBox="1"/>
          <p:nvPr/>
        </p:nvSpPr>
        <p:spPr>
          <a:xfrm>
            <a:off x="3888419" y="0"/>
            <a:ext cx="5521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Mode of Transmission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0DD746-134D-4530-97C2-063E379E4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5565" y="3314949"/>
            <a:ext cx="3404171" cy="34041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FD006FE-048D-4525-B7B0-F24B9D06FDE9}"/>
              </a:ext>
            </a:extLst>
          </p:cNvPr>
          <p:cNvSpPr txBox="1"/>
          <p:nvPr/>
        </p:nvSpPr>
        <p:spPr>
          <a:xfrm>
            <a:off x="2086252" y="3445604"/>
            <a:ext cx="47671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latin typeface="Arial Rounded MT Bold" panose="020F0704030504030204" pitchFamily="34" charset="0"/>
              </a:rPr>
              <a:t> in body fluids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4A464F1-2EE5-4318-A781-5FAD12D7C1A0}"/>
              </a:ext>
            </a:extLst>
          </p:cNvPr>
          <p:cNvSpPr/>
          <p:nvPr/>
        </p:nvSpPr>
        <p:spPr>
          <a:xfrm>
            <a:off x="1864310" y="1152945"/>
            <a:ext cx="8463379" cy="8256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800" dirty="0">
                <a:solidFill>
                  <a:schemeClr val="tx1"/>
                </a:solidFill>
                <a:latin typeface="Cooper Black" panose="0208090404030B020404" pitchFamily="18" charset="0"/>
              </a:rPr>
              <a:t>Incubation period --Till development of AIDS  </a:t>
            </a:r>
          </a:p>
        </p:txBody>
      </p:sp>
    </p:spTree>
    <p:extLst>
      <p:ext uri="{BB962C8B-B14F-4D97-AF65-F5344CB8AC3E}">
        <p14:creationId xmlns:p14="http://schemas.microsoft.com/office/powerpoint/2010/main" val="316455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D0B421A-15CA-474E-AAAE-448C323343A1}"/>
              </a:ext>
            </a:extLst>
          </p:cNvPr>
          <p:cNvSpPr txBox="1"/>
          <p:nvPr/>
        </p:nvSpPr>
        <p:spPr>
          <a:xfrm>
            <a:off x="4714043" y="0"/>
            <a:ext cx="38972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Management</a:t>
            </a:r>
            <a:r>
              <a:rPr lang="en-IN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8F552-2092-4103-BC57-6AAA9281320E}"/>
              </a:ext>
            </a:extLst>
          </p:cNvPr>
          <p:cNvSpPr txBox="1"/>
          <p:nvPr/>
        </p:nvSpPr>
        <p:spPr>
          <a:xfrm>
            <a:off x="2583402" y="1617956"/>
            <a:ext cx="44210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Arial Black" panose="020B0A04020102020204" pitchFamily="34" charset="0"/>
              </a:rPr>
              <a:t> Diagnosis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IN" sz="2800" dirty="0">
              <a:latin typeface="Arial Black" panose="020B0A040201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N" sz="2800" dirty="0">
                <a:latin typeface="Arial Black" panose="020B0A04020102020204" pitchFamily="34" charset="0"/>
              </a:rPr>
              <a:t> Treatment </a:t>
            </a:r>
          </a:p>
        </p:txBody>
      </p:sp>
    </p:spTree>
    <p:extLst>
      <p:ext uri="{BB962C8B-B14F-4D97-AF65-F5344CB8AC3E}">
        <p14:creationId xmlns:p14="http://schemas.microsoft.com/office/powerpoint/2010/main" val="2141540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89FB37-7F32-4F1E-B88C-7FC08E3FEECF}"/>
              </a:ext>
            </a:extLst>
          </p:cNvPr>
          <p:cNvSpPr txBox="1"/>
          <p:nvPr/>
        </p:nvSpPr>
        <p:spPr>
          <a:xfrm>
            <a:off x="5113536" y="0"/>
            <a:ext cx="326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Diagnosis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C01C44-F6CD-41A5-8C88-FF25D7BD7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6677" y="5194546"/>
            <a:ext cx="2847975" cy="1600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2518D1-8E09-4FB2-BC19-773102942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152" y="3429000"/>
            <a:ext cx="2857500" cy="1600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DEBA20-A483-4E8C-ABAA-265DBE5DFC2E}"/>
              </a:ext>
            </a:extLst>
          </p:cNvPr>
          <p:cNvSpPr txBox="1"/>
          <p:nvPr/>
        </p:nvSpPr>
        <p:spPr>
          <a:xfrm>
            <a:off x="1358281" y="1443841"/>
            <a:ext cx="53887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Skin Scraping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mucosal Scraping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Virginal secretions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culturing blood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sz="2800" dirty="0">
              <a:latin typeface="Cooper Black" panose="0208090404030B0204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2800" dirty="0">
                <a:latin typeface="Cooper Black" panose="0208090404030B020404" pitchFamily="18" charset="0"/>
              </a:rPr>
              <a:t> Microscopic observations </a:t>
            </a:r>
          </a:p>
        </p:txBody>
      </p:sp>
    </p:spTree>
    <p:extLst>
      <p:ext uri="{BB962C8B-B14F-4D97-AF65-F5344CB8AC3E}">
        <p14:creationId xmlns:p14="http://schemas.microsoft.com/office/powerpoint/2010/main" val="3672254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368A26-7EC4-4464-BEB1-BBD41B8AA961}"/>
              </a:ext>
            </a:extLst>
          </p:cNvPr>
          <p:cNvSpPr txBox="1"/>
          <p:nvPr/>
        </p:nvSpPr>
        <p:spPr>
          <a:xfrm>
            <a:off x="4776187" y="0"/>
            <a:ext cx="3888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Treatment</a:t>
            </a:r>
            <a:r>
              <a:rPr lang="en-IN" dirty="0"/>
              <a:t> 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26A09C10-ED91-44E8-99B1-7558F803AC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42482"/>
              </p:ext>
            </p:extLst>
          </p:nvPr>
        </p:nvGraphicFramePr>
        <p:xfrm>
          <a:off x="1668015" y="897219"/>
          <a:ext cx="9526726" cy="558348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4763363">
                  <a:extLst>
                    <a:ext uri="{9D8B030D-6E8A-4147-A177-3AD203B41FA5}">
                      <a16:colId xmlns:a16="http://schemas.microsoft.com/office/drawing/2014/main" val="4290121539"/>
                    </a:ext>
                  </a:extLst>
                </a:gridCol>
                <a:gridCol w="4763363">
                  <a:extLst>
                    <a:ext uri="{9D8B030D-6E8A-4147-A177-3AD203B41FA5}">
                      <a16:colId xmlns:a16="http://schemas.microsoft.com/office/drawing/2014/main" val="3432356147"/>
                    </a:ext>
                  </a:extLst>
                </a:gridCol>
              </a:tblGrid>
              <a:tr h="697935">
                <a:tc>
                  <a:txBody>
                    <a:bodyPr/>
                    <a:lstStyle/>
                    <a:p>
                      <a:r>
                        <a:rPr lang="en-IN" sz="2800" i="1" dirty="0">
                          <a:solidFill>
                            <a:srgbClr val="FF0000"/>
                          </a:solidFill>
                          <a:latin typeface="Algerian" panose="04020705040A02060702" pitchFamily="82" charset="0"/>
                        </a:rPr>
                        <a:t>              Category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800" i="1" dirty="0">
                          <a:solidFill>
                            <a:srgbClr val="FF0000"/>
                          </a:solidFill>
                          <a:latin typeface="Algerian" panose="04020705040A02060702" pitchFamily="82" charset="0"/>
                        </a:rPr>
                        <a:t>                   Drug Name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4172334"/>
                  </a:ext>
                </a:extLst>
              </a:tr>
              <a:tr h="697935">
                <a:tc>
                  <a:txBody>
                    <a:bodyPr/>
                    <a:lstStyle/>
                    <a:p>
                      <a:r>
                        <a:rPr lang="en-IN" sz="2400" dirty="0"/>
                        <a:t>Antiviral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err="1"/>
                        <a:t>fomivirsen</a:t>
                      </a:r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4313661"/>
                  </a:ext>
                </a:extLst>
              </a:tr>
              <a:tr h="697935">
                <a:tc>
                  <a:txBody>
                    <a:bodyPr/>
                    <a:lstStyle/>
                    <a:p>
                      <a:r>
                        <a:rPr lang="en-IN" sz="2400" dirty="0"/>
                        <a:t>Antibiotic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trimethoprim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08156"/>
                  </a:ext>
                </a:extLst>
              </a:tr>
              <a:tr h="697935">
                <a:tc>
                  <a:txBody>
                    <a:bodyPr/>
                    <a:lstStyle/>
                    <a:p>
                      <a:r>
                        <a:rPr lang="en-IN" sz="2400" dirty="0"/>
                        <a:t>Antifungal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/>
                        <a:t> clotrimazole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099714"/>
                  </a:ext>
                </a:extLst>
              </a:tr>
              <a:tr h="697935"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191833"/>
                  </a:ext>
                </a:extLst>
              </a:tr>
              <a:tr h="697935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3223367"/>
                  </a:ext>
                </a:extLst>
              </a:tr>
              <a:tr h="697935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8653833"/>
                  </a:ext>
                </a:extLst>
              </a:tr>
              <a:tr h="697935">
                <a:tc>
                  <a:txBody>
                    <a:bodyPr/>
                    <a:lstStyle/>
                    <a:p>
                      <a:endParaRPr lang="en-I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6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0929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Yellow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208</TotalTime>
  <Words>245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5" baseType="lpstr">
      <vt:lpstr>Algerian</vt:lpstr>
      <vt:lpstr>Arial</vt:lpstr>
      <vt:lpstr>Arial Black</vt:lpstr>
      <vt:lpstr>Arial Rounded MT Bold</vt:lpstr>
      <vt:lpstr>Bookman Old Style</vt:lpstr>
      <vt:lpstr>Britannic Bold</vt:lpstr>
      <vt:lpstr>Cooper Black</vt:lpstr>
      <vt:lpstr>Courier New</vt:lpstr>
      <vt:lpstr>Eras Demi ITC</vt:lpstr>
      <vt:lpstr>Rockwell Extra Bold</vt:lpstr>
      <vt:lpstr>Tw Cen MT</vt:lpstr>
      <vt:lpstr>Wingdings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Animesh Das</dc:creator>
  <cp:lastModifiedBy>Animesh Das</cp:lastModifiedBy>
  <cp:revision>3</cp:revision>
  <dcterms:created xsi:type="dcterms:W3CDTF">2021-12-06T19:27:19Z</dcterms:created>
  <dcterms:modified xsi:type="dcterms:W3CDTF">2021-12-08T19:36:05Z</dcterms:modified>
</cp:coreProperties>
</file>