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19145-CD92-433B-A0F6-E229E78F4D7A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F53CE-8071-42C3-A1E3-D0A1292DA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676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5F53CE-8071-42C3-A1E3-D0A1292DA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4D6A-7FBF-448B-B812-025A3E8DEE5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801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45834-63CC-4252-9A22-4D154DB73A2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79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CEFE8-7FAB-468B-B2EA-FC1F5AA7104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4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5C2FE-38C1-4399-8CC9-D18D54FBD9C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8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A2696-19E0-42CF-A750-668949D6EAD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657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1FADC-91F0-4B03-9092-0282B39D77F6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79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E12C0-4980-431F-9000-AC37C423011B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5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FA309-ABE5-415D-94B6-244196A698E3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27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3FD0-1959-484A-9887-82DD395A5247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2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00454-3EDD-4F20-BC14-BAA4B2CA76F1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4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B6745-726F-4E1F-852D-045D847F1CA4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3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2DECF-777C-4E48-A13B-882F37F6039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98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image" Target="../media/image67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101.png"/><Relationship Id="rId21" Type="http://schemas.openxmlformats.org/officeDocument/2006/relationships/image" Target="../media/image119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5" Type="http://schemas.openxmlformats.org/officeDocument/2006/relationships/image" Target="../media/image123.png"/><Relationship Id="rId2" Type="http://schemas.openxmlformats.org/officeDocument/2006/relationships/image" Target="../media/image100.png"/><Relationship Id="rId16" Type="http://schemas.openxmlformats.org/officeDocument/2006/relationships/image" Target="../media/image114.png"/><Relationship Id="rId20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24" Type="http://schemas.openxmlformats.org/officeDocument/2006/relationships/image" Target="../media/image122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23" Type="http://schemas.openxmlformats.org/officeDocument/2006/relationships/image" Target="../media/image121.png"/><Relationship Id="rId10" Type="http://schemas.openxmlformats.org/officeDocument/2006/relationships/image" Target="../media/image108.png"/><Relationship Id="rId19" Type="http://schemas.openxmlformats.org/officeDocument/2006/relationships/image" Target="../media/image117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Relationship Id="rId22" Type="http://schemas.openxmlformats.org/officeDocument/2006/relationships/image" Target="../media/image1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60.png"/><Relationship Id="rId18" Type="http://schemas.openxmlformats.org/officeDocument/2006/relationships/image" Target="../media/image64.png"/><Relationship Id="rId3" Type="http://schemas.openxmlformats.org/officeDocument/2006/relationships/image" Target="../media/image53.png"/><Relationship Id="rId21" Type="http://schemas.openxmlformats.org/officeDocument/2006/relationships/image" Target="../media/image40.png"/><Relationship Id="rId7" Type="http://schemas.openxmlformats.org/officeDocument/2006/relationships/image" Target="../media/image56.png"/><Relationship Id="rId12" Type="http://schemas.openxmlformats.org/officeDocument/2006/relationships/image" Target="../media/image59.png"/><Relationship Id="rId17" Type="http://schemas.openxmlformats.org/officeDocument/2006/relationships/image" Target="../media/image63.png"/><Relationship Id="rId2" Type="http://schemas.openxmlformats.org/officeDocument/2006/relationships/image" Target="../media/image52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5.png"/><Relationship Id="rId5" Type="http://schemas.openxmlformats.org/officeDocument/2006/relationships/image" Target="../media/image55.png"/><Relationship Id="rId15" Type="http://schemas.openxmlformats.org/officeDocument/2006/relationships/image" Target="../media/image61.png"/><Relationship Id="rId10" Type="http://schemas.openxmlformats.org/officeDocument/2006/relationships/image" Target="../media/image58.png"/><Relationship Id="rId19" Type="http://schemas.openxmlformats.org/officeDocument/2006/relationships/image" Target="../media/image65.png"/><Relationship Id="rId4" Type="http://schemas.openxmlformats.org/officeDocument/2006/relationships/image" Target="../media/image54.png"/><Relationship Id="rId9" Type="http://schemas.openxmlformats.org/officeDocument/2006/relationships/image" Target="../media/image57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29000" y="2971800"/>
            <a:ext cx="610362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b="0" spc="-204" dirty="0">
                <a:latin typeface="Times New Roman"/>
                <a:cs typeface="Times New Roman"/>
              </a:rPr>
              <a:t>OSTEOARTHRITIS</a:t>
            </a:r>
            <a:endParaRPr sz="6000" dirty="0">
              <a:latin typeface="Times New Roman"/>
              <a:cs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24969"/>
            <a:ext cx="1754124" cy="8991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7228" y="214071"/>
            <a:ext cx="13131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dirty="0"/>
              <a:t>TYPES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1524000" y="5388865"/>
            <a:ext cx="8770620" cy="1367155"/>
            <a:chOff x="0" y="5388864"/>
            <a:chExt cx="8770620" cy="136715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388864"/>
              <a:ext cx="1615439" cy="7330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9575" y="5388864"/>
              <a:ext cx="2516124" cy="7330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59835" y="5388864"/>
              <a:ext cx="2119884" cy="7330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43855" y="5388864"/>
              <a:ext cx="3826763" cy="7330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5705856"/>
              <a:ext cx="2343912" cy="7330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8048" y="5705856"/>
              <a:ext cx="1348739" cy="7330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20923" y="5705856"/>
              <a:ext cx="3380232" cy="73304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65291" y="5705856"/>
              <a:ext cx="2737104" cy="7330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6022846"/>
              <a:ext cx="3101340" cy="73304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929128" y="643127"/>
            <a:ext cx="5061585" cy="3709670"/>
            <a:chOff x="1405127" y="643127"/>
            <a:chExt cx="5061585" cy="3709670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05127" y="2540507"/>
              <a:ext cx="544068" cy="181203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5127" y="2540507"/>
              <a:ext cx="544068" cy="7223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811780" y="1450847"/>
              <a:ext cx="3654552" cy="32918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85032" y="643127"/>
              <a:ext cx="1697736" cy="100279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759578" y="813054"/>
            <a:ext cx="597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Palatino Linotype"/>
                <a:cs typeface="Palatino Linotype"/>
              </a:rPr>
              <a:t>OA</a:t>
            </a:r>
            <a:endParaRPr sz="2800">
              <a:latin typeface="Palatino Linotype"/>
              <a:cs typeface="Palatino Linotype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488691" y="1706879"/>
            <a:ext cx="3720084" cy="91744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370327" y="1902663"/>
            <a:ext cx="1958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Primary</a:t>
            </a:r>
            <a:r>
              <a:rPr sz="2800" spc="-6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OA</a:t>
            </a:r>
            <a:endParaRPr sz="2800">
              <a:latin typeface="Palatino Linotype"/>
              <a:cs typeface="Palatino Linotype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377184" y="2796540"/>
            <a:ext cx="2684145" cy="2007235"/>
            <a:chOff x="1853183" y="2796539"/>
            <a:chExt cx="2684145" cy="2007235"/>
          </a:xfrm>
        </p:grpSpPr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53183" y="2796539"/>
              <a:ext cx="2683764" cy="9159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54707" y="3886200"/>
              <a:ext cx="2631947" cy="91744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697228" y="2993262"/>
            <a:ext cx="8299450" cy="3524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248535" algn="ctr"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Localized</a:t>
            </a:r>
            <a:r>
              <a:rPr sz="2800" spc="-4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OA</a:t>
            </a:r>
            <a:endParaRPr sz="2800" dirty="0">
              <a:latin typeface="Palatino Linotype"/>
              <a:cs typeface="Palatino Linotype"/>
            </a:endParaRPr>
          </a:p>
          <a:p>
            <a:pPr>
              <a:spcBef>
                <a:spcPts val="45"/>
              </a:spcBef>
            </a:pPr>
            <a:endParaRPr sz="2550" dirty="0">
              <a:latin typeface="Palatino Linotype"/>
              <a:cs typeface="Palatino Linotype"/>
            </a:endParaRPr>
          </a:p>
          <a:p>
            <a:pPr marL="2042160" marR="4338955" algn="ctr">
              <a:lnSpc>
                <a:spcPct val="101099"/>
              </a:lnSpc>
            </a:pPr>
            <a:r>
              <a:rPr sz="2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Ge</a:t>
            </a:r>
            <a:r>
              <a:rPr sz="2800" dirty="0">
                <a:solidFill>
                  <a:srgbClr val="FFFFFF"/>
                </a:solidFill>
                <a:latin typeface="Palatino Linotype"/>
                <a:cs typeface="Palatino Linotype"/>
              </a:rPr>
              <a:t>n</a:t>
            </a: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er</a:t>
            </a:r>
            <a:r>
              <a:rPr sz="2800" dirty="0">
                <a:solidFill>
                  <a:srgbClr val="FFFFFF"/>
                </a:solidFill>
                <a:latin typeface="Palatino Linotype"/>
                <a:cs typeface="Palatino Linotype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li</a:t>
            </a:r>
            <a:r>
              <a:rPr sz="2800" dirty="0">
                <a:solidFill>
                  <a:srgbClr val="FFFFFF"/>
                </a:solidFill>
                <a:latin typeface="Palatino Linotype"/>
                <a:cs typeface="Palatino Linotype"/>
              </a:rPr>
              <a:t>z</a:t>
            </a: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ed  </a:t>
            </a:r>
            <a:r>
              <a:rPr sz="2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OA</a:t>
            </a:r>
            <a:endParaRPr sz="2800" dirty="0"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</a:pPr>
            <a:endParaRPr sz="2800" dirty="0">
              <a:latin typeface="Palatino Linotype"/>
              <a:cs typeface="Palatino Linotype"/>
            </a:endParaRPr>
          </a:p>
          <a:p>
            <a:pPr>
              <a:spcBef>
                <a:spcPts val="60"/>
              </a:spcBef>
            </a:pPr>
            <a:endParaRPr sz="1900" dirty="0">
              <a:latin typeface="Palatino Linotype"/>
              <a:cs typeface="Palatino Linotype"/>
            </a:endParaRPr>
          </a:p>
          <a:p>
            <a:pPr marL="12700" marR="5080">
              <a:lnSpc>
                <a:spcPts val="2500"/>
              </a:lnSpc>
            </a:pPr>
            <a:r>
              <a:rPr sz="26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Erosive</a:t>
            </a:r>
            <a:r>
              <a:rPr sz="2600" b="1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6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osteoarthritis</a:t>
            </a:r>
            <a:r>
              <a:rPr sz="2600" b="1" spc="-2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is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presence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of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erosion</a:t>
            </a:r>
            <a:r>
              <a:rPr sz="2600" spc="20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and</a:t>
            </a:r>
            <a:r>
              <a:rPr sz="2600" spc="-15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marked </a:t>
            </a:r>
            <a:r>
              <a:rPr sz="2600" spc="-635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proliferation</a:t>
            </a:r>
            <a:r>
              <a:rPr sz="2600" spc="20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in the</a:t>
            </a:r>
            <a:r>
              <a:rPr sz="2600" spc="20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proximal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and</a:t>
            </a:r>
            <a:r>
              <a:rPr sz="2600" spc="-20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distal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dirty="0">
                <a:latin typeface="Palatino Linotype"/>
                <a:cs typeface="Palatino Linotype"/>
              </a:rPr>
              <a:t>interphalangeal </a:t>
            </a:r>
            <a:r>
              <a:rPr sz="2600" spc="5" dirty="0">
                <a:latin typeface="Palatino Linotype"/>
                <a:cs typeface="Palatino Linotype"/>
              </a:rPr>
              <a:t> </a:t>
            </a:r>
            <a:r>
              <a:rPr sz="2600" spc="-5" dirty="0">
                <a:latin typeface="Palatino Linotype"/>
                <a:cs typeface="Palatino Linotype"/>
              </a:rPr>
              <a:t>joints</a:t>
            </a:r>
            <a:r>
              <a:rPr sz="2600" dirty="0">
                <a:latin typeface="Palatino Linotype"/>
                <a:cs typeface="Palatino Linotype"/>
              </a:rPr>
              <a:t> of</a:t>
            </a:r>
            <a:r>
              <a:rPr sz="2600" spc="-5" dirty="0">
                <a:latin typeface="Palatino Linotype"/>
                <a:cs typeface="Palatino Linotype"/>
              </a:rPr>
              <a:t> the</a:t>
            </a:r>
            <a:r>
              <a:rPr sz="2600" dirty="0">
                <a:latin typeface="Palatino Linotype"/>
                <a:cs typeface="Palatino Linotype"/>
              </a:rPr>
              <a:t> hands</a:t>
            </a:r>
          </a:p>
        </p:txBody>
      </p:sp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332220" y="1706879"/>
            <a:ext cx="3290316" cy="91744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6819392" y="1902663"/>
            <a:ext cx="23183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Secondary</a:t>
            </a:r>
            <a:r>
              <a:rPr sz="2800" spc="-7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OA</a:t>
            </a:r>
            <a:endParaRPr sz="2800">
              <a:latin typeface="Palatino Linotype"/>
              <a:cs typeface="Palatino Linotype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838201"/>
            <a:ext cx="9144000" cy="601979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2341" y="310642"/>
            <a:ext cx="36944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dirty="0"/>
              <a:t>Risk</a:t>
            </a:r>
            <a:r>
              <a:rPr sz="3200" spc="-45" dirty="0"/>
              <a:t> </a:t>
            </a:r>
            <a:r>
              <a:rPr sz="3200" dirty="0"/>
              <a:t>Factors</a:t>
            </a:r>
            <a:r>
              <a:rPr sz="3200" spc="-40" dirty="0"/>
              <a:t> </a:t>
            </a:r>
            <a:r>
              <a:rPr sz="3200" dirty="0"/>
              <a:t>for</a:t>
            </a:r>
            <a:r>
              <a:rPr sz="3200" spc="-20" dirty="0"/>
              <a:t> </a:t>
            </a:r>
            <a:r>
              <a:rPr sz="3200" dirty="0"/>
              <a:t>OA</a:t>
            </a:r>
            <a:endParaRPr sz="32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400"/>
            <a:ext cx="8839200" cy="6553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7229" y="531622"/>
            <a:ext cx="2974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" dirty="0"/>
              <a:t>Cartilage</a:t>
            </a:r>
            <a:r>
              <a:rPr spc="-50" dirty="0"/>
              <a:t> </a:t>
            </a:r>
            <a:r>
              <a:rPr spc="-10" dirty="0"/>
              <a:t>function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97229" y="962304"/>
            <a:ext cx="8679815" cy="156845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spcBef>
                <a:spcPts val="625"/>
              </a:spcBef>
            </a:pPr>
            <a:r>
              <a:rPr sz="2200" b="1" spc="-5" dirty="0">
                <a:latin typeface="Palatino Linotype"/>
                <a:cs typeface="Palatino Linotype"/>
              </a:rPr>
              <a:t>Cartilage has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2</a:t>
            </a:r>
            <a:r>
              <a:rPr sz="2200" b="1" spc="-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major</a:t>
            </a:r>
            <a:r>
              <a:rPr sz="2200" b="1" spc="-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molecules</a:t>
            </a:r>
            <a:endParaRPr sz="2200" dirty="0">
              <a:latin typeface="Palatino Linotype"/>
              <a:cs typeface="Palatino Linotype"/>
            </a:endParaRPr>
          </a:p>
          <a:p>
            <a:pPr marL="110998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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2200" b="1" spc="-60" dirty="0">
                <a:latin typeface="Palatino Linotype"/>
                <a:cs typeface="Palatino Linotype"/>
              </a:rPr>
              <a:t>Type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2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collagen,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(Provides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cartilage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its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tensile</a:t>
            </a:r>
            <a:r>
              <a:rPr sz="2200" b="1" spc="5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strength)</a:t>
            </a:r>
            <a:endParaRPr sz="2200" dirty="0">
              <a:latin typeface="Palatino Linotype"/>
              <a:cs typeface="Palatino Linotype"/>
            </a:endParaRPr>
          </a:p>
          <a:p>
            <a:pPr marL="110998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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Aggrecan,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(A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proteoglycan</a:t>
            </a:r>
            <a:r>
              <a:rPr sz="2200" b="1" spc="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macromolecule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dirty="0">
                <a:latin typeface="Palatino Linotype"/>
                <a:cs typeface="Palatino Linotype"/>
              </a:rPr>
              <a:t>gives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cartilage</a:t>
            </a:r>
            <a:endParaRPr sz="2200" dirty="0">
              <a:latin typeface="Palatino Linotype"/>
              <a:cs typeface="Palatino Linotype"/>
            </a:endParaRPr>
          </a:p>
          <a:p>
            <a:pPr marL="1365885"/>
            <a:r>
              <a:rPr sz="2200" b="1" spc="-5" dirty="0">
                <a:latin typeface="Palatino Linotype"/>
                <a:cs typeface="Palatino Linotype"/>
              </a:rPr>
              <a:t>its compressive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stiffness)</a:t>
            </a:r>
            <a:endParaRPr sz="2200" dirty="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97228" y="3377565"/>
            <a:ext cx="873887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Chondrocytes,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avascular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tissue,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synthesize</a:t>
            </a:r>
            <a:r>
              <a:rPr sz="2200" b="1" spc="4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all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elements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of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the 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matrix &amp;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addition</a:t>
            </a:r>
            <a:r>
              <a:rPr sz="2200" b="1" spc="6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produce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dirty="0">
                <a:latin typeface="Palatino Linotype"/>
                <a:cs typeface="Palatino Linotype"/>
              </a:rPr>
              <a:t>enzymes</a:t>
            </a:r>
            <a:r>
              <a:rPr sz="2200" b="1" spc="-5" dirty="0">
                <a:latin typeface="Palatino Linotype"/>
                <a:cs typeface="Palatino Linotype"/>
              </a:rPr>
              <a:t> </a:t>
            </a:r>
            <a:r>
              <a:rPr sz="2200" b="1" dirty="0">
                <a:latin typeface="Palatino Linotype"/>
                <a:cs typeface="Palatino Linotype"/>
              </a:rPr>
              <a:t>that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dirty="0">
                <a:latin typeface="Palatino Linotype"/>
                <a:cs typeface="Palatino Linotype"/>
              </a:rPr>
              <a:t>break </a:t>
            </a:r>
            <a:r>
              <a:rPr sz="2200" b="1" spc="-5" dirty="0">
                <a:latin typeface="Palatino Linotype"/>
                <a:cs typeface="Palatino Linotype"/>
              </a:rPr>
              <a:t>down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the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matrix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cytokines</a:t>
            </a:r>
            <a:r>
              <a:rPr sz="2200" b="1" spc="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growth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factors.</a:t>
            </a:r>
            <a:endParaRPr sz="2200" dirty="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97228" y="5255514"/>
            <a:ext cx="778510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300" spc="2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3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Cartilage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matrix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synthesis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catabolism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are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dynamic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equilibrium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influenced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by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the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cytokine</a:t>
            </a:r>
            <a:r>
              <a:rPr sz="2200" b="1" spc="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growth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factor </a:t>
            </a:r>
            <a:r>
              <a:rPr sz="2200" b="1" spc="-5" dirty="0">
                <a:latin typeface="Palatino Linotype"/>
                <a:cs typeface="Palatino Linotype"/>
              </a:rPr>
              <a:t> environment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by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mechanical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stress</a:t>
            </a:r>
            <a:endParaRPr sz="2200" dirty="0">
              <a:latin typeface="Palatino Linotype"/>
              <a:cs typeface="Palatino Linotype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7228" y="866902"/>
            <a:ext cx="1684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5" dirty="0"/>
              <a:t>Cytokines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59129" y="1365250"/>
            <a:ext cx="8080375" cy="3781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spcBef>
                <a:spcPts val="95"/>
              </a:spcBef>
            </a:pPr>
            <a:r>
              <a:rPr sz="1300" spc="2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3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300" spc="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Interleukin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(IL)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1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(stimulating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production</a:t>
            </a:r>
            <a:r>
              <a:rPr sz="2200" b="1" spc="4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of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proteinases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</a:t>
            </a:r>
            <a:endParaRPr sz="2200" dirty="0">
              <a:latin typeface="Palatino Linotype"/>
              <a:cs typeface="Palatino Linotype"/>
            </a:endParaRPr>
          </a:p>
          <a:p>
            <a:pPr marL="306705"/>
            <a:r>
              <a:rPr sz="2200" b="1" spc="-5" dirty="0">
                <a:latin typeface="Palatino Linotype"/>
                <a:cs typeface="Palatino Linotype"/>
              </a:rPr>
              <a:t>suppressing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cartilage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matrix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synthesis)</a:t>
            </a:r>
            <a:endParaRPr sz="2200" dirty="0">
              <a:latin typeface="Palatino Linotype"/>
              <a:cs typeface="Palatino Linotype"/>
            </a:endParaRPr>
          </a:p>
          <a:p>
            <a:pPr marL="5080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20" dirty="0">
                <a:latin typeface="Times New Roman"/>
                <a:cs typeface="Times New Roman"/>
              </a:rPr>
              <a:t> 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2200" b="1" spc="-40" dirty="0">
                <a:latin typeface="Palatino Linotype"/>
                <a:cs typeface="Palatino Linotype"/>
              </a:rPr>
              <a:t>Tumor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necrosis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factor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(TNF)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same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function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as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IL1)</a:t>
            </a:r>
            <a:endParaRPr sz="2200" dirty="0">
              <a:latin typeface="Palatino Linotype"/>
              <a:cs typeface="Palatino Linotype"/>
            </a:endParaRPr>
          </a:p>
          <a:p>
            <a:pPr>
              <a:spcBef>
                <a:spcPts val="55"/>
              </a:spcBef>
            </a:pPr>
            <a:endParaRPr sz="2700" dirty="0">
              <a:latin typeface="Palatino Linotype"/>
              <a:cs typeface="Palatino Linotype"/>
            </a:endParaRPr>
          </a:p>
          <a:p>
            <a:pPr marL="50800"/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20" dirty="0">
                <a:latin typeface="Times New Roman"/>
                <a:cs typeface="Times New Roman"/>
              </a:rPr>
              <a:t>  </a:t>
            </a:r>
            <a:r>
              <a:rPr sz="2200" b="1" spc="-5" dirty="0">
                <a:latin typeface="Palatino Linotype"/>
                <a:cs typeface="Palatino Linotype"/>
              </a:rPr>
              <a:t>Cytokines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also induce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chondrocytes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to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synthesize</a:t>
            </a:r>
            <a:endParaRPr sz="2200" dirty="0">
              <a:latin typeface="Palatino Linotype"/>
              <a:cs typeface="Palatino Linotype"/>
            </a:endParaRPr>
          </a:p>
          <a:p>
            <a:pPr marL="1742439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</a:t>
            </a:r>
            <a:r>
              <a:rPr sz="1300" spc="3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Prostaglandin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5" dirty="0">
                <a:latin typeface="Palatino Linotype"/>
                <a:cs typeface="Palatino Linotype"/>
              </a:rPr>
              <a:t>E</a:t>
            </a:r>
            <a:r>
              <a:rPr sz="2175" b="1" spc="7" baseline="-21072" dirty="0">
                <a:latin typeface="Palatino Linotype"/>
                <a:cs typeface="Palatino Linotype"/>
              </a:rPr>
              <a:t>2</a:t>
            </a:r>
            <a:r>
              <a:rPr sz="2200" b="1" spc="5" dirty="0">
                <a:latin typeface="Palatino Linotype"/>
                <a:cs typeface="Palatino Linotype"/>
              </a:rPr>
              <a:t>,</a:t>
            </a:r>
            <a:endParaRPr sz="2200" dirty="0">
              <a:latin typeface="Palatino Linotype"/>
              <a:cs typeface="Palatino Linotype"/>
            </a:endParaRPr>
          </a:p>
          <a:p>
            <a:pPr marL="1998345" marR="344805" indent="-256540">
              <a:spcBef>
                <a:spcPts val="525"/>
              </a:spcBef>
            </a:pPr>
            <a:r>
              <a:rPr sz="1300" spc="20" dirty="0">
                <a:latin typeface="Wingdings"/>
                <a:cs typeface="Wingdings"/>
              </a:rPr>
              <a:t></a:t>
            </a:r>
            <a:r>
              <a:rPr sz="1300" spc="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Nitric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oxide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(Inhibits</a:t>
            </a:r>
            <a:r>
              <a:rPr sz="2200" b="1" spc="4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aggrecan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synthesis</a:t>
            </a:r>
            <a:r>
              <a:rPr sz="2200" b="1" spc="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and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enhances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proteinase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activity)</a:t>
            </a:r>
            <a:endParaRPr sz="2200" dirty="0">
              <a:latin typeface="Palatino Linotype"/>
              <a:cs typeface="Palatino Linotype"/>
            </a:endParaRPr>
          </a:p>
          <a:p>
            <a:pPr marL="1998345" marR="334645" indent="-25654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</a:t>
            </a:r>
            <a:r>
              <a:rPr sz="1300" spc="3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Bone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morphogenic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protein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2 (BMP-2)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(potent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stimulator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of anabolic</a:t>
            </a:r>
            <a:r>
              <a:rPr sz="2200" b="1" spc="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activity)</a:t>
            </a:r>
            <a:endParaRPr sz="2200" dirty="0">
              <a:latin typeface="Palatino Linotype"/>
              <a:cs typeface="Palatino Linotyp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7229" y="2016378"/>
            <a:ext cx="8366759" cy="234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spcBef>
                <a:spcPts val="100"/>
              </a:spcBef>
            </a:pPr>
            <a:r>
              <a:rPr sz="1450" spc="-1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45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At early stages in the </a:t>
            </a:r>
            <a:r>
              <a:rPr sz="2400" b="1" spc="-5" dirty="0">
                <a:latin typeface="Palatino Linotype"/>
                <a:cs typeface="Palatino Linotype"/>
              </a:rPr>
              <a:t>matrix response </a:t>
            </a:r>
            <a:r>
              <a:rPr sz="2400" b="1" dirty="0">
                <a:latin typeface="Palatino Linotype"/>
                <a:cs typeface="Palatino Linotype"/>
              </a:rPr>
              <a:t>to injury cytokine </a:t>
            </a:r>
            <a:r>
              <a:rPr sz="2400" b="1" spc="5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stimulation</a:t>
            </a:r>
            <a:r>
              <a:rPr sz="2400" b="1" spc="-25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may</a:t>
            </a:r>
            <a:r>
              <a:rPr sz="2400" b="1" spc="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be</a:t>
            </a:r>
            <a:r>
              <a:rPr sz="2400" b="1" spc="10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matrix</a:t>
            </a:r>
            <a:r>
              <a:rPr sz="2400" b="1" spc="-1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turnover</a:t>
            </a:r>
            <a:r>
              <a:rPr sz="2400" b="1" spc="20" dirty="0">
                <a:latin typeface="Palatino Linotype"/>
                <a:cs typeface="Palatino Linotype"/>
              </a:rPr>
              <a:t> </a:t>
            </a:r>
            <a:r>
              <a:rPr sz="2400" b="1" spc="-20" dirty="0">
                <a:latin typeface="Palatino Linotype"/>
                <a:cs typeface="Palatino Linotype"/>
              </a:rPr>
              <a:t>ultimately,</a:t>
            </a:r>
            <a:r>
              <a:rPr sz="2400" b="1" spc="-2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excess </a:t>
            </a:r>
            <a:r>
              <a:rPr sz="2400" b="1" spc="-5" dirty="0">
                <a:latin typeface="Palatino Linotype"/>
                <a:cs typeface="Palatino Linotype"/>
              </a:rPr>
              <a:t>IL-1 </a:t>
            </a:r>
            <a:r>
              <a:rPr sz="2400" b="1" spc="-58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triggers</a:t>
            </a:r>
            <a:r>
              <a:rPr sz="2400" b="1" spc="-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a process</a:t>
            </a:r>
            <a:r>
              <a:rPr sz="2400" b="1" spc="-10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of</a:t>
            </a:r>
            <a:r>
              <a:rPr sz="2400" b="1" spc="20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matrix</a:t>
            </a:r>
            <a:r>
              <a:rPr sz="2400" b="1" spc="-20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degradation</a:t>
            </a:r>
            <a:endParaRPr sz="2400" dirty="0">
              <a:latin typeface="Palatino Linotype"/>
              <a:cs typeface="Palatino Linotype"/>
            </a:endParaRPr>
          </a:p>
          <a:p>
            <a:pPr>
              <a:spcBef>
                <a:spcPts val="45"/>
              </a:spcBef>
            </a:pPr>
            <a:endParaRPr sz="2850" dirty="0">
              <a:latin typeface="Palatino Linotype"/>
              <a:cs typeface="Palatino Linotype"/>
            </a:endParaRPr>
          </a:p>
          <a:p>
            <a:pPr marL="268605" marR="34925" indent="-256540"/>
            <a:r>
              <a:rPr sz="1450" spc="-10" dirty="0">
                <a:latin typeface="Wingdings"/>
                <a:cs typeface="Wingdings"/>
              </a:rPr>
              <a:t></a:t>
            </a:r>
            <a:r>
              <a:rPr sz="1450" spc="2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Growth</a:t>
            </a:r>
            <a:r>
              <a:rPr sz="2400" b="1" spc="-15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factors</a:t>
            </a:r>
            <a:r>
              <a:rPr sz="2400" b="1" spc="15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insulin-like</a:t>
            </a:r>
            <a:r>
              <a:rPr sz="2400" b="1" spc="-40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growth </a:t>
            </a:r>
            <a:r>
              <a:rPr sz="2400" b="1" spc="-5" dirty="0">
                <a:latin typeface="Palatino Linotype"/>
                <a:cs typeface="Palatino Linotype"/>
              </a:rPr>
              <a:t>factor </a:t>
            </a:r>
            <a:r>
              <a:rPr sz="2400" b="1" dirty="0">
                <a:latin typeface="Palatino Linotype"/>
                <a:cs typeface="Palatino Linotype"/>
              </a:rPr>
              <a:t>type 1</a:t>
            </a:r>
            <a:r>
              <a:rPr sz="2400" b="1" spc="5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stimulate </a:t>
            </a:r>
            <a:r>
              <a:rPr sz="2400" b="1" spc="-585" dirty="0">
                <a:latin typeface="Palatino Linotype"/>
                <a:cs typeface="Palatino Linotype"/>
              </a:rPr>
              <a:t> </a:t>
            </a:r>
            <a:r>
              <a:rPr sz="2400" b="1" spc="-5" dirty="0">
                <a:latin typeface="Palatino Linotype"/>
                <a:cs typeface="Palatino Linotype"/>
              </a:rPr>
              <a:t>anabolism</a:t>
            </a:r>
            <a:r>
              <a:rPr sz="2400" b="1" spc="-10" dirty="0">
                <a:latin typeface="Palatino Linotype"/>
                <a:cs typeface="Palatino Linotype"/>
              </a:rPr>
              <a:t> </a:t>
            </a:r>
            <a:r>
              <a:rPr sz="2400" b="1" dirty="0">
                <a:latin typeface="Palatino Linotype"/>
                <a:cs typeface="Palatino Linotype"/>
              </a:rPr>
              <a:t>by </a:t>
            </a:r>
            <a:r>
              <a:rPr sz="2400" b="1" spc="-5" dirty="0">
                <a:latin typeface="Palatino Linotype"/>
                <a:cs typeface="Palatino Linotype"/>
              </a:rPr>
              <a:t>chondrocytes.</a:t>
            </a:r>
            <a:endParaRPr sz="2400" dirty="0">
              <a:latin typeface="Palatino Linotype"/>
              <a:cs typeface="Palatino Linotyp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7228" y="241504"/>
            <a:ext cx="8674100" cy="31121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350" spc="3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350" spc="3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Cartilage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in</a:t>
            </a:r>
            <a:r>
              <a:rPr sz="2300" b="1" spc="-1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early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spc="5" dirty="0">
                <a:latin typeface="Palatino Linotype"/>
                <a:cs typeface="Palatino Linotype"/>
              </a:rPr>
              <a:t>OA</a:t>
            </a:r>
            <a:r>
              <a:rPr sz="2300" b="1" dirty="0">
                <a:latin typeface="Palatino Linotype"/>
                <a:cs typeface="Palatino Linotype"/>
              </a:rPr>
              <a:t> is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highly</a:t>
            </a:r>
            <a:r>
              <a:rPr sz="2300" b="1" spc="-35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metabolically</a:t>
            </a:r>
            <a:r>
              <a:rPr sz="2300" b="1" spc="-3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active.</a:t>
            </a:r>
            <a:endParaRPr sz="23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2850" dirty="0">
              <a:latin typeface="Palatino Linotype"/>
              <a:cs typeface="Palatino Linotype"/>
            </a:endParaRPr>
          </a:p>
          <a:p>
            <a:pPr marL="268605" marR="102235" indent="-256540"/>
            <a:r>
              <a:rPr sz="1350" spc="30" dirty="0">
                <a:latin typeface="Wingdings"/>
                <a:cs typeface="Wingdings"/>
              </a:rPr>
              <a:t></a:t>
            </a:r>
            <a:r>
              <a:rPr sz="1350" spc="35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In </a:t>
            </a:r>
            <a:r>
              <a:rPr sz="2300" b="1" dirty="0">
                <a:latin typeface="Palatino Linotype"/>
                <a:cs typeface="Palatino Linotype"/>
              </a:rPr>
              <a:t>the latter situation, stimulated chondrocytes synthesize </a:t>
            </a:r>
            <a:r>
              <a:rPr sz="2300" b="1" spc="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degrading</a:t>
            </a:r>
            <a:r>
              <a:rPr sz="2300" b="1" spc="-4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enzymes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&amp; </a:t>
            </a:r>
            <a:r>
              <a:rPr sz="2300" b="1" spc="-5" dirty="0">
                <a:latin typeface="Palatino Linotype"/>
                <a:cs typeface="Palatino Linotype"/>
              </a:rPr>
              <a:t>release of</a:t>
            </a:r>
            <a:r>
              <a:rPr sz="2300" b="1" spc="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degraded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aggrecan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and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type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2 </a:t>
            </a:r>
            <a:r>
              <a:rPr sz="2300" b="1" spc="-56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collagen</a:t>
            </a:r>
            <a:r>
              <a:rPr sz="2300" b="1" spc="-4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into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cartilage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and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into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the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synovial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fluid.</a:t>
            </a:r>
            <a:endParaRPr sz="23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2850" dirty="0">
              <a:latin typeface="Palatino Linotype"/>
              <a:cs typeface="Palatino Linotype"/>
            </a:endParaRPr>
          </a:p>
          <a:p>
            <a:pPr marL="268605" marR="5080" indent="-256540">
              <a:spcBef>
                <a:spcPts val="5"/>
              </a:spcBef>
            </a:pPr>
            <a:r>
              <a:rPr sz="1350" spc="30" dirty="0">
                <a:latin typeface="Wingdings"/>
                <a:cs typeface="Wingdings"/>
              </a:rPr>
              <a:t></a:t>
            </a:r>
            <a:r>
              <a:rPr sz="1350" spc="295" dirty="0">
                <a:latin typeface="Times New Roman"/>
                <a:cs typeface="Times New Roman"/>
              </a:rPr>
              <a:t> </a:t>
            </a:r>
            <a:r>
              <a:rPr sz="2300" b="1" spc="-60" dirty="0">
                <a:latin typeface="Palatino Linotype"/>
                <a:cs typeface="Palatino Linotype"/>
              </a:rPr>
              <a:t>Type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2 cartilage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is degraded</a:t>
            </a:r>
            <a:r>
              <a:rPr sz="2300" b="1" spc="-4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primarily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by</a:t>
            </a:r>
            <a:r>
              <a:rPr sz="2300" b="1" spc="-1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MMP-13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(collagenase </a:t>
            </a:r>
            <a:r>
              <a:rPr sz="2300" b="1" spc="-56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3)</a:t>
            </a:r>
            <a:endParaRPr sz="2300" dirty="0">
              <a:latin typeface="Palatino Linotype"/>
              <a:cs typeface="Palatino Linotyp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97229" y="4238625"/>
            <a:ext cx="8700135" cy="107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spcBef>
                <a:spcPts val="100"/>
              </a:spcBef>
            </a:pPr>
            <a:r>
              <a:rPr sz="1350" spc="3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35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Aggrecan degradation is complex </a:t>
            </a:r>
            <a:r>
              <a:rPr sz="2300" b="1" spc="-5" dirty="0">
                <a:latin typeface="Palatino Linotype"/>
                <a:cs typeface="Palatino Linotype"/>
              </a:rPr>
              <a:t>but </a:t>
            </a:r>
            <a:r>
              <a:rPr sz="2300" b="1" dirty="0">
                <a:latin typeface="Palatino Linotype"/>
                <a:cs typeface="Palatino Linotype"/>
              </a:rPr>
              <a:t>appears to be a </a:t>
            </a:r>
            <a:r>
              <a:rPr sz="2300" b="1" spc="5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consequence,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in</a:t>
            </a:r>
            <a:r>
              <a:rPr sz="2300" b="1" spc="-1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part,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of</a:t>
            </a:r>
            <a:r>
              <a:rPr sz="2300" b="1" spc="-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activation</a:t>
            </a:r>
            <a:r>
              <a:rPr sz="2300" b="1" spc="-4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of aggrecanase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1 (ADAMTS- </a:t>
            </a:r>
            <a:r>
              <a:rPr sz="2300" b="1" spc="-56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4)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and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perhaps</a:t>
            </a:r>
            <a:r>
              <a:rPr sz="2300" b="1" spc="-15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of</a:t>
            </a:r>
            <a:r>
              <a:rPr sz="2300" b="1" dirty="0">
                <a:latin typeface="Palatino Linotype"/>
                <a:cs typeface="Palatino Linotype"/>
              </a:rPr>
              <a:t> MMPs.</a:t>
            </a:r>
            <a:endParaRPr sz="2300" dirty="0">
              <a:latin typeface="Palatino Linotype"/>
              <a:cs typeface="Palatino Linotype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7229" y="1925549"/>
            <a:ext cx="8662035" cy="290004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spcBef>
                <a:spcPts val="650"/>
              </a:spcBef>
            </a:pPr>
            <a:r>
              <a:rPr sz="1350" spc="3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350" spc="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OA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cartilage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is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characterized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by</a:t>
            </a:r>
            <a:endParaRPr sz="2300" dirty="0">
              <a:latin typeface="Palatino Linotype"/>
              <a:cs typeface="Palatino Linotype"/>
            </a:endParaRPr>
          </a:p>
          <a:p>
            <a:pPr marL="1109980">
              <a:spcBef>
                <a:spcPts val="550"/>
              </a:spcBef>
            </a:pPr>
            <a:r>
              <a:rPr sz="1350" spc="30" dirty="0">
                <a:solidFill>
                  <a:srgbClr val="00AFEF"/>
                </a:solidFill>
                <a:latin typeface="Wingdings"/>
                <a:cs typeface="Wingdings"/>
              </a:rPr>
              <a:t></a:t>
            </a:r>
            <a:r>
              <a:rPr sz="1350" spc="28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3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Depletion</a:t>
            </a:r>
            <a:r>
              <a:rPr sz="2300" b="1" spc="-6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of</a:t>
            </a:r>
            <a:r>
              <a:rPr sz="2300" b="1" spc="-1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aggrecan,</a:t>
            </a:r>
            <a:endParaRPr sz="2300" dirty="0">
              <a:latin typeface="Palatino Linotype"/>
              <a:cs typeface="Palatino Linotype"/>
            </a:endParaRPr>
          </a:p>
          <a:p>
            <a:pPr marL="1109980">
              <a:spcBef>
                <a:spcPts val="555"/>
              </a:spcBef>
            </a:pPr>
            <a:r>
              <a:rPr sz="1350" spc="30" dirty="0">
                <a:solidFill>
                  <a:srgbClr val="00AFEF"/>
                </a:solidFill>
                <a:latin typeface="Wingdings"/>
                <a:cs typeface="Wingdings"/>
              </a:rPr>
              <a:t></a:t>
            </a:r>
            <a:r>
              <a:rPr sz="1350" spc="29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An</a:t>
            </a:r>
            <a:r>
              <a:rPr sz="2300" b="1" spc="-1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unfurling</a:t>
            </a:r>
            <a:r>
              <a:rPr sz="2300" b="1" spc="-4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spc="-5" dirty="0">
                <a:solidFill>
                  <a:srgbClr val="00AFEF"/>
                </a:solidFill>
                <a:latin typeface="Palatino Linotype"/>
                <a:cs typeface="Palatino Linotype"/>
              </a:rPr>
              <a:t>of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 the</a:t>
            </a:r>
            <a:r>
              <a:rPr sz="2300" b="1" spc="-2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tightly</a:t>
            </a:r>
            <a:r>
              <a:rPr sz="2300" b="1" spc="-4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woven</a:t>
            </a:r>
            <a:r>
              <a:rPr sz="2300" b="1" spc="-3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collagen</a:t>
            </a:r>
            <a:r>
              <a:rPr sz="2300" b="1" spc="-4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matrix,</a:t>
            </a:r>
            <a:endParaRPr sz="2300" dirty="0">
              <a:latin typeface="Palatino Linotype"/>
              <a:cs typeface="Palatino Linotype"/>
            </a:endParaRPr>
          </a:p>
          <a:p>
            <a:pPr marL="1109980">
              <a:spcBef>
                <a:spcPts val="550"/>
              </a:spcBef>
            </a:pPr>
            <a:r>
              <a:rPr sz="1350" spc="30" dirty="0">
                <a:solidFill>
                  <a:srgbClr val="00AFEF"/>
                </a:solidFill>
                <a:latin typeface="Wingdings"/>
                <a:cs typeface="Wingdings"/>
              </a:rPr>
              <a:t></a:t>
            </a:r>
            <a:r>
              <a:rPr sz="1350" spc="28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Loss</a:t>
            </a:r>
            <a:r>
              <a:rPr sz="2300" b="1" spc="-1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of</a:t>
            </a:r>
            <a:r>
              <a:rPr sz="2300" b="1" spc="-2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type</a:t>
            </a:r>
            <a:r>
              <a:rPr sz="2300" b="1" spc="-40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2</a:t>
            </a:r>
            <a:r>
              <a:rPr sz="2300" b="1" spc="-15" dirty="0">
                <a:solidFill>
                  <a:srgbClr val="00AFEF"/>
                </a:solidFill>
                <a:latin typeface="Palatino Linotype"/>
                <a:cs typeface="Palatino Linotype"/>
              </a:rPr>
              <a:t> </a:t>
            </a:r>
            <a:r>
              <a:rPr sz="2300" b="1" dirty="0">
                <a:solidFill>
                  <a:srgbClr val="00AFEF"/>
                </a:solidFill>
                <a:latin typeface="Palatino Linotype"/>
                <a:cs typeface="Palatino Linotype"/>
              </a:rPr>
              <a:t>collagen.</a:t>
            </a:r>
            <a:endParaRPr sz="23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2850" dirty="0">
              <a:latin typeface="Palatino Linotype"/>
              <a:cs typeface="Palatino Linotype"/>
            </a:endParaRPr>
          </a:p>
          <a:p>
            <a:pPr marL="268605" marR="5080" indent="-256540"/>
            <a:r>
              <a:rPr sz="1350" spc="3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350" spc="3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latin typeface="Palatino Linotype"/>
                <a:cs typeface="Palatino Linotype"/>
              </a:rPr>
              <a:t>With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these</a:t>
            </a:r>
            <a:r>
              <a:rPr sz="2300" b="1" spc="-1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changes</a:t>
            </a:r>
            <a:r>
              <a:rPr sz="2300" b="1" spc="-1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comes</a:t>
            </a:r>
            <a:r>
              <a:rPr sz="2300" b="1" spc="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increasing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vulnerability</a:t>
            </a:r>
            <a:r>
              <a:rPr sz="2300" b="1" spc="-30" dirty="0">
                <a:latin typeface="Palatino Linotype"/>
                <a:cs typeface="Palatino Linotype"/>
              </a:rPr>
              <a:t> </a:t>
            </a:r>
            <a:r>
              <a:rPr sz="2300" b="1" spc="-5" dirty="0">
                <a:latin typeface="Palatino Linotype"/>
                <a:cs typeface="Palatino Linotype"/>
              </a:rPr>
              <a:t>of</a:t>
            </a:r>
            <a:r>
              <a:rPr sz="2300" b="1" spc="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cartilage, </a:t>
            </a:r>
            <a:r>
              <a:rPr sz="2300" b="1" spc="-56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which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no</a:t>
            </a:r>
            <a:r>
              <a:rPr sz="2300" b="1" spc="-25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longer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has </a:t>
            </a:r>
            <a:r>
              <a:rPr sz="2300" b="1" spc="-5" dirty="0">
                <a:latin typeface="Palatino Linotype"/>
                <a:cs typeface="Palatino Linotype"/>
              </a:rPr>
              <a:t>compressive</a:t>
            </a:r>
            <a:r>
              <a:rPr sz="2300" b="1" spc="-20" dirty="0">
                <a:latin typeface="Palatino Linotype"/>
                <a:cs typeface="Palatino Linotype"/>
              </a:rPr>
              <a:t> </a:t>
            </a:r>
            <a:r>
              <a:rPr sz="2300" b="1" dirty="0">
                <a:latin typeface="Palatino Linotype"/>
                <a:cs typeface="Palatino Linotype"/>
              </a:rPr>
              <a:t>stiffness.</a:t>
            </a:r>
            <a:endParaRPr sz="2300" dirty="0">
              <a:latin typeface="Palatino Linotype"/>
              <a:cs typeface="Palatino Linotype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28955"/>
            <a:ext cx="3290316" cy="7894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7228" y="107391"/>
            <a:ext cx="2881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45" dirty="0">
                <a:solidFill>
                  <a:srgbClr val="00AFEF"/>
                </a:solidFill>
              </a:rPr>
              <a:t>PATHOGENESIS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688593" y="765048"/>
            <a:ext cx="7344409" cy="2170430"/>
            <a:chOff x="164592" y="765048"/>
            <a:chExt cx="7344409" cy="21704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4592" y="765048"/>
              <a:ext cx="6850380" cy="10302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940" y="1813559"/>
              <a:ext cx="6845808" cy="112166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10283" y="1071118"/>
            <a:ext cx="4864100" cy="1451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Injury</a:t>
            </a:r>
            <a:r>
              <a:rPr b="1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dirty="0">
                <a:solidFill>
                  <a:srgbClr val="FFFFFF"/>
                </a:solidFill>
                <a:latin typeface="Palatino Linotype"/>
                <a:cs typeface="Palatino Linotype"/>
              </a:rPr>
              <a:t>to</a:t>
            </a:r>
            <a:r>
              <a:rPr b="1" spc="-1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cartilage</a:t>
            </a:r>
            <a:endParaRPr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</a:pPr>
            <a:endParaRPr>
              <a:latin typeface="Palatino Linotype"/>
              <a:cs typeface="Palatino Linotype"/>
            </a:endParaRPr>
          </a:p>
          <a:p>
            <a:pPr>
              <a:spcBef>
                <a:spcPts val="25"/>
              </a:spcBef>
            </a:pPr>
            <a:endParaRPr sz="2150">
              <a:latin typeface="Palatino Linotype"/>
              <a:cs typeface="Palatino Linotype"/>
            </a:endParaRPr>
          </a:p>
          <a:p>
            <a:pPr marL="509905">
              <a:tabLst>
                <a:tab pos="2560320" algn="l"/>
              </a:tabLst>
            </a:pP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Catabolic</a:t>
            </a:r>
            <a:r>
              <a:rPr b="1" dirty="0">
                <a:solidFill>
                  <a:srgbClr val="FFFFFF"/>
                </a:solidFill>
                <a:latin typeface="Palatino Linotype"/>
                <a:cs typeface="Palatino Linotype"/>
              </a:rPr>
              <a:t> activity	</a:t>
            </a: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promote</a:t>
            </a:r>
            <a:r>
              <a:rPr b="1" spc="-4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proteoglycan</a:t>
            </a:r>
            <a:endParaRPr>
              <a:latin typeface="Palatino Linotype"/>
              <a:cs typeface="Palatino Linotype"/>
            </a:endParaRPr>
          </a:p>
          <a:p>
            <a:pPr marL="509905">
              <a:spcBef>
                <a:spcPts val="30"/>
              </a:spcBef>
            </a:pPr>
            <a:r>
              <a:rPr b="1" dirty="0">
                <a:solidFill>
                  <a:srgbClr val="FFFFFF"/>
                </a:solidFill>
                <a:latin typeface="Palatino Linotype"/>
                <a:cs typeface="Palatino Linotype"/>
              </a:rPr>
              <a:t>depletion</a:t>
            </a:r>
            <a:r>
              <a:rPr b="1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dirty="0">
                <a:solidFill>
                  <a:srgbClr val="FFFFFF"/>
                </a:solidFill>
                <a:latin typeface="Palatino Linotype"/>
                <a:cs typeface="Palatino Linotype"/>
              </a:rPr>
              <a:t>in</a:t>
            </a:r>
            <a:r>
              <a:rPr b="1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dirty="0">
                <a:solidFill>
                  <a:srgbClr val="FFFFFF"/>
                </a:solidFill>
                <a:latin typeface="Palatino Linotype"/>
                <a:cs typeface="Palatino Linotype"/>
              </a:rPr>
              <a:t>the</a:t>
            </a:r>
            <a:r>
              <a:rPr b="1" spc="-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matrix</a:t>
            </a:r>
            <a:endParaRPr>
              <a:latin typeface="Palatino Linotype"/>
              <a:cs typeface="Palatino Linotype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82239" y="2863596"/>
            <a:ext cx="7836534" cy="3345179"/>
            <a:chOff x="1158239" y="2863595"/>
            <a:chExt cx="7836534" cy="3345179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8239" y="2863595"/>
              <a:ext cx="6845808" cy="12527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3539" y="4000499"/>
              <a:ext cx="6847331" cy="11216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47315" y="5087111"/>
              <a:ext cx="6847332" cy="112166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903347" y="2980691"/>
            <a:ext cx="5485130" cy="28975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315595">
              <a:lnSpc>
                <a:spcPct val="101200"/>
              </a:lnSpc>
              <a:spcBef>
                <a:spcPts val="75"/>
              </a:spcBef>
            </a:pPr>
            <a:r>
              <a:rPr b="1" spc="-5" dirty="0">
                <a:latin typeface="Palatino Linotype"/>
                <a:cs typeface="Palatino Linotype"/>
              </a:rPr>
              <a:t>Negative</a:t>
            </a:r>
            <a:r>
              <a:rPr b="1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charges</a:t>
            </a:r>
            <a:r>
              <a:rPr b="1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of proteoglycans</a:t>
            </a:r>
            <a:r>
              <a:rPr b="1" spc="1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get </a:t>
            </a:r>
            <a:r>
              <a:rPr b="1" spc="-5" dirty="0">
                <a:latin typeface="Palatino Linotype"/>
                <a:cs typeface="Palatino Linotype"/>
              </a:rPr>
              <a:t>exposed, </a:t>
            </a:r>
            <a:r>
              <a:rPr b="1" dirty="0">
                <a:latin typeface="Palatino Linotype"/>
                <a:cs typeface="Palatino Linotype"/>
              </a:rPr>
              <a:t> and </a:t>
            </a:r>
            <a:r>
              <a:rPr b="1" spc="-5" dirty="0">
                <a:latin typeface="Palatino Linotype"/>
                <a:cs typeface="Palatino Linotype"/>
              </a:rPr>
              <a:t>cartilage </a:t>
            </a:r>
            <a:r>
              <a:rPr b="1" dirty="0">
                <a:latin typeface="Palatino Linotype"/>
                <a:cs typeface="Palatino Linotype"/>
              </a:rPr>
              <a:t>swells </a:t>
            </a:r>
            <a:r>
              <a:rPr b="1" spc="-10" dirty="0">
                <a:latin typeface="Palatino Linotype"/>
                <a:cs typeface="Palatino Linotype"/>
              </a:rPr>
              <a:t>from </a:t>
            </a:r>
            <a:r>
              <a:rPr b="1" spc="-5" dirty="0">
                <a:latin typeface="Palatino Linotype"/>
                <a:cs typeface="Palatino Linotype"/>
              </a:rPr>
              <a:t>ionic </a:t>
            </a:r>
            <a:r>
              <a:rPr b="1" dirty="0">
                <a:latin typeface="Palatino Linotype"/>
                <a:cs typeface="Palatino Linotype"/>
              </a:rPr>
              <a:t>attraction to water </a:t>
            </a:r>
            <a:r>
              <a:rPr b="1" spc="-434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molecules</a:t>
            </a:r>
            <a:endParaRPr>
              <a:latin typeface="Palatino Linotype"/>
              <a:cs typeface="Palatino Linotype"/>
            </a:endParaRPr>
          </a:p>
          <a:p>
            <a:pPr>
              <a:spcBef>
                <a:spcPts val="45"/>
              </a:spcBef>
            </a:pPr>
            <a:endParaRPr sz="2300">
              <a:latin typeface="Palatino Linotype"/>
              <a:cs typeface="Palatino Linotype"/>
            </a:endParaRPr>
          </a:p>
          <a:p>
            <a:pPr marL="508000" marR="308610">
              <a:lnSpc>
                <a:spcPct val="101099"/>
              </a:lnSpc>
            </a:pPr>
            <a:r>
              <a:rPr b="1" spc="-5" dirty="0">
                <a:latin typeface="Palatino Linotype"/>
                <a:cs typeface="Palatino Linotype"/>
              </a:rPr>
              <a:t>Cartilage does </a:t>
            </a:r>
            <a:r>
              <a:rPr b="1" dirty="0">
                <a:latin typeface="Palatino Linotype"/>
                <a:cs typeface="Palatino Linotype"/>
              </a:rPr>
              <a:t>not bounce back </a:t>
            </a:r>
            <a:r>
              <a:rPr b="1" spc="-5" dirty="0">
                <a:latin typeface="Palatino Linotype"/>
                <a:cs typeface="Palatino Linotype"/>
              </a:rPr>
              <a:t>after </a:t>
            </a:r>
            <a:r>
              <a:rPr b="1" dirty="0">
                <a:latin typeface="Palatino Linotype"/>
                <a:cs typeface="Palatino Linotype"/>
              </a:rPr>
              <a:t>loading </a:t>
            </a:r>
            <a:r>
              <a:rPr b="1" spc="-434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vulnerable</a:t>
            </a:r>
            <a:r>
              <a:rPr b="1" spc="-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to</a:t>
            </a:r>
            <a:r>
              <a:rPr b="1" spc="-5" dirty="0">
                <a:latin typeface="Palatino Linotype"/>
                <a:cs typeface="Palatino Linotype"/>
              </a:rPr>
              <a:t> further </a:t>
            </a:r>
            <a:r>
              <a:rPr b="1" dirty="0">
                <a:latin typeface="Palatino Linotype"/>
                <a:cs typeface="Palatino Linotype"/>
              </a:rPr>
              <a:t>injury</a:t>
            </a:r>
            <a:endParaRPr>
              <a:latin typeface="Palatino Linotype"/>
              <a:cs typeface="Palatino Linotype"/>
            </a:endParaRPr>
          </a:p>
          <a:p>
            <a:pPr>
              <a:lnSpc>
                <a:spcPct val="100000"/>
              </a:lnSpc>
            </a:pPr>
            <a:endParaRPr>
              <a:latin typeface="Palatino Linotype"/>
              <a:cs typeface="Palatino Linotype"/>
            </a:endParaRPr>
          </a:p>
          <a:p>
            <a:pPr>
              <a:spcBef>
                <a:spcPts val="5"/>
              </a:spcBef>
            </a:pPr>
            <a:endParaRPr sz="1300">
              <a:latin typeface="Palatino Linotype"/>
              <a:cs typeface="Palatino Linotype"/>
            </a:endParaRPr>
          </a:p>
          <a:p>
            <a:pPr marL="1002665" marR="5080">
              <a:lnSpc>
                <a:spcPct val="101200"/>
              </a:lnSpc>
            </a:pPr>
            <a:r>
              <a:rPr b="1" spc="-5" dirty="0">
                <a:latin typeface="Palatino Linotype"/>
                <a:cs typeface="Palatino Linotype"/>
              </a:rPr>
              <a:t>Chondrocytes </a:t>
            </a:r>
            <a:r>
              <a:rPr b="1" dirty="0">
                <a:latin typeface="Palatino Linotype"/>
                <a:cs typeface="Palatino Linotype"/>
              </a:rPr>
              <a:t>at the basal </a:t>
            </a:r>
            <a:r>
              <a:rPr b="1" spc="-5" dirty="0">
                <a:latin typeface="Palatino Linotype"/>
                <a:cs typeface="Palatino Linotype"/>
              </a:rPr>
              <a:t>level </a:t>
            </a:r>
            <a:r>
              <a:rPr b="1" spc="-10" dirty="0">
                <a:latin typeface="Palatino Linotype"/>
                <a:cs typeface="Palatino Linotype"/>
              </a:rPr>
              <a:t>of </a:t>
            </a:r>
            <a:r>
              <a:rPr b="1" dirty="0">
                <a:latin typeface="Palatino Linotype"/>
                <a:cs typeface="Palatino Linotype"/>
              </a:rPr>
              <a:t>cartilage </a:t>
            </a:r>
            <a:r>
              <a:rPr b="1" spc="-434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undergo</a:t>
            </a:r>
            <a:r>
              <a:rPr b="1" spc="-20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apoptosis</a:t>
            </a:r>
            <a:endParaRPr>
              <a:latin typeface="Palatino Linotype"/>
              <a:cs typeface="Palatino Linotyp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186428" y="1453896"/>
            <a:ext cx="5777865" cy="3921760"/>
            <a:chOff x="2662427" y="1453896"/>
            <a:chExt cx="5777865" cy="392176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91072" y="1453896"/>
              <a:ext cx="664464" cy="6461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86372" y="2546604"/>
              <a:ext cx="664464" cy="64617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80148" y="3624072"/>
              <a:ext cx="665988" cy="6461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75448" y="4728972"/>
              <a:ext cx="664464" cy="64617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672333" y="2013966"/>
              <a:ext cx="242570" cy="304800"/>
            </a:xfrm>
            <a:custGeom>
              <a:avLst/>
              <a:gdLst/>
              <a:ahLst/>
              <a:cxnLst/>
              <a:rect l="l" t="t" r="r" b="b"/>
              <a:pathLst>
                <a:path w="242569" h="304800">
                  <a:moveTo>
                    <a:pt x="121158" y="0"/>
                  </a:moveTo>
                  <a:lnTo>
                    <a:pt x="0" y="121158"/>
                  </a:lnTo>
                  <a:lnTo>
                    <a:pt x="60579" y="121158"/>
                  </a:lnTo>
                  <a:lnTo>
                    <a:pt x="60579" y="304800"/>
                  </a:lnTo>
                  <a:lnTo>
                    <a:pt x="181737" y="304800"/>
                  </a:lnTo>
                  <a:lnTo>
                    <a:pt x="181737" y="121158"/>
                  </a:lnTo>
                  <a:lnTo>
                    <a:pt x="242316" y="121158"/>
                  </a:lnTo>
                  <a:lnTo>
                    <a:pt x="1211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72333" y="2013966"/>
              <a:ext cx="242570" cy="304800"/>
            </a:xfrm>
            <a:custGeom>
              <a:avLst/>
              <a:gdLst/>
              <a:ahLst/>
              <a:cxnLst/>
              <a:rect l="l" t="t" r="r" b="b"/>
              <a:pathLst>
                <a:path w="242569" h="304800">
                  <a:moveTo>
                    <a:pt x="242316" y="121158"/>
                  </a:moveTo>
                  <a:lnTo>
                    <a:pt x="181737" y="121158"/>
                  </a:lnTo>
                  <a:lnTo>
                    <a:pt x="181737" y="304800"/>
                  </a:lnTo>
                  <a:lnTo>
                    <a:pt x="60579" y="304800"/>
                  </a:lnTo>
                  <a:lnTo>
                    <a:pt x="60579" y="121158"/>
                  </a:lnTo>
                  <a:lnTo>
                    <a:pt x="0" y="121158"/>
                  </a:lnTo>
                  <a:lnTo>
                    <a:pt x="121158" y="0"/>
                  </a:lnTo>
                  <a:lnTo>
                    <a:pt x="242316" y="121158"/>
                  </a:lnTo>
                  <a:close/>
                </a:path>
              </a:pathLst>
            </a:custGeom>
            <a:ln w="19812">
              <a:solidFill>
                <a:srgbClr val="4671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52398"/>
            <a:ext cx="8839200" cy="66294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2034" y="600201"/>
            <a:ext cx="9060815" cy="6192520"/>
            <a:chOff x="18033" y="600201"/>
            <a:chExt cx="9060815" cy="6192520"/>
          </a:xfrm>
        </p:grpSpPr>
        <p:sp>
          <p:nvSpPr>
            <p:cNvPr id="3" name="object 3"/>
            <p:cNvSpPr/>
            <p:nvPr/>
          </p:nvSpPr>
          <p:spPr>
            <a:xfrm>
              <a:off x="28193" y="610361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6850507" y="0"/>
                  </a:moveTo>
                  <a:lnTo>
                    <a:pt x="111099" y="0"/>
                  </a:lnTo>
                  <a:lnTo>
                    <a:pt x="67855" y="8737"/>
                  </a:lnTo>
                  <a:lnTo>
                    <a:pt x="32540" y="32559"/>
                  </a:lnTo>
                  <a:lnTo>
                    <a:pt x="8730" y="67883"/>
                  </a:lnTo>
                  <a:lnTo>
                    <a:pt x="0" y="111125"/>
                  </a:lnTo>
                  <a:lnTo>
                    <a:pt x="0" y="999871"/>
                  </a:lnTo>
                  <a:lnTo>
                    <a:pt x="8730" y="1043112"/>
                  </a:lnTo>
                  <a:lnTo>
                    <a:pt x="32540" y="1078436"/>
                  </a:lnTo>
                  <a:lnTo>
                    <a:pt x="67855" y="1102258"/>
                  </a:lnTo>
                  <a:lnTo>
                    <a:pt x="111099" y="1110996"/>
                  </a:lnTo>
                  <a:lnTo>
                    <a:pt x="6850507" y="1110996"/>
                  </a:lnTo>
                  <a:lnTo>
                    <a:pt x="6893748" y="1102258"/>
                  </a:lnTo>
                  <a:lnTo>
                    <a:pt x="6929072" y="1078436"/>
                  </a:lnTo>
                  <a:lnTo>
                    <a:pt x="6952894" y="1043112"/>
                  </a:lnTo>
                  <a:lnTo>
                    <a:pt x="6961632" y="999871"/>
                  </a:lnTo>
                  <a:lnTo>
                    <a:pt x="6961632" y="111125"/>
                  </a:lnTo>
                  <a:lnTo>
                    <a:pt x="6952894" y="67883"/>
                  </a:lnTo>
                  <a:lnTo>
                    <a:pt x="6929072" y="32559"/>
                  </a:lnTo>
                  <a:lnTo>
                    <a:pt x="6893748" y="8737"/>
                  </a:lnTo>
                  <a:lnTo>
                    <a:pt x="6850507" y="0"/>
                  </a:lnTo>
                  <a:close/>
                </a:path>
              </a:pathLst>
            </a:custGeom>
            <a:solidFill>
              <a:srgbClr val="5AA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193" y="610361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0" y="111125"/>
                  </a:moveTo>
                  <a:lnTo>
                    <a:pt x="8730" y="67883"/>
                  </a:lnTo>
                  <a:lnTo>
                    <a:pt x="32540" y="32559"/>
                  </a:lnTo>
                  <a:lnTo>
                    <a:pt x="67855" y="8737"/>
                  </a:lnTo>
                  <a:lnTo>
                    <a:pt x="111099" y="0"/>
                  </a:lnTo>
                  <a:lnTo>
                    <a:pt x="6850507" y="0"/>
                  </a:lnTo>
                  <a:lnTo>
                    <a:pt x="6893748" y="8737"/>
                  </a:lnTo>
                  <a:lnTo>
                    <a:pt x="6929072" y="32559"/>
                  </a:lnTo>
                  <a:lnTo>
                    <a:pt x="6952894" y="67883"/>
                  </a:lnTo>
                  <a:lnTo>
                    <a:pt x="6961632" y="111125"/>
                  </a:lnTo>
                  <a:lnTo>
                    <a:pt x="6961632" y="999871"/>
                  </a:lnTo>
                  <a:lnTo>
                    <a:pt x="6952894" y="1043112"/>
                  </a:lnTo>
                  <a:lnTo>
                    <a:pt x="6929072" y="1078436"/>
                  </a:lnTo>
                  <a:lnTo>
                    <a:pt x="6893748" y="1102258"/>
                  </a:lnTo>
                  <a:lnTo>
                    <a:pt x="6850507" y="1110996"/>
                  </a:lnTo>
                  <a:lnTo>
                    <a:pt x="111099" y="1110996"/>
                  </a:lnTo>
                  <a:lnTo>
                    <a:pt x="67855" y="1102258"/>
                  </a:lnTo>
                  <a:lnTo>
                    <a:pt x="32540" y="1078436"/>
                  </a:lnTo>
                  <a:lnTo>
                    <a:pt x="8730" y="1043112"/>
                  </a:lnTo>
                  <a:lnTo>
                    <a:pt x="0" y="999871"/>
                  </a:lnTo>
                  <a:lnTo>
                    <a:pt x="0" y="111125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7878" y="1875281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6850507" y="0"/>
                  </a:moveTo>
                  <a:lnTo>
                    <a:pt x="111099" y="0"/>
                  </a:lnTo>
                  <a:lnTo>
                    <a:pt x="67856" y="8737"/>
                  </a:lnTo>
                  <a:lnTo>
                    <a:pt x="32542" y="32559"/>
                  </a:lnTo>
                  <a:lnTo>
                    <a:pt x="8731" y="67883"/>
                  </a:lnTo>
                  <a:lnTo>
                    <a:pt x="0" y="111125"/>
                  </a:lnTo>
                  <a:lnTo>
                    <a:pt x="0" y="999870"/>
                  </a:lnTo>
                  <a:lnTo>
                    <a:pt x="8731" y="1043112"/>
                  </a:lnTo>
                  <a:lnTo>
                    <a:pt x="32542" y="1078436"/>
                  </a:lnTo>
                  <a:lnTo>
                    <a:pt x="67856" y="1102258"/>
                  </a:lnTo>
                  <a:lnTo>
                    <a:pt x="111099" y="1110995"/>
                  </a:lnTo>
                  <a:lnTo>
                    <a:pt x="6850507" y="1110995"/>
                  </a:lnTo>
                  <a:lnTo>
                    <a:pt x="6893748" y="1102258"/>
                  </a:lnTo>
                  <a:lnTo>
                    <a:pt x="6929072" y="1078436"/>
                  </a:lnTo>
                  <a:lnTo>
                    <a:pt x="6952894" y="1043112"/>
                  </a:lnTo>
                  <a:lnTo>
                    <a:pt x="6961632" y="999870"/>
                  </a:lnTo>
                  <a:lnTo>
                    <a:pt x="6961632" y="111125"/>
                  </a:lnTo>
                  <a:lnTo>
                    <a:pt x="6952894" y="67883"/>
                  </a:lnTo>
                  <a:lnTo>
                    <a:pt x="6929072" y="32559"/>
                  </a:lnTo>
                  <a:lnTo>
                    <a:pt x="6893748" y="8737"/>
                  </a:lnTo>
                  <a:lnTo>
                    <a:pt x="6850507" y="0"/>
                  </a:lnTo>
                  <a:close/>
                </a:path>
              </a:pathLst>
            </a:custGeom>
            <a:solidFill>
              <a:srgbClr val="6885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7878" y="1875281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0" y="111125"/>
                  </a:moveTo>
                  <a:lnTo>
                    <a:pt x="8731" y="67883"/>
                  </a:lnTo>
                  <a:lnTo>
                    <a:pt x="32542" y="32559"/>
                  </a:lnTo>
                  <a:lnTo>
                    <a:pt x="67856" y="8737"/>
                  </a:lnTo>
                  <a:lnTo>
                    <a:pt x="111099" y="0"/>
                  </a:lnTo>
                  <a:lnTo>
                    <a:pt x="6850507" y="0"/>
                  </a:lnTo>
                  <a:lnTo>
                    <a:pt x="6893748" y="8737"/>
                  </a:lnTo>
                  <a:lnTo>
                    <a:pt x="6929072" y="32559"/>
                  </a:lnTo>
                  <a:lnTo>
                    <a:pt x="6952894" y="67883"/>
                  </a:lnTo>
                  <a:lnTo>
                    <a:pt x="6961632" y="111125"/>
                  </a:lnTo>
                  <a:lnTo>
                    <a:pt x="6961632" y="999870"/>
                  </a:lnTo>
                  <a:lnTo>
                    <a:pt x="6952894" y="1043112"/>
                  </a:lnTo>
                  <a:lnTo>
                    <a:pt x="6929072" y="1078436"/>
                  </a:lnTo>
                  <a:lnTo>
                    <a:pt x="6893748" y="1102258"/>
                  </a:lnTo>
                  <a:lnTo>
                    <a:pt x="6850507" y="1110995"/>
                  </a:lnTo>
                  <a:lnTo>
                    <a:pt x="111099" y="1110995"/>
                  </a:lnTo>
                  <a:lnTo>
                    <a:pt x="67856" y="1102258"/>
                  </a:lnTo>
                  <a:lnTo>
                    <a:pt x="32542" y="1078436"/>
                  </a:lnTo>
                  <a:lnTo>
                    <a:pt x="8731" y="1043112"/>
                  </a:lnTo>
                  <a:lnTo>
                    <a:pt x="0" y="999870"/>
                  </a:lnTo>
                  <a:lnTo>
                    <a:pt x="0" y="111125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3083" y="3127247"/>
              <a:ext cx="6989064" cy="11369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87245" y="4406645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6850507" y="0"/>
                  </a:moveTo>
                  <a:lnTo>
                    <a:pt x="111124" y="0"/>
                  </a:lnTo>
                  <a:lnTo>
                    <a:pt x="67883" y="8737"/>
                  </a:lnTo>
                  <a:lnTo>
                    <a:pt x="32559" y="32559"/>
                  </a:lnTo>
                  <a:lnTo>
                    <a:pt x="8737" y="67883"/>
                  </a:lnTo>
                  <a:lnTo>
                    <a:pt x="0" y="111124"/>
                  </a:lnTo>
                  <a:lnTo>
                    <a:pt x="0" y="999870"/>
                  </a:lnTo>
                  <a:lnTo>
                    <a:pt x="8737" y="1043112"/>
                  </a:lnTo>
                  <a:lnTo>
                    <a:pt x="32559" y="1078436"/>
                  </a:lnTo>
                  <a:lnTo>
                    <a:pt x="67883" y="1102258"/>
                  </a:lnTo>
                  <a:lnTo>
                    <a:pt x="111124" y="1110995"/>
                  </a:lnTo>
                  <a:lnTo>
                    <a:pt x="6850507" y="1110995"/>
                  </a:lnTo>
                  <a:lnTo>
                    <a:pt x="6893748" y="1102258"/>
                  </a:lnTo>
                  <a:lnTo>
                    <a:pt x="6929072" y="1078436"/>
                  </a:lnTo>
                  <a:lnTo>
                    <a:pt x="6952894" y="1043112"/>
                  </a:lnTo>
                  <a:lnTo>
                    <a:pt x="6961632" y="999870"/>
                  </a:lnTo>
                  <a:lnTo>
                    <a:pt x="6961632" y="111124"/>
                  </a:lnTo>
                  <a:lnTo>
                    <a:pt x="6952894" y="67883"/>
                  </a:lnTo>
                  <a:lnTo>
                    <a:pt x="6929072" y="32559"/>
                  </a:lnTo>
                  <a:lnTo>
                    <a:pt x="6893748" y="8737"/>
                  </a:lnTo>
                  <a:lnTo>
                    <a:pt x="6850507" y="0"/>
                  </a:lnTo>
                  <a:close/>
                </a:path>
              </a:pathLst>
            </a:custGeom>
            <a:solidFill>
              <a:srgbClr val="9083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7245" y="4406645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0" y="111124"/>
                  </a:moveTo>
                  <a:lnTo>
                    <a:pt x="8737" y="67883"/>
                  </a:lnTo>
                  <a:lnTo>
                    <a:pt x="32559" y="32559"/>
                  </a:lnTo>
                  <a:lnTo>
                    <a:pt x="67883" y="8737"/>
                  </a:lnTo>
                  <a:lnTo>
                    <a:pt x="111124" y="0"/>
                  </a:lnTo>
                  <a:lnTo>
                    <a:pt x="6850507" y="0"/>
                  </a:lnTo>
                  <a:lnTo>
                    <a:pt x="6893748" y="8737"/>
                  </a:lnTo>
                  <a:lnTo>
                    <a:pt x="6929072" y="32559"/>
                  </a:lnTo>
                  <a:lnTo>
                    <a:pt x="6952894" y="67883"/>
                  </a:lnTo>
                  <a:lnTo>
                    <a:pt x="6961632" y="111124"/>
                  </a:lnTo>
                  <a:lnTo>
                    <a:pt x="6961632" y="999870"/>
                  </a:lnTo>
                  <a:lnTo>
                    <a:pt x="6952894" y="1043112"/>
                  </a:lnTo>
                  <a:lnTo>
                    <a:pt x="6929072" y="1078436"/>
                  </a:lnTo>
                  <a:lnTo>
                    <a:pt x="6893748" y="1102258"/>
                  </a:lnTo>
                  <a:lnTo>
                    <a:pt x="6850507" y="1110995"/>
                  </a:lnTo>
                  <a:lnTo>
                    <a:pt x="111124" y="1110995"/>
                  </a:lnTo>
                  <a:lnTo>
                    <a:pt x="67883" y="1102258"/>
                  </a:lnTo>
                  <a:lnTo>
                    <a:pt x="32559" y="1078436"/>
                  </a:lnTo>
                  <a:lnTo>
                    <a:pt x="8737" y="1043112"/>
                  </a:lnTo>
                  <a:lnTo>
                    <a:pt x="0" y="999870"/>
                  </a:lnTo>
                  <a:lnTo>
                    <a:pt x="0" y="111124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06929" y="5671566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6850507" y="0"/>
                  </a:moveTo>
                  <a:lnTo>
                    <a:pt x="111125" y="0"/>
                  </a:lnTo>
                  <a:lnTo>
                    <a:pt x="67883" y="8731"/>
                  </a:lnTo>
                  <a:lnTo>
                    <a:pt x="32559" y="32542"/>
                  </a:lnTo>
                  <a:lnTo>
                    <a:pt x="8737" y="67856"/>
                  </a:lnTo>
                  <a:lnTo>
                    <a:pt x="0" y="111099"/>
                  </a:lnTo>
                  <a:lnTo>
                    <a:pt x="0" y="999896"/>
                  </a:lnTo>
                  <a:lnTo>
                    <a:pt x="8737" y="1043140"/>
                  </a:lnTo>
                  <a:lnTo>
                    <a:pt x="32559" y="1078455"/>
                  </a:lnTo>
                  <a:lnTo>
                    <a:pt x="67883" y="1102265"/>
                  </a:lnTo>
                  <a:lnTo>
                    <a:pt x="111125" y="1110996"/>
                  </a:lnTo>
                  <a:lnTo>
                    <a:pt x="6850507" y="1110996"/>
                  </a:lnTo>
                  <a:lnTo>
                    <a:pt x="6893748" y="1102265"/>
                  </a:lnTo>
                  <a:lnTo>
                    <a:pt x="6929072" y="1078455"/>
                  </a:lnTo>
                  <a:lnTo>
                    <a:pt x="6952894" y="1043140"/>
                  </a:lnTo>
                  <a:lnTo>
                    <a:pt x="6961632" y="999896"/>
                  </a:lnTo>
                  <a:lnTo>
                    <a:pt x="6961632" y="111099"/>
                  </a:lnTo>
                  <a:lnTo>
                    <a:pt x="6952894" y="67856"/>
                  </a:lnTo>
                  <a:lnTo>
                    <a:pt x="6929072" y="32542"/>
                  </a:lnTo>
                  <a:lnTo>
                    <a:pt x="6893748" y="8731"/>
                  </a:lnTo>
                  <a:lnTo>
                    <a:pt x="6850507" y="0"/>
                  </a:lnTo>
                  <a:close/>
                </a:path>
              </a:pathLst>
            </a:custGeom>
            <a:solidFill>
              <a:srgbClr val="9D90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06929" y="5671566"/>
              <a:ext cx="6962140" cy="1111250"/>
            </a:xfrm>
            <a:custGeom>
              <a:avLst/>
              <a:gdLst/>
              <a:ahLst/>
              <a:cxnLst/>
              <a:rect l="l" t="t" r="r" b="b"/>
              <a:pathLst>
                <a:path w="6962140" h="1111250">
                  <a:moveTo>
                    <a:pt x="0" y="111099"/>
                  </a:moveTo>
                  <a:lnTo>
                    <a:pt x="8737" y="67856"/>
                  </a:lnTo>
                  <a:lnTo>
                    <a:pt x="32559" y="32542"/>
                  </a:lnTo>
                  <a:lnTo>
                    <a:pt x="67883" y="8731"/>
                  </a:lnTo>
                  <a:lnTo>
                    <a:pt x="111125" y="0"/>
                  </a:lnTo>
                  <a:lnTo>
                    <a:pt x="6850507" y="0"/>
                  </a:lnTo>
                  <a:lnTo>
                    <a:pt x="6893748" y="8731"/>
                  </a:lnTo>
                  <a:lnTo>
                    <a:pt x="6929072" y="32542"/>
                  </a:lnTo>
                  <a:lnTo>
                    <a:pt x="6952894" y="67856"/>
                  </a:lnTo>
                  <a:lnTo>
                    <a:pt x="6961632" y="111099"/>
                  </a:lnTo>
                  <a:lnTo>
                    <a:pt x="6961632" y="999896"/>
                  </a:lnTo>
                  <a:lnTo>
                    <a:pt x="6952894" y="1043140"/>
                  </a:lnTo>
                  <a:lnTo>
                    <a:pt x="6929072" y="1078455"/>
                  </a:lnTo>
                  <a:lnTo>
                    <a:pt x="6893748" y="1102265"/>
                  </a:lnTo>
                  <a:lnTo>
                    <a:pt x="6850507" y="1110996"/>
                  </a:lnTo>
                  <a:lnTo>
                    <a:pt x="111125" y="1110996"/>
                  </a:lnTo>
                  <a:lnTo>
                    <a:pt x="67883" y="1102265"/>
                  </a:lnTo>
                  <a:lnTo>
                    <a:pt x="32559" y="1078455"/>
                  </a:lnTo>
                  <a:lnTo>
                    <a:pt x="8737" y="1043140"/>
                  </a:lnTo>
                  <a:lnTo>
                    <a:pt x="0" y="999896"/>
                  </a:lnTo>
                  <a:lnTo>
                    <a:pt x="0" y="111099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643279" y="693548"/>
            <a:ext cx="7606665" cy="59620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2513965">
              <a:lnSpc>
                <a:spcPct val="101099"/>
              </a:lnSpc>
              <a:spcBef>
                <a:spcPts val="70"/>
              </a:spcBef>
            </a:pPr>
            <a:r>
              <a:rPr sz="1900" b="1" spc="-5" dirty="0">
                <a:latin typeface="Palatino Linotype"/>
                <a:cs typeface="Palatino Linotype"/>
              </a:rPr>
              <a:t>Growth factors</a:t>
            </a:r>
            <a:r>
              <a:rPr sz="1900" b="1" spc="2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and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cytokines Stimulate 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osteoclasts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and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osteoblasts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in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the</a:t>
            </a:r>
            <a:r>
              <a:rPr sz="1900" b="1" spc="2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subchondral </a:t>
            </a:r>
            <a:r>
              <a:rPr sz="1900" b="1" spc="-459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bony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plate</a:t>
            </a:r>
            <a:endParaRPr sz="1900">
              <a:latin typeface="Palatino Linotype"/>
              <a:cs typeface="Palatino Linotype"/>
            </a:endParaRPr>
          </a:p>
          <a:p>
            <a:pPr>
              <a:spcBef>
                <a:spcPts val="15"/>
              </a:spcBef>
            </a:pPr>
            <a:endParaRPr sz="2250">
              <a:latin typeface="Palatino Linotype"/>
              <a:cs typeface="Palatino Linotype"/>
            </a:endParaRPr>
          </a:p>
          <a:p>
            <a:pPr marL="532130" marR="1570990">
              <a:lnSpc>
                <a:spcPct val="101099"/>
              </a:lnSpc>
            </a:pPr>
            <a:r>
              <a:rPr sz="1900" b="1" spc="-5" dirty="0">
                <a:latin typeface="Palatino Linotype"/>
                <a:cs typeface="Palatino Linotype"/>
              </a:rPr>
              <a:t>Thickening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and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stiffness</a:t>
            </a:r>
            <a:r>
              <a:rPr sz="1900" b="1" spc="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of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the </a:t>
            </a:r>
            <a:r>
              <a:rPr sz="1900" b="1" spc="-5" dirty="0">
                <a:latin typeface="Palatino Linotype"/>
                <a:cs typeface="Palatino Linotype"/>
              </a:rPr>
              <a:t>subchondral plate </a:t>
            </a:r>
            <a:r>
              <a:rPr sz="1900" b="1" spc="-459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occurs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&amp;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At</a:t>
            </a:r>
            <a:r>
              <a:rPr sz="1900" b="1" dirty="0">
                <a:latin typeface="Palatino Linotype"/>
                <a:cs typeface="Palatino Linotype"/>
              </a:rPr>
              <a:t> the</a:t>
            </a:r>
            <a:r>
              <a:rPr sz="1900" b="1" spc="-5" dirty="0">
                <a:latin typeface="Palatino Linotype"/>
                <a:cs typeface="Palatino Linotype"/>
              </a:rPr>
              <a:t> margin</a:t>
            </a:r>
            <a:r>
              <a:rPr sz="1900" b="1" spc="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of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the</a:t>
            </a:r>
            <a:r>
              <a:rPr sz="1900" b="1" spc="-5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joint,</a:t>
            </a:r>
            <a:r>
              <a:rPr sz="1900" b="1" spc="-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near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areas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10" dirty="0">
                <a:latin typeface="Palatino Linotype"/>
                <a:cs typeface="Palatino Linotype"/>
              </a:rPr>
              <a:t>of </a:t>
            </a:r>
            <a:r>
              <a:rPr sz="1900" b="1" spc="-5" dirty="0">
                <a:latin typeface="Palatino Linotype"/>
                <a:cs typeface="Palatino Linotype"/>
              </a:rPr>
              <a:t> cartilage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loss,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osteophytes </a:t>
            </a:r>
            <a:r>
              <a:rPr sz="1900" b="1" spc="-10" dirty="0">
                <a:latin typeface="Palatino Linotype"/>
                <a:cs typeface="Palatino Linotype"/>
              </a:rPr>
              <a:t>form.</a:t>
            </a:r>
            <a:endParaRPr sz="1900">
              <a:latin typeface="Palatino Linotype"/>
              <a:cs typeface="Palatino Linotype"/>
            </a:endParaRPr>
          </a:p>
          <a:p>
            <a:pPr>
              <a:spcBef>
                <a:spcPts val="65"/>
              </a:spcBef>
            </a:pPr>
            <a:endParaRPr sz="2350">
              <a:latin typeface="Palatino Linotype"/>
              <a:cs typeface="Palatino Linotype"/>
            </a:endParaRPr>
          </a:p>
          <a:p>
            <a:pPr marL="1048385" marR="1122045">
              <a:lnSpc>
                <a:spcPct val="101200"/>
              </a:lnSpc>
            </a:pPr>
            <a:r>
              <a:rPr b="1" spc="-5" dirty="0">
                <a:latin typeface="Palatino Linotype"/>
                <a:cs typeface="Palatino Linotype"/>
              </a:rPr>
              <a:t>Synovium </a:t>
            </a:r>
            <a:r>
              <a:rPr b="1" dirty="0">
                <a:latin typeface="Palatino Linotype"/>
                <a:cs typeface="Palatino Linotype"/>
              </a:rPr>
              <a:t>become edematous and inflamed, </a:t>
            </a:r>
            <a:r>
              <a:rPr b="1" spc="5" dirty="0">
                <a:latin typeface="Palatino Linotype"/>
                <a:cs typeface="Palatino Linotype"/>
              </a:rPr>
              <a:t> </a:t>
            </a:r>
            <a:r>
              <a:rPr b="1" spc="-10" dirty="0">
                <a:latin typeface="Palatino Linotype"/>
                <a:cs typeface="Palatino Linotype"/>
              </a:rPr>
              <a:t>migration</a:t>
            </a:r>
            <a:r>
              <a:rPr b="1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of</a:t>
            </a:r>
            <a:r>
              <a:rPr b="1" spc="5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macrophages</a:t>
            </a:r>
            <a:r>
              <a:rPr b="1" spc="-15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from</a:t>
            </a:r>
            <a:r>
              <a:rPr b="1" spc="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the</a:t>
            </a:r>
            <a:r>
              <a:rPr b="1" spc="-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periphery</a:t>
            </a:r>
            <a:r>
              <a:rPr b="1" spc="-10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into </a:t>
            </a:r>
            <a:r>
              <a:rPr b="1" spc="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the</a:t>
            </a:r>
            <a:r>
              <a:rPr b="1" spc="-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tissue,</a:t>
            </a:r>
            <a:r>
              <a:rPr b="1" spc="-10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and</a:t>
            </a:r>
            <a:r>
              <a:rPr b="1" spc="-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cells</a:t>
            </a:r>
            <a:r>
              <a:rPr b="1" spc="-1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lining</a:t>
            </a:r>
            <a:r>
              <a:rPr b="1" spc="-15" dirty="0">
                <a:latin typeface="Palatino Linotype"/>
                <a:cs typeface="Palatino Linotype"/>
              </a:rPr>
              <a:t> </a:t>
            </a:r>
            <a:r>
              <a:rPr b="1" dirty="0">
                <a:latin typeface="Palatino Linotype"/>
                <a:cs typeface="Palatino Linotype"/>
              </a:rPr>
              <a:t>the</a:t>
            </a:r>
            <a:r>
              <a:rPr b="1" spc="10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synovium</a:t>
            </a:r>
            <a:r>
              <a:rPr b="1" spc="5" dirty="0">
                <a:latin typeface="Palatino Linotype"/>
                <a:cs typeface="Palatino Linotype"/>
              </a:rPr>
              <a:t> </a:t>
            </a:r>
            <a:r>
              <a:rPr b="1" spc="-5" dirty="0">
                <a:latin typeface="Palatino Linotype"/>
                <a:cs typeface="Palatino Linotype"/>
              </a:rPr>
              <a:t>proliferate.</a:t>
            </a:r>
            <a:endParaRPr>
              <a:latin typeface="Palatino Linotype"/>
              <a:cs typeface="Palatino Linotype"/>
            </a:endParaRPr>
          </a:p>
          <a:p>
            <a:pPr>
              <a:spcBef>
                <a:spcPts val="55"/>
              </a:spcBef>
            </a:pPr>
            <a:endParaRPr sz="2350">
              <a:latin typeface="Palatino Linotype"/>
              <a:cs typeface="Palatino Linotype"/>
            </a:endParaRPr>
          </a:p>
          <a:p>
            <a:pPr marL="1572260" marR="591185">
              <a:lnSpc>
                <a:spcPct val="101099"/>
              </a:lnSpc>
            </a:pPr>
            <a:r>
              <a:rPr sz="1900" b="1" spc="-5" dirty="0">
                <a:latin typeface="Palatino Linotype"/>
                <a:cs typeface="Palatino Linotype"/>
              </a:rPr>
              <a:t>Enzymes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secreted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by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the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synovium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digest 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cartilage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10" dirty="0">
                <a:latin typeface="Palatino Linotype"/>
                <a:cs typeface="Palatino Linotype"/>
              </a:rPr>
              <a:t>matrix</a:t>
            </a:r>
            <a:r>
              <a:rPr sz="1900" b="1" spc="2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.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cartilage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erosions</a:t>
            </a:r>
            <a:r>
              <a:rPr sz="1900" b="1" spc="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produced</a:t>
            </a:r>
            <a:r>
              <a:rPr sz="1900" b="1" spc="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by </a:t>
            </a:r>
            <a:r>
              <a:rPr sz="1900" b="1" dirty="0">
                <a:latin typeface="Palatino Linotype"/>
                <a:cs typeface="Palatino Linotype"/>
              </a:rPr>
              <a:t> bony</a:t>
            </a:r>
            <a:r>
              <a:rPr sz="1900" b="1" spc="-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pressure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10" dirty="0">
                <a:latin typeface="Palatino Linotype"/>
                <a:cs typeface="Palatino Linotype"/>
              </a:rPr>
              <a:t>from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the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opposite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side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of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the</a:t>
            </a:r>
            <a:r>
              <a:rPr sz="1900" b="1" spc="-5" dirty="0">
                <a:latin typeface="Palatino Linotype"/>
                <a:cs typeface="Palatino Linotype"/>
              </a:rPr>
              <a:t> </a:t>
            </a:r>
            <a:r>
              <a:rPr sz="1900" b="1" dirty="0">
                <a:latin typeface="Palatino Linotype"/>
                <a:cs typeface="Palatino Linotype"/>
              </a:rPr>
              <a:t>joint.</a:t>
            </a:r>
            <a:endParaRPr sz="1900">
              <a:latin typeface="Palatino Linotype"/>
              <a:cs typeface="Palatino Linotype"/>
            </a:endParaRPr>
          </a:p>
          <a:p>
            <a:pPr>
              <a:spcBef>
                <a:spcPts val="15"/>
              </a:spcBef>
            </a:pPr>
            <a:endParaRPr sz="2250">
              <a:latin typeface="Palatino Linotype"/>
              <a:cs typeface="Palatino Linotype"/>
            </a:endParaRPr>
          </a:p>
          <a:p>
            <a:pPr marL="2091689" marR="5080">
              <a:lnSpc>
                <a:spcPct val="101099"/>
              </a:lnSpc>
            </a:pPr>
            <a:r>
              <a:rPr sz="1900" b="1" spc="-5" dirty="0">
                <a:latin typeface="Palatino Linotype"/>
                <a:cs typeface="Palatino Linotype"/>
              </a:rPr>
              <a:t>Basic</a:t>
            </a:r>
            <a:r>
              <a:rPr sz="1900" b="1" spc="15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calcium phosphate and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calcium 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pyrophosphate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dihydrate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crystals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are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present 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microscopically</a:t>
            </a:r>
            <a:r>
              <a:rPr sz="1900" b="1" spc="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in</a:t>
            </a:r>
            <a:r>
              <a:rPr sz="1900" b="1" dirty="0">
                <a:latin typeface="Palatino Linotype"/>
                <a:cs typeface="Palatino Linotype"/>
              </a:rPr>
              <a:t> </a:t>
            </a:r>
            <a:r>
              <a:rPr sz="1900" b="1" spc="-10" dirty="0">
                <a:latin typeface="Palatino Linotype"/>
                <a:cs typeface="Palatino Linotype"/>
              </a:rPr>
              <a:t>most</a:t>
            </a:r>
            <a:r>
              <a:rPr sz="1900" b="1" spc="-5" dirty="0">
                <a:latin typeface="Palatino Linotype"/>
                <a:cs typeface="Palatino Linotype"/>
              </a:rPr>
              <a:t> joints</a:t>
            </a:r>
            <a:r>
              <a:rPr sz="1900" b="1" spc="-10" dirty="0">
                <a:latin typeface="Palatino Linotype"/>
                <a:cs typeface="Palatino Linotype"/>
              </a:rPr>
              <a:t> </a:t>
            </a:r>
            <a:r>
              <a:rPr sz="1900" b="1" spc="-5" dirty="0">
                <a:latin typeface="Palatino Linotype"/>
                <a:cs typeface="Palatino Linotype"/>
              </a:rPr>
              <a:t>with</a:t>
            </a:r>
            <a:r>
              <a:rPr sz="1900" b="1" dirty="0">
                <a:latin typeface="Palatino Linotype"/>
                <a:cs typeface="Palatino Linotype"/>
              </a:rPr>
              <a:t> end-stage</a:t>
            </a:r>
            <a:r>
              <a:rPr sz="1900" b="1" spc="-5" dirty="0">
                <a:latin typeface="Palatino Linotype"/>
                <a:cs typeface="Palatino Linotype"/>
              </a:rPr>
              <a:t> OA.</a:t>
            </a:r>
            <a:endParaRPr sz="1900">
              <a:latin typeface="Palatino Linotype"/>
              <a:cs typeface="Palatino Linotype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781544" y="1412747"/>
            <a:ext cx="2301240" cy="4531360"/>
            <a:chOff x="6257544" y="1412747"/>
            <a:chExt cx="2301240" cy="4531360"/>
          </a:xfrm>
        </p:grpSpPr>
        <p:sp>
          <p:nvSpPr>
            <p:cNvPr id="14" name="object 14"/>
            <p:cNvSpPr/>
            <p:nvPr/>
          </p:nvSpPr>
          <p:spPr>
            <a:xfrm>
              <a:off x="6267450" y="1422653"/>
              <a:ext cx="722630" cy="721360"/>
            </a:xfrm>
            <a:custGeom>
              <a:avLst/>
              <a:gdLst/>
              <a:ahLst/>
              <a:cxnLst/>
              <a:rect l="l" t="t" r="r" b="b"/>
              <a:pathLst>
                <a:path w="722629" h="721360">
                  <a:moveTo>
                    <a:pt x="559816" y="0"/>
                  </a:moveTo>
                  <a:lnTo>
                    <a:pt x="162560" y="0"/>
                  </a:lnTo>
                  <a:lnTo>
                    <a:pt x="162560" y="396494"/>
                  </a:lnTo>
                  <a:lnTo>
                    <a:pt x="0" y="396494"/>
                  </a:lnTo>
                  <a:lnTo>
                    <a:pt x="361188" y="720851"/>
                  </a:lnTo>
                  <a:lnTo>
                    <a:pt x="722376" y="396494"/>
                  </a:lnTo>
                  <a:lnTo>
                    <a:pt x="559816" y="396494"/>
                  </a:lnTo>
                  <a:lnTo>
                    <a:pt x="559816" y="0"/>
                  </a:lnTo>
                  <a:close/>
                </a:path>
              </a:pathLst>
            </a:custGeom>
            <a:solidFill>
              <a:srgbClr val="D1DFE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67450" y="1422653"/>
              <a:ext cx="722630" cy="721360"/>
            </a:xfrm>
            <a:custGeom>
              <a:avLst/>
              <a:gdLst/>
              <a:ahLst/>
              <a:cxnLst/>
              <a:rect l="l" t="t" r="r" b="b"/>
              <a:pathLst>
                <a:path w="722629" h="721360">
                  <a:moveTo>
                    <a:pt x="0" y="396494"/>
                  </a:moveTo>
                  <a:lnTo>
                    <a:pt x="162560" y="396494"/>
                  </a:lnTo>
                  <a:lnTo>
                    <a:pt x="162560" y="0"/>
                  </a:lnTo>
                  <a:lnTo>
                    <a:pt x="559816" y="0"/>
                  </a:lnTo>
                  <a:lnTo>
                    <a:pt x="559816" y="396494"/>
                  </a:lnTo>
                  <a:lnTo>
                    <a:pt x="722376" y="396494"/>
                  </a:lnTo>
                  <a:lnTo>
                    <a:pt x="361188" y="720851"/>
                  </a:lnTo>
                  <a:lnTo>
                    <a:pt x="0" y="396494"/>
                  </a:lnTo>
                  <a:close/>
                </a:path>
              </a:pathLst>
            </a:custGeom>
            <a:ln w="19812">
              <a:solidFill>
                <a:srgbClr val="D1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87134" y="2687573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559816" y="0"/>
                  </a:moveTo>
                  <a:lnTo>
                    <a:pt x="162560" y="0"/>
                  </a:lnTo>
                  <a:lnTo>
                    <a:pt x="162560" y="397255"/>
                  </a:lnTo>
                  <a:lnTo>
                    <a:pt x="0" y="397255"/>
                  </a:lnTo>
                  <a:lnTo>
                    <a:pt x="361188" y="722376"/>
                  </a:lnTo>
                  <a:lnTo>
                    <a:pt x="722376" y="397255"/>
                  </a:lnTo>
                  <a:lnTo>
                    <a:pt x="559816" y="397255"/>
                  </a:lnTo>
                  <a:lnTo>
                    <a:pt x="559816" y="0"/>
                  </a:lnTo>
                  <a:close/>
                </a:path>
              </a:pathLst>
            </a:custGeom>
            <a:solidFill>
              <a:srgbClr val="D4D7E1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87134" y="2687573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0" y="397255"/>
                  </a:moveTo>
                  <a:lnTo>
                    <a:pt x="162560" y="397255"/>
                  </a:lnTo>
                  <a:lnTo>
                    <a:pt x="162560" y="0"/>
                  </a:lnTo>
                  <a:lnTo>
                    <a:pt x="559816" y="0"/>
                  </a:lnTo>
                  <a:lnTo>
                    <a:pt x="559816" y="397255"/>
                  </a:lnTo>
                  <a:lnTo>
                    <a:pt x="722376" y="397255"/>
                  </a:lnTo>
                  <a:lnTo>
                    <a:pt x="361188" y="722376"/>
                  </a:lnTo>
                  <a:lnTo>
                    <a:pt x="0" y="397255"/>
                  </a:lnTo>
                  <a:close/>
                </a:path>
              </a:pathLst>
            </a:custGeom>
            <a:ln w="19812">
              <a:solidFill>
                <a:srgbClr val="D1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06818" y="3934205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559815" y="0"/>
                  </a:moveTo>
                  <a:lnTo>
                    <a:pt x="162559" y="0"/>
                  </a:lnTo>
                  <a:lnTo>
                    <a:pt x="162559" y="397256"/>
                  </a:lnTo>
                  <a:lnTo>
                    <a:pt x="0" y="397256"/>
                  </a:lnTo>
                  <a:lnTo>
                    <a:pt x="361187" y="722376"/>
                  </a:lnTo>
                  <a:lnTo>
                    <a:pt x="722376" y="397256"/>
                  </a:lnTo>
                  <a:lnTo>
                    <a:pt x="559815" y="397256"/>
                  </a:lnTo>
                  <a:lnTo>
                    <a:pt x="559815" y="0"/>
                  </a:lnTo>
                  <a:close/>
                </a:path>
              </a:pathLst>
            </a:custGeom>
            <a:solidFill>
              <a:srgbClr val="DAD7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06818" y="3934205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0" y="397256"/>
                  </a:moveTo>
                  <a:lnTo>
                    <a:pt x="162559" y="397256"/>
                  </a:lnTo>
                  <a:lnTo>
                    <a:pt x="162559" y="0"/>
                  </a:lnTo>
                  <a:lnTo>
                    <a:pt x="559815" y="0"/>
                  </a:lnTo>
                  <a:lnTo>
                    <a:pt x="559815" y="397256"/>
                  </a:lnTo>
                  <a:lnTo>
                    <a:pt x="722376" y="397256"/>
                  </a:lnTo>
                  <a:lnTo>
                    <a:pt x="361187" y="722376"/>
                  </a:lnTo>
                  <a:lnTo>
                    <a:pt x="0" y="397256"/>
                  </a:lnTo>
                  <a:close/>
                </a:path>
              </a:pathLst>
            </a:custGeom>
            <a:ln w="19812">
              <a:solidFill>
                <a:srgbClr val="D1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26502" y="5211318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559816" y="0"/>
                  </a:moveTo>
                  <a:lnTo>
                    <a:pt x="162559" y="0"/>
                  </a:lnTo>
                  <a:lnTo>
                    <a:pt x="162559" y="397306"/>
                  </a:lnTo>
                  <a:lnTo>
                    <a:pt x="0" y="397306"/>
                  </a:lnTo>
                  <a:lnTo>
                    <a:pt x="361188" y="722375"/>
                  </a:lnTo>
                  <a:lnTo>
                    <a:pt x="722376" y="397306"/>
                  </a:lnTo>
                  <a:lnTo>
                    <a:pt x="559816" y="397306"/>
                  </a:lnTo>
                  <a:lnTo>
                    <a:pt x="559816" y="0"/>
                  </a:lnTo>
                  <a:close/>
                </a:path>
              </a:pathLst>
            </a:custGeom>
            <a:solidFill>
              <a:srgbClr val="DFDBD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826502" y="5211318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29" h="722629">
                  <a:moveTo>
                    <a:pt x="0" y="397306"/>
                  </a:moveTo>
                  <a:lnTo>
                    <a:pt x="162559" y="397306"/>
                  </a:lnTo>
                  <a:lnTo>
                    <a:pt x="162559" y="0"/>
                  </a:lnTo>
                  <a:lnTo>
                    <a:pt x="559816" y="0"/>
                  </a:lnTo>
                  <a:lnTo>
                    <a:pt x="559816" y="397306"/>
                  </a:lnTo>
                  <a:lnTo>
                    <a:pt x="722376" y="397306"/>
                  </a:lnTo>
                  <a:lnTo>
                    <a:pt x="361188" y="722375"/>
                  </a:lnTo>
                  <a:lnTo>
                    <a:pt x="0" y="397306"/>
                  </a:lnTo>
                  <a:close/>
                </a:path>
              </a:pathLst>
            </a:custGeom>
            <a:ln w="19812">
              <a:solidFill>
                <a:srgbClr val="D1DF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1875231" y="133046"/>
            <a:ext cx="26847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5" dirty="0">
                <a:solidFill>
                  <a:schemeClr val="tx1"/>
                </a:solidFill>
              </a:rPr>
              <a:t>Cont………………..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"/>
            <a:ext cx="8915400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3843528" cy="73609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4972" y="25399"/>
            <a:ext cx="457792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10" dirty="0"/>
              <a:t>Clinical</a:t>
            </a:r>
            <a:r>
              <a:rPr dirty="0"/>
              <a:t> </a:t>
            </a:r>
            <a:r>
              <a:rPr spc="-5" dirty="0"/>
              <a:t>presentation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24000" y="461773"/>
            <a:ext cx="8983980" cy="1736089"/>
            <a:chOff x="0" y="461772"/>
            <a:chExt cx="8983980" cy="1736089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61772"/>
              <a:ext cx="1891283" cy="6797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1050036"/>
              <a:ext cx="390144" cy="3627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903731"/>
              <a:ext cx="946404" cy="6233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2875" y="903731"/>
              <a:ext cx="3808476" cy="6233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49496" y="903731"/>
              <a:ext cx="1623060" cy="6233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00700" y="903731"/>
              <a:ext cx="3383279" cy="6233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8224" y="1239012"/>
              <a:ext cx="2708148" cy="6233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04516" y="1239012"/>
              <a:ext cx="3777996" cy="6233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10655" y="1239012"/>
              <a:ext cx="2581655" cy="6233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20456" y="1239012"/>
              <a:ext cx="707135" cy="6233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8224" y="1574291"/>
              <a:ext cx="908304" cy="6233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4672" y="1574291"/>
              <a:ext cx="1443228" cy="6233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76044" y="1574291"/>
              <a:ext cx="1124712" cy="62331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28900" y="1574291"/>
              <a:ext cx="1498091" cy="6233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55135" y="1574291"/>
              <a:ext cx="441960" cy="623315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1610868" y="2378964"/>
            <a:ext cx="8569960" cy="623570"/>
            <a:chOff x="86868" y="2378964"/>
            <a:chExt cx="8569960" cy="62357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2525268"/>
              <a:ext cx="390144" cy="3627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8223" y="2378964"/>
              <a:ext cx="2220468" cy="62331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16835" y="2378964"/>
              <a:ext cx="5170932" cy="6233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15911" y="2378964"/>
              <a:ext cx="1740407" cy="623315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524001" y="3515868"/>
            <a:ext cx="4330065" cy="2272665"/>
            <a:chOff x="0" y="3515867"/>
            <a:chExt cx="4330065" cy="2272665"/>
          </a:xfrm>
        </p:grpSpPr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3515867"/>
              <a:ext cx="1179576" cy="6797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4104131"/>
              <a:ext cx="390144" cy="3627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8224" y="3957827"/>
              <a:ext cx="2220468" cy="62331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4506467"/>
              <a:ext cx="390144" cy="3627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8224" y="4360163"/>
              <a:ext cx="1472183" cy="62331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4908803"/>
              <a:ext cx="390144" cy="36271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8224" y="4762500"/>
              <a:ext cx="2569464" cy="62331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65832" y="4762500"/>
              <a:ext cx="1287780" cy="62331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868" y="5311139"/>
              <a:ext cx="390144" cy="3627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68224" y="5164835"/>
              <a:ext cx="4061460" cy="623316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697228" y="453623"/>
            <a:ext cx="8552180" cy="51320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12700">
              <a:spcBef>
                <a:spcPts val="690"/>
              </a:spcBef>
            </a:pPr>
            <a:r>
              <a:rPr sz="2400" b="1" dirty="0">
                <a:solidFill>
                  <a:srgbClr val="00AFEF"/>
                </a:solidFill>
                <a:latin typeface="Palatino Linotype"/>
                <a:cs typeface="Palatino Linotype"/>
              </a:rPr>
              <a:t>Symptoms</a:t>
            </a:r>
            <a:endParaRPr sz="2400" dirty="0">
              <a:latin typeface="Palatino Linotype"/>
              <a:cs typeface="Palatino Linotype"/>
            </a:endParaRPr>
          </a:p>
          <a:p>
            <a:pPr marL="268605" marR="5080" indent="-256540" algn="just">
              <a:spcBef>
                <a:spcPts val="535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2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Pain in the affected joints, with the hands, knees, and hips being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the most common locations. Associated with motion, but pain in 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late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disease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occur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with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rest.</a:t>
            </a:r>
            <a:endParaRPr sz="2200" dirty="0">
              <a:latin typeface="Palatino Linotype"/>
              <a:cs typeface="Palatino Linotype"/>
            </a:endParaRPr>
          </a:p>
          <a:p>
            <a:pPr>
              <a:spcBef>
                <a:spcPts val="55"/>
              </a:spcBef>
            </a:pPr>
            <a:endParaRPr sz="2700" dirty="0">
              <a:latin typeface="Palatino Linotype"/>
              <a:cs typeface="Palatino Linotype"/>
            </a:endParaRPr>
          </a:p>
          <a:p>
            <a:pPr marL="268605" marR="332105" indent="-256540"/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Joint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stiffness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resolves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with</a:t>
            </a:r>
            <a:r>
              <a:rPr sz="2200" b="1" spc="3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motion;</a:t>
            </a:r>
            <a:r>
              <a:rPr sz="2200" b="1" spc="15" dirty="0">
                <a:latin typeface="Palatino Linotype"/>
                <a:cs typeface="Palatino Linotype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recurs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with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rest.(Morning </a:t>
            </a:r>
            <a:r>
              <a:rPr sz="2200" b="1" spc="-53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joint</a:t>
            </a:r>
            <a:r>
              <a:rPr sz="2200" b="1" spc="2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stiffness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in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OA</a:t>
            </a:r>
            <a:r>
              <a:rPr sz="2200" b="1" spc="2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resolves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within</a:t>
            </a:r>
            <a:r>
              <a:rPr sz="2200" b="1" spc="40" dirty="0">
                <a:latin typeface="Palatino Linotype"/>
                <a:cs typeface="Palatino Linotype"/>
              </a:rPr>
              <a:t> </a:t>
            </a:r>
            <a:r>
              <a:rPr sz="2200" b="1" dirty="0">
                <a:latin typeface="Palatino Linotype"/>
                <a:cs typeface="Palatino Linotype"/>
              </a:rPr>
              <a:t>30</a:t>
            </a:r>
            <a:r>
              <a:rPr sz="2200" b="1" spc="-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minutes)</a:t>
            </a:r>
            <a:endParaRPr sz="2200" dirty="0">
              <a:latin typeface="Palatino Linotype"/>
              <a:cs typeface="Palatino Linotype"/>
            </a:endParaRPr>
          </a:p>
          <a:p>
            <a:pPr>
              <a:spcBef>
                <a:spcPts val="30"/>
              </a:spcBef>
            </a:pPr>
            <a:endParaRPr sz="2750" dirty="0">
              <a:latin typeface="Palatino Linotype"/>
              <a:cs typeface="Palatino Linotype"/>
            </a:endParaRPr>
          </a:p>
          <a:p>
            <a:pPr marL="12700"/>
            <a:r>
              <a:rPr sz="2400" b="1" dirty="0">
                <a:latin typeface="Palatino Linotype"/>
                <a:cs typeface="Palatino Linotype"/>
              </a:rPr>
              <a:t>Signs</a:t>
            </a:r>
            <a:endParaRPr sz="2400" dirty="0">
              <a:latin typeface="Palatino Linotype"/>
              <a:cs typeface="Palatino Linotype"/>
            </a:endParaRPr>
          </a:p>
          <a:p>
            <a:pPr marL="12700">
              <a:spcBef>
                <a:spcPts val="535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4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Joint</a:t>
            </a:r>
            <a:r>
              <a:rPr sz="2200" b="1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stiffness</a:t>
            </a:r>
            <a:endParaRPr sz="2200" dirty="0">
              <a:latin typeface="Palatino Linotype"/>
              <a:cs typeface="Palatino Linotype"/>
            </a:endParaRPr>
          </a:p>
          <a:p>
            <a:pPr marL="1270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Crepitus</a:t>
            </a:r>
            <a:endParaRPr sz="2200" dirty="0">
              <a:latin typeface="Palatino Linotype"/>
              <a:cs typeface="Palatino Linotype"/>
            </a:endParaRPr>
          </a:p>
          <a:p>
            <a:pPr marL="12700">
              <a:spcBef>
                <a:spcPts val="530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5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Limited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range of</a:t>
            </a:r>
            <a:r>
              <a:rPr sz="2200" b="1" spc="5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motion</a:t>
            </a:r>
            <a:endParaRPr sz="2200" dirty="0">
              <a:latin typeface="Palatino Linotype"/>
              <a:cs typeface="Palatino Linotype"/>
            </a:endParaRPr>
          </a:p>
          <a:p>
            <a:pPr marL="12700">
              <a:spcBef>
                <a:spcPts val="525"/>
              </a:spcBef>
            </a:pPr>
            <a:r>
              <a:rPr sz="1300" spc="20" dirty="0">
                <a:latin typeface="Wingdings"/>
                <a:cs typeface="Wingdings"/>
              </a:rPr>
              <a:t></a:t>
            </a:r>
            <a:r>
              <a:rPr sz="1300" spc="36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Palatino Linotype"/>
                <a:cs typeface="Palatino Linotype"/>
              </a:rPr>
              <a:t>Joint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deformity (late</a:t>
            </a:r>
            <a:r>
              <a:rPr sz="2200" b="1" spc="10" dirty="0">
                <a:latin typeface="Palatino Linotype"/>
                <a:cs typeface="Palatino Linotype"/>
              </a:rPr>
              <a:t> </a:t>
            </a:r>
            <a:r>
              <a:rPr sz="2200" b="1" spc="-5" dirty="0">
                <a:latin typeface="Palatino Linotype"/>
                <a:cs typeface="Palatino Linotype"/>
              </a:rPr>
              <a:t>disease)</a:t>
            </a:r>
            <a:endParaRPr sz="2200" dirty="0">
              <a:latin typeface="Palatino Linotype"/>
              <a:cs typeface="Palatino Linotype"/>
            </a:endParaRP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7228" y="613918"/>
            <a:ext cx="829310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spcBef>
                <a:spcPts val="100"/>
              </a:spcBef>
            </a:pPr>
            <a:r>
              <a:rPr sz="1250" b="0" spc="1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250" b="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100" spc="-5" dirty="0">
                <a:solidFill>
                  <a:schemeClr val="tx1"/>
                </a:solidFill>
              </a:rPr>
              <a:t>In </a:t>
            </a:r>
            <a:r>
              <a:rPr sz="2100" dirty="0">
                <a:solidFill>
                  <a:schemeClr val="tx1"/>
                </a:solidFill>
              </a:rPr>
              <a:t>OA, </a:t>
            </a:r>
            <a:r>
              <a:rPr sz="2100" spc="-5" dirty="0">
                <a:solidFill>
                  <a:schemeClr val="tx1"/>
                </a:solidFill>
              </a:rPr>
              <a:t>Heberden's </a:t>
            </a:r>
            <a:r>
              <a:rPr sz="2100" dirty="0">
                <a:solidFill>
                  <a:schemeClr val="tx1"/>
                </a:solidFill>
              </a:rPr>
              <a:t>nodes are bony </a:t>
            </a:r>
            <a:r>
              <a:rPr sz="2100" spc="-5" dirty="0">
                <a:solidFill>
                  <a:schemeClr val="tx1"/>
                </a:solidFill>
              </a:rPr>
              <a:t>enlargements of </a:t>
            </a:r>
            <a:r>
              <a:rPr sz="2100" dirty="0">
                <a:solidFill>
                  <a:schemeClr val="tx1"/>
                </a:solidFill>
              </a:rPr>
              <a:t>the </a:t>
            </a:r>
            <a:r>
              <a:rPr sz="2100" spc="-5" dirty="0">
                <a:solidFill>
                  <a:schemeClr val="tx1"/>
                </a:solidFill>
              </a:rPr>
              <a:t>DIP joints </a:t>
            </a:r>
            <a:r>
              <a:rPr sz="2100" spc="-509" dirty="0">
                <a:solidFill>
                  <a:schemeClr val="tx1"/>
                </a:solidFill>
              </a:rPr>
              <a:t> </a:t>
            </a:r>
            <a:r>
              <a:rPr sz="2100" dirty="0">
                <a:solidFill>
                  <a:schemeClr val="tx1"/>
                </a:solidFill>
              </a:rPr>
              <a:t>with </a:t>
            </a:r>
            <a:r>
              <a:rPr sz="2100" spc="-5" dirty="0">
                <a:solidFill>
                  <a:schemeClr val="tx1"/>
                </a:solidFill>
              </a:rPr>
              <a:t>loss of joint </a:t>
            </a:r>
            <a:r>
              <a:rPr sz="2100" dirty="0">
                <a:solidFill>
                  <a:schemeClr val="tx1"/>
                </a:solidFill>
              </a:rPr>
              <a:t>space and </a:t>
            </a:r>
            <a:r>
              <a:rPr sz="2100" spc="-5" dirty="0">
                <a:solidFill>
                  <a:schemeClr val="tx1"/>
                </a:solidFill>
              </a:rPr>
              <a:t>osteophyte formation. </a:t>
            </a:r>
            <a:r>
              <a:rPr sz="2100" dirty="0">
                <a:solidFill>
                  <a:schemeClr val="tx1"/>
                </a:solidFill>
              </a:rPr>
              <a:t>A </a:t>
            </a:r>
            <a:r>
              <a:rPr sz="2100" spc="-5" dirty="0">
                <a:solidFill>
                  <a:schemeClr val="tx1"/>
                </a:solidFill>
              </a:rPr>
              <a:t>similar </a:t>
            </a:r>
            <a:r>
              <a:rPr sz="2100" dirty="0">
                <a:solidFill>
                  <a:schemeClr val="tx1"/>
                </a:solidFill>
              </a:rPr>
              <a:t>bony </a:t>
            </a:r>
            <a:r>
              <a:rPr sz="2100" spc="-509" dirty="0">
                <a:solidFill>
                  <a:schemeClr val="tx1"/>
                </a:solidFill>
              </a:rPr>
              <a:t> </a:t>
            </a:r>
            <a:r>
              <a:rPr sz="2100" dirty="0">
                <a:solidFill>
                  <a:schemeClr val="tx1"/>
                </a:solidFill>
              </a:rPr>
              <a:t>enlargement</a:t>
            </a:r>
            <a:r>
              <a:rPr sz="2100" spc="-35" dirty="0">
                <a:solidFill>
                  <a:schemeClr val="tx1"/>
                </a:solidFill>
              </a:rPr>
              <a:t> </a:t>
            </a:r>
            <a:r>
              <a:rPr sz="2100" spc="-5" dirty="0">
                <a:solidFill>
                  <a:schemeClr val="tx1"/>
                </a:solidFill>
              </a:rPr>
              <a:t>of</a:t>
            </a:r>
            <a:r>
              <a:rPr sz="2100" spc="-15" dirty="0">
                <a:solidFill>
                  <a:schemeClr val="tx1"/>
                </a:solidFill>
              </a:rPr>
              <a:t> </a:t>
            </a:r>
            <a:r>
              <a:rPr sz="2100" dirty="0">
                <a:solidFill>
                  <a:schemeClr val="tx1"/>
                </a:solidFill>
              </a:rPr>
              <a:t>the </a:t>
            </a:r>
            <a:r>
              <a:rPr sz="2100" spc="-5" dirty="0">
                <a:solidFill>
                  <a:schemeClr val="tx1"/>
                </a:solidFill>
              </a:rPr>
              <a:t>PIP</a:t>
            </a:r>
            <a:r>
              <a:rPr sz="2100" dirty="0">
                <a:solidFill>
                  <a:schemeClr val="tx1"/>
                </a:solidFill>
              </a:rPr>
              <a:t> </a:t>
            </a:r>
            <a:r>
              <a:rPr sz="2100" spc="-5" dirty="0">
                <a:solidFill>
                  <a:schemeClr val="tx1"/>
                </a:solidFill>
              </a:rPr>
              <a:t>joint</a:t>
            </a:r>
            <a:r>
              <a:rPr sz="2100" spc="5" dirty="0">
                <a:solidFill>
                  <a:schemeClr val="tx1"/>
                </a:solidFill>
              </a:rPr>
              <a:t> </a:t>
            </a:r>
            <a:r>
              <a:rPr sz="2100" dirty="0">
                <a:solidFill>
                  <a:schemeClr val="tx1"/>
                </a:solidFill>
              </a:rPr>
              <a:t>is</a:t>
            </a:r>
            <a:r>
              <a:rPr sz="2100" spc="-5" dirty="0">
                <a:solidFill>
                  <a:schemeClr val="tx1"/>
                </a:solidFill>
              </a:rPr>
              <a:t> </a:t>
            </a:r>
            <a:r>
              <a:rPr sz="2100" dirty="0">
                <a:solidFill>
                  <a:schemeClr val="tx1"/>
                </a:solidFill>
              </a:rPr>
              <a:t>called a</a:t>
            </a:r>
            <a:r>
              <a:rPr sz="2100" spc="30" dirty="0">
                <a:solidFill>
                  <a:schemeClr val="tx1"/>
                </a:solidFill>
              </a:rPr>
              <a:t> </a:t>
            </a:r>
            <a:r>
              <a:rPr sz="2100" spc="-5" dirty="0">
                <a:solidFill>
                  <a:schemeClr val="tx1"/>
                </a:solidFill>
              </a:rPr>
              <a:t>Bouchard's</a:t>
            </a:r>
            <a:r>
              <a:rPr sz="2100" dirty="0">
                <a:solidFill>
                  <a:schemeClr val="tx1"/>
                </a:solidFill>
              </a:rPr>
              <a:t> node</a:t>
            </a:r>
            <a:endParaRPr sz="21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057398"/>
            <a:ext cx="8610600" cy="47244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7935" y="1816607"/>
            <a:ext cx="4619244" cy="16703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54883" y="1995042"/>
            <a:ext cx="3662679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b="0" dirty="0">
                <a:solidFill>
                  <a:srgbClr val="FFFF00"/>
                </a:solidFill>
              </a:rPr>
              <a:t>Thank</a:t>
            </a:r>
            <a:r>
              <a:rPr sz="6000" b="0" spc="-95" dirty="0">
                <a:solidFill>
                  <a:srgbClr val="FFFF00"/>
                </a:solidFill>
              </a:rPr>
              <a:t> </a:t>
            </a:r>
            <a:r>
              <a:rPr sz="6000" b="0" spc="-35" dirty="0">
                <a:solidFill>
                  <a:srgbClr val="FFFF00"/>
                </a:solidFill>
              </a:rPr>
              <a:t>you</a:t>
            </a:r>
            <a:endParaRPr sz="60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1" y="513588"/>
            <a:ext cx="9115425" cy="2059305"/>
            <a:chOff x="0" y="513587"/>
            <a:chExt cx="9115425" cy="20593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13587"/>
              <a:ext cx="2817876" cy="8991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104900"/>
              <a:ext cx="2502408" cy="7056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1783" y="1104900"/>
              <a:ext cx="3201923" cy="705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3084" y="1104900"/>
              <a:ext cx="3227832" cy="7056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485899"/>
              <a:ext cx="1623060" cy="705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84732" y="1485899"/>
              <a:ext cx="3246120" cy="7056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10228" y="1485899"/>
              <a:ext cx="958596" cy="705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48200" y="1485899"/>
              <a:ext cx="1423415" cy="7056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50991" y="1485899"/>
              <a:ext cx="525779" cy="7056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56147" y="1485899"/>
              <a:ext cx="1616963" cy="7056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952488" y="1485899"/>
              <a:ext cx="2162555" cy="7056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1866899"/>
              <a:ext cx="1318260" cy="7056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7636" y="1866899"/>
              <a:ext cx="3560064" cy="7056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37076" y="1866899"/>
              <a:ext cx="2499360" cy="705612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697228" y="496437"/>
            <a:ext cx="8733790" cy="184658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spcBef>
                <a:spcPts val="944"/>
              </a:spcBef>
            </a:pPr>
            <a:r>
              <a:rPr sz="3200" spc="-5" dirty="0"/>
              <a:t>Introduction</a:t>
            </a:r>
            <a:endParaRPr sz="3200" dirty="0"/>
          </a:p>
          <a:p>
            <a:pPr marL="12700" marR="5080">
              <a:spcBef>
                <a:spcPts val="650"/>
              </a:spcBef>
            </a:pPr>
            <a:r>
              <a:rPr sz="2500" spc="-5" dirty="0">
                <a:solidFill>
                  <a:schemeClr val="tx1"/>
                </a:solidFill>
              </a:rPr>
              <a:t>Osteoarthritis</a:t>
            </a:r>
            <a:r>
              <a:rPr sz="2500" spc="5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(OA)</a:t>
            </a:r>
            <a:r>
              <a:rPr sz="2500" spc="2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is</a:t>
            </a:r>
            <a:r>
              <a:rPr sz="2500" spc="1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 common,</a:t>
            </a:r>
            <a:r>
              <a:rPr sz="2500" spc="2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slowly</a:t>
            </a:r>
            <a:r>
              <a:rPr sz="2500" spc="3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progressive </a:t>
            </a:r>
            <a:r>
              <a:rPr sz="2500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disorder</a:t>
            </a:r>
            <a:r>
              <a:rPr sz="2500" spc="4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affecting</a:t>
            </a:r>
            <a:r>
              <a:rPr sz="2500" spc="4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primarily</a:t>
            </a:r>
            <a:r>
              <a:rPr sz="2500" spc="5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the</a:t>
            </a:r>
            <a:r>
              <a:rPr sz="2500" spc="1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weight-bearing</a:t>
            </a:r>
            <a:r>
              <a:rPr sz="2500" spc="65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diarthrodial </a:t>
            </a:r>
            <a:r>
              <a:rPr sz="2500" spc="-61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joints</a:t>
            </a:r>
            <a:r>
              <a:rPr sz="2500" spc="2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of the</a:t>
            </a:r>
            <a:r>
              <a:rPr sz="2500" spc="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peripheral</a:t>
            </a:r>
            <a:r>
              <a:rPr sz="2500" spc="2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and</a:t>
            </a:r>
            <a:r>
              <a:rPr sz="250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axial</a:t>
            </a:r>
            <a:r>
              <a:rPr sz="2500" spc="2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skeleton.</a:t>
            </a:r>
            <a:endParaRPr sz="2500" dirty="0">
              <a:solidFill>
                <a:schemeClr val="tx1"/>
              </a:solidFill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597153" y="3238500"/>
            <a:ext cx="9054465" cy="1849120"/>
            <a:chOff x="73152" y="3238500"/>
            <a:chExt cx="9054465" cy="1849120"/>
          </a:xfrm>
        </p:grpSpPr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52" y="3407663"/>
              <a:ext cx="440436" cy="40690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839" y="3238500"/>
              <a:ext cx="7859268" cy="7056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82483" y="3238500"/>
              <a:ext cx="1065276" cy="7056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327135" y="3238500"/>
              <a:ext cx="800100" cy="7056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3839" y="3619500"/>
              <a:ext cx="1719072" cy="7056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42288" y="3619500"/>
              <a:ext cx="1652016" cy="7056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73679" y="3619500"/>
              <a:ext cx="4017264" cy="7056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70319" y="3619500"/>
              <a:ext cx="1865376" cy="7056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15071" y="3619500"/>
              <a:ext cx="582168" cy="7056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3839" y="4000500"/>
              <a:ext cx="2759964" cy="7056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83179" y="4000500"/>
              <a:ext cx="1839468" cy="7056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002023" y="4000500"/>
              <a:ext cx="4539996" cy="7056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43839" y="4381500"/>
              <a:ext cx="1946148" cy="705612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697229" y="3308984"/>
            <a:ext cx="866584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5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It is characterized by progressive deterioration and loss </a:t>
            </a:r>
            <a:r>
              <a:rPr sz="2500" b="1" spc="-10" dirty="0">
                <a:latin typeface="Palatino Linotype"/>
                <a:cs typeface="Palatino Linotype"/>
              </a:rPr>
              <a:t>of </a:t>
            </a:r>
            <a:r>
              <a:rPr sz="2500" b="1" spc="-6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articular</a:t>
            </a:r>
            <a:r>
              <a:rPr sz="2500" b="1" spc="10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cartilage,</a:t>
            </a:r>
            <a:r>
              <a:rPr sz="2500" b="1" spc="10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resulting</a:t>
            </a:r>
            <a:r>
              <a:rPr sz="2500" b="1" spc="9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</a:t>
            </a:r>
            <a:r>
              <a:rPr sz="2500" b="1" spc="6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osteophyte</a:t>
            </a:r>
            <a:r>
              <a:rPr sz="2500" b="1" spc="11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formation, </a:t>
            </a:r>
            <a:r>
              <a:rPr sz="2500" b="1" spc="-5" dirty="0">
                <a:latin typeface="Palatino Linotype"/>
                <a:cs typeface="Palatino Linotype"/>
              </a:rPr>
              <a:t> pain,</a:t>
            </a:r>
            <a:r>
              <a:rPr sz="2500" b="1" spc="-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limitation</a:t>
            </a:r>
            <a:r>
              <a:rPr sz="2500" b="1" spc="5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of motion,</a:t>
            </a:r>
            <a:r>
              <a:rPr sz="2500" b="1" spc="15" dirty="0">
                <a:latin typeface="Palatino Linotype"/>
                <a:cs typeface="Palatino Linotype"/>
              </a:rPr>
              <a:t> </a:t>
            </a:r>
            <a:r>
              <a:rPr sz="2500" b="1" spc="-25" dirty="0">
                <a:latin typeface="Palatino Linotype"/>
                <a:cs typeface="Palatino Linotype"/>
              </a:rPr>
              <a:t>deformity,</a:t>
            </a:r>
            <a:r>
              <a:rPr sz="2500" b="1" spc="2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and progressive 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25" dirty="0">
                <a:latin typeface="Palatino Linotype"/>
                <a:cs typeface="Palatino Linotype"/>
              </a:rPr>
              <a:t>disability.</a:t>
            </a:r>
            <a:endParaRPr sz="2500" dirty="0">
              <a:latin typeface="Palatino Linotype"/>
              <a:cs typeface="Palatino Linotype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597152" y="5753100"/>
            <a:ext cx="8761730" cy="1087120"/>
            <a:chOff x="73152" y="5753100"/>
            <a:chExt cx="8761730" cy="1087120"/>
          </a:xfrm>
        </p:grpSpPr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152" y="5922263"/>
              <a:ext cx="440436" cy="4069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43839" y="5753100"/>
              <a:ext cx="2427732" cy="7056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36291" y="5753100"/>
              <a:ext cx="1496568" cy="70561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412236" y="5753100"/>
              <a:ext cx="1673352" cy="7056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664963" y="5753100"/>
              <a:ext cx="4169664" cy="7056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43839" y="6134098"/>
              <a:ext cx="1325880" cy="705612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697228" y="5823915"/>
            <a:ext cx="837057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Inflammation may </a:t>
            </a:r>
            <a:r>
              <a:rPr sz="2500" b="1" spc="-5" dirty="0">
                <a:latin typeface="Palatino Linotype"/>
                <a:cs typeface="Palatino Linotype"/>
              </a:rPr>
              <a:t>or </a:t>
            </a:r>
            <a:r>
              <a:rPr sz="2500" b="1" spc="-10" dirty="0">
                <a:latin typeface="Palatino Linotype"/>
                <a:cs typeface="Palatino Linotype"/>
              </a:rPr>
              <a:t>may </a:t>
            </a:r>
            <a:r>
              <a:rPr sz="2500" b="1" spc="-5" dirty="0">
                <a:latin typeface="Palatino Linotype"/>
                <a:cs typeface="Palatino Linotype"/>
              </a:rPr>
              <a:t>not be present in the affected </a:t>
            </a:r>
            <a:r>
              <a:rPr sz="2500" b="1" spc="-6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joints.</a:t>
            </a:r>
            <a:endParaRPr sz="2500" dirty="0">
              <a:latin typeface="Palatino Linotype"/>
              <a:cs typeface="Palatino Linotype"/>
            </a:endParaRPr>
          </a:p>
        </p:txBody>
      </p:sp>
      <p:sp>
        <p:nvSpPr>
          <p:cNvPr id="41" name="Footer Placeholder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1"/>
            <a:ext cx="9144000" cy="68579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14802" y="1209802"/>
            <a:ext cx="3335020" cy="2496820"/>
            <a:chOff x="1590802" y="1209802"/>
            <a:chExt cx="3335020" cy="2496820"/>
          </a:xfrm>
        </p:grpSpPr>
        <p:sp>
          <p:nvSpPr>
            <p:cNvPr id="3" name="object 3"/>
            <p:cNvSpPr/>
            <p:nvPr/>
          </p:nvSpPr>
          <p:spPr>
            <a:xfrm>
              <a:off x="1600962" y="12199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3314700" y="0"/>
                  </a:moveTo>
                  <a:lnTo>
                    <a:pt x="412750" y="0"/>
                  </a:lnTo>
                  <a:lnTo>
                    <a:pt x="364612" y="2776"/>
                  </a:lnTo>
                  <a:lnTo>
                    <a:pt x="318107" y="10900"/>
                  </a:lnTo>
                  <a:lnTo>
                    <a:pt x="273542" y="24061"/>
                  </a:lnTo>
                  <a:lnTo>
                    <a:pt x="231228" y="41950"/>
                  </a:lnTo>
                  <a:lnTo>
                    <a:pt x="191475" y="64257"/>
                  </a:lnTo>
                  <a:lnTo>
                    <a:pt x="154591" y="90673"/>
                  </a:lnTo>
                  <a:lnTo>
                    <a:pt x="120888" y="120888"/>
                  </a:lnTo>
                  <a:lnTo>
                    <a:pt x="90673" y="154591"/>
                  </a:lnTo>
                  <a:lnTo>
                    <a:pt x="64257" y="191475"/>
                  </a:lnTo>
                  <a:lnTo>
                    <a:pt x="41950" y="231228"/>
                  </a:lnTo>
                  <a:lnTo>
                    <a:pt x="24061" y="273542"/>
                  </a:lnTo>
                  <a:lnTo>
                    <a:pt x="10900" y="318107"/>
                  </a:lnTo>
                  <a:lnTo>
                    <a:pt x="2776" y="364612"/>
                  </a:lnTo>
                  <a:lnTo>
                    <a:pt x="0" y="412750"/>
                  </a:lnTo>
                  <a:lnTo>
                    <a:pt x="0" y="2476500"/>
                  </a:lnTo>
                  <a:lnTo>
                    <a:pt x="3314700" y="2476500"/>
                  </a:lnTo>
                  <a:lnTo>
                    <a:pt x="3314700" y="0"/>
                  </a:lnTo>
                  <a:close/>
                </a:path>
              </a:pathLst>
            </a:custGeom>
            <a:solidFill>
              <a:srgbClr val="297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0962" y="12199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0" y="2476500"/>
                  </a:moveTo>
                  <a:lnTo>
                    <a:pt x="0" y="412750"/>
                  </a:lnTo>
                  <a:lnTo>
                    <a:pt x="2776" y="364612"/>
                  </a:lnTo>
                  <a:lnTo>
                    <a:pt x="10900" y="318107"/>
                  </a:lnTo>
                  <a:lnTo>
                    <a:pt x="24061" y="273542"/>
                  </a:lnTo>
                  <a:lnTo>
                    <a:pt x="41950" y="231228"/>
                  </a:lnTo>
                  <a:lnTo>
                    <a:pt x="64257" y="191475"/>
                  </a:lnTo>
                  <a:lnTo>
                    <a:pt x="90673" y="154591"/>
                  </a:lnTo>
                  <a:lnTo>
                    <a:pt x="120888" y="120888"/>
                  </a:lnTo>
                  <a:lnTo>
                    <a:pt x="154591" y="90673"/>
                  </a:lnTo>
                  <a:lnTo>
                    <a:pt x="191475" y="64257"/>
                  </a:lnTo>
                  <a:lnTo>
                    <a:pt x="231228" y="41950"/>
                  </a:lnTo>
                  <a:lnTo>
                    <a:pt x="273542" y="24061"/>
                  </a:lnTo>
                  <a:lnTo>
                    <a:pt x="318107" y="10900"/>
                  </a:lnTo>
                  <a:lnTo>
                    <a:pt x="364612" y="2776"/>
                  </a:lnTo>
                  <a:lnTo>
                    <a:pt x="412750" y="0"/>
                  </a:lnTo>
                  <a:lnTo>
                    <a:pt x="3314700" y="0"/>
                  </a:lnTo>
                  <a:lnTo>
                    <a:pt x="3314700" y="2476500"/>
                  </a:lnTo>
                  <a:lnTo>
                    <a:pt x="0" y="247650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034408" y="1853946"/>
            <a:ext cx="14947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Palatino Linotype"/>
                <a:cs typeface="Palatino Linotype"/>
              </a:rPr>
              <a:t>Obesity</a:t>
            </a:r>
            <a:endParaRPr sz="3200">
              <a:latin typeface="Palatino Linotype"/>
              <a:cs typeface="Palatino Linotyp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429502" y="1209802"/>
            <a:ext cx="3335020" cy="2496820"/>
            <a:chOff x="4905502" y="1209802"/>
            <a:chExt cx="3335020" cy="2496820"/>
          </a:xfrm>
        </p:grpSpPr>
        <p:sp>
          <p:nvSpPr>
            <p:cNvPr id="7" name="object 7"/>
            <p:cNvSpPr/>
            <p:nvPr/>
          </p:nvSpPr>
          <p:spPr>
            <a:xfrm>
              <a:off x="4915662" y="12199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2901949" y="0"/>
                  </a:moveTo>
                  <a:lnTo>
                    <a:pt x="0" y="0"/>
                  </a:lnTo>
                  <a:lnTo>
                    <a:pt x="0" y="2476500"/>
                  </a:lnTo>
                  <a:lnTo>
                    <a:pt x="3314699" y="2476500"/>
                  </a:lnTo>
                  <a:lnTo>
                    <a:pt x="3314699" y="412750"/>
                  </a:lnTo>
                  <a:lnTo>
                    <a:pt x="3311923" y="364612"/>
                  </a:lnTo>
                  <a:lnTo>
                    <a:pt x="3303799" y="318107"/>
                  </a:lnTo>
                  <a:lnTo>
                    <a:pt x="3290638" y="273542"/>
                  </a:lnTo>
                  <a:lnTo>
                    <a:pt x="3272749" y="231228"/>
                  </a:lnTo>
                  <a:lnTo>
                    <a:pt x="3250442" y="191475"/>
                  </a:lnTo>
                  <a:lnTo>
                    <a:pt x="3224026" y="154591"/>
                  </a:lnTo>
                  <a:lnTo>
                    <a:pt x="3193811" y="120888"/>
                  </a:lnTo>
                  <a:lnTo>
                    <a:pt x="3160108" y="90673"/>
                  </a:lnTo>
                  <a:lnTo>
                    <a:pt x="3123224" y="64257"/>
                  </a:lnTo>
                  <a:lnTo>
                    <a:pt x="3083471" y="41950"/>
                  </a:lnTo>
                  <a:lnTo>
                    <a:pt x="3041157" y="24061"/>
                  </a:lnTo>
                  <a:lnTo>
                    <a:pt x="2996592" y="10900"/>
                  </a:lnTo>
                  <a:lnTo>
                    <a:pt x="2950087" y="2776"/>
                  </a:lnTo>
                  <a:lnTo>
                    <a:pt x="2901949" y="0"/>
                  </a:lnTo>
                  <a:close/>
                </a:path>
              </a:pathLst>
            </a:custGeom>
            <a:solidFill>
              <a:srgbClr val="7E8F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15662" y="12199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0" y="0"/>
                  </a:moveTo>
                  <a:lnTo>
                    <a:pt x="2901949" y="0"/>
                  </a:lnTo>
                  <a:lnTo>
                    <a:pt x="2950087" y="2776"/>
                  </a:lnTo>
                  <a:lnTo>
                    <a:pt x="2996592" y="10900"/>
                  </a:lnTo>
                  <a:lnTo>
                    <a:pt x="3041157" y="24061"/>
                  </a:lnTo>
                  <a:lnTo>
                    <a:pt x="3083471" y="41950"/>
                  </a:lnTo>
                  <a:lnTo>
                    <a:pt x="3123224" y="64257"/>
                  </a:lnTo>
                  <a:lnTo>
                    <a:pt x="3160108" y="90673"/>
                  </a:lnTo>
                  <a:lnTo>
                    <a:pt x="3193811" y="120888"/>
                  </a:lnTo>
                  <a:lnTo>
                    <a:pt x="3224026" y="154591"/>
                  </a:lnTo>
                  <a:lnTo>
                    <a:pt x="3250442" y="191475"/>
                  </a:lnTo>
                  <a:lnTo>
                    <a:pt x="3272749" y="231228"/>
                  </a:lnTo>
                  <a:lnTo>
                    <a:pt x="3290638" y="273542"/>
                  </a:lnTo>
                  <a:lnTo>
                    <a:pt x="3303799" y="318107"/>
                  </a:lnTo>
                  <a:lnTo>
                    <a:pt x="3311923" y="364612"/>
                  </a:lnTo>
                  <a:lnTo>
                    <a:pt x="3314699" y="412750"/>
                  </a:lnTo>
                  <a:lnTo>
                    <a:pt x="3314699" y="2476500"/>
                  </a:lnTo>
                  <a:lnTo>
                    <a:pt x="0" y="247650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09892" y="1607057"/>
            <a:ext cx="2173605" cy="1007744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260350">
              <a:lnSpc>
                <a:spcPct val="101299"/>
              </a:lnSpc>
              <a:spcBef>
                <a:spcPts val="55"/>
              </a:spcBef>
            </a:pPr>
            <a:r>
              <a:rPr sz="3200" spc="-5" dirty="0">
                <a:solidFill>
                  <a:srgbClr val="FFFFFF"/>
                </a:solidFill>
              </a:rPr>
              <a:t>Previous </a:t>
            </a:r>
            <a:r>
              <a:rPr sz="3200" dirty="0">
                <a:solidFill>
                  <a:srgbClr val="FFFFFF"/>
                </a:solidFill>
              </a:rPr>
              <a:t> Occupation</a:t>
            </a:r>
            <a:endParaRPr sz="3200"/>
          </a:p>
        </p:txBody>
      </p:sp>
      <p:grpSp>
        <p:nvGrpSpPr>
          <p:cNvPr id="10" name="object 10"/>
          <p:cNvGrpSpPr/>
          <p:nvPr/>
        </p:nvGrpSpPr>
        <p:grpSpPr>
          <a:xfrm>
            <a:off x="3114802" y="3686302"/>
            <a:ext cx="3335020" cy="2496820"/>
            <a:chOff x="1590802" y="3686302"/>
            <a:chExt cx="3335020" cy="2496820"/>
          </a:xfrm>
        </p:grpSpPr>
        <p:sp>
          <p:nvSpPr>
            <p:cNvPr id="11" name="object 11"/>
            <p:cNvSpPr/>
            <p:nvPr/>
          </p:nvSpPr>
          <p:spPr>
            <a:xfrm>
              <a:off x="1600962" y="36964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3314700" y="0"/>
                  </a:moveTo>
                  <a:lnTo>
                    <a:pt x="0" y="0"/>
                  </a:lnTo>
                  <a:lnTo>
                    <a:pt x="0" y="2063737"/>
                  </a:lnTo>
                  <a:lnTo>
                    <a:pt x="2776" y="2111874"/>
                  </a:lnTo>
                  <a:lnTo>
                    <a:pt x="10900" y="2158380"/>
                  </a:lnTo>
                  <a:lnTo>
                    <a:pt x="24061" y="2202946"/>
                  </a:lnTo>
                  <a:lnTo>
                    <a:pt x="41950" y="2245260"/>
                  </a:lnTo>
                  <a:lnTo>
                    <a:pt x="64257" y="2285015"/>
                  </a:lnTo>
                  <a:lnTo>
                    <a:pt x="90673" y="2321900"/>
                  </a:lnTo>
                  <a:lnTo>
                    <a:pt x="120888" y="2355605"/>
                  </a:lnTo>
                  <a:lnTo>
                    <a:pt x="154591" y="2385821"/>
                  </a:lnTo>
                  <a:lnTo>
                    <a:pt x="191475" y="2412238"/>
                  </a:lnTo>
                  <a:lnTo>
                    <a:pt x="231228" y="2434546"/>
                  </a:lnTo>
                  <a:lnTo>
                    <a:pt x="273542" y="2452436"/>
                  </a:lnTo>
                  <a:lnTo>
                    <a:pt x="318107" y="2465598"/>
                  </a:lnTo>
                  <a:lnTo>
                    <a:pt x="364612" y="2473723"/>
                  </a:lnTo>
                  <a:lnTo>
                    <a:pt x="412750" y="2476500"/>
                  </a:lnTo>
                  <a:lnTo>
                    <a:pt x="3314700" y="2476500"/>
                  </a:lnTo>
                  <a:lnTo>
                    <a:pt x="3314700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0962" y="36964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3314700" y="2476500"/>
                  </a:moveTo>
                  <a:lnTo>
                    <a:pt x="412750" y="2476500"/>
                  </a:lnTo>
                  <a:lnTo>
                    <a:pt x="364612" y="2473723"/>
                  </a:lnTo>
                  <a:lnTo>
                    <a:pt x="318107" y="2465598"/>
                  </a:lnTo>
                  <a:lnTo>
                    <a:pt x="273542" y="2452436"/>
                  </a:lnTo>
                  <a:lnTo>
                    <a:pt x="231228" y="2434546"/>
                  </a:lnTo>
                  <a:lnTo>
                    <a:pt x="191475" y="2412238"/>
                  </a:lnTo>
                  <a:lnTo>
                    <a:pt x="154591" y="2385821"/>
                  </a:lnTo>
                  <a:lnTo>
                    <a:pt x="120888" y="2355605"/>
                  </a:lnTo>
                  <a:lnTo>
                    <a:pt x="90673" y="2321900"/>
                  </a:lnTo>
                  <a:lnTo>
                    <a:pt x="64257" y="2285015"/>
                  </a:lnTo>
                  <a:lnTo>
                    <a:pt x="41950" y="2245260"/>
                  </a:lnTo>
                  <a:lnTo>
                    <a:pt x="24061" y="2202946"/>
                  </a:lnTo>
                  <a:lnTo>
                    <a:pt x="10900" y="2158380"/>
                  </a:lnTo>
                  <a:lnTo>
                    <a:pt x="2776" y="2111874"/>
                  </a:lnTo>
                  <a:lnTo>
                    <a:pt x="0" y="2063737"/>
                  </a:lnTo>
                  <a:lnTo>
                    <a:pt x="0" y="0"/>
                  </a:lnTo>
                  <a:lnTo>
                    <a:pt x="3314700" y="0"/>
                  </a:lnTo>
                  <a:lnTo>
                    <a:pt x="3314700" y="247650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557397" y="4949774"/>
            <a:ext cx="24460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Joint</a:t>
            </a:r>
            <a:r>
              <a:rPr sz="3200" b="1" spc="-7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3200" b="1" spc="-45" dirty="0">
                <a:solidFill>
                  <a:srgbClr val="FFFFFF"/>
                </a:solidFill>
                <a:latin typeface="Palatino Linotype"/>
                <a:cs typeface="Palatino Linotype"/>
              </a:rPr>
              <a:t>Trauma</a:t>
            </a:r>
            <a:endParaRPr sz="3200">
              <a:latin typeface="Palatino Linotype"/>
              <a:cs typeface="Palatino Linotyp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429502" y="3686302"/>
            <a:ext cx="3335020" cy="2496820"/>
            <a:chOff x="4905502" y="3686302"/>
            <a:chExt cx="3335020" cy="2496820"/>
          </a:xfrm>
        </p:grpSpPr>
        <p:sp>
          <p:nvSpPr>
            <p:cNvPr id="15" name="object 15"/>
            <p:cNvSpPr/>
            <p:nvPr/>
          </p:nvSpPr>
          <p:spPr>
            <a:xfrm>
              <a:off x="4915662" y="36964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3314699" y="0"/>
                  </a:moveTo>
                  <a:lnTo>
                    <a:pt x="0" y="0"/>
                  </a:lnTo>
                  <a:lnTo>
                    <a:pt x="0" y="2476500"/>
                  </a:lnTo>
                  <a:lnTo>
                    <a:pt x="2901949" y="2476500"/>
                  </a:lnTo>
                  <a:lnTo>
                    <a:pt x="2950087" y="2473723"/>
                  </a:lnTo>
                  <a:lnTo>
                    <a:pt x="2996592" y="2465598"/>
                  </a:lnTo>
                  <a:lnTo>
                    <a:pt x="3041157" y="2452436"/>
                  </a:lnTo>
                  <a:lnTo>
                    <a:pt x="3083471" y="2434546"/>
                  </a:lnTo>
                  <a:lnTo>
                    <a:pt x="3123224" y="2412238"/>
                  </a:lnTo>
                  <a:lnTo>
                    <a:pt x="3160108" y="2385821"/>
                  </a:lnTo>
                  <a:lnTo>
                    <a:pt x="3193811" y="2355605"/>
                  </a:lnTo>
                  <a:lnTo>
                    <a:pt x="3224026" y="2321900"/>
                  </a:lnTo>
                  <a:lnTo>
                    <a:pt x="3250442" y="2285015"/>
                  </a:lnTo>
                  <a:lnTo>
                    <a:pt x="3272749" y="2245260"/>
                  </a:lnTo>
                  <a:lnTo>
                    <a:pt x="3290638" y="2202946"/>
                  </a:lnTo>
                  <a:lnTo>
                    <a:pt x="3303799" y="2158380"/>
                  </a:lnTo>
                  <a:lnTo>
                    <a:pt x="3311923" y="2111874"/>
                  </a:lnTo>
                  <a:lnTo>
                    <a:pt x="3314699" y="2063737"/>
                  </a:lnTo>
                  <a:lnTo>
                    <a:pt x="3314699" y="0"/>
                  </a:lnTo>
                  <a:close/>
                </a:path>
              </a:pathLst>
            </a:custGeom>
            <a:solidFill>
              <a:srgbClr val="5AA1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15662" y="3696462"/>
              <a:ext cx="3314700" cy="2476500"/>
            </a:xfrm>
            <a:custGeom>
              <a:avLst/>
              <a:gdLst/>
              <a:ahLst/>
              <a:cxnLst/>
              <a:rect l="l" t="t" r="r" b="b"/>
              <a:pathLst>
                <a:path w="3314700" h="2476500">
                  <a:moveTo>
                    <a:pt x="3314699" y="0"/>
                  </a:moveTo>
                  <a:lnTo>
                    <a:pt x="3314699" y="2063737"/>
                  </a:lnTo>
                  <a:lnTo>
                    <a:pt x="3311923" y="2111874"/>
                  </a:lnTo>
                  <a:lnTo>
                    <a:pt x="3303799" y="2158380"/>
                  </a:lnTo>
                  <a:lnTo>
                    <a:pt x="3290638" y="2202946"/>
                  </a:lnTo>
                  <a:lnTo>
                    <a:pt x="3272749" y="2245260"/>
                  </a:lnTo>
                  <a:lnTo>
                    <a:pt x="3250442" y="2285015"/>
                  </a:lnTo>
                  <a:lnTo>
                    <a:pt x="3224026" y="2321900"/>
                  </a:lnTo>
                  <a:lnTo>
                    <a:pt x="3193811" y="2355605"/>
                  </a:lnTo>
                  <a:lnTo>
                    <a:pt x="3160108" y="2385821"/>
                  </a:lnTo>
                  <a:lnTo>
                    <a:pt x="3123224" y="2412238"/>
                  </a:lnTo>
                  <a:lnTo>
                    <a:pt x="3083471" y="2434546"/>
                  </a:lnTo>
                  <a:lnTo>
                    <a:pt x="3041157" y="2452436"/>
                  </a:lnTo>
                  <a:lnTo>
                    <a:pt x="2996592" y="2465598"/>
                  </a:lnTo>
                  <a:lnTo>
                    <a:pt x="2950087" y="2473723"/>
                  </a:lnTo>
                  <a:lnTo>
                    <a:pt x="2901949" y="2476500"/>
                  </a:lnTo>
                  <a:lnTo>
                    <a:pt x="0" y="2476500"/>
                  </a:lnTo>
                  <a:lnTo>
                    <a:pt x="0" y="0"/>
                  </a:lnTo>
                  <a:lnTo>
                    <a:pt x="3314699" y="0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27952" y="4703445"/>
            <a:ext cx="2738120" cy="1007744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 indent="632460">
              <a:lnSpc>
                <a:spcPct val="101299"/>
              </a:lnSpc>
              <a:spcBef>
                <a:spcPts val="55"/>
              </a:spcBef>
            </a:pPr>
            <a:r>
              <a:rPr sz="3200" b="1" dirty="0">
                <a:solidFill>
                  <a:srgbClr val="FFFFFF"/>
                </a:solidFill>
                <a:latin typeface="Palatino Linotype"/>
                <a:cs typeface="Palatino Linotype"/>
              </a:rPr>
              <a:t>Genetic </a:t>
            </a:r>
            <a:r>
              <a:rPr sz="3200" b="1" spc="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Palatino Linotype"/>
                <a:cs typeface="Palatino Linotype"/>
              </a:rPr>
              <a:t>Predi</a:t>
            </a:r>
            <a:r>
              <a:rPr sz="3200" b="1" spc="5" dirty="0">
                <a:solidFill>
                  <a:srgbClr val="FFFFFF"/>
                </a:solidFill>
                <a:latin typeface="Palatino Linotype"/>
                <a:cs typeface="Palatino Linotype"/>
              </a:rPr>
              <a:t>s</a:t>
            </a:r>
            <a:r>
              <a:rPr sz="3200" b="1" dirty="0">
                <a:solidFill>
                  <a:srgbClr val="FFFFFF"/>
                </a:solidFill>
                <a:latin typeface="Palatino Linotype"/>
                <a:cs typeface="Palatino Linotype"/>
              </a:rPr>
              <a:t>position</a:t>
            </a:r>
            <a:endParaRPr sz="3200">
              <a:latin typeface="Palatino Linotype"/>
              <a:cs typeface="Palatino Linotype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410455" y="3067811"/>
            <a:ext cx="4058920" cy="1257300"/>
            <a:chOff x="2886455" y="3067811"/>
            <a:chExt cx="4058920" cy="1257300"/>
          </a:xfrm>
        </p:grpSpPr>
        <p:sp>
          <p:nvSpPr>
            <p:cNvPr id="19" name="object 19"/>
            <p:cNvSpPr/>
            <p:nvPr/>
          </p:nvSpPr>
          <p:spPr>
            <a:xfrm>
              <a:off x="2896361" y="3077717"/>
              <a:ext cx="4038600" cy="1237615"/>
            </a:xfrm>
            <a:custGeom>
              <a:avLst/>
              <a:gdLst/>
              <a:ahLst/>
              <a:cxnLst/>
              <a:rect l="l" t="t" r="r" b="b"/>
              <a:pathLst>
                <a:path w="4038600" h="1237614">
                  <a:moveTo>
                    <a:pt x="3832352" y="0"/>
                  </a:moveTo>
                  <a:lnTo>
                    <a:pt x="206248" y="0"/>
                  </a:lnTo>
                  <a:lnTo>
                    <a:pt x="158953" y="5446"/>
                  </a:lnTo>
                  <a:lnTo>
                    <a:pt x="115540" y="20961"/>
                  </a:lnTo>
                  <a:lnTo>
                    <a:pt x="77245" y="45306"/>
                  </a:lnTo>
                  <a:lnTo>
                    <a:pt x="45306" y="77245"/>
                  </a:lnTo>
                  <a:lnTo>
                    <a:pt x="20961" y="115540"/>
                  </a:lnTo>
                  <a:lnTo>
                    <a:pt x="5446" y="158953"/>
                  </a:lnTo>
                  <a:lnTo>
                    <a:pt x="0" y="206248"/>
                  </a:lnTo>
                  <a:lnTo>
                    <a:pt x="0" y="1031240"/>
                  </a:lnTo>
                  <a:lnTo>
                    <a:pt x="5446" y="1078534"/>
                  </a:lnTo>
                  <a:lnTo>
                    <a:pt x="20961" y="1121947"/>
                  </a:lnTo>
                  <a:lnTo>
                    <a:pt x="45306" y="1160242"/>
                  </a:lnTo>
                  <a:lnTo>
                    <a:pt x="77245" y="1192181"/>
                  </a:lnTo>
                  <a:lnTo>
                    <a:pt x="115540" y="1216526"/>
                  </a:lnTo>
                  <a:lnTo>
                    <a:pt x="158953" y="1232041"/>
                  </a:lnTo>
                  <a:lnTo>
                    <a:pt x="206248" y="1237488"/>
                  </a:lnTo>
                  <a:lnTo>
                    <a:pt x="3832352" y="1237488"/>
                  </a:lnTo>
                  <a:lnTo>
                    <a:pt x="3879646" y="1232041"/>
                  </a:lnTo>
                  <a:lnTo>
                    <a:pt x="3923059" y="1216526"/>
                  </a:lnTo>
                  <a:lnTo>
                    <a:pt x="3961354" y="1192181"/>
                  </a:lnTo>
                  <a:lnTo>
                    <a:pt x="3993293" y="1160242"/>
                  </a:lnTo>
                  <a:lnTo>
                    <a:pt x="4017638" y="1121947"/>
                  </a:lnTo>
                  <a:lnTo>
                    <a:pt x="4033153" y="1078534"/>
                  </a:lnTo>
                  <a:lnTo>
                    <a:pt x="4038599" y="1031240"/>
                  </a:lnTo>
                  <a:lnTo>
                    <a:pt x="4038599" y="206248"/>
                  </a:lnTo>
                  <a:lnTo>
                    <a:pt x="4033153" y="158953"/>
                  </a:lnTo>
                  <a:lnTo>
                    <a:pt x="4017638" y="115540"/>
                  </a:lnTo>
                  <a:lnTo>
                    <a:pt x="3993293" y="77245"/>
                  </a:lnTo>
                  <a:lnTo>
                    <a:pt x="3961354" y="45306"/>
                  </a:lnTo>
                  <a:lnTo>
                    <a:pt x="3923059" y="20961"/>
                  </a:lnTo>
                  <a:lnTo>
                    <a:pt x="3879646" y="5446"/>
                  </a:lnTo>
                  <a:lnTo>
                    <a:pt x="3832352" y="0"/>
                  </a:lnTo>
                  <a:close/>
                </a:path>
              </a:pathLst>
            </a:custGeom>
            <a:solidFill>
              <a:srgbClr val="CDD7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896361" y="3077717"/>
              <a:ext cx="4038600" cy="1237615"/>
            </a:xfrm>
            <a:custGeom>
              <a:avLst/>
              <a:gdLst/>
              <a:ahLst/>
              <a:cxnLst/>
              <a:rect l="l" t="t" r="r" b="b"/>
              <a:pathLst>
                <a:path w="4038600" h="1237614">
                  <a:moveTo>
                    <a:pt x="0" y="206248"/>
                  </a:moveTo>
                  <a:lnTo>
                    <a:pt x="5446" y="158953"/>
                  </a:lnTo>
                  <a:lnTo>
                    <a:pt x="20961" y="115540"/>
                  </a:lnTo>
                  <a:lnTo>
                    <a:pt x="45306" y="77245"/>
                  </a:lnTo>
                  <a:lnTo>
                    <a:pt x="77245" y="45306"/>
                  </a:lnTo>
                  <a:lnTo>
                    <a:pt x="115540" y="20961"/>
                  </a:lnTo>
                  <a:lnTo>
                    <a:pt x="158953" y="5446"/>
                  </a:lnTo>
                  <a:lnTo>
                    <a:pt x="206248" y="0"/>
                  </a:lnTo>
                  <a:lnTo>
                    <a:pt x="3832352" y="0"/>
                  </a:lnTo>
                  <a:lnTo>
                    <a:pt x="3879646" y="5446"/>
                  </a:lnTo>
                  <a:lnTo>
                    <a:pt x="3923059" y="20961"/>
                  </a:lnTo>
                  <a:lnTo>
                    <a:pt x="3961354" y="45306"/>
                  </a:lnTo>
                  <a:lnTo>
                    <a:pt x="3993293" y="77245"/>
                  </a:lnTo>
                  <a:lnTo>
                    <a:pt x="4017638" y="115540"/>
                  </a:lnTo>
                  <a:lnTo>
                    <a:pt x="4033153" y="158953"/>
                  </a:lnTo>
                  <a:lnTo>
                    <a:pt x="4038599" y="206248"/>
                  </a:lnTo>
                  <a:lnTo>
                    <a:pt x="4038599" y="1031240"/>
                  </a:lnTo>
                  <a:lnTo>
                    <a:pt x="4033153" y="1078534"/>
                  </a:lnTo>
                  <a:lnTo>
                    <a:pt x="4017638" y="1121947"/>
                  </a:lnTo>
                  <a:lnTo>
                    <a:pt x="3993293" y="1160242"/>
                  </a:lnTo>
                  <a:lnTo>
                    <a:pt x="3961354" y="1192181"/>
                  </a:lnTo>
                  <a:lnTo>
                    <a:pt x="3923059" y="1216526"/>
                  </a:lnTo>
                  <a:lnTo>
                    <a:pt x="3879646" y="1232041"/>
                  </a:lnTo>
                  <a:lnTo>
                    <a:pt x="3832352" y="1237488"/>
                  </a:lnTo>
                  <a:lnTo>
                    <a:pt x="206248" y="1237488"/>
                  </a:lnTo>
                  <a:lnTo>
                    <a:pt x="158953" y="1232041"/>
                  </a:lnTo>
                  <a:lnTo>
                    <a:pt x="115540" y="1216526"/>
                  </a:lnTo>
                  <a:lnTo>
                    <a:pt x="77245" y="1192181"/>
                  </a:lnTo>
                  <a:lnTo>
                    <a:pt x="45306" y="1160242"/>
                  </a:lnTo>
                  <a:lnTo>
                    <a:pt x="20961" y="1121947"/>
                  </a:lnTo>
                  <a:lnTo>
                    <a:pt x="5446" y="1078534"/>
                  </a:lnTo>
                  <a:lnTo>
                    <a:pt x="0" y="1031240"/>
                  </a:lnTo>
                  <a:lnTo>
                    <a:pt x="0" y="20624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658361" y="3401949"/>
            <a:ext cx="356107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spc="-5" dirty="0">
                <a:latin typeface="Palatino Linotype"/>
                <a:cs typeface="Palatino Linotype"/>
              </a:rPr>
              <a:t>OSTEOARTHRITIS</a:t>
            </a:r>
            <a:endParaRPr sz="3200">
              <a:latin typeface="Palatino Linotype"/>
              <a:cs typeface="Palatino Linotyp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35371" y="391414"/>
            <a:ext cx="182181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600" b="1" dirty="0">
                <a:solidFill>
                  <a:srgbClr val="DC5397"/>
                </a:solidFill>
                <a:latin typeface="Palatino Linotype"/>
                <a:cs typeface="Palatino Linotype"/>
              </a:rPr>
              <a:t>ET</a:t>
            </a:r>
            <a:r>
              <a:rPr sz="2600" b="1" spc="-10" dirty="0">
                <a:solidFill>
                  <a:srgbClr val="DC5397"/>
                </a:solidFill>
                <a:latin typeface="Palatino Linotype"/>
                <a:cs typeface="Palatino Linotype"/>
              </a:rPr>
              <a:t>I</a:t>
            </a:r>
            <a:r>
              <a:rPr sz="2600" b="1" dirty="0">
                <a:solidFill>
                  <a:srgbClr val="DC5397"/>
                </a:solidFill>
                <a:latin typeface="Palatino Linotype"/>
                <a:cs typeface="Palatino Linotype"/>
              </a:rPr>
              <a:t>OLOGY</a:t>
            </a:r>
            <a:endParaRPr sz="2600">
              <a:latin typeface="Palatino Linotype"/>
              <a:cs typeface="Palatino Linotype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97153" y="2275332"/>
            <a:ext cx="7706995" cy="706120"/>
            <a:chOff x="73152" y="2275332"/>
            <a:chExt cx="7706995" cy="7061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2" y="2444496"/>
              <a:ext cx="440436" cy="4069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39" y="2275332"/>
              <a:ext cx="1752600" cy="7056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75815" y="2275332"/>
              <a:ext cx="2734056" cy="705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89248" y="2275332"/>
              <a:ext cx="1935479" cy="7056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04104" y="2275332"/>
              <a:ext cx="1865376" cy="705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48856" y="2275332"/>
              <a:ext cx="931163" cy="70561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97228" y="1667249"/>
            <a:ext cx="7397750" cy="108458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spcBef>
                <a:spcPts val="944"/>
              </a:spcBef>
            </a:pPr>
            <a:r>
              <a:rPr sz="3200" dirty="0"/>
              <a:t>Obesity</a:t>
            </a:r>
          </a:p>
          <a:p>
            <a:pPr marL="12700">
              <a:spcBef>
                <a:spcPts val="650"/>
              </a:spcBef>
            </a:pPr>
            <a:r>
              <a:rPr sz="1500" b="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500" b="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Strongly</a:t>
            </a:r>
            <a:r>
              <a:rPr sz="2500" spc="10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associated</a:t>
            </a:r>
            <a:r>
              <a:rPr sz="2500" spc="4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with</a:t>
            </a:r>
            <a:r>
              <a:rPr sz="2500" spc="4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hip,</a:t>
            </a:r>
            <a:r>
              <a:rPr sz="250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knee,</a:t>
            </a:r>
            <a:r>
              <a:rPr sz="250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and</a:t>
            </a:r>
            <a:r>
              <a:rPr sz="2500" spc="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hand</a:t>
            </a:r>
            <a:r>
              <a:rPr sz="2500" spc="5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OA</a:t>
            </a:r>
            <a:endParaRPr sz="25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97152" y="3189732"/>
            <a:ext cx="2316480" cy="706120"/>
            <a:chOff x="73152" y="3189732"/>
            <a:chExt cx="2316480" cy="70612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2" y="3358896"/>
              <a:ext cx="440436" cy="40690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3839" y="3189732"/>
              <a:ext cx="2145792" cy="705612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597152" y="4104132"/>
            <a:ext cx="8539480" cy="706120"/>
            <a:chOff x="73152" y="4104132"/>
            <a:chExt cx="8539480" cy="70612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2" y="4273296"/>
              <a:ext cx="440436" cy="4069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3839" y="4104132"/>
              <a:ext cx="737616" cy="7056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0832" y="4104132"/>
              <a:ext cx="2203704" cy="7056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43912" y="4104132"/>
              <a:ext cx="1171956" cy="7056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95244" y="4104132"/>
              <a:ext cx="2732532" cy="7056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07152" y="4104132"/>
              <a:ext cx="2202179" cy="7056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88708" y="4104132"/>
              <a:ext cx="1423416" cy="70561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697229" y="3260217"/>
            <a:ext cx="8231505" cy="12586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10" dirty="0">
                <a:solidFill>
                  <a:srgbClr val="FFFF00"/>
                </a:solidFill>
                <a:latin typeface="Palatino Linotype"/>
                <a:cs typeface="Palatino Linotype"/>
              </a:rPr>
              <a:t>Preventable</a:t>
            </a:r>
            <a:endParaRPr sz="2500" dirty="0">
              <a:latin typeface="Palatino Linotype"/>
              <a:cs typeface="Palatino Linotype"/>
            </a:endParaRPr>
          </a:p>
          <a:p>
            <a:pPr>
              <a:spcBef>
                <a:spcPts val="15"/>
              </a:spcBef>
            </a:pPr>
            <a:endParaRPr sz="3100" dirty="0">
              <a:latin typeface="Palatino Linotype"/>
              <a:cs typeface="Palatino Linotype"/>
            </a:endParaRPr>
          </a:p>
          <a:p>
            <a:pPr marL="12700"/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1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10%</a:t>
            </a:r>
            <a:r>
              <a:rPr sz="2500" b="1" spc="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Increases</a:t>
            </a:r>
            <a:r>
              <a:rPr sz="2500" b="1" spc="2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with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each additional</a:t>
            </a:r>
            <a:r>
              <a:rPr sz="2500" b="1" spc="5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kilogram</a:t>
            </a:r>
            <a:r>
              <a:rPr sz="2500" b="1" spc="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of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weight</a:t>
            </a:r>
            <a:endParaRPr sz="2500" dirty="0">
              <a:latin typeface="Palatino Linotype"/>
              <a:cs typeface="Palatino Linotype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7228" y="1513673"/>
            <a:ext cx="7988934" cy="14668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>
              <a:spcBef>
                <a:spcPts val="950"/>
              </a:spcBef>
            </a:pPr>
            <a:r>
              <a:rPr sz="3200" b="1" dirty="0">
                <a:solidFill>
                  <a:srgbClr val="DC5397"/>
                </a:solidFill>
                <a:latin typeface="Palatino Linotype"/>
                <a:cs typeface="Palatino Linotype"/>
              </a:rPr>
              <a:t>Occupation,</a:t>
            </a:r>
            <a:r>
              <a:rPr sz="3200" b="1" spc="-45" dirty="0">
                <a:solidFill>
                  <a:srgbClr val="DC5397"/>
                </a:solidFill>
                <a:latin typeface="Palatino Linotype"/>
                <a:cs typeface="Palatino Linotype"/>
              </a:rPr>
              <a:t> </a:t>
            </a:r>
            <a:r>
              <a:rPr sz="3200" b="1" spc="-5" dirty="0">
                <a:solidFill>
                  <a:srgbClr val="DC5397"/>
                </a:solidFill>
                <a:latin typeface="Palatino Linotype"/>
                <a:cs typeface="Palatino Linotype"/>
              </a:rPr>
              <a:t>Sports,</a:t>
            </a:r>
            <a:r>
              <a:rPr sz="3200" b="1" spc="-35" dirty="0">
                <a:solidFill>
                  <a:srgbClr val="DC5397"/>
                </a:solidFill>
                <a:latin typeface="Palatino Linotype"/>
                <a:cs typeface="Palatino Linotype"/>
              </a:rPr>
              <a:t> </a:t>
            </a:r>
            <a:r>
              <a:rPr sz="3200" b="1" dirty="0">
                <a:solidFill>
                  <a:srgbClr val="DC5397"/>
                </a:solidFill>
                <a:latin typeface="Palatino Linotype"/>
                <a:cs typeface="Palatino Linotype"/>
              </a:rPr>
              <a:t>and</a:t>
            </a:r>
            <a:r>
              <a:rPr sz="3200" b="1" spc="-35" dirty="0">
                <a:solidFill>
                  <a:srgbClr val="DC5397"/>
                </a:solidFill>
                <a:latin typeface="Palatino Linotype"/>
                <a:cs typeface="Palatino Linotype"/>
              </a:rPr>
              <a:t> </a:t>
            </a:r>
            <a:r>
              <a:rPr sz="3200" b="1" spc="-45" dirty="0">
                <a:solidFill>
                  <a:srgbClr val="DC5397"/>
                </a:solidFill>
                <a:latin typeface="Palatino Linotype"/>
                <a:cs typeface="Palatino Linotype"/>
              </a:rPr>
              <a:t>Trauma</a:t>
            </a:r>
            <a:endParaRPr sz="3200" dirty="0">
              <a:latin typeface="Palatino Linotype"/>
              <a:cs typeface="Palatino Linotype"/>
            </a:endParaRPr>
          </a:p>
          <a:p>
            <a:pPr marL="268605" marR="5080" indent="-256540">
              <a:spcBef>
                <a:spcPts val="655"/>
              </a:spcBef>
            </a:pPr>
            <a:r>
              <a:rPr sz="1500" dirty="0">
                <a:latin typeface="Wingdings"/>
                <a:cs typeface="Wingdings"/>
              </a:rPr>
              <a:t></a:t>
            </a:r>
            <a:r>
              <a:rPr sz="1500" spc="140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Activities</a:t>
            </a:r>
            <a:r>
              <a:rPr sz="2500" b="1" spc="6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involving</a:t>
            </a:r>
            <a:r>
              <a:rPr sz="2500" b="1" spc="2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repetitive</a:t>
            </a:r>
            <a:r>
              <a:rPr sz="2500" b="1" spc="5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motion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or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injury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are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at </a:t>
            </a:r>
            <a:r>
              <a:rPr sz="2500" b="1" spc="-61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increased</a:t>
            </a:r>
            <a:r>
              <a:rPr sz="2500" b="1" spc="2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risk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for</a:t>
            </a:r>
            <a:r>
              <a:rPr sz="2500" b="1" spc="-5" dirty="0">
                <a:latin typeface="Palatino Linotype"/>
                <a:cs typeface="Palatino Linotype"/>
              </a:rPr>
              <a:t> developing</a:t>
            </a:r>
            <a:r>
              <a:rPr sz="2500" b="1" spc="1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OA</a:t>
            </a:r>
            <a:endParaRPr sz="2500" dirty="0">
              <a:latin typeface="Palatino Linotype"/>
              <a:cs typeface="Palatino Linotype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97152" y="3418332"/>
            <a:ext cx="8854440" cy="1087120"/>
            <a:chOff x="73152" y="3418332"/>
            <a:chExt cx="8854440" cy="10871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2" y="3587496"/>
              <a:ext cx="440436" cy="4069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39" y="3418332"/>
              <a:ext cx="7354824" cy="705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8040" y="3418332"/>
              <a:ext cx="1589531" cy="7056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46947" y="3418332"/>
              <a:ext cx="580644" cy="705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839" y="3799332"/>
              <a:ext cx="4919472" cy="7056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42687" y="3799332"/>
              <a:ext cx="1644395" cy="70561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697228" y="3488816"/>
            <a:ext cx="846582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Wingdings"/>
                <a:cs typeface="Wingdings"/>
              </a:rPr>
              <a:t></a:t>
            </a:r>
            <a:r>
              <a:rPr sz="15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OA is associated with participation in wrestling, boxing, </a:t>
            </a:r>
            <a:r>
              <a:rPr sz="2500" b="1" spc="-6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baseball</a:t>
            </a:r>
            <a:r>
              <a:rPr sz="2500" b="1" spc="2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pitching,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cycling,</a:t>
            </a:r>
            <a:r>
              <a:rPr sz="2500" b="1" spc="3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and</a:t>
            </a:r>
            <a:r>
              <a:rPr sz="2500" b="1" spc="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football.</a:t>
            </a:r>
            <a:endParaRPr sz="2500" dirty="0">
              <a:latin typeface="Palatino Linotype"/>
              <a:cs typeface="Palatino Linotype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569976"/>
            <a:ext cx="3942588" cy="10088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97228" y="673353"/>
            <a:ext cx="3241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5" dirty="0"/>
              <a:t>Genetic</a:t>
            </a:r>
            <a:r>
              <a:rPr sz="3600" spc="-85" dirty="0"/>
              <a:t> </a:t>
            </a:r>
            <a:r>
              <a:rPr sz="3600" dirty="0"/>
              <a:t>Factors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1524001" y="1239011"/>
            <a:ext cx="3752215" cy="1163320"/>
            <a:chOff x="0" y="1239011"/>
            <a:chExt cx="3752215" cy="11633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39011"/>
              <a:ext cx="1688591" cy="705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67967" y="1239011"/>
              <a:ext cx="800100" cy="7056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7444" y="1239011"/>
              <a:ext cx="960119" cy="705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2" y="1865375"/>
              <a:ext cx="440436" cy="4069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840" y="1696211"/>
              <a:ext cx="2074164" cy="705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97379" y="1696211"/>
              <a:ext cx="525780" cy="7056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02535" y="1696211"/>
              <a:ext cx="665988" cy="7056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7900" y="1696211"/>
              <a:ext cx="1342644" cy="7056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69920" y="1696211"/>
              <a:ext cx="582168" cy="705612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597153" y="2610611"/>
            <a:ext cx="3918585" cy="706120"/>
            <a:chOff x="73152" y="2610611"/>
            <a:chExt cx="3918585" cy="70612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2" y="2779775"/>
              <a:ext cx="440436" cy="40690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3839" y="2610611"/>
              <a:ext cx="2074164" cy="70561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97379" y="2610611"/>
              <a:ext cx="525780" cy="7056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02535" y="2610611"/>
              <a:ext cx="665988" cy="7056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47900" y="2610611"/>
              <a:ext cx="1583436" cy="7056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10711" y="2610611"/>
              <a:ext cx="580643" cy="705612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597152" y="3525011"/>
            <a:ext cx="5471160" cy="706120"/>
            <a:chOff x="73152" y="3525011"/>
            <a:chExt cx="5471160" cy="70612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2" y="3694175"/>
              <a:ext cx="440436" cy="40690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3839" y="3525011"/>
              <a:ext cx="1734312" cy="7056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57527" y="3525011"/>
              <a:ext cx="1546860" cy="70561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3763" y="3525011"/>
              <a:ext cx="525780" cy="7056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88919" y="3525011"/>
              <a:ext cx="2650235" cy="7056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18531" y="3525011"/>
              <a:ext cx="525779" cy="705612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597153" y="5201411"/>
            <a:ext cx="7775575" cy="706120"/>
            <a:chOff x="73152" y="5201411"/>
            <a:chExt cx="7775575" cy="706120"/>
          </a:xfrm>
        </p:grpSpPr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152" y="5370575"/>
              <a:ext cx="440436" cy="40690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43839" y="5201411"/>
              <a:ext cx="960119" cy="7056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83335" y="5201411"/>
              <a:ext cx="6554724" cy="7056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17435" y="5201411"/>
              <a:ext cx="931164" cy="705612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1697228" y="1232431"/>
            <a:ext cx="8783320" cy="44456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spcBef>
                <a:spcPts val="695"/>
              </a:spcBef>
            </a:pPr>
            <a:r>
              <a:rPr sz="2500" b="1" spc="-40" dirty="0">
                <a:latin typeface="Palatino Linotype"/>
                <a:cs typeface="Palatino Linotype"/>
              </a:rPr>
              <a:t>Variants</a:t>
            </a:r>
            <a:r>
              <a:rPr sz="2500" b="1" spc="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</a:t>
            </a:r>
            <a:r>
              <a:rPr sz="2500" b="1" spc="-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the</a:t>
            </a:r>
            <a:endParaRPr sz="2500" dirty="0">
              <a:latin typeface="Palatino Linotype"/>
              <a:cs typeface="Palatino Linotype"/>
            </a:endParaRPr>
          </a:p>
          <a:p>
            <a:pPr marL="12700">
              <a:spcBef>
                <a:spcPts val="600"/>
              </a:spcBef>
            </a:pPr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1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10" dirty="0">
                <a:solidFill>
                  <a:srgbClr val="FFFF00"/>
                </a:solidFill>
                <a:latin typeface="Palatino Linotype"/>
                <a:cs typeface="Palatino Linotype"/>
              </a:rPr>
              <a:t>Interleukin-1</a:t>
            </a:r>
            <a:r>
              <a:rPr sz="2500" b="1" spc="45" dirty="0">
                <a:solidFill>
                  <a:srgbClr val="FFFF00"/>
                </a:solidFill>
                <a:latin typeface="Palatino Linotype"/>
                <a:cs typeface="Palatino Linotype"/>
              </a:rPr>
              <a:t> </a:t>
            </a:r>
            <a:r>
              <a:rPr sz="2500" b="1" spc="-40" dirty="0">
                <a:solidFill>
                  <a:srgbClr val="FFFF00"/>
                </a:solidFill>
                <a:latin typeface="Palatino Linotype"/>
                <a:cs typeface="Palatino Linotype"/>
              </a:rPr>
              <a:t>family</a:t>
            </a:r>
            <a:r>
              <a:rPr sz="2500" b="1" spc="-40" dirty="0">
                <a:solidFill>
                  <a:srgbClr val="FFFFFF"/>
                </a:solidFill>
                <a:latin typeface="Palatino Linotype"/>
                <a:cs typeface="Palatino Linotype"/>
              </a:rPr>
              <a:t>,</a:t>
            </a:r>
            <a:endParaRPr sz="25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3100" dirty="0">
              <a:latin typeface="Palatino Linotype"/>
              <a:cs typeface="Palatino Linotype"/>
            </a:endParaRPr>
          </a:p>
          <a:p>
            <a:pPr marL="12700"/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1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10" dirty="0">
                <a:solidFill>
                  <a:srgbClr val="FFFF00"/>
                </a:solidFill>
                <a:latin typeface="Palatino Linotype"/>
                <a:cs typeface="Palatino Linotype"/>
              </a:rPr>
              <a:t>Interleukin-4</a:t>
            </a:r>
            <a:r>
              <a:rPr sz="2500" b="1" spc="35" dirty="0">
                <a:solidFill>
                  <a:srgbClr val="FFFF00"/>
                </a:solidFill>
                <a:latin typeface="Palatino Linotype"/>
                <a:cs typeface="Palatino Linotype"/>
              </a:rPr>
              <a:t> </a:t>
            </a:r>
            <a:r>
              <a:rPr sz="2500" b="1" spc="-20" dirty="0">
                <a:solidFill>
                  <a:srgbClr val="FFFF00"/>
                </a:solidFill>
                <a:latin typeface="Palatino Linotype"/>
                <a:cs typeface="Palatino Linotype"/>
              </a:rPr>
              <a:t>receptor</a:t>
            </a:r>
            <a:r>
              <a:rPr sz="2500" b="1" spc="-20" dirty="0">
                <a:solidFill>
                  <a:srgbClr val="FFFFFF"/>
                </a:solidFill>
                <a:latin typeface="Palatino Linotype"/>
                <a:cs typeface="Palatino Linotype"/>
              </a:rPr>
              <a:t>,</a:t>
            </a:r>
            <a:endParaRPr sz="25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3100" dirty="0">
              <a:latin typeface="Palatino Linotype"/>
              <a:cs typeface="Palatino Linotype"/>
            </a:endParaRPr>
          </a:p>
          <a:p>
            <a:pPr marL="268605" marR="5080" indent="-256540"/>
            <a:r>
              <a:rPr sz="150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FFFF00"/>
                </a:solidFill>
                <a:latin typeface="Palatino Linotype"/>
                <a:cs typeface="Palatino Linotype"/>
              </a:rPr>
              <a:t>Secreted frizzled-related protein </a:t>
            </a:r>
            <a:r>
              <a:rPr sz="2500" b="1" spc="-10" dirty="0">
                <a:solidFill>
                  <a:srgbClr val="FFFF00"/>
                </a:solidFill>
                <a:latin typeface="Palatino Linotype"/>
                <a:cs typeface="Palatino Linotype"/>
              </a:rPr>
              <a:t>(</a:t>
            </a:r>
            <a:r>
              <a:rPr sz="2500" b="1" i="1" spc="-10" dirty="0">
                <a:solidFill>
                  <a:srgbClr val="00AFEF"/>
                </a:solidFill>
                <a:latin typeface="Palatino Linotype"/>
                <a:cs typeface="Palatino Linotype"/>
              </a:rPr>
              <a:t>FRZB </a:t>
            </a:r>
            <a:r>
              <a:rPr sz="2500" b="1" spc="-5" dirty="0">
                <a:latin typeface="Palatino Linotype"/>
                <a:cs typeface="Palatino Linotype"/>
              </a:rPr>
              <a:t>is a gene for a 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Frizzle</a:t>
            </a:r>
            <a:r>
              <a:rPr sz="2500" b="1" spc="2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protein)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plays</a:t>
            </a:r>
            <a:r>
              <a:rPr sz="2500" b="1" spc="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critical</a:t>
            </a:r>
            <a:r>
              <a:rPr sz="2500" b="1" spc="6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role</a:t>
            </a:r>
            <a:r>
              <a:rPr sz="2500" b="1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in</a:t>
            </a:r>
            <a:r>
              <a:rPr sz="2500" b="1" spc="1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matrix</a:t>
            </a:r>
            <a:r>
              <a:rPr sz="2500" b="1" spc="3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synthesis</a:t>
            </a:r>
            <a:r>
              <a:rPr sz="2500" b="1" spc="4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and </a:t>
            </a:r>
            <a:r>
              <a:rPr sz="2500" b="1" spc="-61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joint</a:t>
            </a:r>
            <a:r>
              <a:rPr sz="2500" b="1" spc="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development.</a:t>
            </a:r>
            <a:endParaRPr sz="2500" dirty="0">
              <a:latin typeface="Palatino Linotype"/>
              <a:cs typeface="Palatino Linotype"/>
            </a:endParaRPr>
          </a:p>
          <a:p>
            <a:pPr>
              <a:spcBef>
                <a:spcPts val="20"/>
              </a:spcBef>
            </a:pPr>
            <a:endParaRPr sz="3100" dirty="0">
              <a:latin typeface="Palatino Linotype"/>
              <a:cs typeface="Palatino Linotype"/>
            </a:endParaRPr>
          </a:p>
          <a:p>
            <a:pPr marL="12700"/>
            <a:r>
              <a:rPr sz="1500" dirty="0">
                <a:latin typeface="Wingdings"/>
                <a:cs typeface="Wingdings"/>
              </a:rPr>
              <a:t></a:t>
            </a:r>
            <a:r>
              <a:rPr sz="1500" spc="140" dirty="0">
                <a:latin typeface="Times New Roman"/>
                <a:cs typeface="Times New Roman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All</a:t>
            </a:r>
            <a:r>
              <a:rPr sz="2500" b="1" spc="1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showed</a:t>
            </a:r>
            <a:r>
              <a:rPr sz="2500" b="1" spc="1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very</a:t>
            </a:r>
            <a:r>
              <a:rPr sz="2500" b="1" spc="5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significant</a:t>
            </a:r>
            <a:r>
              <a:rPr sz="2500" b="1" spc="45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associations</a:t>
            </a:r>
            <a:r>
              <a:rPr sz="2500" b="1" spc="40" dirty="0">
                <a:latin typeface="Palatino Linotype"/>
                <a:cs typeface="Palatino Linotype"/>
              </a:rPr>
              <a:t> </a:t>
            </a:r>
            <a:r>
              <a:rPr sz="2500" b="1" spc="-5" dirty="0">
                <a:latin typeface="Palatino Linotype"/>
                <a:cs typeface="Palatino Linotype"/>
              </a:rPr>
              <a:t>with</a:t>
            </a:r>
            <a:r>
              <a:rPr sz="2500" b="1" spc="50" dirty="0">
                <a:latin typeface="Palatino Linotype"/>
                <a:cs typeface="Palatino Linotype"/>
              </a:rPr>
              <a:t> </a:t>
            </a:r>
            <a:r>
              <a:rPr sz="2500" b="1" spc="-10" dirty="0">
                <a:latin typeface="Palatino Linotype"/>
                <a:cs typeface="Palatino Linotype"/>
              </a:rPr>
              <a:t>OA</a:t>
            </a:r>
            <a:endParaRPr sz="2500" dirty="0">
              <a:latin typeface="Palatino Linotype"/>
              <a:cs typeface="Palatino Linotype"/>
            </a:endParaRPr>
          </a:p>
        </p:txBody>
      </p:sp>
      <p:sp>
        <p:nvSpPr>
          <p:cNvPr id="34" name="Footer Placeholder 3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7229" y="2597023"/>
            <a:ext cx="8578215" cy="1168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spcBef>
                <a:spcPts val="95"/>
              </a:spcBef>
            </a:pPr>
            <a:r>
              <a:rPr sz="1500" b="0" dirty="0">
                <a:solidFill>
                  <a:srgbClr val="FFFF00"/>
                </a:solidFill>
                <a:latin typeface="Wingdings"/>
                <a:cs typeface="Wingdings"/>
              </a:rPr>
              <a:t></a:t>
            </a:r>
            <a:r>
              <a:rPr sz="1500" b="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Genetic </a:t>
            </a:r>
            <a:r>
              <a:rPr sz="2500" spc="-10" dirty="0">
                <a:solidFill>
                  <a:schemeClr val="tx1"/>
                </a:solidFill>
              </a:rPr>
              <a:t>mutations </a:t>
            </a:r>
            <a:r>
              <a:rPr sz="2500" spc="-5" dirty="0">
                <a:solidFill>
                  <a:schemeClr val="tx1"/>
                </a:solidFill>
              </a:rPr>
              <a:t>in proteins that </a:t>
            </a:r>
            <a:r>
              <a:rPr sz="2500" spc="-10" dirty="0">
                <a:solidFill>
                  <a:schemeClr val="tx1"/>
                </a:solidFill>
              </a:rPr>
              <a:t>regulate </a:t>
            </a:r>
            <a:r>
              <a:rPr sz="2500" spc="-5" dirty="0">
                <a:solidFill>
                  <a:schemeClr val="tx1"/>
                </a:solidFill>
              </a:rPr>
              <a:t>the </a:t>
            </a:r>
            <a:r>
              <a:rPr sz="2500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transcription</a:t>
            </a:r>
            <a:r>
              <a:rPr sz="2500" spc="6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of</a:t>
            </a:r>
            <a:r>
              <a:rPr sz="2500" spc="5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major</a:t>
            </a:r>
            <a:r>
              <a:rPr sz="2500" spc="3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cartilage</a:t>
            </a:r>
            <a:r>
              <a:rPr sz="2500" spc="65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molecules</a:t>
            </a:r>
            <a:r>
              <a:rPr sz="2500" spc="3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are</a:t>
            </a:r>
            <a:r>
              <a:rPr sz="2500" spc="5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at</a:t>
            </a:r>
            <a:r>
              <a:rPr sz="2500" spc="2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high</a:t>
            </a:r>
            <a:r>
              <a:rPr sz="2500" spc="15" dirty="0">
                <a:solidFill>
                  <a:schemeClr val="tx1"/>
                </a:solidFill>
              </a:rPr>
              <a:t> </a:t>
            </a:r>
            <a:r>
              <a:rPr sz="2500" spc="-10" dirty="0">
                <a:solidFill>
                  <a:schemeClr val="tx1"/>
                </a:solidFill>
              </a:rPr>
              <a:t>risk </a:t>
            </a:r>
            <a:r>
              <a:rPr sz="2500" spc="-61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of</a:t>
            </a:r>
            <a:r>
              <a:rPr sz="2500" spc="-10" dirty="0">
                <a:solidFill>
                  <a:schemeClr val="tx1"/>
                </a:solidFill>
              </a:rPr>
              <a:t> </a:t>
            </a:r>
            <a:r>
              <a:rPr sz="2500" spc="-5" dirty="0">
                <a:solidFill>
                  <a:schemeClr val="tx1"/>
                </a:solidFill>
              </a:rPr>
              <a:t>OA.</a:t>
            </a:r>
            <a:endParaRPr sz="25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865</Words>
  <Application>Microsoft Office PowerPoint</Application>
  <PresentationFormat>Widescreen</PresentationFormat>
  <Paragraphs>155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Palatino Linotype</vt:lpstr>
      <vt:lpstr>Times New Roman</vt:lpstr>
      <vt:lpstr>Wingdings</vt:lpstr>
      <vt:lpstr>Office Theme</vt:lpstr>
      <vt:lpstr>OSTEOARTHRITIS</vt:lpstr>
      <vt:lpstr>PowerPoint Presentation</vt:lpstr>
      <vt:lpstr>Introduction Osteoarthritis (OA) is a common, slowly progressive  disorder affecting primarily the weight-bearing diarthrodial  joints of the peripheral and axial skeleton.</vt:lpstr>
      <vt:lpstr>PowerPoint Presentation</vt:lpstr>
      <vt:lpstr>Previous  Occupation</vt:lpstr>
      <vt:lpstr>Obesity  Strongly associated with hip, knee, and hand OA</vt:lpstr>
      <vt:lpstr>PowerPoint Presentation</vt:lpstr>
      <vt:lpstr>Genetic Factors</vt:lpstr>
      <vt:lpstr> Genetic mutations in proteins that regulate the  transcription of major cartilage molecules are at high risk  of OA.</vt:lpstr>
      <vt:lpstr>TYPES</vt:lpstr>
      <vt:lpstr>Risk Factors for OA</vt:lpstr>
      <vt:lpstr>PowerPoint Presentation</vt:lpstr>
      <vt:lpstr>Cartilage function</vt:lpstr>
      <vt:lpstr>Cytokines</vt:lpstr>
      <vt:lpstr>PowerPoint Presentation</vt:lpstr>
      <vt:lpstr>PowerPoint Presentation</vt:lpstr>
      <vt:lpstr>PowerPoint Presentation</vt:lpstr>
      <vt:lpstr>PowerPoint Presentation</vt:lpstr>
      <vt:lpstr>PATHOGENESIS</vt:lpstr>
      <vt:lpstr>Cont………………..</vt:lpstr>
      <vt:lpstr>PowerPoint Presentation</vt:lpstr>
      <vt:lpstr>Clinical presentation</vt:lpstr>
      <vt:lpstr> In OA, Heberden's nodes are bony enlargements of the DIP joints  with loss of joint space and osteophyte formation. A similar bony  enlargement of the PIP joint is called a Bouchard's node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OSTEOARTHRITIS</dc:title>
  <dc:creator>SWATHI</dc:creator>
  <cp:lastModifiedBy>User</cp:lastModifiedBy>
  <cp:revision>1</cp:revision>
  <dcterms:created xsi:type="dcterms:W3CDTF">2024-09-17T14:04:11Z</dcterms:created>
  <dcterms:modified xsi:type="dcterms:W3CDTF">2024-09-17T14:08:30Z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</Properties>
</file>